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4"/>
  </p:sldMasterIdLst>
  <p:notesMasterIdLst>
    <p:notesMasterId r:id="rId15"/>
  </p:notesMasterIdLst>
  <p:handoutMasterIdLst>
    <p:handoutMasterId r:id="rId16"/>
  </p:handoutMasterIdLst>
  <p:sldIdLst>
    <p:sldId id="257" r:id="rId5"/>
    <p:sldId id="498" r:id="rId6"/>
    <p:sldId id="503" r:id="rId7"/>
    <p:sldId id="499" r:id="rId8"/>
    <p:sldId id="500" r:id="rId9"/>
    <p:sldId id="496" r:id="rId10"/>
    <p:sldId id="497" r:id="rId11"/>
    <p:sldId id="501" r:id="rId12"/>
    <p:sldId id="502" r:id="rId13"/>
    <p:sldId id="468" r:id="rId14"/>
  </p:sldIdLst>
  <p:sldSz cx="12192000" cy="6858000"/>
  <p:notesSz cx="7315200" cy="9601200"/>
  <p:defaultTextStyle>
    <a:defPPr>
      <a:defRPr lang="en-US"/>
    </a:defPPr>
    <a:lvl1pPr marL="0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2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4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5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48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09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71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33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95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1729E7-15EA-44DA-899E-5D7BE180604D}">
          <p14:sldIdLst>
            <p14:sldId id="257"/>
            <p14:sldId id="498"/>
            <p14:sldId id="503"/>
            <p14:sldId id="499"/>
            <p14:sldId id="500"/>
            <p14:sldId id="496"/>
            <p14:sldId id="497"/>
            <p14:sldId id="501"/>
            <p14:sldId id="502"/>
            <p14:sldId id="4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C454"/>
    <a:srgbClr val="00467F"/>
    <a:srgbClr val="324453"/>
    <a:srgbClr val="939BA1"/>
    <a:srgbClr val="00AEEF"/>
    <a:srgbClr val="4483BA"/>
    <a:srgbClr val="41B8B8"/>
    <a:srgbClr val="6B66A4"/>
    <a:srgbClr val="9B9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8" autoAdjust="0"/>
    <p:restoredTop sz="79184"/>
  </p:normalViewPr>
  <p:slideViewPr>
    <p:cSldViewPr snapToGrid="0" snapToObjects="1">
      <p:cViewPr varScale="1">
        <p:scale>
          <a:sx n="100" d="100"/>
          <a:sy n="100" d="100"/>
        </p:scale>
        <p:origin x="1528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246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2DDB786-B6AD-DF40-B41D-17A1F98E37C2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9B3EBAD-4065-5F4C-A666-10FC2AF5FC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95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D1BB999-2385-E945-A3F0-4867F96B5E21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CA43445-BC29-CC47-BABE-04B2C34DC6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54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43445-BC29-CC47-BABE-04B2C34DC61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268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80000" y="2160000"/>
            <a:ext cx="5760000" cy="52322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400" b="1" cap="all" baseline="0">
                <a:solidFill>
                  <a:srgbClr val="E5C454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SURTITRE LOREM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80000" y="2764685"/>
            <a:ext cx="6204563" cy="104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400" b="1" cap="all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TITRE DE LA PRÉSENTATION LOREM IPSUM DOLOR SIT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80000" y="4784409"/>
            <a:ext cx="5421867" cy="52322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 cap="all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SOUS-TITRE DE LA PRÉSENTATION</a:t>
            </a:r>
          </a:p>
          <a:p>
            <a:pPr lvl="0"/>
            <a:r>
              <a:rPr lang="en-US" dirty="0"/>
              <a:t>LOREM IPSUM DOLOR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17513" y="6243847"/>
            <a:ext cx="240000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cap="all" baseline="0">
                <a:solidFill>
                  <a:srgbClr val="32445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CA" noProof="0" dirty="0"/>
              <a:t>XX XXXXXXX 2018	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FC66AB9-8532-4466-9AFF-99008E0FCD8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3649" y="6069956"/>
            <a:ext cx="1603058" cy="48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5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8" b="1"/>
          <a:stretch/>
        </p:blipFill>
        <p:spPr>
          <a:xfrm>
            <a:off x="0" y="941"/>
            <a:ext cx="12192000" cy="6396598"/>
          </a:xfrm>
          <a:prstGeom prst="rect">
            <a:avLst/>
          </a:prstGeom>
        </p:spPr>
      </p:pic>
      <p:sp>
        <p:nvSpPr>
          <p:cNvPr id="8" name="bk object 16"/>
          <p:cNvSpPr/>
          <p:nvPr userDrawn="1"/>
        </p:nvSpPr>
        <p:spPr>
          <a:xfrm>
            <a:off x="10464800" y="6365601"/>
            <a:ext cx="1728000" cy="284400"/>
          </a:xfrm>
          <a:custGeom>
            <a:avLst/>
            <a:gdLst/>
            <a:ahLst/>
            <a:cxnLst/>
            <a:rect l="l" t="t" r="r" b="b"/>
            <a:pathLst>
              <a:path w="1727200" h="355600">
                <a:moveTo>
                  <a:pt x="0" y="355600"/>
                </a:moveTo>
                <a:lnTo>
                  <a:pt x="1727200" y="355600"/>
                </a:lnTo>
                <a:lnTo>
                  <a:pt x="1727200" y="0"/>
                </a:lnTo>
                <a:lnTo>
                  <a:pt x="0" y="0"/>
                </a:lnTo>
                <a:lnTo>
                  <a:pt x="0" y="355600"/>
                </a:lnTo>
                <a:close/>
              </a:path>
            </a:pathLst>
          </a:custGeom>
          <a:solidFill>
            <a:srgbClr val="E5C454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Holder 6"/>
          <p:cNvSpPr txBox="1">
            <a:spLocks/>
          </p:cNvSpPr>
          <p:nvPr userDrawn="1"/>
        </p:nvSpPr>
        <p:spPr>
          <a:xfrm>
            <a:off x="10550400" y="6417268"/>
            <a:ext cx="1440000" cy="184666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marL="0" algn="l" defTabSz="914324" rtl="0" eaLnBrk="1" latinLnBrk="0" hangingPunct="1">
              <a:defRPr sz="14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162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4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5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8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09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71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33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95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200" b="1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CRIM </a:t>
            </a:r>
            <a:r>
              <a:rPr kumimoji="0" lang="hr-H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|</a:t>
            </a:r>
            <a:r>
              <a:rPr kumimoji="0" lang="hr-HR" sz="1200" b="1" i="0" u="none" strike="noStrike" kern="1200" cap="none" spc="-8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 </a:t>
            </a:r>
            <a:fld id="{81D60167-4931-47E6-BA6A-407CBD079E47}" type="slidenum">
              <a:rPr kumimoji="0" lang="hr-H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hr-H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5458" y="0"/>
            <a:ext cx="9549342" cy="116237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cap="all" baseline="0">
                <a:solidFill>
                  <a:srgbClr val="00467F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TITRE DE LA DIAPOSITIVE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15458" y="1390650"/>
            <a:ext cx="10419292" cy="49268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1800" b="1" cap="all" baseline="0">
                <a:solidFill>
                  <a:srgbClr val="0046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16000" indent="-216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467F"/>
              </a:buClr>
              <a:buSzPct val="115000"/>
              <a:defRPr sz="1600" baseline="0">
                <a:solidFill>
                  <a:srgbClr val="3244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2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5C454"/>
              </a:buClr>
              <a:buSzPct val="115000"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467F"/>
              </a:buClr>
              <a:buSzPct val="115000"/>
              <a:defRPr sz="1400" baseline="0">
                <a:solidFill>
                  <a:srgbClr val="3244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5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bk object 16"/>
          <p:cNvSpPr/>
          <p:nvPr userDrawn="1"/>
        </p:nvSpPr>
        <p:spPr>
          <a:xfrm>
            <a:off x="10464800" y="6365601"/>
            <a:ext cx="1728000" cy="284400"/>
          </a:xfrm>
          <a:custGeom>
            <a:avLst/>
            <a:gdLst/>
            <a:ahLst/>
            <a:cxnLst/>
            <a:rect l="l" t="t" r="r" b="b"/>
            <a:pathLst>
              <a:path w="1727200" h="355600">
                <a:moveTo>
                  <a:pt x="0" y="355600"/>
                </a:moveTo>
                <a:lnTo>
                  <a:pt x="1727200" y="355600"/>
                </a:lnTo>
                <a:lnTo>
                  <a:pt x="1727200" y="0"/>
                </a:lnTo>
                <a:lnTo>
                  <a:pt x="0" y="0"/>
                </a:lnTo>
                <a:lnTo>
                  <a:pt x="0" y="355600"/>
                </a:lnTo>
                <a:close/>
              </a:path>
            </a:pathLst>
          </a:custGeom>
          <a:solidFill>
            <a:srgbClr val="E5C454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" name="Holder 6"/>
          <p:cNvSpPr txBox="1">
            <a:spLocks/>
          </p:cNvSpPr>
          <p:nvPr userDrawn="1"/>
        </p:nvSpPr>
        <p:spPr>
          <a:xfrm>
            <a:off x="10550400" y="6417268"/>
            <a:ext cx="1440000" cy="184666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marL="0" algn="l" defTabSz="914324" rtl="0" eaLnBrk="1" latinLnBrk="0" hangingPunct="1">
              <a:defRPr sz="14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162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4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5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8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09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71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33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95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200" b="1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CRIM </a:t>
            </a:r>
            <a:r>
              <a:rPr kumimoji="0" lang="hr-H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|</a:t>
            </a:r>
            <a:r>
              <a:rPr kumimoji="0" lang="hr-HR" sz="1200" b="1" i="0" u="none" strike="noStrike" kern="1200" cap="none" spc="-8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 </a:t>
            </a:r>
            <a:fld id="{81D60167-4931-47E6-BA6A-407CBD079E47}" type="slidenum">
              <a:rPr kumimoji="0" lang="hr-H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hr-H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"/>
              <a:cs typeface="Arial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505" y="575733"/>
            <a:ext cx="6646311" cy="568826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500" b="1" cap="all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TITRE Du </a:t>
            </a:r>
            <a:r>
              <a:rPr lang="en-US" dirty="0" err="1"/>
              <a:t>séparateur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1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80000" y="2160000"/>
            <a:ext cx="5760000" cy="52322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400" b="1" cap="all" baseline="0">
                <a:solidFill>
                  <a:srgbClr val="E5C454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SURTITRE LOREM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80000" y="2764685"/>
            <a:ext cx="6204563" cy="104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400" b="1" cap="all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TITRE DE LA PRÉSENTATION LOREM IPSUM DOLOR SIT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80000" y="4784409"/>
            <a:ext cx="5421867" cy="52322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 cap="all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SOUS-TITRE DE LA PRÉSENTATION</a:t>
            </a:r>
          </a:p>
          <a:p>
            <a:pPr lvl="0"/>
            <a:r>
              <a:rPr lang="en-US" dirty="0"/>
              <a:t>LOREM IPSUM DOLOR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17513" y="6243847"/>
            <a:ext cx="240000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cap="all" baseline="0">
                <a:solidFill>
                  <a:srgbClr val="32445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XX XXXXXXX 2018	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4F64578-F8D8-47F8-A7CD-AF1355D99C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3649" y="6069956"/>
            <a:ext cx="1603058" cy="4829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2"/>
          <a:stretch/>
        </p:blipFill>
        <p:spPr>
          <a:xfrm>
            <a:off x="0" y="-2742"/>
            <a:ext cx="12192000" cy="6384651"/>
          </a:xfrm>
          <a:prstGeom prst="rect">
            <a:avLst/>
          </a:prstGeom>
        </p:spPr>
      </p:pic>
      <p:sp>
        <p:nvSpPr>
          <p:cNvPr id="4" name="bk object 16"/>
          <p:cNvSpPr/>
          <p:nvPr userDrawn="1"/>
        </p:nvSpPr>
        <p:spPr>
          <a:xfrm>
            <a:off x="10464800" y="6365601"/>
            <a:ext cx="1728000" cy="284400"/>
          </a:xfrm>
          <a:custGeom>
            <a:avLst/>
            <a:gdLst/>
            <a:ahLst/>
            <a:cxnLst/>
            <a:rect l="l" t="t" r="r" b="b"/>
            <a:pathLst>
              <a:path w="1727200" h="355600">
                <a:moveTo>
                  <a:pt x="0" y="355600"/>
                </a:moveTo>
                <a:lnTo>
                  <a:pt x="1727200" y="355600"/>
                </a:lnTo>
                <a:lnTo>
                  <a:pt x="1727200" y="0"/>
                </a:lnTo>
                <a:lnTo>
                  <a:pt x="0" y="0"/>
                </a:lnTo>
                <a:lnTo>
                  <a:pt x="0" y="355600"/>
                </a:lnTo>
                <a:close/>
              </a:path>
            </a:pathLst>
          </a:custGeom>
          <a:solidFill>
            <a:srgbClr val="E5C454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" name="Holder 6"/>
          <p:cNvSpPr txBox="1">
            <a:spLocks/>
          </p:cNvSpPr>
          <p:nvPr userDrawn="1"/>
        </p:nvSpPr>
        <p:spPr>
          <a:xfrm>
            <a:off x="10550400" y="6417268"/>
            <a:ext cx="1440000" cy="184666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marL="0" algn="l" defTabSz="914324" rtl="0" eaLnBrk="1" latinLnBrk="0" hangingPunct="1">
              <a:defRPr sz="14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162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4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5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8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09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71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33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95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200" b="1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CRIM </a:t>
            </a:r>
            <a:r>
              <a:rPr kumimoji="0" lang="hr-H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|</a:t>
            </a:r>
            <a:r>
              <a:rPr kumimoji="0" lang="hr-HR" sz="1200" b="1" i="0" u="none" strike="noStrike" kern="1200" cap="none" spc="-8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 </a:t>
            </a:r>
            <a:fld id="{81D60167-4931-47E6-BA6A-407CBD079E47}" type="slidenum">
              <a:rPr kumimoji="0" lang="hr-H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hr-H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"/>
              <a:cs typeface="Arial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5458" y="0"/>
            <a:ext cx="9549342" cy="116237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cap="all" baseline="0">
                <a:solidFill>
                  <a:srgbClr val="E5C454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TITRE DE LA DIAPOSITIVE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15458" y="1390650"/>
            <a:ext cx="10419292" cy="49268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1800" b="1" cap="all" baseline="0">
                <a:solidFill>
                  <a:srgbClr val="0046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16000" indent="-216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467F"/>
              </a:buClr>
              <a:buSzPct val="115000"/>
              <a:defRPr sz="1600" baseline="0">
                <a:solidFill>
                  <a:srgbClr val="3244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2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5C454"/>
              </a:buClr>
              <a:buSzPct val="115000"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467F"/>
              </a:buClr>
              <a:buSzPct val="115000"/>
              <a:defRPr sz="1400" baseline="0">
                <a:solidFill>
                  <a:srgbClr val="3244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7"/>
          <a:stretch/>
        </p:blipFill>
        <p:spPr>
          <a:xfrm>
            <a:off x="3381376" y="-3262"/>
            <a:ext cx="8801100" cy="5224773"/>
          </a:xfrm>
          <a:prstGeom prst="rect">
            <a:avLst/>
          </a:prstGeom>
        </p:spPr>
      </p:pic>
      <p:sp>
        <p:nvSpPr>
          <p:cNvPr id="10" name="bk object 16"/>
          <p:cNvSpPr/>
          <p:nvPr userDrawn="1"/>
        </p:nvSpPr>
        <p:spPr>
          <a:xfrm>
            <a:off x="10464800" y="6365601"/>
            <a:ext cx="1728000" cy="284400"/>
          </a:xfrm>
          <a:custGeom>
            <a:avLst/>
            <a:gdLst/>
            <a:ahLst/>
            <a:cxnLst/>
            <a:rect l="l" t="t" r="r" b="b"/>
            <a:pathLst>
              <a:path w="1727200" h="355600">
                <a:moveTo>
                  <a:pt x="0" y="355600"/>
                </a:moveTo>
                <a:lnTo>
                  <a:pt x="1727200" y="355600"/>
                </a:lnTo>
                <a:lnTo>
                  <a:pt x="1727200" y="0"/>
                </a:lnTo>
                <a:lnTo>
                  <a:pt x="0" y="0"/>
                </a:lnTo>
                <a:lnTo>
                  <a:pt x="0" y="355600"/>
                </a:lnTo>
                <a:close/>
              </a:path>
            </a:pathLst>
          </a:custGeom>
          <a:solidFill>
            <a:srgbClr val="E5C454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" name="Holder 6"/>
          <p:cNvSpPr txBox="1">
            <a:spLocks/>
          </p:cNvSpPr>
          <p:nvPr userDrawn="1"/>
        </p:nvSpPr>
        <p:spPr>
          <a:xfrm>
            <a:off x="10550400" y="6417268"/>
            <a:ext cx="1440000" cy="184666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marL="0" algn="l" defTabSz="914324" rtl="0" eaLnBrk="1" latinLnBrk="0" hangingPunct="1">
              <a:defRPr sz="14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162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4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5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8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09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71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33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95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200" b="1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CRIM </a:t>
            </a:r>
            <a:r>
              <a:rPr kumimoji="0" lang="hr-H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|</a:t>
            </a:r>
            <a:r>
              <a:rPr kumimoji="0" lang="hr-HR" sz="1200" b="1" i="0" u="none" strike="noStrike" kern="1200" cap="none" spc="-8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 </a:t>
            </a:r>
            <a:fld id="{81D60167-4931-47E6-BA6A-407CBD079E47}" type="slidenum">
              <a:rPr kumimoji="0" lang="hr-H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hr-H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"/>
              <a:cs typeface="Arial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5458" y="0"/>
            <a:ext cx="9549342" cy="116237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cap="all" baseline="0">
                <a:solidFill>
                  <a:srgbClr val="00467F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TITRE DE LA DIAPOSITIVE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15458" y="1390650"/>
            <a:ext cx="10419292" cy="49268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1800" b="1" cap="all" baseline="0">
                <a:solidFill>
                  <a:srgbClr val="0046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16000" indent="-216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467F"/>
              </a:buClr>
              <a:buSzPct val="115000"/>
              <a:defRPr sz="1600" baseline="0">
                <a:solidFill>
                  <a:srgbClr val="3244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2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5C454"/>
              </a:buClr>
              <a:buSzPct val="115000"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467F"/>
              </a:buClr>
              <a:buSzPct val="115000"/>
              <a:defRPr sz="1400" baseline="0">
                <a:solidFill>
                  <a:srgbClr val="3244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7"/>
          <a:stretch/>
        </p:blipFill>
        <p:spPr>
          <a:xfrm>
            <a:off x="3381376" y="-3262"/>
            <a:ext cx="8801100" cy="5224773"/>
          </a:xfrm>
          <a:prstGeom prst="rect">
            <a:avLst/>
          </a:prstGeom>
        </p:spPr>
      </p:pic>
      <p:sp>
        <p:nvSpPr>
          <p:cNvPr id="10" name="bk object 16"/>
          <p:cNvSpPr/>
          <p:nvPr userDrawn="1"/>
        </p:nvSpPr>
        <p:spPr>
          <a:xfrm>
            <a:off x="10464800" y="6365601"/>
            <a:ext cx="1728000" cy="284400"/>
          </a:xfrm>
          <a:custGeom>
            <a:avLst/>
            <a:gdLst/>
            <a:ahLst/>
            <a:cxnLst/>
            <a:rect l="l" t="t" r="r" b="b"/>
            <a:pathLst>
              <a:path w="1727200" h="355600">
                <a:moveTo>
                  <a:pt x="0" y="355600"/>
                </a:moveTo>
                <a:lnTo>
                  <a:pt x="1727200" y="355600"/>
                </a:lnTo>
                <a:lnTo>
                  <a:pt x="1727200" y="0"/>
                </a:lnTo>
                <a:lnTo>
                  <a:pt x="0" y="0"/>
                </a:lnTo>
                <a:lnTo>
                  <a:pt x="0" y="355600"/>
                </a:lnTo>
                <a:close/>
              </a:path>
            </a:pathLst>
          </a:custGeom>
          <a:solidFill>
            <a:srgbClr val="E5C454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" name="Holder 6"/>
          <p:cNvSpPr txBox="1">
            <a:spLocks/>
          </p:cNvSpPr>
          <p:nvPr userDrawn="1"/>
        </p:nvSpPr>
        <p:spPr>
          <a:xfrm>
            <a:off x="10550400" y="6417268"/>
            <a:ext cx="1440000" cy="184666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marL="0" algn="l" defTabSz="914324" rtl="0" eaLnBrk="1" latinLnBrk="0" hangingPunct="1">
              <a:defRPr sz="14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162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4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5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8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09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71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33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95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200" b="1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CRIM </a:t>
            </a:r>
            <a:r>
              <a:rPr kumimoji="0" lang="hr-H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|</a:t>
            </a:r>
            <a:r>
              <a:rPr kumimoji="0" lang="hr-HR" sz="1200" b="1" i="0" u="none" strike="noStrike" kern="1200" cap="none" spc="-8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 </a:t>
            </a:r>
            <a:fld id="{81D60167-4931-47E6-BA6A-407CBD079E47}" type="slidenum">
              <a:rPr kumimoji="0" lang="hr-H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hr-H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"/>
              <a:cs typeface="Arial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5458" y="0"/>
            <a:ext cx="9549342" cy="116237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cap="all" baseline="0">
                <a:solidFill>
                  <a:srgbClr val="00467F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TITRE DE LA DIAPOSITIVE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15458" y="1390650"/>
            <a:ext cx="5542492" cy="49268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1800" b="1" cap="all" baseline="0">
                <a:solidFill>
                  <a:srgbClr val="0046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16000" indent="-216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467F"/>
              </a:buClr>
              <a:buSzPct val="115000"/>
              <a:defRPr sz="1600" baseline="0">
                <a:solidFill>
                  <a:srgbClr val="3244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2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5C454"/>
              </a:buClr>
              <a:buSzPct val="115000"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467F"/>
              </a:buClr>
              <a:buSzPct val="115000"/>
              <a:defRPr sz="1400" baseline="0">
                <a:solidFill>
                  <a:srgbClr val="3244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5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k object 16"/>
          <p:cNvSpPr/>
          <p:nvPr userDrawn="1"/>
        </p:nvSpPr>
        <p:spPr>
          <a:xfrm>
            <a:off x="10464800" y="6365601"/>
            <a:ext cx="1728000" cy="284400"/>
          </a:xfrm>
          <a:custGeom>
            <a:avLst/>
            <a:gdLst/>
            <a:ahLst/>
            <a:cxnLst/>
            <a:rect l="l" t="t" r="r" b="b"/>
            <a:pathLst>
              <a:path w="1727200" h="355600">
                <a:moveTo>
                  <a:pt x="0" y="355600"/>
                </a:moveTo>
                <a:lnTo>
                  <a:pt x="1727200" y="355600"/>
                </a:lnTo>
                <a:lnTo>
                  <a:pt x="1727200" y="0"/>
                </a:lnTo>
                <a:lnTo>
                  <a:pt x="0" y="0"/>
                </a:lnTo>
                <a:lnTo>
                  <a:pt x="0" y="355600"/>
                </a:lnTo>
                <a:close/>
              </a:path>
            </a:pathLst>
          </a:custGeom>
          <a:solidFill>
            <a:srgbClr val="E5C454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Holder 6"/>
          <p:cNvSpPr txBox="1">
            <a:spLocks/>
          </p:cNvSpPr>
          <p:nvPr userDrawn="1"/>
        </p:nvSpPr>
        <p:spPr>
          <a:xfrm>
            <a:off x="10550400" y="6417268"/>
            <a:ext cx="1440000" cy="184666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marL="0" algn="l" defTabSz="914324" rtl="0" eaLnBrk="1" latinLnBrk="0" hangingPunct="1">
              <a:defRPr sz="14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162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4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5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8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09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71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33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95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200" b="1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CRIM </a:t>
            </a:r>
            <a:r>
              <a:rPr kumimoji="0" lang="hr-H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|</a:t>
            </a:r>
            <a:r>
              <a:rPr kumimoji="0" lang="hr-HR" sz="1200" b="1" i="0" u="none" strike="noStrike" kern="1200" cap="none" spc="-8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 </a:t>
            </a:r>
            <a:fld id="{81D60167-4931-47E6-BA6A-407CBD079E47}" type="slidenum">
              <a:rPr kumimoji="0" lang="hr-H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hr-H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30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6" r:id="rId3"/>
    <p:sldLayoutId id="2147483662" r:id="rId4"/>
    <p:sldLayoutId id="2147483663" r:id="rId5"/>
    <p:sldLayoutId id="2147483665" r:id="rId6"/>
    <p:sldLayoutId id="2147483688" r:id="rId7"/>
    <p:sldLayoutId id="214748366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5012374" y="2600146"/>
            <a:ext cx="6525006" cy="1846659"/>
          </a:xfrm>
        </p:spPr>
        <p:txBody>
          <a:bodyPr/>
          <a:lstStyle/>
          <a:p>
            <a:r>
              <a:rPr lang="fr-CA" sz="3000" i="0" dirty="0">
                <a:effectLst/>
                <a:latin typeface="Arial" panose="020B0604020202020204" pitchFamily="34" charset="0"/>
              </a:rPr>
              <a:t>On the impact of the </a:t>
            </a:r>
            <a:r>
              <a:rPr lang="fr-CA" sz="3000" i="0" dirty="0" err="1">
                <a:effectLst/>
                <a:latin typeface="Arial" panose="020B0604020202020204" pitchFamily="34" charset="0"/>
              </a:rPr>
              <a:t>quality</a:t>
            </a:r>
            <a:r>
              <a:rPr lang="fr-CA" sz="3000" i="0" dirty="0">
                <a:effectLst/>
                <a:latin typeface="Arial" panose="020B0604020202020204" pitchFamily="34" charset="0"/>
              </a:rPr>
              <a:t> of pseudo-labels on the</a:t>
            </a:r>
            <a:br>
              <a:rPr lang="fr-CA" sz="3000" dirty="0"/>
            </a:br>
            <a:r>
              <a:rPr lang="fr-CA" sz="3000" i="0" dirty="0">
                <a:effectLst/>
                <a:latin typeface="Arial" panose="020B0604020202020204" pitchFamily="34" charset="0"/>
              </a:rPr>
              <a:t>self-</a:t>
            </a:r>
            <a:r>
              <a:rPr lang="fr-CA" sz="3000" i="0" dirty="0" err="1">
                <a:effectLst/>
                <a:latin typeface="Arial" panose="020B0604020202020204" pitchFamily="34" charset="0"/>
              </a:rPr>
              <a:t>supervised</a:t>
            </a:r>
            <a:r>
              <a:rPr lang="fr-CA" sz="3000" i="0" dirty="0">
                <a:effectLst/>
                <a:latin typeface="Arial" panose="020B0604020202020204" pitchFamily="34" charset="0"/>
              </a:rPr>
              <a:t> speaker </a:t>
            </a:r>
            <a:r>
              <a:rPr lang="fr-CA" sz="3000" i="0" dirty="0" err="1">
                <a:effectLst/>
                <a:latin typeface="Arial" panose="020B0604020202020204" pitchFamily="34" charset="0"/>
              </a:rPr>
              <a:t>verification</a:t>
            </a:r>
            <a:r>
              <a:rPr lang="fr-CA" sz="3000" i="0" dirty="0">
                <a:effectLst/>
                <a:latin typeface="Arial" panose="020B0604020202020204" pitchFamily="34" charset="0"/>
              </a:rPr>
              <a:t> </a:t>
            </a:r>
            <a:r>
              <a:rPr lang="fr-CA" sz="3000" i="0" dirty="0" err="1">
                <a:effectLst/>
                <a:latin typeface="Arial" panose="020B0604020202020204" pitchFamily="34" charset="0"/>
              </a:rPr>
              <a:t>task</a:t>
            </a:r>
            <a:endParaRPr lang="fr-CA" sz="300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5012374" y="4720947"/>
            <a:ext cx="6305864" cy="784830"/>
          </a:xfrm>
        </p:spPr>
        <p:txBody>
          <a:bodyPr/>
          <a:lstStyle/>
          <a:p>
            <a:r>
              <a:rPr lang="fr-CA" dirty="0"/>
              <a:t>Abderrahim </a:t>
            </a:r>
            <a:r>
              <a:rPr lang="fr-CA" dirty="0" err="1"/>
              <a:t>Fathan</a:t>
            </a:r>
            <a:r>
              <a:rPr lang="fr-CA" b="0" dirty="0"/>
              <a:t>, Jahangir Alam, Woo </a:t>
            </a:r>
            <a:r>
              <a:rPr lang="fr-CA" b="0" dirty="0" err="1"/>
              <a:t>Hyun</a:t>
            </a:r>
            <a:r>
              <a:rPr lang="fr-CA" b="0" dirty="0"/>
              <a:t> Kang</a:t>
            </a:r>
          </a:p>
          <a:p>
            <a:r>
              <a:rPr lang="fr-CA" b="0" dirty="0" err="1"/>
              <a:t>Dec</a:t>
            </a:r>
            <a:r>
              <a:rPr lang="fr-CA" b="0" dirty="0"/>
              <a:t> 2nd, 2022, </a:t>
            </a:r>
            <a:r>
              <a:rPr lang="fr-CA" b="0" dirty="0" err="1"/>
              <a:t>NeurIPS</a:t>
            </a:r>
            <a:r>
              <a:rPr lang="fr-CA" b="0" dirty="0"/>
              <a:t> 2022.</a:t>
            </a:r>
          </a:p>
          <a:p>
            <a:endParaRPr lang="fr-CA" b="0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b="1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NeurIPS</a:t>
            </a:r>
            <a:r>
              <a:rPr lang="fr-CA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2022</a:t>
            </a:r>
            <a:endParaRPr lang="fr-CA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C8E6D02-0687-9438-BD2D-EABEA10C9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701" y="297542"/>
            <a:ext cx="2476786" cy="110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7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B0AA28-AA7F-44BE-A90C-3B44C75FE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A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24167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1989D2-3DD6-43AF-B027-32846F99CB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A" dirty="0"/>
              <a:t>Introduction &amp; 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C3B25-8ED7-4F7A-8519-23ED07E54D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458" y="1390650"/>
            <a:ext cx="10719494" cy="4926884"/>
          </a:xfrm>
        </p:spPr>
        <p:txBody>
          <a:bodyPr/>
          <a:lstStyle/>
          <a:p>
            <a:pPr marL="501750" lvl="2" indent="-285750"/>
            <a:r>
              <a:rPr lang="fr-CA" dirty="0" err="1"/>
              <a:t>Labeled</a:t>
            </a:r>
            <a:r>
              <a:rPr lang="fr-CA" dirty="0"/>
              <a:t> </a:t>
            </a:r>
            <a:r>
              <a:rPr lang="fr-CA" dirty="0" err="1"/>
              <a:t>datasets</a:t>
            </a:r>
            <a:r>
              <a:rPr lang="fr-CA" dirty="0"/>
              <a:t> can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expensive</a:t>
            </a:r>
            <a:r>
              <a:rPr lang="fr-CA" dirty="0"/>
              <a:t> and time-</a:t>
            </a:r>
            <a:r>
              <a:rPr lang="fr-CA" dirty="0" err="1"/>
              <a:t>consuming</a:t>
            </a:r>
            <a:r>
              <a:rPr lang="fr-CA" dirty="0"/>
              <a:t> to </a:t>
            </a:r>
            <a:r>
              <a:rPr lang="fr-CA" dirty="0" err="1"/>
              <a:t>obtain</a:t>
            </a:r>
            <a:r>
              <a:rPr lang="fr-CA" dirty="0"/>
              <a:t>.</a:t>
            </a:r>
            <a:endParaRPr lang="fr-CA" b="0" i="0" dirty="0">
              <a:effectLst/>
              <a:latin typeface="Arial" panose="020B0604020202020204" pitchFamily="34" charset="0"/>
            </a:endParaRPr>
          </a:p>
          <a:p>
            <a:pPr marL="501750" lvl="2" indent="-285750"/>
            <a:r>
              <a:rPr lang="fr-CA" b="1" i="0" dirty="0">
                <a:effectLst/>
                <a:latin typeface="Arial" panose="020B0604020202020204" pitchFamily="34" charset="0"/>
              </a:rPr>
              <a:t>Label noise </a:t>
            </a:r>
            <a:r>
              <a:rPr lang="fr-CA" b="0" i="0" dirty="0">
                <a:effectLst/>
                <a:latin typeface="Arial" panose="020B0604020202020204" pitchFamily="34" charset="0"/>
              </a:rPr>
              <a:t>can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significantly</a:t>
            </a:r>
            <a:r>
              <a:rPr lang="fr-CA" b="0" i="0" dirty="0">
                <a:effectLst/>
                <a:latin typeface="Arial" panose="020B0604020202020204" pitchFamily="34" charset="0"/>
              </a:rPr>
              <a:t> impact the performance.</a:t>
            </a:r>
          </a:p>
          <a:p>
            <a:pPr marL="501750" lvl="2" indent="-285750"/>
            <a:r>
              <a:rPr lang="fr-CA" b="1" dirty="0" err="1"/>
              <a:t>M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emorization</a:t>
            </a:r>
            <a:r>
              <a:rPr lang="fr-CA" b="1" i="0" dirty="0">
                <a:effectLst/>
                <a:latin typeface="Arial" panose="020B0604020202020204" pitchFamily="34" charset="0"/>
              </a:rPr>
              <a:t> 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effects</a:t>
            </a:r>
            <a:r>
              <a:rPr lang="fr-CA" dirty="0"/>
              <a:t>: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deep</a:t>
            </a:r>
            <a:r>
              <a:rPr lang="fr-CA" b="0" i="0" dirty="0">
                <a:effectLst/>
                <a:latin typeface="Arial" panose="020B0604020202020204" pitchFamily="34" charset="0"/>
              </a:rPr>
              <a:t>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models</a:t>
            </a:r>
            <a:r>
              <a:rPr lang="fr-CA" dirty="0">
                <a:latin typeface="Courier New" panose="02070309020205020404" pitchFamily="49" charset="0"/>
              </a:rPr>
              <a:t> </a:t>
            </a:r>
            <a:r>
              <a:rPr lang="fr-CA" b="0" i="0" dirty="0">
                <a:effectLst/>
                <a:latin typeface="Arial" panose="020B0604020202020204" pitchFamily="34" charset="0"/>
              </a:rPr>
              <a:t>tend to fit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easy</a:t>
            </a:r>
            <a:r>
              <a:rPr lang="fr-CA" b="0" i="0" dirty="0">
                <a:effectLst/>
                <a:latin typeface="Arial" panose="020B0604020202020204" pitchFamily="34" charset="0"/>
              </a:rPr>
              <a:t> (clean) patterns in the pseudo-labels first,</a:t>
            </a:r>
            <a:r>
              <a:rPr lang="fr-CA" dirty="0">
                <a:latin typeface="Courier New" panose="02070309020205020404" pitchFamily="49" charset="0"/>
              </a:rPr>
              <a:t> </a:t>
            </a:r>
            <a:r>
              <a:rPr lang="fr-CA" b="0" i="0" dirty="0">
                <a:effectLst/>
                <a:latin typeface="Arial" panose="020B0604020202020204" pitchFamily="34" charset="0"/>
              </a:rPr>
              <a:t>and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then</a:t>
            </a:r>
            <a:r>
              <a:rPr lang="fr-CA" b="0" i="0" dirty="0">
                <a:effectLst/>
                <a:latin typeface="Arial" panose="020B0604020202020204" pitchFamily="34" charset="0"/>
              </a:rPr>
              <a:t>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overfit</a:t>
            </a:r>
            <a:r>
              <a:rPr lang="fr-CA" b="0" i="0" dirty="0">
                <a:effectLst/>
                <a:latin typeface="Arial" panose="020B0604020202020204" pitchFamily="34" charset="0"/>
              </a:rPr>
              <a:t> the hard and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complex</a:t>
            </a:r>
            <a:r>
              <a:rPr lang="fr-CA" b="0" i="0" dirty="0">
                <a:effectLst/>
                <a:latin typeface="Arial" panose="020B0604020202020204" pitchFamily="34" charset="0"/>
              </a:rPr>
              <a:t> (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noisy</a:t>
            </a:r>
            <a:r>
              <a:rPr lang="fr-CA" b="0" i="0" dirty="0">
                <a:effectLst/>
                <a:latin typeface="Arial" panose="020B0604020202020204" pitchFamily="34" charset="0"/>
              </a:rPr>
              <a:t>) patterns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gradually</a:t>
            </a:r>
            <a:r>
              <a:rPr lang="fr-CA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marL="501750" lvl="2" indent="-285750"/>
            <a:r>
              <a:rPr lang="fr-CA" b="0" i="0" dirty="0">
                <a:effectLst/>
                <a:latin typeface="Arial" panose="020B0604020202020204" pitchFamily="34" charset="0"/>
              </a:rPr>
              <a:t>How to 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mitigate</a:t>
            </a:r>
            <a:r>
              <a:rPr lang="fr-CA" b="1" i="0" dirty="0">
                <a:effectLst/>
                <a:latin typeface="Arial" panose="020B0604020202020204" pitchFamily="34" charset="0"/>
              </a:rPr>
              <a:t> the 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memorization</a:t>
            </a:r>
            <a:r>
              <a:rPr lang="fr-CA" b="1" i="0" dirty="0">
                <a:effectLst/>
                <a:latin typeface="Arial" panose="020B0604020202020204" pitchFamily="34" charset="0"/>
              </a:rPr>
              <a:t> 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effects</a:t>
            </a:r>
            <a:r>
              <a:rPr lang="fr-CA" b="1" i="0" dirty="0">
                <a:effectLst/>
                <a:latin typeface="Arial" panose="020B0604020202020204" pitchFamily="34" charset="0"/>
              </a:rPr>
              <a:t> of label noise </a:t>
            </a:r>
            <a:r>
              <a:rPr lang="fr-CA" b="0" i="0" dirty="0">
                <a:effectLst/>
                <a:latin typeface="Arial" panose="020B0604020202020204" pitchFamily="34" charset="0"/>
              </a:rPr>
              <a:t>?</a:t>
            </a:r>
          </a:p>
          <a:p>
            <a:pPr marL="501750" lvl="2" indent="-285750"/>
            <a:r>
              <a:rPr lang="fr-CA" dirty="0"/>
              <a:t>There are</a:t>
            </a:r>
            <a:r>
              <a:rPr lang="fr-CA" b="0" i="0" dirty="0">
                <a:effectLst/>
                <a:latin typeface="Arial" panose="020B0604020202020204" pitchFamily="34" charset="0"/>
              </a:rPr>
              <a:t>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generally</a:t>
            </a:r>
            <a:r>
              <a:rPr lang="fr-CA" b="0" i="0" dirty="0">
                <a:effectLst/>
                <a:latin typeface="Arial" panose="020B0604020202020204" pitchFamily="34" charset="0"/>
              </a:rPr>
              <a:t> 2 groups </a:t>
            </a:r>
            <a:r>
              <a:rPr lang="fr-CA" dirty="0"/>
              <a:t>of</a:t>
            </a:r>
            <a:r>
              <a:rPr lang="fr-CA" b="0" i="0" dirty="0">
                <a:effectLst/>
                <a:latin typeface="Arial" panose="020B0604020202020204" pitchFamily="34" charset="0"/>
              </a:rPr>
              <a:t>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methods</a:t>
            </a:r>
            <a:r>
              <a:rPr lang="fr-CA" b="0" i="0" dirty="0">
                <a:effectLst/>
                <a:latin typeface="Arial" panose="020B0604020202020204" pitchFamily="34" charset="0"/>
              </a:rPr>
              <a:t> to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learn</a:t>
            </a:r>
            <a:r>
              <a:rPr lang="fr-CA" b="0" i="0" dirty="0">
                <a:effectLst/>
                <a:latin typeface="Arial" panose="020B0604020202020204" pitchFamily="34" charset="0"/>
              </a:rPr>
              <a:t>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from</a:t>
            </a:r>
            <a:r>
              <a:rPr lang="fr-CA" b="0" i="0" dirty="0">
                <a:effectLst/>
                <a:latin typeface="Arial" panose="020B0604020202020204" pitchFamily="34" charset="0"/>
              </a:rPr>
              <a:t>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noisy</a:t>
            </a:r>
            <a:r>
              <a:rPr lang="fr-CA" b="0" i="0" dirty="0">
                <a:effectLst/>
                <a:latin typeface="Arial" panose="020B0604020202020204" pitchFamily="34" charset="0"/>
              </a:rPr>
              <a:t> data: </a:t>
            </a:r>
          </a:p>
          <a:p>
            <a:pPr marL="1005750" lvl="3" indent="-285750"/>
            <a:r>
              <a:rPr lang="fr-CA" sz="1600" dirty="0" err="1"/>
              <a:t>A</a:t>
            </a:r>
            <a:r>
              <a:rPr lang="fr-CA" sz="1600" b="0" i="0" dirty="0" err="1">
                <a:effectLst/>
                <a:latin typeface="Arial" panose="020B0604020202020204" pitchFamily="34" charset="0"/>
              </a:rPr>
              <a:t>pproaches</a:t>
            </a:r>
            <a:r>
              <a:rPr lang="fr-CA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fr-CA" sz="1600" b="0" i="0" dirty="0" err="1">
                <a:effectLst/>
                <a:latin typeface="Arial" panose="020B0604020202020204" pitchFamily="34" charset="0"/>
              </a:rPr>
              <a:t>focusing</a:t>
            </a:r>
            <a:r>
              <a:rPr lang="fr-CA" sz="1600" dirty="0">
                <a:latin typeface="Courier New" panose="02070309020205020404" pitchFamily="49" charset="0"/>
              </a:rPr>
              <a:t> </a:t>
            </a:r>
            <a:r>
              <a:rPr lang="fr-CA" sz="1600" b="0" i="0" dirty="0">
                <a:effectLst/>
                <a:latin typeface="Arial" panose="020B0604020202020204" pitchFamily="34" charset="0"/>
              </a:rPr>
              <a:t>on </a:t>
            </a:r>
            <a:r>
              <a:rPr lang="fr-CA" sz="1600" b="0" i="0" dirty="0" err="1">
                <a:effectLst/>
                <a:latin typeface="Arial" panose="020B0604020202020204" pitchFamily="34" charset="0"/>
              </a:rPr>
              <a:t>creating</a:t>
            </a:r>
            <a:r>
              <a:rPr lang="fr-CA" sz="1600" b="0" i="0" dirty="0">
                <a:effectLst/>
                <a:latin typeface="Arial" panose="020B0604020202020204" pitchFamily="34" charset="0"/>
              </a:rPr>
              <a:t> noise-</a:t>
            </a:r>
            <a:r>
              <a:rPr lang="fr-CA" sz="1600" b="0" i="0" dirty="0" err="1">
                <a:effectLst/>
                <a:latin typeface="Arial" panose="020B0604020202020204" pitchFamily="34" charset="0"/>
              </a:rPr>
              <a:t>robust</a:t>
            </a:r>
            <a:r>
              <a:rPr lang="fr-CA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fr-CA" sz="1600" b="0" i="0" dirty="0" err="1">
                <a:effectLst/>
                <a:latin typeface="Arial" panose="020B0604020202020204" pitchFamily="34" charset="0"/>
              </a:rPr>
              <a:t>algorithms</a:t>
            </a:r>
            <a:r>
              <a:rPr lang="fr-CA" sz="1600" b="0" i="0" dirty="0">
                <a:effectLst/>
                <a:latin typeface="Arial" panose="020B0604020202020204" pitchFamily="34" charset="0"/>
              </a:rPr>
              <a:t> to </a:t>
            </a:r>
            <a:r>
              <a:rPr lang="fr-CA" sz="1600" b="0" i="0" dirty="0" err="1">
                <a:effectLst/>
                <a:latin typeface="Arial" panose="020B0604020202020204" pitchFamily="34" charset="0"/>
              </a:rPr>
              <a:t>learn</a:t>
            </a:r>
            <a:r>
              <a:rPr lang="fr-CA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fr-CA" sz="1600" b="0" i="0" dirty="0" err="1">
                <a:effectLst/>
                <a:latin typeface="Arial" panose="020B0604020202020204" pitchFamily="34" charset="0"/>
              </a:rPr>
              <a:t>directly</a:t>
            </a:r>
            <a:r>
              <a:rPr lang="fr-CA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fr-CA" sz="1600" b="0" i="0" dirty="0" err="1">
                <a:effectLst/>
                <a:latin typeface="Arial" panose="020B0604020202020204" pitchFamily="34" charset="0"/>
              </a:rPr>
              <a:t>from</a:t>
            </a:r>
            <a:r>
              <a:rPr lang="fr-CA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fr-CA" sz="1600" b="0" i="0" dirty="0" err="1">
                <a:effectLst/>
                <a:latin typeface="Arial" panose="020B0604020202020204" pitchFamily="34" charset="0"/>
              </a:rPr>
              <a:t>noisy</a:t>
            </a:r>
            <a:r>
              <a:rPr lang="fr-CA" sz="1600" b="0" i="0" dirty="0">
                <a:effectLst/>
                <a:latin typeface="Arial" panose="020B0604020202020204" pitchFamily="34" charset="0"/>
              </a:rPr>
              <a:t> labels</a:t>
            </a:r>
          </a:p>
          <a:p>
            <a:pPr marL="1005750" lvl="3" indent="-285750"/>
            <a:r>
              <a:rPr lang="fr-CA" sz="1600" dirty="0"/>
              <a:t>L</a:t>
            </a:r>
            <a:r>
              <a:rPr lang="fr-CA" sz="1600" b="0" i="0" dirty="0">
                <a:effectLst/>
                <a:latin typeface="Arial" panose="020B0604020202020204" pitchFamily="34" charset="0"/>
              </a:rPr>
              <a:t>abel-</a:t>
            </a:r>
            <a:r>
              <a:rPr lang="fr-CA" sz="1600" b="0" i="0" dirty="0" err="1">
                <a:effectLst/>
                <a:latin typeface="Arial" panose="020B0604020202020204" pitchFamily="34" charset="0"/>
              </a:rPr>
              <a:t>cleansing</a:t>
            </a:r>
            <a:r>
              <a:rPr lang="fr-CA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fr-CA" sz="1600" b="0" i="0" dirty="0" err="1">
                <a:effectLst/>
                <a:latin typeface="Arial" panose="020B0604020202020204" pitchFamily="34" charset="0"/>
              </a:rPr>
              <a:t>approaches</a:t>
            </a:r>
            <a:r>
              <a:rPr lang="fr-CA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fr-CA" sz="1600" b="0" i="0" dirty="0" err="1">
                <a:effectLst/>
                <a:latin typeface="Arial" panose="020B0604020202020204" pitchFamily="34" charset="0"/>
              </a:rPr>
              <a:t>that</a:t>
            </a:r>
            <a:r>
              <a:rPr lang="fr-CA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fr-CA" sz="1600" b="0" i="0" dirty="0" err="1">
                <a:effectLst/>
                <a:latin typeface="Arial" panose="020B0604020202020204" pitchFamily="34" charset="0"/>
              </a:rPr>
              <a:t>aim</a:t>
            </a:r>
            <a:r>
              <a:rPr lang="fr-CA" sz="1600" b="0" i="0" dirty="0">
                <a:effectLst/>
                <a:latin typeface="Arial" panose="020B0604020202020204" pitchFamily="34" charset="0"/>
              </a:rPr>
              <a:t> to </a:t>
            </a:r>
            <a:r>
              <a:rPr lang="fr-CA" sz="1600" b="0" i="0" dirty="0" err="1">
                <a:effectLst/>
                <a:latin typeface="Arial" panose="020B0604020202020204" pitchFamily="34" charset="0"/>
              </a:rPr>
              <a:t>remove</a:t>
            </a:r>
            <a:r>
              <a:rPr lang="fr-CA" sz="1600" b="0" i="0" dirty="0">
                <a:effectLst/>
                <a:latin typeface="Arial" panose="020B0604020202020204" pitchFamily="34" charset="0"/>
              </a:rPr>
              <a:t> or correct </a:t>
            </a:r>
            <a:r>
              <a:rPr lang="fr-CA" sz="1600" b="0" i="0" dirty="0" err="1">
                <a:effectLst/>
                <a:latin typeface="Arial" panose="020B0604020202020204" pitchFamily="34" charset="0"/>
              </a:rPr>
              <a:t>mislabeled</a:t>
            </a:r>
            <a:r>
              <a:rPr lang="fr-CA" sz="1600" b="0" i="0" dirty="0">
                <a:effectLst/>
                <a:latin typeface="Arial" panose="020B0604020202020204" pitchFamily="34" charset="0"/>
              </a:rPr>
              <a:t> data. </a:t>
            </a:r>
            <a:endParaRPr lang="fr-CA" sz="1600" dirty="0"/>
          </a:p>
          <a:p>
            <a:pPr marL="501750" lvl="2" indent="-285750"/>
            <a:r>
              <a:rPr lang="fr-CA" dirty="0" err="1"/>
              <a:t>We</a:t>
            </a:r>
            <a:r>
              <a:rPr lang="fr-CA" dirty="0">
                <a:latin typeface="Courier New" panose="02070309020205020404" pitchFamily="49" charset="0"/>
              </a:rPr>
              <a:t>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differ</a:t>
            </a:r>
            <a:r>
              <a:rPr lang="fr-CA" b="0" i="0" dirty="0">
                <a:effectLst/>
                <a:latin typeface="Arial" panose="020B0604020202020204" pitchFamily="34" charset="0"/>
              </a:rPr>
              <a:t>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from</a:t>
            </a:r>
            <a:r>
              <a:rPr lang="fr-CA" b="0" i="0" dirty="0">
                <a:effectLst/>
                <a:latin typeface="Arial" panose="020B0604020202020204" pitchFamily="34" charset="0"/>
              </a:rPr>
              <a:t> the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above</a:t>
            </a:r>
            <a:r>
              <a:rPr lang="fr-CA" b="0" i="0" dirty="0">
                <a:effectLst/>
                <a:latin typeface="Arial" panose="020B0604020202020204" pitchFamily="34" charset="0"/>
              </a:rPr>
              <a:t>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approaches</a:t>
            </a:r>
            <a:r>
              <a:rPr lang="fr-CA" b="0" i="0" dirty="0">
                <a:effectLst/>
                <a:latin typeface="Arial" panose="020B0604020202020204" pitchFamily="34" charset="0"/>
              </a:rPr>
              <a:t> by 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studying</a:t>
            </a:r>
            <a:r>
              <a:rPr lang="fr-CA" b="1" i="0" dirty="0">
                <a:effectLst/>
                <a:latin typeface="Arial" panose="020B0604020202020204" pitchFamily="34" charset="0"/>
              </a:rPr>
              <a:t> the 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behavior</a:t>
            </a:r>
            <a:r>
              <a:rPr lang="fr-CA" b="1" i="0" dirty="0">
                <a:effectLst/>
                <a:latin typeface="Arial" panose="020B0604020202020204" pitchFamily="34" charset="0"/>
              </a:rPr>
              <a:t> of speaker 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verification</a:t>
            </a:r>
            <a:r>
              <a:rPr lang="fr-CA" b="1" i="0" dirty="0">
                <a:effectLst/>
                <a:latin typeface="Arial" panose="020B0604020202020204" pitchFamily="34" charset="0"/>
              </a:rPr>
              <a:t> neural networks 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trained</a:t>
            </a:r>
            <a:r>
              <a:rPr lang="fr-CA" b="1" i="0" dirty="0">
                <a:effectLst/>
                <a:latin typeface="Arial" panose="020B0604020202020204" pitchFamily="34" charset="0"/>
              </a:rPr>
              <a:t> in settings 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with</a:t>
            </a:r>
            <a:r>
              <a:rPr lang="fr-CA" b="1" i="0" dirty="0">
                <a:effectLst/>
                <a:latin typeface="Arial" panose="020B0604020202020204" pitchFamily="34" charset="0"/>
              </a:rPr>
              <a:t> 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various</a:t>
            </a:r>
            <a:r>
              <a:rPr lang="fr-CA" b="1" i="0" dirty="0">
                <a:effectLst/>
                <a:latin typeface="Arial" panose="020B0604020202020204" pitchFamily="34" charset="0"/>
              </a:rPr>
              <a:t> 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realistic</a:t>
            </a:r>
            <a:r>
              <a:rPr lang="fr-CA" b="1" i="0" dirty="0">
                <a:effectLst/>
                <a:latin typeface="Arial" panose="020B0604020202020204" pitchFamily="34" charset="0"/>
              </a:rPr>
              <a:t> label noise 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generated</a:t>
            </a:r>
            <a:r>
              <a:rPr lang="fr-CA" b="1" i="0" dirty="0">
                <a:effectLst/>
                <a:latin typeface="Arial" panose="020B0604020202020204" pitchFamily="34" charset="0"/>
              </a:rPr>
              <a:t> by 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several</a:t>
            </a:r>
            <a:r>
              <a:rPr lang="fr-CA" b="1" i="0" dirty="0">
                <a:effectLst/>
                <a:latin typeface="Arial" panose="020B0604020202020204" pitchFamily="34" charset="0"/>
              </a:rPr>
              <a:t> clustering 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algorithms</a:t>
            </a:r>
            <a:r>
              <a:rPr lang="fr-CA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marL="501750" lvl="2" indent="-285750"/>
            <a:r>
              <a:rPr lang="fr-CA" dirty="0"/>
              <a:t>E</a:t>
            </a:r>
            <a:r>
              <a:rPr lang="fr-CA" b="0" i="0" dirty="0">
                <a:effectLst/>
                <a:latin typeface="Arial" panose="020B0604020202020204" pitchFamily="34" charset="0"/>
              </a:rPr>
              <a:t>xplore the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effectiveness</a:t>
            </a:r>
            <a:r>
              <a:rPr lang="fr-CA" b="0" i="0" dirty="0">
                <a:effectLst/>
                <a:latin typeface="Arial" panose="020B0604020202020204" pitchFamily="34" charset="0"/>
              </a:rPr>
              <a:t> of 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mixup</a:t>
            </a:r>
            <a:r>
              <a:rPr lang="fr-CA" b="1" i="0" dirty="0">
                <a:effectLst/>
                <a:latin typeface="Arial" panose="020B0604020202020204" pitchFamily="34" charset="0"/>
              </a:rPr>
              <a:t> </a:t>
            </a:r>
            <a:r>
              <a:rPr lang="fr-CA" b="1" dirty="0" err="1"/>
              <a:t>regularization</a:t>
            </a:r>
            <a:r>
              <a:rPr lang="fr-CA" b="1" dirty="0"/>
              <a:t> </a:t>
            </a:r>
            <a:r>
              <a:rPr lang="fr-CA" b="1" i="0" dirty="0">
                <a:effectLst/>
                <a:latin typeface="Arial" panose="020B0604020202020204" pitchFamily="34" charset="0"/>
              </a:rPr>
              <a:t>to 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reduce</a:t>
            </a:r>
            <a:r>
              <a:rPr lang="fr-CA" b="1" dirty="0">
                <a:latin typeface="Courier New" panose="02070309020205020404" pitchFamily="49" charset="0"/>
              </a:rPr>
              <a:t> </a:t>
            </a:r>
            <a:r>
              <a:rPr lang="fr-CA" b="1" i="0" dirty="0">
                <a:effectLst/>
                <a:latin typeface="Arial" panose="020B0604020202020204" pitchFamily="34" charset="0"/>
              </a:rPr>
              <a:t>the 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memorization</a:t>
            </a:r>
            <a:r>
              <a:rPr lang="fr-CA" b="1" i="0" dirty="0">
                <a:effectLst/>
                <a:latin typeface="Arial" panose="020B0604020202020204" pitchFamily="34" charset="0"/>
              </a:rPr>
              <a:t> 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effects</a:t>
            </a:r>
            <a:r>
              <a:rPr lang="fr-CA" b="1" i="0" dirty="0">
                <a:effectLst/>
                <a:latin typeface="Arial" panose="020B0604020202020204" pitchFamily="34" charset="0"/>
              </a:rPr>
              <a:t> of 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noisy</a:t>
            </a:r>
            <a:r>
              <a:rPr lang="fr-CA" b="1" i="0" dirty="0">
                <a:effectLst/>
                <a:latin typeface="Arial" panose="020B0604020202020204" pitchFamily="34" charset="0"/>
              </a:rPr>
              <a:t> labels</a:t>
            </a:r>
            <a:r>
              <a:rPr lang="fr-CA" b="0" i="0" dirty="0">
                <a:effectLst/>
                <a:latin typeface="Arial" panose="020B0604020202020204" pitchFamily="34" charset="0"/>
              </a:rPr>
              <a:t> by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studying</a:t>
            </a:r>
            <a:r>
              <a:rPr lang="fr-CA" b="0" i="0" dirty="0">
                <a:effectLst/>
                <a:latin typeface="Arial" panose="020B0604020202020204" pitchFamily="34" charset="0"/>
              </a:rPr>
              <a:t>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two</a:t>
            </a:r>
            <a:r>
              <a:rPr lang="fr-CA" b="0" i="0" dirty="0">
                <a:effectLst/>
                <a:latin typeface="Arial" panose="020B0604020202020204" pitchFamily="34" charset="0"/>
              </a:rPr>
              <a:t> variants of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mixup</a:t>
            </a:r>
            <a:r>
              <a:rPr lang="fr-CA" dirty="0"/>
              <a:t>: </a:t>
            </a:r>
            <a:r>
              <a:rPr lang="fr-CA" b="0" i="0" dirty="0">
                <a:effectLst/>
                <a:latin typeface="Arial" panose="020B0604020202020204" pitchFamily="34" charset="0"/>
              </a:rPr>
              <a:t>the instance</a:t>
            </a:r>
            <a:r>
              <a:rPr lang="fr-CA" dirty="0">
                <a:latin typeface="Courier New" panose="02070309020205020404" pitchFamily="49" charset="0"/>
              </a:rPr>
              <a:t> </a:t>
            </a:r>
            <a:r>
              <a:rPr lang="fr-CA" b="0" i="0" dirty="0">
                <a:effectLst/>
                <a:latin typeface="Arial" panose="020B0604020202020204" pitchFamily="34" charset="0"/>
              </a:rPr>
              <a:t>input-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level</a:t>
            </a:r>
            <a:r>
              <a:rPr lang="fr-CA" b="0" i="0" dirty="0">
                <a:effectLst/>
                <a:latin typeface="Arial" panose="020B0604020202020204" pitchFamily="34" charset="0"/>
              </a:rPr>
              <a:t> </a:t>
            </a:r>
            <a:r>
              <a:rPr lang="fr-CA" b="1" i="0" dirty="0">
                <a:effectLst/>
                <a:latin typeface="Arial" panose="020B0604020202020204" pitchFamily="34" charset="0"/>
              </a:rPr>
              <a:t>i-mix</a:t>
            </a:r>
            <a:r>
              <a:rPr lang="fr-CA" b="0" i="0" dirty="0">
                <a:effectLst/>
                <a:latin typeface="Arial" panose="020B0604020202020204" pitchFamily="34" charset="0"/>
              </a:rPr>
              <a:t> &amp; the latent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space-level</a:t>
            </a:r>
            <a:r>
              <a:rPr lang="fr-CA" b="0" i="0" dirty="0">
                <a:effectLst/>
                <a:latin typeface="Arial" panose="020B0604020202020204" pitchFamily="34" charset="0"/>
              </a:rPr>
              <a:t> </a:t>
            </a:r>
            <a:r>
              <a:rPr lang="fr-CA" b="1" i="0" dirty="0">
                <a:effectLst/>
                <a:latin typeface="Arial" panose="020B0604020202020204" pitchFamily="34" charset="0"/>
              </a:rPr>
              <a:t>l-mix</a:t>
            </a:r>
            <a:r>
              <a:rPr lang="fr-CA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marL="501750" lvl="2" indent="-285750"/>
            <a:r>
              <a:rPr lang="fr-CA" b="1" dirty="0" err="1"/>
              <a:t>Which</a:t>
            </a:r>
            <a:r>
              <a:rPr lang="fr-CA" b="1" dirty="0"/>
              <a:t> a</a:t>
            </a:r>
            <a:r>
              <a:rPr lang="fr-CA" b="1" i="0" dirty="0">
                <a:effectLst/>
                <a:latin typeface="Arial" panose="020B0604020202020204" pitchFamily="34" charset="0"/>
              </a:rPr>
              <a:t>spects</a:t>
            </a:r>
            <a:r>
              <a:rPr lang="fr-CA" b="1" dirty="0">
                <a:latin typeface="Courier New" panose="02070309020205020404" pitchFamily="49" charset="0"/>
              </a:rPr>
              <a:t> </a:t>
            </a:r>
            <a:r>
              <a:rPr lang="fr-CA" b="1" i="0" dirty="0">
                <a:effectLst/>
                <a:latin typeface="Arial" panose="020B0604020202020204" pitchFamily="34" charset="0"/>
              </a:rPr>
              <a:t>of the 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pretext</a:t>
            </a:r>
            <a:r>
              <a:rPr lang="fr-CA" b="1" i="0" dirty="0">
                <a:effectLst/>
                <a:latin typeface="Arial" panose="020B0604020202020204" pitchFamily="34" charset="0"/>
              </a:rPr>
              <a:t> 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task</a:t>
            </a:r>
            <a:r>
              <a:rPr lang="fr-CA" b="1" i="0" dirty="0">
                <a:effectLst/>
                <a:latin typeface="Arial" panose="020B0604020202020204" pitchFamily="34" charset="0"/>
              </a:rPr>
              <a:t>/pseudo-labels have an impact on the 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downstream</a:t>
            </a:r>
            <a:r>
              <a:rPr lang="fr-CA" b="1" i="0" dirty="0">
                <a:effectLst/>
                <a:latin typeface="Arial" panose="020B0604020202020204" pitchFamily="34" charset="0"/>
              </a:rPr>
              <a:t> 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task</a:t>
            </a:r>
            <a:r>
              <a:rPr lang="fr-CA" b="1" i="0" dirty="0">
                <a:effectLst/>
                <a:latin typeface="Arial" panose="020B0604020202020204" pitchFamily="34" charset="0"/>
              </a:rPr>
              <a:t> </a:t>
            </a:r>
            <a:r>
              <a:rPr lang="fr-CA" b="0" i="0" dirty="0">
                <a:effectLst/>
                <a:latin typeface="Arial" panose="020B0604020202020204" pitchFamily="34" charset="0"/>
              </a:rPr>
              <a:t>(e.g., speaker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verification</a:t>
            </a:r>
            <a:r>
              <a:rPr lang="fr-CA" b="0" i="0" dirty="0">
                <a:effectLst/>
                <a:latin typeface="Arial" panose="020B0604020202020204" pitchFamily="34" charset="0"/>
              </a:rPr>
              <a:t> performance) ?</a:t>
            </a:r>
            <a:endParaRPr lang="fr-CA" dirty="0"/>
          </a:p>
          <a:p>
            <a:pPr marL="501750" lvl="2" indent="-285750"/>
            <a:endParaRPr lang="fr-CA" dirty="0"/>
          </a:p>
          <a:p>
            <a:pPr marL="501750" lvl="2" indent="-285750"/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3923C72-BB1C-B5EF-4CB2-961F5E803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1" y="6317534"/>
            <a:ext cx="850099" cy="37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8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1989D2-3DD6-43AF-B027-32846F99CB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A" dirty="0" err="1"/>
              <a:t>Experiments</a:t>
            </a:r>
            <a:endParaRPr lang="fr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C3B25-8ED7-4F7A-8519-23ED07E54D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458" y="1543050"/>
            <a:ext cx="11022542" cy="4926884"/>
          </a:xfrm>
        </p:spPr>
        <p:txBody>
          <a:bodyPr/>
          <a:lstStyle/>
          <a:p>
            <a:pPr marL="501750" lvl="2" indent="-285750"/>
            <a:r>
              <a:rPr lang="fr-CA" sz="1800" b="1" i="0" dirty="0" err="1">
                <a:effectLst/>
                <a:latin typeface="Arial" panose="020B0604020202020204" pitchFamily="34" charset="0"/>
              </a:rPr>
              <a:t>Studied</a:t>
            </a:r>
            <a:r>
              <a:rPr lang="fr-CA" sz="1800" b="1" i="0" dirty="0">
                <a:effectLst/>
                <a:latin typeface="Arial" panose="020B0604020202020204" pitchFamily="34" charset="0"/>
              </a:rPr>
              <a:t> Clustering </a:t>
            </a:r>
            <a:r>
              <a:rPr lang="fr-CA" sz="1800" b="1" i="0" dirty="0" err="1">
                <a:effectLst/>
                <a:latin typeface="Arial" panose="020B0604020202020204" pitchFamily="34" charset="0"/>
              </a:rPr>
              <a:t>algorithms</a:t>
            </a:r>
            <a:r>
              <a:rPr lang="fr-CA" sz="1800" b="0" i="0" dirty="0">
                <a:effectLst/>
                <a:latin typeface="Arial" panose="020B0604020202020204" pitchFamily="34" charset="0"/>
              </a:rPr>
              <a:t>:</a:t>
            </a:r>
          </a:p>
          <a:p>
            <a:pPr marL="1005750" lvl="3" indent="-285750"/>
            <a:r>
              <a:rPr lang="fr-CA" sz="2000" b="1" dirty="0" err="1"/>
              <a:t>Classical</a:t>
            </a:r>
            <a:r>
              <a:rPr lang="fr-CA" sz="2000" b="1" dirty="0"/>
              <a:t> </a:t>
            </a:r>
            <a:r>
              <a:rPr lang="fr-CA" sz="2000" b="1" dirty="0" err="1"/>
              <a:t>algorithms</a:t>
            </a:r>
            <a:r>
              <a:rPr lang="fr-CA" sz="2000" dirty="0"/>
              <a:t>: GMM, </a:t>
            </a:r>
            <a:r>
              <a:rPr lang="fr-CA" sz="2000" dirty="0" err="1"/>
              <a:t>variational</a:t>
            </a:r>
            <a:r>
              <a:rPr lang="fr-CA" sz="2000" dirty="0"/>
              <a:t> GMM, K-</a:t>
            </a:r>
            <a:r>
              <a:rPr lang="fr-CA" sz="2000" dirty="0" err="1"/>
              <a:t>means</a:t>
            </a:r>
            <a:r>
              <a:rPr lang="fr-CA" sz="2000" dirty="0"/>
              <a:t>, BIRCH, CURE, </a:t>
            </a:r>
            <a:r>
              <a:rPr lang="fr-CA" sz="2000" dirty="0" err="1"/>
              <a:t>Agglomerative</a:t>
            </a:r>
            <a:r>
              <a:rPr lang="fr-CA" sz="2000" dirty="0"/>
              <a:t> </a:t>
            </a:r>
            <a:r>
              <a:rPr lang="fr-CA" sz="2000" dirty="0" err="1"/>
              <a:t>Hierarchical</a:t>
            </a:r>
            <a:r>
              <a:rPr lang="fr-CA" sz="2000" dirty="0"/>
              <a:t> Clustering (AHC), Divisive </a:t>
            </a:r>
            <a:r>
              <a:rPr lang="fr-CA" sz="2000" dirty="0" err="1"/>
              <a:t>Hierarchical</a:t>
            </a:r>
            <a:r>
              <a:rPr lang="fr-CA" sz="2000" dirty="0"/>
              <a:t> Clustering (DHC).</a:t>
            </a:r>
          </a:p>
          <a:p>
            <a:pPr marL="1005750" lvl="3" indent="-285750"/>
            <a:r>
              <a:rPr lang="fr-CA" sz="2000" b="1" dirty="0" err="1"/>
              <a:t>Deep</a:t>
            </a:r>
            <a:r>
              <a:rPr lang="fr-CA" sz="2000" b="1" dirty="0"/>
              <a:t> </a:t>
            </a:r>
            <a:r>
              <a:rPr lang="fr-CA" sz="2000" b="1" dirty="0" err="1"/>
              <a:t>models</a:t>
            </a:r>
            <a:r>
              <a:rPr lang="fr-CA" sz="2000" dirty="0"/>
              <a:t>: IMSAT, DEC, </a:t>
            </a:r>
            <a:r>
              <a:rPr lang="fr-CA" sz="2000" dirty="0" err="1"/>
              <a:t>DeepCWRN</a:t>
            </a:r>
            <a:r>
              <a:rPr lang="fr-CA" sz="2000" dirty="0"/>
              <a:t>, SOM.</a:t>
            </a:r>
            <a:endParaRPr lang="fr-CA" sz="1700" b="0" i="0" dirty="0">
              <a:effectLst/>
              <a:latin typeface="Arial" panose="020B0604020202020204" pitchFamily="34" charset="0"/>
            </a:endParaRPr>
          </a:p>
          <a:p>
            <a:pPr marL="501750" lvl="2" indent="-285750"/>
            <a:r>
              <a:rPr lang="fr-CA" sz="1800" b="1" dirty="0" err="1"/>
              <a:t>Analyzed</a:t>
            </a:r>
            <a:r>
              <a:rPr lang="fr-CA" sz="1800" b="1" dirty="0"/>
              <a:t> Clustering </a:t>
            </a:r>
            <a:r>
              <a:rPr lang="fr-CA" sz="1800" b="1" dirty="0" err="1"/>
              <a:t>metrics</a:t>
            </a:r>
            <a:r>
              <a:rPr lang="fr-CA" sz="1800" dirty="0"/>
              <a:t>:</a:t>
            </a:r>
          </a:p>
          <a:p>
            <a:pPr marL="1005750" lvl="3" indent="-285750"/>
            <a:r>
              <a:rPr lang="fr-CA" sz="1700" b="1" dirty="0"/>
              <a:t>7 </a:t>
            </a:r>
            <a:r>
              <a:rPr lang="fr-CA" sz="1700" b="1" dirty="0" err="1"/>
              <a:t>Supervised</a:t>
            </a:r>
            <a:r>
              <a:rPr lang="fr-CA" sz="1700" b="1" dirty="0"/>
              <a:t> </a:t>
            </a:r>
            <a:r>
              <a:rPr lang="fr-CA" sz="1700" b="1" dirty="0" err="1"/>
              <a:t>metrics</a:t>
            </a:r>
            <a:r>
              <a:rPr lang="fr-CA" sz="1700" dirty="0"/>
              <a:t>: </a:t>
            </a:r>
            <a:r>
              <a:rPr lang="fr-CA" sz="1700" dirty="0" err="1"/>
              <a:t>Unsupervised</a:t>
            </a:r>
            <a:r>
              <a:rPr lang="fr-CA" sz="1700" dirty="0"/>
              <a:t> clustering </a:t>
            </a:r>
            <a:r>
              <a:rPr lang="fr-CA" sz="1700" dirty="0" err="1"/>
              <a:t>accuracy</a:t>
            </a:r>
            <a:r>
              <a:rPr lang="fr-CA" sz="1700" dirty="0"/>
              <a:t> (ACC), </a:t>
            </a:r>
            <a:r>
              <a:rPr lang="fr-CA" sz="2000" dirty="0" err="1"/>
              <a:t>Normalized</a:t>
            </a:r>
            <a:r>
              <a:rPr lang="fr-CA" sz="2000" dirty="0"/>
              <a:t> </a:t>
            </a:r>
            <a:r>
              <a:rPr lang="fr-CA" sz="2000" dirty="0" err="1"/>
              <a:t>Mutual</a:t>
            </a:r>
            <a:r>
              <a:rPr lang="fr-CA" sz="2000" dirty="0"/>
              <a:t> Information (NMI), </a:t>
            </a:r>
            <a:r>
              <a:rPr lang="fr-CA" sz="2000" dirty="0" err="1"/>
              <a:t>Adjusted</a:t>
            </a:r>
            <a:r>
              <a:rPr lang="fr-CA" sz="2000" dirty="0"/>
              <a:t> MI (AMI), </a:t>
            </a:r>
            <a:r>
              <a:rPr lang="fr-CA" sz="2000" dirty="0" err="1"/>
              <a:t>Completeness</a:t>
            </a:r>
            <a:r>
              <a:rPr lang="fr-CA" sz="2000" dirty="0"/>
              <a:t>, </a:t>
            </a:r>
            <a:r>
              <a:rPr lang="fr-CA" sz="2000" dirty="0" err="1"/>
              <a:t>Homogeneity</a:t>
            </a:r>
            <a:r>
              <a:rPr lang="fr-CA" sz="2000" dirty="0"/>
              <a:t>, </a:t>
            </a:r>
            <a:r>
              <a:rPr lang="fr-CA" sz="2000" dirty="0" err="1"/>
              <a:t>Purity</a:t>
            </a:r>
            <a:r>
              <a:rPr lang="fr-CA" sz="2000" dirty="0"/>
              <a:t>, </a:t>
            </a:r>
            <a:r>
              <a:rPr lang="fr-CA" sz="2000" dirty="0" err="1"/>
              <a:t>Fowlkes-Mallows</a:t>
            </a:r>
            <a:r>
              <a:rPr lang="fr-CA" sz="2000" dirty="0"/>
              <a:t> index (FMI).</a:t>
            </a:r>
            <a:endParaRPr lang="fr-CA" sz="1700" dirty="0"/>
          </a:p>
          <a:p>
            <a:pPr marL="1005750" lvl="3" indent="-285750"/>
            <a:r>
              <a:rPr lang="fr-CA" sz="1700" b="1" dirty="0"/>
              <a:t>3 </a:t>
            </a:r>
            <a:r>
              <a:rPr lang="fr-CA" sz="1700" b="1" dirty="0" err="1"/>
              <a:t>Unsupervised</a:t>
            </a:r>
            <a:r>
              <a:rPr lang="fr-CA" sz="1700" b="1" dirty="0"/>
              <a:t> </a:t>
            </a:r>
            <a:r>
              <a:rPr lang="fr-CA" sz="1700" b="1" dirty="0" err="1"/>
              <a:t>metrics</a:t>
            </a:r>
            <a:r>
              <a:rPr lang="fr-CA" sz="1700" dirty="0"/>
              <a:t>: </a:t>
            </a:r>
            <a:r>
              <a:rPr lang="fr-CA" sz="2000" dirty="0"/>
              <a:t>Silhouette score, </a:t>
            </a:r>
            <a:r>
              <a:rPr lang="fr-CA" sz="2000" dirty="0" err="1"/>
              <a:t>Calinski-Harabasz</a:t>
            </a:r>
            <a:r>
              <a:rPr lang="fr-CA" sz="2000" dirty="0"/>
              <a:t> score (CHS), Davies-</a:t>
            </a:r>
            <a:r>
              <a:rPr lang="fr-CA" sz="2000" dirty="0" err="1"/>
              <a:t>Bouldin</a:t>
            </a:r>
            <a:r>
              <a:rPr lang="fr-CA" sz="2000" dirty="0"/>
              <a:t> score (DBS).</a:t>
            </a:r>
          </a:p>
          <a:p>
            <a:pPr marL="501750" lvl="2" indent="-285750"/>
            <a:r>
              <a:rPr lang="fr-CA" sz="1800" b="1" dirty="0" err="1"/>
              <a:t>Dataset</a:t>
            </a:r>
            <a:r>
              <a:rPr lang="fr-CA" sz="1800" dirty="0"/>
              <a:t>: </a:t>
            </a:r>
            <a:r>
              <a:rPr lang="fr-CA" sz="2000" dirty="0"/>
              <a:t>VoxCeleb2</a:t>
            </a:r>
            <a:endParaRPr lang="fr-CA" sz="1800" dirty="0"/>
          </a:p>
          <a:p>
            <a:pPr marL="501750" lvl="2" indent="-285750"/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CE1F0BC-5A64-E5E9-EED9-7352B5B48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1" y="6317534"/>
            <a:ext cx="850099" cy="37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8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1989D2-3DD6-43AF-B027-32846F99CB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A" dirty="0"/>
              <a:t>Clustering </a:t>
            </a:r>
            <a:r>
              <a:rPr lang="fr-CA" dirty="0" err="1"/>
              <a:t>metrics</a:t>
            </a:r>
            <a:r>
              <a:rPr lang="fr-CA" dirty="0"/>
              <a:t> [1]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DC55E6D-82B1-F7EC-2427-3057D886F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1162373"/>
            <a:ext cx="8763000" cy="542278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28AF4A5-BE2E-BCD7-ABDE-931FCD5A0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1" y="6317534"/>
            <a:ext cx="850099" cy="37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6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1989D2-3DD6-43AF-B027-32846F99CB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A" dirty="0"/>
              <a:t>Clustering </a:t>
            </a:r>
            <a:r>
              <a:rPr lang="fr-CA" dirty="0" err="1"/>
              <a:t>metrics</a:t>
            </a:r>
            <a:r>
              <a:rPr lang="fr-CA" dirty="0"/>
              <a:t> [2]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73A6CD1-D8E9-A6F1-67B8-854F54600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58" y="1190392"/>
            <a:ext cx="9399496" cy="562950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63C32BE-CA42-98E9-4B9A-2810A8204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1" y="6317534"/>
            <a:ext cx="850099" cy="37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5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1989D2-3DD6-43AF-B027-32846F99CB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A" dirty="0" err="1"/>
              <a:t>ReSULTS</a:t>
            </a:r>
            <a:r>
              <a:rPr lang="fr-CA" dirty="0"/>
              <a:t> | Clustering &amp; speaker </a:t>
            </a:r>
            <a:r>
              <a:rPr lang="fr-CA" dirty="0" err="1"/>
              <a:t>verif</a:t>
            </a:r>
            <a:r>
              <a:rPr lang="fr-CA" dirty="0"/>
              <a:t>. performances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A45A8DD-AF40-A860-67AF-A61356BD7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67515"/>
            <a:ext cx="12192000" cy="482147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A004EDD-BA6F-A9F5-27B5-6DF3A08D5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1" y="6317534"/>
            <a:ext cx="850099" cy="379508"/>
          </a:xfrm>
          <a:prstGeom prst="rect">
            <a:avLst/>
          </a:prstGeom>
        </p:spPr>
      </p:pic>
      <p:sp>
        <p:nvSpPr>
          <p:cNvPr id="4" name="Cadre 3">
            <a:extLst>
              <a:ext uri="{FF2B5EF4-FFF2-40B4-BE49-F238E27FC236}">
                <a16:creationId xmlns:a16="http://schemas.microsoft.com/office/drawing/2014/main" id="{9900C097-3E50-D769-1589-AEF37D3889E0}"/>
              </a:ext>
            </a:extLst>
          </p:cNvPr>
          <p:cNvSpPr/>
          <p:nvPr/>
        </p:nvSpPr>
        <p:spPr>
          <a:xfrm>
            <a:off x="157655" y="5076497"/>
            <a:ext cx="11824138" cy="199696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53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1989D2-3DD6-43AF-B027-32846F99CB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A" dirty="0" err="1"/>
              <a:t>ReSULTS</a:t>
            </a:r>
            <a:r>
              <a:rPr lang="fr-CA" dirty="0"/>
              <a:t> |noise </a:t>
            </a:r>
            <a:r>
              <a:rPr lang="fr-CA" dirty="0" err="1"/>
              <a:t>overfit</a:t>
            </a:r>
            <a:r>
              <a:rPr lang="fr-CA" dirty="0"/>
              <a:t> &amp; </a:t>
            </a:r>
            <a:r>
              <a:rPr lang="fr-CA" dirty="0" err="1"/>
              <a:t>Correlation</a:t>
            </a:r>
            <a:r>
              <a:rPr lang="fr-CA" dirty="0"/>
              <a:t> </a:t>
            </a:r>
            <a:r>
              <a:rPr lang="fr-CA" dirty="0" err="1"/>
              <a:t>Analysis</a:t>
            </a:r>
            <a:endParaRPr lang="fr-CA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6F2335A-C033-5E24-6E3D-56D12C4AF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98538"/>
            <a:ext cx="10197042" cy="504861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4793313-2AE8-5753-E40C-BB9B66918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1" y="6317534"/>
            <a:ext cx="850099" cy="37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13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1989D2-3DD6-43AF-B027-32846F99CB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A" dirty="0"/>
              <a:t>Key </a:t>
            </a:r>
            <a:r>
              <a:rPr lang="fr-CA" dirty="0" err="1"/>
              <a:t>Findings</a:t>
            </a:r>
            <a:endParaRPr lang="fr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C3B25-8ED7-4F7A-8519-23ED07E54D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458" y="1847850"/>
            <a:ext cx="10451042" cy="3575050"/>
          </a:xfrm>
        </p:spPr>
        <p:txBody>
          <a:bodyPr/>
          <a:lstStyle/>
          <a:p>
            <a:pPr marL="501750" lvl="2" indent="-285750"/>
            <a:r>
              <a:rPr lang="fr-CA" sz="1800" dirty="0"/>
              <a:t>In </a:t>
            </a:r>
            <a:r>
              <a:rPr lang="fr-CA" sz="1800" dirty="0" err="1"/>
              <a:t>general</a:t>
            </a:r>
            <a:r>
              <a:rPr lang="fr-CA" sz="1800" dirty="0"/>
              <a:t>, </a:t>
            </a:r>
            <a:r>
              <a:rPr lang="fr-CA" sz="1800" b="1" dirty="0" err="1"/>
              <a:t>mixup</a:t>
            </a:r>
            <a:r>
              <a:rPr lang="fr-CA" sz="1800" b="1" dirty="0"/>
              <a:t> tends to </a:t>
            </a:r>
            <a:r>
              <a:rPr lang="fr-CA" sz="1800" b="1" dirty="0" err="1"/>
              <a:t>become</a:t>
            </a:r>
            <a:r>
              <a:rPr lang="fr-CA" sz="1800" b="1" dirty="0"/>
              <a:t> more </a:t>
            </a:r>
            <a:r>
              <a:rPr lang="fr-CA" sz="1800" b="1" dirty="0" err="1"/>
              <a:t>helpful</a:t>
            </a:r>
            <a:r>
              <a:rPr lang="fr-CA" sz="1800" dirty="0"/>
              <a:t> </a:t>
            </a:r>
            <a:r>
              <a:rPr lang="fr-CA" sz="1800" dirty="0" err="1"/>
              <a:t>when</a:t>
            </a:r>
            <a:r>
              <a:rPr lang="fr-CA" sz="1800" dirty="0"/>
              <a:t> the </a:t>
            </a:r>
            <a:r>
              <a:rPr lang="fr-CA" sz="1800" dirty="0" err="1"/>
              <a:t>generated</a:t>
            </a:r>
            <a:r>
              <a:rPr lang="fr-CA" sz="1800" dirty="0"/>
              <a:t> clusters are </a:t>
            </a:r>
            <a:r>
              <a:rPr lang="fr-CA" sz="1800" b="1" dirty="0" err="1"/>
              <a:t>less</a:t>
            </a:r>
            <a:r>
              <a:rPr lang="fr-CA" sz="1800" b="1" dirty="0"/>
              <a:t> compact</a:t>
            </a:r>
            <a:r>
              <a:rPr lang="fr-CA" sz="1800" dirty="0"/>
              <a:t> or </a:t>
            </a:r>
            <a:r>
              <a:rPr lang="fr-CA" sz="1800" b="1" dirty="0"/>
              <a:t>not </a:t>
            </a:r>
            <a:r>
              <a:rPr lang="fr-CA" sz="1800" b="1" dirty="0" err="1"/>
              <a:t>well</a:t>
            </a:r>
            <a:r>
              <a:rPr lang="fr-CA" sz="1800" b="1" dirty="0"/>
              <a:t> </a:t>
            </a:r>
            <a:r>
              <a:rPr lang="fr-CA" sz="1800" b="1" dirty="0" err="1"/>
              <a:t>distanced</a:t>
            </a:r>
            <a:r>
              <a:rPr lang="fr-CA" sz="1800" dirty="0"/>
              <a:t>.</a:t>
            </a:r>
          </a:p>
          <a:p>
            <a:pPr marL="501750" lvl="2" indent="-285750"/>
            <a:r>
              <a:rPr lang="fr-CA" sz="1800" dirty="0" err="1"/>
              <a:t>Interestingly</a:t>
            </a:r>
            <a:r>
              <a:rPr lang="fr-CA" sz="1800" dirty="0"/>
              <a:t>, </a:t>
            </a:r>
            <a:r>
              <a:rPr lang="fr-CA" sz="1800" dirty="0" err="1"/>
              <a:t>our</a:t>
            </a:r>
            <a:r>
              <a:rPr lang="fr-CA" sz="1800" dirty="0"/>
              <a:t> </a:t>
            </a:r>
            <a:r>
              <a:rPr lang="fr-CA" sz="1800" b="1" dirty="0"/>
              <a:t>ECAPA-TDNN</a:t>
            </a:r>
            <a:r>
              <a:rPr lang="fr-CA" sz="1800" dirty="0"/>
              <a:t>-</a:t>
            </a:r>
            <a:r>
              <a:rPr lang="fr-CA" sz="1800" dirty="0" err="1"/>
              <a:t>based</a:t>
            </a:r>
            <a:r>
              <a:rPr lang="fr-CA" sz="1800" dirty="0"/>
              <a:t> </a:t>
            </a:r>
            <a:r>
              <a:rPr lang="fr-CA" sz="1800" dirty="0" err="1"/>
              <a:t>embedding</a:t>
            </a:r>
            <a:r>
              <a:rPr lang="fr-CA" sz="1800" dirty="0"/>
              <a:t> </a:t>
            </a:r>
            <a:r>
              <a:rPr lang="fr-CA" sz="1800" dirty="0" err="1"/>
              <a:t>systems</a:t>
            </a:r>
            <a:r>
              <a:rPr lang="fr-CA" sz="1800" dirty="0"/>
              <a:t> </a:t>
            </a:r>
            <a:r>
              <a:rPr lang="fr-CA" sz="1800" dirty="0" err="1"/>
              <a:t>trained</a:t>
            </a:r>
            <a:r>
              <a:rPr lang="fr-CA" sz="1800" dirty="0"/>
              <a:t> </a:t>
            </a:r>
            <a:r>
              <a:rPr lang="fr-CA" sz="1800" dirty="0" err="1"/>
              <a:t>with</a:t>
            </a:r>
            <a:r>
              <a:rPr lang="fr-CA" sz="1800" dirty="0"/>
              <a:t> </a:t>
            </a:r>
            <a:r>
              <a:rPr lang="fr-CA" sz="1800" dirty="0" err="1"/>
              <a:t>AAMSoftmax</a:t>
            </a:r>
            <a:r>
              <a:rPr lang="fr-CA" sz="1800" dirty="0"/>
              <a:t> objective can </a:t>
            </a:r>
            <a:r>
              <a:rPr lang="fr-CA" sz="1800" dirty="0" err="1"/>
              <a:t>perform</a:t>
            </a:r>
            <a:r>
              <a:rPr lang="fr-CA" sz="1800" dirty="0"/>
              <a:t> </a:t>
            </a:r>
            <a:r>
              <a:rPr lang="fr-CA" sz="1800" dirty="0" err="1"/>
              <a:t>well</a:t>
            </a:r>
            <a:r>
              <a:rPr lang="fr-CA" sz="1800" dirty="0"/>
              <a:t> at </a:t>
            </a:r>
            <a:r>
              <a:rPr lang="fr-CA" sz="1800" dirty="0" err="1"/>
              <a:t>very</a:t>
            </a:r>
            <a:r>
              <a:rPr lang="fr-CA" sz="1800" dirty="0"/>
              <a:t> </a:t>
            </a:r>
            <a:r>
              <a:rPr lang="fr-CA" sz="1800" b="1" dirty="0" err="1"/>
              <a:t>low</a:t>
            </a:r>
            <a:r>
              <a:rPr lang="fr-CA" sz="1800" b="1" dirty="0"/>
              <a:t> </a:t>
            </a:r>
            <a:r>
              <a:rPr lang="fr-CA" sz="1800" b="1" dirty="0" err="1"/>
              <a:t>accuracies</a:t>
            </a:r>
            <a:r>
              <a:rPr lang="fr-CA" sz="1800" dirty="0"/>
              <a:t>, high </a:t>
            </a:r>
            <a:r>
              <a:rPr lang="fr-CA" sz="1800" dirty="0" err="1"/>
              <a:t>degrees</a:t>
            </a:r>
            <a:r>
              <a:rPr lang="fr-CA" sz="1800" dirty="0"/>
              <a:t> of </a:t>
            </a:r>
            <a:r>
              <a:rPr lang="fr-CA" sz="1800" b="1" dirty="0"/>
              <a:t>label noise</a:t>
            </a:r>
            <a:r>
              <a:rPr lang="fr-CA" sz="1800" dirty="0"/>
              <a:t>, </a:t>
            </a:r>
            <a:r>
              <a:rPr lang="fr-CA" sz="1800" b="1" dirty="0" err="1"/>
              <a:t>overlapping</a:t>
            </a:r>
            <a:r>
              <a:rPr lang="fr-CA" sz="1800" b="1" dirty="0"/>
              <a:t> clusters</a:t>
            </a:r>
            <a:r>
              <a:rPr lang="fr-CA" sz="1800" dirty="0"/>
              <a:t>, and </a:t>
            </a:r>
            <a:r>
              <a:rPr lang="fr-CA" sz="1800" b="1" dirty="0"/>
              <a:t>high </a:t>
            </a:r>
            <a:r>
              <a:rPr lang="fr-CA" sz="1800" b="1" dirty="0" err="1"/>
              <a:t>discrepancies</a:t>
            </a:r>
            <a:r>
              <a:rPr lang="fr-CA" sz="1800" b="1" dirty="0"/>
              <a:t> </a:t>
            </a:r>
            <a:r>
              <a:rPr lang="fr-CA" sz="1800" b="1" dirty="0" err="1"/>
              <a:t>between</a:t>
            </a:r>
            <a:r>
              <a:rPr lang="fr-CA" sz="1800" b="1" dirty="0"/>
              <a:t> the pseudo-labels and the speaker-</a:t>
            </a:r>
            <a:r>
              <a:rPr lang="fr-CA" sz="1800" b="1" dirty="0" err="1"/>
              <a:t>identity</a:t>
            </a:r>
            <a:r>
              <a:rPr lang="fr-CA" sz="1800" b="1" dirty="0"/>
              <a:t> </a:t>
            </a:r>
            <a:r>
              <a:rPr lang="fr-CA" sz="1800" b="1" dirty="0" err="1"/>
              <a:t>ground</a:t>
            </a:r>
            <a:r>
              <a:rPr lang="fr-CA" sz="1800" b="1" dirty="0"/>
              <a:t> </a:t>
            </a:r>
            <a:r>
              <a:rPr lang="fr-CA" sz="1800" b="1" dirty="0" err="1"/>
              <a:t>truths</a:t>
            </a:r>
            <a:r>
              <a:rPr lang="fr-CA" sz="1800" dirty="0"/>
              <a:t>.</a:t>
            </a:r>
          </a:p>
          <a:p>
            <a:pPr marL="501750" lvl="2" indent="-285750"/>
            <a:r>
              <a:rPr lang="fr-CA" sz="1800" dirty="0" err="1"/>
              <a:t>We</a:t>
            </a:r>
            <a:r>
              <a:rPr lang="fr-CA" sz="1800" dirty="0"/>
              <a:t> observe a </a:t>
            </a:r>
            <a:r>
              <a:rPr lang="fr-CA" sz="1800" b="1" dirty="0" err="1"/>
              <a:t>complementarity</a:t>
            </a:r>
            <a:r>
              <a:rPr lang="fr-CA" sz="1800" b="1" dirty="0"/>
              <a:t> </a:t>
            </a:r>
            <a:r>
              <a:rPr lang="fr-CA" sz="1800" b="1" dirty="0" err="1"/>
              <a:t>between</a:t>
            </a:r>
            <a:r>
              <a:rPr lang="fr-CA" sz="1800" b="1" dirty="0"/>
              <a:t> all the clustering </a:t>
            </a:r>
            <a:r>
              <a:rPr lang="fr-CA" sz="1800" b="1" dirty="0" err="1"/>
              <a:t>metrics</a:t>
            </a:r>
            <a:r>
              <a:rPr lang="fr-CA" sz="1800" dirty="0"/>
              <a:t>.</a:t>
            </a:r>
          </a:p>
          <a:p>
            <a:pPr marL="501750" lvl="2" indent="-285750"/>
            <a:r>
              <a:rPr lang="fr-CA" sz="1800" dirty="0"/>
              <a:t>The </a:t>
            </a:r>
            <a:r>
              <a:rPr lang="fr-CA" sz="1800" b="1" dirty="0"/>
              <a:t>AHC</a:t>
            </a:r>
            <a:r>
              <a:rPr lang="fr-CA" sz="1800" dirty="0"/>
              <a:t> pseudo-labels </a:t>
            </a:r>
            <a:r>
              <a:rPr lang="fr-CA" sz="1800" dirty="0" err="1"/>
              <a:t>outperformed</a:t>
            </a:r>
            <a:r>
              <a:rPr lang="fr-CA" sz="1800" dirty="0"/>
              <a:t> all </a:t>
            </a:r>
            <a:r>
              <a:rPr lang="fr-CA" sz="1800" dirty="0" err="1"/>
              <a:t>other</a:t>
            </a:r>
            <a:r>
              <a:rPr lang="fr-CA" sz="1800" dirty="0"/>
              <a:t> labels.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CE1F0BC-5A64-E5E9-EED9-7352B5B48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1" y="6317534"/>
            <a:ext cx="850099" cy="37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06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1989D2-3DD6-43AF-B027-32846F99CB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A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C3B25-8ED7-4F7A-8519-23ED07E54D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458" y="1416050"/>
            <a:ext cx="10451042" cy="4926884"/>
          </a:xfrm>
        </p:spPr>
        <p:txBody>
          <a:bodyPr/>
          <a:lstStyle/>
          <a:p>
            <a:pPr marL="501750" lvl="2" indent="-285750"/>
            <a:r>
              <a:rPr lang="fr-CA" u="sng" dirty="0" err="1"/>
              <a:t>W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e</a:t>
            </a:r>
            <a:r>
              <a:rPr lang="fr-CA" b="0" i="0" dirty="0">
                <a:effectLst/>
                <a:latin typeface="Arial" panose="020B0604020202020204" pitchFamily="34" charset="0"/>
              </a:rPr>
              <a:t>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analyzed</a:t>
            </a:r>
            <a:r>
              <a:rPr lang="fr-CA" b="0" i="0" dirty="0">
                <a:effectLst/>
                <a:latin typeface="Arial" panose="020B0604020202020204" pitchFamily="34" charset="0"/>
              </a:rPr>
              <a:t> the </a:t>
            </a:r>
            <a:r>
              <a:rPr lang="fr-CA" b="1" i="0" dirty="0">
                <a:effectLst/>
                <a:latin typeface="Arial" panose="020B0604020202020204" pitchFamily="34" charset="0"/>
              </a:rPr>
              <a:t>impact of the 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quality</a:t>
            </a:r>
            <a:r>
              <a:rPr lang="fr-CA" b="1" i="0" dirty="0">
                <a:effectLst/>
                <a:latin typeface="Arial" panose="020B0604020202020204" pitchFamily="34" charset="0"/>
              </a:rPr>
              <a:t> of pseudo-labels</a:t>
            </a:r>
            <a:r>
              <a:rPr lang="fr-CA" b="0" i="0" dirty="0">
                <a:effectLst/>
                <a:latin typeface="Arial" panose="020B0604020202020204" pitchFamily="34" charset="0"/>
              </a:rPr>
              <a:t> on the self-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supervised</a:t>
            </a:r>
            <a:r>
              <a:rPr lang="fr-CA" b="0" i="0" dirty="0">
                <a:effectLst/>
                <a:latin typeface="Arial" panose="020B0604020202020204" pitchFamily="34" charset="0"/>
              </a:rPr>
              <a:t> speaker</a:t>
            </a:r>
            <a:r>
              <a:rPr lang="fr-CA" dirty="0">
                <a:latin typeface="Courier New" panose="02070309020205020404" pitchFamily="49" charset="0"/>
              </a:rPr>
              <a:t>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verification</a:t>
            </a:r>
            <a:r>
              <a:rPr lang="fr-CA" b="0" i="0" dirty="0">
                <a:effectLst/>
                <a:latin typeface="Arial" panose="020B0604020202020204" pitchFamily="34" charset="0"/>
              </a:rPr>
              <a:t>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task</a:t>
            </a:r>
            <a:r>
              <a:rPr lang="fr-CA" b="0" i="0" dirty="0">
                <a:effectLst/>
                <a:latin typeface="Arial" panose="020B0604020202020204" pitchFamily="34" charset="0"/>
              </a:rPr>
              <a:t>. </a:t>
            </a:r>
          </a:p>
          <a:p>
            <a:pPr marL="501750" lvl="2" indent="-285750"/>
            <a:r>
              <a:rPr lang="fr-CA" b="0" i="0" dirty="0">
                <a:effectLst/>
                <a:latin typeface="Arial" panose="020B0604020202020204" pitchFamily="34" charset="0"/>
              </a:rPr>
              <a:t>In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particular</a:t>
            </a:r>
            <a:r>
              <a:rPr lang="fr-CA" b="0" i="0" dirty="0">
                <a:effectLst/>
                <a:latin typeface="Arial" panose="020B0604020202020204" pitchFamily="34" charset="0"/>
              </a:rPr>
              <a:t>,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we</a:t>
            </a:r>
            <a:r>
              <a:rPr lang="fr-CA" b="0" i="0" dirty="0">
                <a:effectLst/>
                <a:latin typeface="Arial" panose="020B0604020202020204" pitchFamily="34" charset="0"/>
              </a:rPr>
              <a:t>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investigated</a:t>
            </a:r>
            <a:r>
              <a:rPr lang="fr-CA" b="0" i="0" dirty="0">
                <a:effectLst/>
                <a:latin typeface="Arial" panose="020B0604020202020204" pitchFamily="34" charset="0"/>
              </a:rPr>
              <a:t> the performance of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several</a:t>
            </a:r>
            <a:r>
              <a:rPr lang="fr-CA" b="0" i="0" dirty="0">
                <a:effectLst/>
                <a:latin typeface="Arial" panose="020B0604020202020204" pitchFamily="34" charset="0"/>
              </a:rPr>
              <a:t> clustering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algorithms</a:t>
            </a:r>
            <a:r>
              <a:rPr lang="fr-CA" b="0" i="0" dirty="0">
                <a:effectLst/>
                <a:latin typeface="Arial" panose="020B0604020202020204" pitchFamily="34" charset="0"/>
              </a:rPr>
              <a:t> and</a:t>
            </a:r>
            <a:r>
              <a:rPr lang="fr-CA" dirty="0">
                <a:latin typeface="Courier New" panose="02070309020205020404" pitchFamily="49" charset="0"/>
              </a:rPr>
              <a:t> </a:t>
            </a:r>
            <a:r>
              <a:rPr lang="fr-CA" b="0" i="0" dirty="0">
                <a:effectLst/>
                <a:latin typeface="Arial" panose="020B0604020202020204" pitchFamily="34" charset="0"/>
              </a:rPr>
              <a:t>configurations. </a:t>
            </a:r>
            <a:endParaRPr lang="fr-CA" dirty="0"/>
          </a:p>
          <a:p>
            <a:pPr marL="501750" lvl="2" indent="-285750"/>
            <a:r>
              <a:rPr lang="fr-CA" b="1" dirty="0"/>
              <a:t>S</a:t>
            </a:r>
            <a:r>
              <a:rPr lang="fr-CA" b="1" i="0" dirty="0">
                <a:effectLst/>
                <a:latin typeface="Arial" panose="020B0604020202020204" pitchFamily="34" charset="0"/>
              </a:rPr>
              <a:t>peaker 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verification</a:t>
            </a:r>
            <a:r>
              <a:rPr lang="fr-CA" b="1" i="0" dirty="0">
                <a:effectLst/>
                <a:latin typeface="Arial" panose="020B0604020202020204" pitchFamily="34" charset="0"/>
              </a:rPr>
              <a:t> performance can 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be</a:t>
            </a:r>
            <a:r>
              <a:rPr lang="fr-CA" b="1" i="0" dirty="0">
                <a:effectLst/>
                <a:latin typeface="Arial" panose="020B0604020202020204" pitchFamily="34" charset="0"/>
              </a:rPr>
              <a:t> 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severely</a:t>
            </a:r>
            <a:r>
              <a:rPr lang="fr-CA" b="1" i="0" dirty="0">
                <a:effectLst/>
                <a:latin typeface="Arial" panose="020B0604020202020204" pitchFamily="34" charset="0"/>
              </a:rPr>
              <a:t> 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degraded</a:t>
            </a:r>
            <a:r>
              <a:rPr lang="fr-CA" b="1" i="0" dirty="0">
                <a:effectLst/>
                <a:latin typeface="Arial" panose="020B0604020202020204" pitchFamily="34" charset="0"/>
              </a:rPr>
              <a:t>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from</a:t>
            </a:r>
            <a:r>
              <a:rPr lang="fr-CA" dirty="0">
                <a:latin typeface="Courier New" panose="02070309020205020404" pitchFamily="49" charset="0"/>
              </a:rPr>
              <a:t>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overfitting</a:t>
            </a:r>
            <a:r>
              <a:rPr lang="fr-CA" b="0" i="0" dirty="0">
                <a:effectLst/>
                <a:latin typeface="Arial" panose="020B0604020202020204" pitchFamily="34" charset="0"/>
              </a:rPr>
              <a:t> to the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noisy</a:t>
            </a:r>
            <a:r>
              <a:rPr lang="fr-CA" b="0" i="0" dirty="0">
                <a:effectLst/>
                <a:latin typeface="Arial" panose="020B0604020202020204" pitchFamily="34" charset="0"/>
              </a:rPr>
              <a:t> pseudo-labels.</a:t>
            </a:r>
          </a:p>
          <a:p>
            <a:pPr marL="501750" lvl="2" indent="-285750"/>
            <a:r>
              <a:rPr lang="fr-CA" dirty="0" err="1"/>
              <a:t>W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e</a:t>
            </a:r>
            <a:r>
              <a:rPr lang="fr-CA" b="0" i="0" dirty="0">
                <a:effectLst/>
                <a:latin typeface="Arial" panose="020B0604020202020204" pitchFamily="34" charset="0"/>
              </a:rPr>
              <a:t>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found</a:t>
            </a:r>
            <a:r>
              <a:rPr lang="fr-CA" b="0" i="0" dirty="0">
                <a:effectLst/>
                <a:latin typeface="Arial" panose="020B0604020202020204" pitchFamily="34" charset="0"/>
              </a:rPr>
              <a:t> 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very</a:t>
            </a:r>
            <a:r>
              <a:rPr lang="fr-CA" b="1" i="0" dirty="0">
                <a:effectLst/>
                <a:latin typeface="Arial" panose="020B0604020202020204" pitchFamily="34" charset="0"/>
              </a:rPr>
              <a:t> high 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correlation</a:t>
            </a:r>
            <a:r>
              <a:rPr lang="fr-CA" b="1" i="0" dirty="0">
                <a:effectLst/>
                <a:latin typeface="Arial" panose="020B0604020202020204" pitchFamily="34" charset="0"/>
              </a:rPr>
              <a:t> 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between</a:t>
            </a:r>
            <a:r>
              <a:rPr lang="fr-CA" b="1" i="0" dirty="0">
                <a:effectLst/>
                <a:latin typeface="Arial" panose="020B0604020202020204" pitchFamily="34" charset="0"/>
              </a:rPr>
              <a:t> the 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various</a:t>
            </a:r>
            <a:r>
              <a:rPr lang="fr-CA" b="1" i="0" dirty="0">
                <a:effectLst/>
                <a:latin typeface="Arial" panose="020B0604020202020204" pitchFamily="34" charset="0"/>
              </a:rPr>
              <a:t> clustering 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metrics</a:t>
            </a:r>
            <a:r>
              <a:rPr lang="fr-CA" b="1" i="0" dirty="0">
                <a:effectLst/>
                <a:latin typeface="Arial" panose="020B0604020202020204" pitchFamily="34" charset="0"/>
              </a:rPr>
              <a:t> and the 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downstream</a:t>
            </a:r>
            <a:r>
              <a:rPr lang="fr-CA" b="1" i="0" dirty="0">
                <a:effectLst/>
                <a:latin typeface="Arial" panose="020B0604020202020204" pitchFamily="34" charset="0"/>
              </a:rPr>
              <a:t> 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task</a:t>
            </a:r>
            <a:r>
              <a:rPr lang="fr-CA" b="0" i="0" dirty="0">
                <a:effectLst/>
                <a:latin typeface="Arial" panose="020B0604020202020204" pitchFamily="34" charset="0"/>
              </a:rPr>
              <a:t>,</a:t>
            </a:r>
            <a:r>
              <a:rPr lang="fr-CA" dirty="0">
                <a:latin typeface="Courier New" panose="02070309020205020404" pitchFamily="49" charset="0"/>
              </a:rPr>
              <a:t>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where</a:t>
            </a:r>
            <a:r>
              <a:rPr lang="fr-CA" b="0" i="0" dirty="0">
                <a:effectLst/>
                <a:latin typeface="Arial" panose="020B0604020202020204" pitchFamily="34" charset="0"/>
              </a:rPr>
              <a:t>, in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particular</a:t>
            </a:r>
            <a:r>
              <a:rPr lang="fr-CA" b="0" i="0" dirty="0">
                <a:effectLst/>
                <a:latin typeface="Arial" panose="020B0604020202020204" pitchFamily="34" charset="0"/>
              </a:rPr>
              <a:t>,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beyond</a:t>
            </a:r>
            <a:r>
              <a:rPr lang="fr-CA" b="0" i="0" dirty="0">
                <a:effectLst/>
                <a:latin typeface="Arial" panose="020B0604020202020204" pitchFamily="34" charset="0"/>
              </a:rPr>
              <a:t>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accuracy</a:t>
            </a:r>
            <a:r>
              <a:rPr lang="fr-CA" b="0" i="0" dirty="0">
                <a:effectLst/>
                <a:latin typeface="Arial" panose="020B0604020202020204" pitchFamily="34" charset="0"/>
              </a:rPr>
              <a:t> or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mutual</a:t>
            </a:r>
            <a:r>
              <a:rPr lang="fr-CA" b="0" i="0" dirty="0">
                <a:effectLst/>
                <a:latin typeface="Arial" panose="020B0604020202020204" pitchFamily="34" charset="0"/>
              </a:rPr>
              <a:t> information,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metrics</a:t>
            </a:r>
            <a:r>
              <a:rPr lang="fr-CA" b="0" i="0" dirty="0">
                <a:effectLst/>
                <a:latin typeface="Arial" panose="020B0604020202020204" pitchFamily="34" charset="0"/>
              </a:rPr>
              <a:t>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such</a:t>
            </a:r>
            <a:r>
              <a:rPr lang="fr-CA" b="0" i="0" dirty="0">
                <a:effectLst/>
                <a:latin typeface="Arial" panose="020B0604020202020204" pitchFamily="34" charset="0"/>
              </a:rPr>
              <a:t> as 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completeness</a:t>
            </a:r>
            <a:r>
              <a:rPr lang="fr-CA" b="0" i="0" dirty="0">
                <a:effectLst/>
                <a:latin typeface="Arial" panose="020B0604020202020204" pitchFamily="34" charset="0"/>
              </a:rPr>
              <a:t>, 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separation</a:t>
            </a:r>
            <a:r>
              <a:rPr lang="fr-CA" dirty="0">
                <a:latin typeface="Courier New" panose="02070309020205020404" pitchFamily="49" charset="0"/>
              </a:rPr>
              <a:t> </a:t>
            </a:r>
            <a:r>
              <a:rPr lang="fr-CA" b="0" i="0" dirty="0">
                <a:effectLst/>
                <a:latin typeface="Arial" panose="020B0604020202020204" pitchFamily="34" charset="0"/>
              </a:rPr>
              <a:t>and 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cohesion</a:t>
            </a:r>
            <a:r>
              <a:rPr lang="fr-CA" b="0" i="0" dirty="0">
                <a:effectLst/>
                <a:latin typeface="Arial" panose="020B0604020202020204" pitchFamily="34" charset="0"/>
              </a:rPr>
              <a:t> of clusters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were</a:t>
            </a:r>
            <a:r>
              <a:rPr lang="fr-CA" b="0" i="0" dirty="0">
                <a:effectLst/>
                <a:latin typeface="Arial" panose="020B0604020202020204" pitchFamily="34" charset="0"/>
              </a:rPr>
              <a:t>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found</a:t>
            </a:r>
            <a:r>
              <a:rPr lang="fr-CA" b="0" i="0" dirty="0">
                <a:effectLst/>
                <a:latin typeface="Arial" panose="020B0604020202020204" pitchFamily="34" charset="0"/>
              </a:rPr>
              <a:t> to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be</a:t>
            </a:r>
            <a:r>
              <a:rPr lang="fr-CA" b="0" i="0" dirty="0">
                <a:effectLst/>
                <a:latin typeface="Arial" panose="020B0604020202020204" pitchFamily="34" charset="0"/>
              </a:rPr>
              <a:t>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very</a:t>
            </a:r>
            <a:r>
              <a:rPr lang="fr-CA" b="0" i="0" dirty="0">
                <a:effectLst/>
                <a:latin typeface="Arial" panose="020B0604020202020204" pitchFamily="34" charset="0"/>
              </a:rPr>
              <a:t>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helpful</a:t>
            </a:r>
            <a:r>
              <a:rPr lang="fr-CA" b="0" i="0" dirty="0">
                <a:effectLst/>
                <a:latin typeface="Arial" panose="020B0604020202020204" pitchFamily="34" charset="0"/>
              </a:rPr>
              <a:t> monitoring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unsupervised</a:t>
            </a:r>
            <a:r>
              <a:rPr lang="fr-CA" b="0" i="0" dirty="0">
                <a:effectLst/>
                <a:latin typeface="Arial" panose="020B0604020202020204" pitchFamily="34" charset="0"/>
              </a:rPr>
              <a:t>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metrics</a:t>
            </a:r>
            <a:r>
              <a:rPr lang="fr-CA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marL="1005750" lvl="3" indent="-285750"/>
            <a:r>
              <a:rPr lang="fr-CA" sz="1600" b="1" dirty="0"/>
              <a:t>C</a:t>
            </a:r>
            <a:r>
              <a:rPr lang="fr-CA" sz="1600" b="1" i="0" dirty="0">
                <a:effectLst/>
                <a:latin typeface="Arial" panose="020B0604020202020204" pitchFamily="34" charset="0"/>
              </a:rPr>
              <a:t>lustering </a:t>
            </a:r>
            <a:r>
              <a:rPr lang="fr-CA" sz="1600" b="1" i="0" dirty="0" err="1">
                <a:effectLst/>
                <a:latin typeface="Arial" panose="020B0604020202020204" pitchFamily="34" charset="0"/>
              </a:rPr>
              <a:t>metrics</a:t>
            </a:r>
            <a:r>
              <a:rPr lang="fr-CA" sz="1600" b="1" dirty="0">
                <a:latin typeface="Courier New" panose="02070309020205020404" pitchFamily="49" charset="0"/>
              </a:rPr>
              <a:t> </a:t>
            </a:r>
            <a:r>
              <a:rPr lang="fr-CA" sz="1600" b="1" i="0" dirty="0">
                <a:effectLst/>
                <a:latin typeface="Arial" panose="020B0604020202020204" pitchFamily="34" charset="0"/>
              </a:rPr>
              <a:t>are </a:t>
            </a:r>
            <a:r>
              <a:rPr lang="fr-CA" sz="1600" b="1" i="0" dirty="0" err="1">
                <a:effectLst/>
                <a:latin typeface="Arial" panose="020B0604020202020204" pitchFamily="34" charset="0"/>
              </a:rPr>
              <a:t>highly</a:t>
            </a:r>
            <a:r>
              <a:rPr lang="fr-CA" sz="1600" b="1" i="0" dirty="0">
                <a:effectLst/>
                <a:latin typeface="Arial" panose="020B0604020202020204" pitchFamily="34" charset="0"/>
              </a:rPr>
              <a:t> </a:t>
            </a:r>
            <a:r>
              <a:rPr lang="fr-CA" sz="1600" b="1" i="0" dirty="0" err="1">
                <a:effectLst/>
                <a:latin typeface="Arial" panose="020B0604020202020204" pitchFamily="34" charset="0"/>
              </a:rPr>
              <a:t>predictive</a:t>
            </a:r>
            <a:r>
              <a:rPr lang="fr-CA" sz="1600" b="1" i="0" dirty="0">
                <a:effectLst/>
                <a:latin typeface="Arial" panose="020B0604020202020204" pitchFamily="34" charset="0"/>
              </a:rPr>
              <a:t> of the final </a:t>
            </a:r>
            <a:r>
              <a:rPr lang="fr-CA" sz="1600" b="1" i="0" dirty="0" err="1">
                <a:effectLst/>
                <a:latin typeface="Arial" panose="020B0604020202020204" pitchFamily="34" charset="0"/>
              </a:rPr>
              <a:t>downstream</a:t>
            </a:r>
            <a:r>
              <a:rPr lang="fr-CA" sz="1600" b="1" i="0" dirty="0">
                <a:effectLst/>
                <a:latin typeface="Arial" panose="020B0604020202020204" pitchFamily="34" charset="0"/>
              </a:rPr>
              <a:t> speaker-</a:t>
            </a:r>
            <a:r>
              <a:rPr lang="fr-CA" sz="1600" b="1" i="0" dirty="0" err="1">
                <a:effectLst/>
                <a:latin typeface="Arial" panose="020B0604020202020204" pitchFamily="34" charset="0"/>
              </a:rPr>
              <a:t>verification</a:t>
            </a:r>
            <a:r>
              <a:rPr lang="fr-CA" sz="1600" b="1" i="0" dirty="0">
                <a:effectLst/>
                <a:latin typeface="Arial" panose="020B0604020202020204" pitchFamily="34" charset="0"/>
              </a:rPr>
              <a:t> performance</a:t>
            </a:r>
            <a:r>
              <a:rPr lang="fr-CA" sz="1600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marL="1005750" lvl="3" indent="-285750"/>
            <a:r>
              <a:rPr lang="fr-CA" sz="1600" dirty="0" err="1"/>
              <a:t>Metrics</a:t>
            </a:r>
            <a:r>
              <a:rPr lang="fr-CA" sz="1600" dirty="0"/>
              <a:t> </a:t>
            </a:r>
            <a:r>
              <a:rPr lang="fr-CA" sz="1600" dirty="0" err="1"/>
              <a:t>such</a:t>
            </a:r>
            <a:r>
              <a:rPr lang="fr-CA" sz="1600" dirty="0"/>
              <a:t> as </a:t>
            </a:r>
            <a:r>
              <a:rPr lang="fr-CA" sz="1600" b="1" dirty="0"/>
              <a:t>DBS</a:t>
            </a:r>
            <a:r>
              <a:rPr lang="fr-CA" sz="1600" dirty="0"/>
              <a:t>, </a:t>
            </a:r>
            <a:r>
              <a:rPr lang="fr-CA" sz="1600" b="1" dirty="0" err="1"/>
              <a:t>Silhoutte</a:t>
            </a:r>
            <a:r>
              <a:rPr lang="fr-CA" sz="1600" dirty="0"/>
              <a:t>, and </a:t>
            </a:r>
            <a:r>
              <a:rPr lang="fr-CA" sz="1600" b="1" dirty="0" err="1"/>
              <a:t>completeness</a:t>
            </a:r>
            <a:r>
              <a:rPr lang="fr-CA" sz="1600" dirty="0"/>
              <a:t> are </a:t>
            </a:r>
            <a:r>
              <a:rPr lang="fr-CA" sz="1600" b="1" dirty="0" err="1"/>
              <a:t>highly</a:t>
            </a:r>
            <a:r>
              <a:rPr lang="fr-CA" sz="1600" b="1" dirty="0"/>
              <a:t> </a:t>
            </a:r>
            <a:r>
              <a:rPr lang="fr-CA" sz="1600" b="1" dirty="0" err="1"/>
              <a:t>correlated</a:t>
            </a:r>
            <a:r>
              <a:rPr lang="fr-CA" sz="1600" b="1" dirty="0"/>
              <a:t> </a:t>
            </a:r>
            <a:r>
              <a:rPr lang="fr-CA" sz="1600" dirty="0" err="1"/>
              <a:t>with</a:t>
            </a:r>
            <a:r>
              <a:rPr lang="fr-CA" sz="1600" dirty="0"/>
              <a:t> the final </a:t>
            </a:r>
            <a:r>
              <a:rPr lang="fr-CA" sz="1600" dirty="0" err="1"/>
              <a:t>downstream</a:t>
            </a:r>
            <a:r>
              <a:rPr lang="fr-CA" sz="1600" dirty="0"/>
              <a:t> speaker-</a:t>
            </a:r>
            <a:r>
              <a:rPr lang="fr-CA" sz="1600" dirty="0" err="1"/>
              <a:t>verification</a:t>
            </a:r>
            <a:r>
              <a:rPr lang="fr-CA" sz="1600" dirty="0"/>
              <a:t> performance.</a:t>
            </a:r>
          </a:p>
          <a:p>
            <a:pPr marL="1005750" lvl="3" indent="-285750"/>
            <a:r>
              <a:rPr lang="fr-CA" sz="1600" b="1" dirty="0" err="1"/>
              <a:t>Unsupervised</a:t>
            </a:r>
            <a:r>
              <a:rPr lang="fr-CA" sz="1600" b="1" dirty="0"/>
              <a:t> </a:t>
            </a:r>
            <a:r>
              <a:rPr lang="fr-CA" sz="1600" b="1" dirty="0" err="1"/>
              <a:t>Silhoutte</a:t>
            </a:r>
            <a:r>
              <a:rPr lang="fr-CA" sz="1600" b="1" dirty="0"/>
              <a:t>, CHS, and DBS scores </a:t>
            </a:r>
            <a:r>
              <a:rPr lang="fr-CA" sz="1600" dirty="0" err="1"/>
              <a:t>which</a:t>
            </a:r>
            <a:r>
              <a:rPr lang="fr-CA" sz="1600" dirty="0"/>
              <a:t> do not </a:t>
            </a:r>
            <a:r>
              <a:rPr lang="fr-CA" sz="1600" dirty="0" err="1"/>
              <a:t>need</a:t>
            </a:r>
            <a:r>
              <a:rPr lang="fr-CA" sz="1600" dirty="0"/>
              <a:t> </a:t>
            </a:r>
            <a:r>
              <a:rPr lang="fr-CA" sz="1600" dirty="0" err="1"/>
              <a:t>access</a:t>
            </a:r>
            <a:r>
              <a:rPr lang="fr-CA" sz="1600" dirty="0"/>
              <a:t> to </a:t>
            </a:r>
            <a:r>
              <a:rPr lang="fr-CA" sz="1600" dirty="0" err="1"/>
              <a:t>any</a:t>
            </a:r>
            <a:r>
              <a:rPr lang="fr-CA" sz="1600" dirty="0"/>
              <a:t> </a:t>
            </a:r>
            <a:r>
              <a:rPr lang="fr-CA" sz="1600" dirty="0" err="1"/>
              <a:t>ground-truth</a:t>
            </a:r>
            <a:r>
              <a:rPr lang="fr-CA" sz="1600" dirty="0"/>
              <a:t>, can </a:t>
            </a:r>
            <a:r>
              <a:rPr lang="fr-CA" sz="1600" dirty="0" err="1"/>
              <a:t>be</a:t>
            </a:r>
            <a:r>
              <a:rPr lang="fr-CA" sz="1600" dirty="0"/>
              <a:t> </a:t>
            </a:r>
            <a:r>
              <a:rPr lang="fr-CA" sz="1600" dirty="0" err="1"/>
              <a:t>very</a:t>
            </a:r>
            <a:r>
              <a:rPr lang="fr-CA" sz="1600" dirty="0"/>
              <a:t> effective and </a:t>
            </a:r>
            <a:r>
              <a:rPr lang="fr-CA" sz="1600" dirty="0" err="1"/>
              <a:t>practical</a:t>
            </a:r>
            <a:r>
              <a:rPr lang="fr-CA" sz="1600" dirty="0"/>
              <a:t> to </a:t>
            </a:r>
            <a:r>
              <a:rPr lang="fr-CA" sz="1600" dirty="0" err="1"/>
              <a:t>constantly</a:t>
            </a:r>
            <a:r>
              <a:rPr lang="fr-CA" sz="1600" dirty="0"/>
              <a:t> </a:t>
            </a:r>
            <a:r>
              <a:rPr lang="fr-CA" sz="1600" b="1" dirty="0" err="1"/>
              <a:t>ensure</a:t>
            </a:r>
            <a:r>
              <a:rPr lang="fr-CA" sz="1600" dirty="0"/>
              <a:t> </a:t>
            </a:r>
            <a:r>
              <a:rPr lang="fr-CA" sz="1600" b="1" dirty="0"/>
              <a:t>good </a:t>
            </a:r>
            <a:r>
              <a:rPr lang="fr-CA" sz="1600" b="1" dirty="0" err="1"/>
              <a:t>downstream</a:t>
            </a:r>
            <a:r>
              <a:rPr lang="fr-CA" sz="1600" b="1" dirty="0"/>
              <a:t> performance.</a:t>
            </a:r>
            <a:endParaRPr lang="fr-CA" sz="1600" b="0" i="0" dirty="0">
              <a:effectLst/>
              <a:latin typeface="Arial" panose="020B0604020202020204" pitchFamily="34" charset="0"/>
            </a:endParaRPr>
          </a:p>
          <a:p>
            <a:pPr marL="501750" lvl="2" indent="-285750"/>
            <a:r>
              <a:rPr lang="fr-CA" b="0" i="0" dirty="0">
                <a:effectLst/>
                <a:latin typeface="Arial" panose="020B0604020202020204" pitchFamily="34" charset="0"/>
              </a:rPr>
              <a:t>Our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results</a:t>
            </a:r>
            <a:r>
              <a:rPr lang="fr-CA" b="0" i="0" dirty="0">
                <a:effectLst/>
                <a:latin typeface="Arial" panose="020B0604020202020204" pitchFamily="34" charset="0"/>
              </a:rPr>
              <a:t>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showed</a:t>
            </a:r>
            <a:r>
              <a:rPr lang="fr-CA" dirty="0">
                <a:latin typeface="Courier New" panose="02070309020205020404" pitchFamily="49" charset="0"/>
              </a:rPr>
              <a:t> </a:t>
            </a:r>
            <a:r>
              <a:rPr lang="fr-CA" b="0" i="0" dirty="0" err="1">
                <a:effectLst/>
                <a:latin typeface="Arial" panose="020B0604020202020204" pitchFamily="34" charset="0"/>
              </a:rPr>
              <a:t>that</a:t>
            </a:r>
            <a:r>
              <a:rPr lang="fr-CA" b="0" i="0" dirty="0">
                <a:effectLst/>
                <a:latin typeface="Arial" panose="020B0604020202020204" pitchFamily="34" charset="0"/>
              </a:rPr>
              <a:t> </a:t>
            </a:r>
            <a:r>
              <a:rPr lang="fr-CA" b="1" i="0" dirty="0">
                <a:effectLst/>
                <a:latin typeface="Arial" panose="020B0604020202020204" pitchFamily="34" charset="0"/>
              </a:rPr>
              <a:t>the pseudo-labels-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based</a:t>
            </a:r>
            <a:r>
              <a:rPr lang="fr-CA" b="1" i="0" dirty="0">
                <a:effectLst/>
                <a:latin typeface="Arial" panose="020B0604020202020204" pitchFamily="34" charset="0"/>
              </a:rPr>
              <a:t> self-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supervised</a:t>
            </a:r>
            <a:r>
              <a:rPr lang="fr-CA" b="1" i="0" dirty="0">
                <a:effectLst/>
                <a:latin typeface="Arial" panose="020B0604020202020204" pitchFamily="34" charset="0"/>
              </a:rPr>
              <a:t> speaker 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embedding</a:t>
            </a:r>
            <a:r>
              <a:rPr lang="fr-CA" b="1" i="0" dirty="0">
                <a:effectLst/>
                <a:latin typeface="Arial" panose="020B0604020202020204" pitchFamily="34" charset="0"/>
              </a:rPr>
              <a:t> 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systems</a:t>
            </a:r>
            <a:r>
              <a:rPr lang="fr-CA" b="1" i="0" dirty="0">
                <a:effectLst/>
                <a:latin typeface="Arial" panose="020B0604020202020204" pitchFamily="34" charset="0"/>
              </a:rPr>
              <a:t> can 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yield</a:t>
            </a:r>
            <a:r>
              <a:rPr lang="fr-CA" b="1" i="0" dirty="0">
                <a:effectLst/>
                <a:latin typeface="Arial" panose="020B0604020202020204" pitchFamily="34" charset="0"/>
              </a:rPr>
              <a:t> comparable</a:t>
            </a:r>
            <a:r>
              <a:rPr lang="fr-CA" b="1" dirty="0">
                <a:latin typeface="Courier New" panose="02070309020205020404" pitchFamily="49" charset="0"/>
              </a:rPr>
              <a:t> </a:t>
            </a:r>
            <a:r>
              <a:rPr lang="fr-CA" b="1" i="0" dirty="0">
                <a:effectLst/>
                <a:latin typeface="Arial" panose="020B0604020202020204" pitchFamily="34" charset="0"/>
              </a:rPr>
              <a:t>performance to the 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supervised</a:t>
            </a:r>
            <a:r>
              <a:rPr lang="fr-CA" b="1" i="0" dirty="0">
                <a:effectLst/>
                <a:latin typeface="Arial" panose="020B0604020202020204" pitchFamily="34" charset="0"/>
              </a:rPr>
              <a:t> 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embedding</a:t>
            </a:r>
            <a:r>
              <a:rPr lang="fr-CA" b="1" i="0" dirty="0">
                <a:effectLst/>
                <a:latin typeface="Arial" panose="020B0604020202020204" pitchFamily="34" charset="0"/>
              </a:rPr>
              <a:t> 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systems</a:t>
            </a:r>
            <a:r>
              <a:rPr lang="fr-CA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marL="501750" lvl="2" indent="-285750"/>
            <a:r>
              <a:rPr lang="fr-CA" dirty="0"/>
              <a:t>T</a:t>
            </a:r>
            <a:r>
              <a:rPr lang="fr-CA" b="0" i="0" dirty="0">
                <a:effectLst/>
                <a:latin typeface="Arial" panose="020B0604020202020204" pitchFamily="34" charset="0"/>
              </a:rPr>
              <a:t>he 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mixup</a:t>
            </a:r>
            <a:r>
              <a:rPr lang="fr-CA" b="1" i="0" dirty="0">
                <a:effectLst/>
                <a:latin typeface="Arial" panose="020B0604020202020204" pitchFamily="34" charset="0"/>
              </a:rPr>
              <a:t> 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strategy</a:t>
            </a:r>
            <a:r>
              <a:rPr lang="fr-CA" b="1" i="0" dirty="0">
                <a:effectLst/>
                <a:latin typeface="Arial" panose="020B0604020202020204" pitchFamily="34" charset="0"/>
              </a:rPr>
              <a:t> can 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effectively</a:t>
            </a:r>
            <a:r>
              <a:rPr lang="fr-CA" b="1" i="0" dirty="0">
                <a:effectLst/>
                <a:latin typeface="Arial" panose="020B0604020202020204" pitchFamily="34" charset="0"/>
              </a:rPr>
              <a:t> 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mitigate</a:t>
            </a:r>
            <a:r>
              <a:rPr lang="fr-CA" b="1" i="0" dirty="0">
                <a:effectLst/>
                <a:latin typeface="Arial" panose="020B0604020202020204" pitchFamily="34" charset="0"/>
              </a:rPr>
              <a:t> the</a:t>
            </a:r>
            <a:r>
              <a:rPr lang="fr-CA" b="1" dirty="0">
                <a:latin typeface="Courier New" panose="02070309020205020404" pitchFamily="49" charset="0"/>
              </a:rPr>
              <a:t> 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memorization</a:t>
            </a:r>
            <a:r>
              <a:rPr lang="fr-CA" b="1" i="0" dirty="0">
                <a:effectLst/>
                <a:latin typeface="Arial" panose="020B0604020202020204" pitchFamily="34" charset="0"/>
              </a:rPr>
              <a:t> </a:t>
            </a:r>
            <a:r>
              <a:rPr lang="fr-CA" b="1" i="0" dirty="0" err="1">
                <a:effectLst/>
                <a:latin typeface="Arial" panose="020B0604020202020204" pitchFamily="34" charset="0"/>
              </a:rPr>
              <a:t>effects</a:t>
            </a:r>
            <a:r>
              <a:rPr lang="fr-CA" b="1" i="0" dirty="0">
                <a:effectLst/>
                <a:latin typeface="Arial" panose="020B0604020202020204" pitchFamily="34" charset="0"/>
              </a:rPr>
              <a:t> of label noise</a:t>
            </a:r>
            <a:r>
              <a:rPr lang="fr-CA" b="0" i="0" dirty="0">
                <a:effectLst/>
                <a:latin typeface="Arial" panose="020B0604020202020204" pitchFamily="34" charset="0"/>
              </a:rPr>
              <a:t>.</a:t>
            </a:r>
            <a:endParaRPr lang="fr-CA" dirty="0"/>
          </a:p>
          <a:p>
            <a:pPr marL="501750" lvl="2" indent="-285750"/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CE1F0BC-5A64-E5E9-EED9-7352B5B48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1" y="6317534"/>
            <a:ext cx="850099" cy="37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787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4916DBA6-2BBA-42CF-AFFC-AF1402ABC9B1}" vid="{8BA0C9DC-297C-4952-85BA-C2C97D49D79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39AE7916D1294AB237DA79F760AED9" ma:contentTypeVersion="7" ma:contentTypeDescription="Crée un document." ma:contentTypeScope="" ma:versionID="327dc6cf16c9833331f7df27f0b3c86b">
  <xsd:schema xmlns:xsd="http://www.w3.org/2001/XMLSchema" xmlns:xs="http://www.w3.org/2001/XMLSchema" xmlns:p="http://schemas.microsoft.com/office/2006/metadata/properties" xmlns:ns3="d91e69d6-270f-4a0c-9237-6d180d5d0a39" xmlns:ns4="0ac6823a-572c-4c81-aa0f-d3755a8a155e" targetNamespace="http://schemas.microsoft.com/office/2006/metadata/properties" ma:root="true" ma:fieldsID="5ea77be92f2146879dbcf4cb55229b30" ns3:_="" ns4:_="">
    <xsd:import namespace="d91e69d6-270f-4a0c-9237-6d180d5d0a39"/>
    <xsd:import namespace="0ac6823a-572c-4c81-aa0f-d3755a8a15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1e69d6-270f-4a0c-9237-6d180d5d0a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c6823a-572c-4c81-aa0f-d3755a8a155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C997BD-2F2C-4CCF-9FC7-0C445F84E6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83E781-1E6C-47C9-BA89-D3BBEA5D30B9}">
  <ds:schemaRefs>
    <ds:schemaRef ds:uri="0ac6823a-572c-4c81-aa0f-d3755a8a155e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d91e69d6-270f-4a0c-9237-6d180d5d0a39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8AE5C17-9040-4DBC-B9CE-7BE2755F6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1e69d6-270f-4a0c-9237-6d180d5d0a39"/>
    <ds:schemaRef ds:uri="0ac6823a-572c-4c81-aa0f-d3755a8a15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whkang_asv_101</Template>
  <TotalTime>105349</TotalTime>
  <Words>609</Words>
  <Application>Microsoft Macintosh PowerPoint</Application>
  <PresentationFormat>Grand écran</PresentationFormat>
  <Paragraphs>44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Courier New</vt:lpstr>
      <vt:lpstr>Helvetica Neue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Woohyun Kang</dc:creator>
  <cp:keywords/>
  <dc:description/>
  <cp:lastModifiedBy>Abderrahim Fathan</cp:lastModifiedBy>
  <cp:revision>90</cp:revision>
  <cp:lastPrinted>2018-03-21T18:45:09Z</cp:lastPrinted>
  <dcterms:created xsi:type="dcterms:W3CDTF">2021-07-09T16:34:39Z</dcterms:created>
  <dcterms:modified xsi:type="dcterms:W3CDTF">2022-11-23T22:33:04Z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0x010100EE39AE7916D1294AB237DA79F760AED9</vt:lpwstr>
  </property>
</Properties>
</file>