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1" r:id="rId4"/>
  </p:sldMasterIdLst>
  <p:notesMasterIdLst>
    <p:notesMasterId r:id="rId17"/>
  </p:notesMasterIdLst>
  <p:handoutMasterIdLst>
    <p:handoutMasterId r:id="rId18"/>
  </p:handoutMasterIdLst>
  <p:sldIdLst>
    <p:sldId id="257" r:id="rId5"/>
    <p:sldId id="461" r:id="rId6"/>
    <p:sldId id="477" r:id="rId7"/>
    <p:sldId id="479" r:id="rId8"/>
    <p:sldId id="480" r:id="rId9"/>
    <p:sldId id="482" r:id="rId10"/>
    <p:sldId id="483" r:id="rId11"/>
    <p:sldId id="484" r:id="rId12"/>
    <p:sldId id="485" r:id="rId13"/>
    <p:sldId id="486" r:id="rId14"/>
    <p:sldId id="488" r:id="rId15"/>
    <p:sldId id="468" r:id="rId16"/>
  </p:sldIdLst>
  <p:sldSz cx="12192000" cy="6858000"/>
  <p:notesSz cx="7315200" cy="9601200"/>
  <p:defaultTextStyle>
    <a:defPPr>
      <a:defRPr lang="en-US"/>
    </a:defPPr>
    <a:lvl1pPr marL="0" algn="l" defTabSz="9143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2" algn="l" defTabSz="9143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24" algn="l" defTabSz="9143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85" algn="l" defTabSz="9143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48" algn="l" defTabSz="9143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09" algn="l" defTabSz="9143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71" algn="l" defTabSz="9143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33" algn="l" defTabSz="9143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95" algn="l" defTabSz="9143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61729E7-15EA-44DA-899E-5D7BE180604D}">
          <p14:sldIdLst>
            <p14:sldId id="257"/>
            <p14:sldId id="461"/>
            <p14:sldId id="477"/>
            <p14:sldId id="479"/>
            <p14:sldId id="480"/>
            <p14:sldId id="482"/>
            <p14:sldId id="483"/>
            <p14:sldId id="484"/>
            <p14:sldId id="485"/>
            <p14:sldId id="486"/>
            <p14:sldId id="488"/>
            <p14:sldId id="46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C454"/>
    <a:srgbClr val="00467F"/>
    <a:srgbClr val="324453"/>
    <a:srgbClr val="939BA1"/>
    <a:srgbClr val="00AEEF"/>
    <a:srgbClr val="4483BA"/>
    <a:srgbClr val="41B8B8"/>
    <a:srgbClr val="6B66A4"/>
    <a:srgbClr val="9B95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17" autoAdjust="0"/>
    <p:restoredTop sz="95380" autoAdjust="0"/>
  </p:normalViewPr>
  <p:slideViewPr>
    <p:cSldViewPr snapToGrid="0" snapToObjects="1">
      <p:cViewPr varScale="1">
        <p:scale>
          <a:sx n="90" d="100"/>
          <a:sy n="90" d="100"/>
        </p:scale>
        <p:origin x="594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81" d="100"/>
          <a:sy n="81" d="100"/>
        </p:scale>
        <p:origin x="2460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2DDB786-B6AD-DF40-B41D-17A1F98E37C2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9B3EBAD-4065-5F4C-A666-10FC2AF5FC8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957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D1BB999-2385-E945-A3F0-4867F96B5E21}" type="datetimeFigureOut">
              <a:rPr lang="fr-FR" smtClean="0"/>
              <a:t>11/11/2022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CA43445-BC29-CC47-BABE-04B2C34DC6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8542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-MFCC </a:t>
            </a:r>
            <a:r>
              <a:rPr lang="fr-CA" dirty="0">
                <a:solidFill>
                  <a:schemeClr val="tx1"/>
                </a:solidFill>
              </a:rPr>
              <a:t>are </a:t>
            </a:r>
            <a:r>
              <a:rPr lang="fr-CA" dirty="0" err="1">
                <a:solidFill>
                  <a:schemeClr val="tx1"/>
                </a:solidFill>
              </a:rPr>
              <a:t>generally</a:t>
            </a:r>
            <a:r>
              <a:rPr lang="fr-CA" dirty="0">
                <a:solidFill>
                  <a:schemeClr val="tx1"/>
                </a:solidFill>
              </a:rPr>
              <a:t> </a:t>
            </a:r>
            <a:r>
              <a:rPr lang="fr-CA" dirty="0" err="1">
                <a:solidFill>
                  <a:schemeClr val="tx1"/>
                </a:solidFill>
              </a:rPr>
              <a:t>considered</a:t>
            </a:r>
            <a:r>
              <a:rPr lang="fr-CA" dirty="0">
                <a:solidFill>
                  <a:schemeClr val="tx1"/>
                </a:solidFill>
              </a:rPr>
              <a:t> </a:t>
            </a:r>
            <a:r>
              <a:rPr lang="fr-CA" dirty="0" err="1">
                <a:solidFill>
                  <a:schemeClr val="tx1"/>
                </a:solidFill>
              </a:rPr>
              <a:t>unusable</a:t>
            </a:r>
            <a:r>
              <a:rPr lang="fr-CA" dirty="0">
                <a:solidFill>
                  <a:schemeClr val="tx1"/>
                </a:solidFill>
              </a:rPr>
              <a:t> for speech </a:t>
            </a:r>
            <a:r>
              <a:rPr lang="fr-CA" dirty="0" err="1">
                <a:solidFill>
                  <a:schemeClr val="tx1"/>
                </a:solidFill>
              </a:rPr>
              <a:t>synthesis</a:t>
            </a:r>
            <a:endParaRPr lang="fr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-2D-CNN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layers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capture the spatial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correla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tions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within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input images and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construct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informative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features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fusing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both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spatial and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channel-wise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information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within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cal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receptive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fields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multiple attention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heads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attending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ferently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parts of the images, and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fully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connected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MLPs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universal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approximators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expect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 least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architectures to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relevant information for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spoof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detection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taking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for instance,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account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both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time- and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frequency-correlations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considering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mel-spectrogram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a 2D-image, by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learning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focus on the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but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portant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anomalous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parts of the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spectrogram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via attention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mech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anisms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depending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the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and/or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through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adaptive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calibration of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channel-wise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responses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via Squeeze-and- Excitation blocks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explicitly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interdependencies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tween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HPSS-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channels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fr-CA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43445-BC29-CC47-BABE-04B2C34DC61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90954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-MFCC </a:t>
            </a:r>
            <a:r>
              <a:rPr lang="fr-CA" dirty="0">
                <a:solidFill>
                  <a:schemeClr val="tx1"/>
                </a:solidFill>
              </a:rPr>
              <a:t>are </a:t>
            </a:r>
            <a:r>
              <a:rPr lang="fr-CA" dirty="0" err="1">
                <a:solidFill>
                  <a:schemeClr val="tx1"/>
                </a:solidFill>
              </a:rPr>
              <a:t>generally</a:t>
            </a:r>
            <a:r>
              <a:rPr lang="fr-CA" dirty="0">
                <a:solidFill>
                  <a:schemeClr val="tx1"/>
                </a:solidFill>
              </a:rPr>
              <a:t> </a:t>
            </a:r>
            <a:r>
              <a:rPr lang="fr-CA" dirty="0" err="1">
                <a:solidFill>
                  <a:schemeClr val="tx1"/>
                </a:solidFill>
              </a:rPr>
              <a:t>considered</a:t>
            </a:r>
            <a:r>
              <a:rPr lang="fr-CA" dirty="0">
                <a:solidFill>
                  <a:schemeClr val="tx1"/>
                </a:solidFill>
              </a:rPr>
              <a:t> </a:t>
            </a:r>
            <a:r>
              <a:rPr lang="fr-CA" dirty="0" err="1">
                <a:solidFill>
                  <a:schemeClr val="tx1"/>
                </a:solidFill>
              </a:rPr>
              <a:t>unusable</a:t>
            </a:r>
            <a:r>
              <a:rPr lang="fr-CA" dirty="0">
                <a:solidFill>
                  <a:schemeClr val="tx1"/>
                </a:solidFill>
              </a:rPr>
              <a:t> for speech </a:t>
            </a:r>
            <a:r>
              <a:rPr lang="fr-CA" dirty="0" err="1">
                <a:solidFill>
                  <a:schemeClr val="tx1"/>
                </a:solidFill>
              </a:rPr>
              <a:t>synthesis</a:t>
            </a:r>
            <a:endParaRPr lang="fr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-2D-CNN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layers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capture the spatial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correla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tions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within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input images and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construct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informative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features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fusing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both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spatial and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channel-wise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information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within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cal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receptive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fields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multiple attention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heads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attending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ferently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parts of the images, and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fully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connected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MLPs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universal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approximators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expect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 least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architectures to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relevant information for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spoof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detection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taking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for instance,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account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both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time- and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frequency-correlations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considering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mel-spectrogram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a 2D-image, by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learning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focus on the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but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portant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anomalous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parts of the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spectrogram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via attention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mech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anisms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depending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the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and/or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through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adaptive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calibration of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channel-wise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responses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via Squeeze-and- Excitation blocks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explicitly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interdependencies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tween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HPSS-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channels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fr-CA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43445-BC29-CC47-BABE-04B2C34DC61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3482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-MFCC </a:t>
            </a:r>
            <a:r>
              <a:rPr lang="fr-CA" dirty="0">
                <a:solidFill>
                  <a:schemeClr val="tx1"/>
                </a:solidFill>
              </a:rPr>
              <a:t>are </a:t>
            </a:r>
            <a:r>
              <a:rPr lang="fr-CA" dirty="0" err="1">
                <a:solidFill>
                  <a:schemeClr val="tx1"/>
                </a:solidFill>
              </a:rPr>
              <a:t>generally</a:t>
            </a:r>
            <a:r>
              <a:rPr lang="fr-CA" dirty="0">
                <a:solidFill>
                  <a:schemeClr val="tx1"/>
                </a:solidFill>
              </a:rPr>
              <a:t> </a:t>
            </a:r>
            <a:r>
              <a:rPr lang="fr-CA" dirty="0" err="1">
                <a:solidFill>
                  <a:schemeClr val="tx1"/>
                </a:solidFill>
              </a:rPr>
              <a:t>considered</a:t>
            </a:r>
            <a:r>
              <a:rPr lang="fr-CA" dirty="0">
                <a:solidFill>
                  <a:schemeClr val="tx1"/>
                </a:solidFill>
              </a:rPr>
              <a:t> </a:t>
            </a:r>
            <a:r>
              <a:rPr lang="fr-CA" dirty="0" err="1">
                <a:solidFill>
                  <a:schemeClr val="tx1"/>
                </a:solidFill>
              </a:rPr>
              <a:t>unusable</a:t>
            </a:r>
            <a:r>
              <a:rPr lang="fr-CA" dirty="0">
                <a:solidFill>
                  <a:schemeClr val="tx1"/>
                </a:solidFill>
              </a:rPr>
              <a:t> for speech </a:t>
            </a:r>
            <a:r>
              <a:rPr lang="fr-CA" dirty="0" err="1">
                <a:solidFill>
                  <a:schemeClr val="tx1"/>
                </a:solidFill>
              </a:rPr>
              <a:t>synthesis</a:t>
            </a:r>
            <a:endParaRPr lang="fr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-2D-CNN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layers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capture the spatial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correla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tions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within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input images and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construct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informative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features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fusing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both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spatial and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channel-wise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information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within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cal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receptive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fields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multiple attention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heads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attending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ferently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parts of the images, and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fully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connected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MLPs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universal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approximators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expect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 least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architectures to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relevant information for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spoof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detection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taking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for instance,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account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both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time- and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frequency-correlations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considering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mel-spectrogram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a 2D-image, by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learning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focus on the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but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portant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anomalous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parts of the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spectrogram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via attention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mech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anisms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depending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the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and/or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through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adaptive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calibration of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channel-wise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responses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via Squeeze-and- Excitation blocks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explicitly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interdependencies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tween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HPSS-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channels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fr-CA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43445-BC29-CC47-BABE-04B2C34DC61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7007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-MFCC </a:t>
            </a:r>
            <a:r>
              <a:rPr lang="fr-CA" dirty="0">
                <a:solidFill>
                  <a:schemeClr val="tx1"/>
                </a:solidFill>
              </a:rPr>
              <a:t>are </a:t>
            </a:r>
            <a:r>
              <a:rPr lang="fr-CA" dirty="0" err="1">
                <a:solidFill>
                  <a:schemeClr val="tx1"/>
                </a:solidFill>
              </a:rPr>
              <a:t>generally</a:t>
            </a:r>
            <a:r>
              <a:rPr lang="fr-CA" dirty="0">
                <a:solidFill>
                  <a:schemeClr val="tx1"/>
                </a:solidFill>
              </a:rPr>
              <a:t> </a:t>
            </a:r>
            <a:r>
              <a:rPr lang="fr-CA" dirty="0" err="1">
                <a:solidFill>
                  <a:schemeClr val="tx1"/>
                </a:solidFill>
              </a:rPr>
              <a:t>considered</a:t>
            </a:r>
            <a:r>
              <a:rPr lang="fr-CA" dirty="0">
                <a:solidFill>
                  <a:schemeClr val="tx1"/>
                </a:solidFill>
              </a:rPr>
              <a:t> </a:t>
            </a:r>
            <a:r>
              <a:rPr lang="fr-CA" dirty="0" err="1">
                <a:solidFill>
                  <a:schemeClr val="tx1"/>
                </a:solidFill>
              </a:rPr>
              <a:t>unusable</a:t>
            </a:r>
            <a:r>
              <a:rPr lang="fr-CA" dirty="0">
                <a:solidFill>
                  <a:schemeClr val="tx1"/>
                </a:solidFill>
              </a:rPr>
              <a:t> for speech </a:t>
            </a:r>
            <a:r>
              <a:rPr lang="fr-CA" dirty="0" err="1">
                <a:solidFill>
                  <a:schemeClr val="tx1"/>
                </a:solidFill>
              </a:rPr>
              <a:t>synthesis</a:t>
            </a:r>
            <a:endParaRPr lang="fr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-2D-CNN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layers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capture the spatial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correla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tions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within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input images and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construct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informative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features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fusing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both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spatial and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channel-wise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information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within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cal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receptive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fields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multiple attention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heads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attending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ferently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parts of the images, and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fully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connected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MLPs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universal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approximators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expect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 least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architectures to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relevant information for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spoof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detection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taking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for instance,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account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both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time- and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frequency-correlations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considering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mel-spectrogram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a 2D-image, by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learning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focus on the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but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portant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anomalous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parts of the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spectrogram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via attention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mech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anisms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depending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the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and/or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through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adaptive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calibration of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channel-wise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responses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via Squeeze-and- Excitation blocks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explicitly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interdependencies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tween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HPSS-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channels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fr-CA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43445-BC29-CC47-BABE-04B2C34DC61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3139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-MFCC </a:t>
            </a:r>
            <a:r>
              <a:rPr lang="fr-CA" dirty="0">
                <a:solidFill>
                  <a:schemeClr val="tx1"/>
                </a:solidFill>
              </a:rPr>
              <a:t>are </a:t>
            </a:r>
            <a:r>
              <a:rPr lang="fr-CA" dirty="0" err="1">
                <a:solidFill>
                  <a:schemeClr val="tx1"/>
                </a:solidFill>
              </a:rPr>
              <a:t>generally</a:t>
            </a:r>
            <a:r>
              <a:rPr lang="fr-CA" dirty="0">
                <a:solidFill>
                  <a:schemeClr val="tx1"/>
                </a:solidFill>
              </a:rPr>
              <a:t> </a:t>
            </a:r>
            <a:r>
              <a:rPr lang="fr-CA" dirty="0" err="1">
                <a:solidFill>
                  <a:schemeClr val="tx1"/>
                </a:solidFill>
              </a:rPr>
              <a:t>considered</a:t>
            </a:r>
            <a:r>
              <a:rPr lang="fr-CA" dirty="0">
                <a:solidFill>
                  <a:schemeClr val="tx1"/>
                </a:solidFill>
              </a:rPr>
              <a:t> </a:t>
            </a:r>
            <a:r>
              <a:rPr lang="fr-CA" dirty="0" err="1">
                <a:solidFill>
                  <a:schemeClr val="tx1"/>
                </a:solidFill>
              </a:rPr>
              <a:t>unusable</a:t>
            </a:r>
            <a:r>
              <a:rPr lang="fr-CA" dirty="0">
                <a:solidFill>
                  <a:schemeClr val="tx1"/>
                </a:solidFill>
              </a:rPr>
              <a:t> for speech </a:t>
            </a:r>
            <a:r>
              <a:rPr lang="fr-CA" dirty="0" err="1">
                <a:solidFill>
                  <a:schemeClr val="tx1"/>
                </a:solidFill>
              </a:rPr>
              <a:t>synthesis</a:t>
            </a:r>
            <a:endParaRPr lang="fr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-2D-CNN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layers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capture the spatial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correla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tions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within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input images and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construct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informative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features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fusing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both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spatial and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channel-wise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information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within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cal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receptive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fields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multiple attention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heads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attending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ferently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parts of the images, and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fully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connected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MLPs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universal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approximators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expect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 least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architectures to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relevant information for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spoof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detection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taking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for instance,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account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both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time- and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frequency-correlations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considering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mel-spectrogram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a 2D-image, by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learning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focus on the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but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portant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anomalous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parts of the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spectrogram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via attention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mech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anisms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depending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the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and/or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through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adaptive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calibration of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channel-wise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responses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via Squeeze-and- Excitation blocks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explicitly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interdependencies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tween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HPSS-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channels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fr-CA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43445-BC29-CC47-BABE-04B2C34DC61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3162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-MFCC </a:t>
            </a:r>
            <a:r>
              <a:rPr lang="fr-CA" dirty="0">
                <a:solidFill>
                  <a:schemeClr val="tx1"/>
                </a:solidFill>
              </a:rPr>
              <a:t>are </a:t>
            </a:r>
            <a:r>
              <a:rPr lang="fr-CA" dirty="0" err="1">
                <a:solidFill>
                  <a:schemeClr val="tx1"/>
                </a:solidFill>
              </a:rPr>
              <a:t>generally</a:t>
            </a:r>
            <a:r>
              <a:rPr lang="fr-CA" dirty="0">
                <a:solidFill>
                  <a:schemeClr val="tx1"/>
                </a:solidFill>
              </a:rPr>
              <a:t> </a:t>
            </a:r>
            <a:r>
              <a:rPr lang="fr-CA" dirty="0" err="1">
                <a:solidFill>
                  <a:schemeClr val="tx1"/>
                </a:solidFill>
              </a:rPr>
              <a:t>considered</a:t>
            </a:r>
            <a:r>
              <a:rPr lang="fr-CA" dirty="0">
                <a:solidFill>
                  <a:schemeClr val="tx1"/>
                </a:solidFill>
              </a:rPr>
              <a:t> </a:t>
            </a:r>
            <a:r>
              <a:rPr lang="fr-CA" dirty="0" err="1">
                <a:solidFill>
                  <a:schemeClr val="tx1"/>
                </a:solidFill>
              </a:rPr>
              <a:t>unusable</a:t>
            </a:r>
            <a:r>
              <a:rPr lang="fr-CA" dirty="0">
                <a:solidFill>
                  <a:schemeClr val="tx1"/>
                </a:solidFill>
              </a:rPr>
              <a:t> for speech </a:t>
            </a:r>
            <a:r>
              <a:rPr lang="fr-CA" dirty="0" err="1">
                <a:solidFill>
                  <a:schemeClr val="tx1"/>
                </a:solidFill>
              </a:rPr>
              <a:t>synthesis</a:t>
            </a:r>
            <a:endParaRPr lang="fr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-2D-CNN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layers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capture the spatial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correla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tions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within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input images and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construct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informative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features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fusing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both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spatial and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channel-wise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information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within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cal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receptive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fields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multiple attention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heads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attending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ferently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parts of the images, and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fully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connected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MLPs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universal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approximators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expect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 least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architectures to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relevant information for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spoof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detection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taking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for instance,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account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both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time- and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frequency-correlations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considering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mel-spectrogram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a 2D-image, by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learning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focus on the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but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portant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anomalous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parts of the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spectrogram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via attention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mech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anisms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depending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the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and/or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through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adaptive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calibration of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channel-wise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responses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via Squeeze-and- Excitation blocks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explicitly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interdependencies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tween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HPSS-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channels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fr-CA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43445-BC29-CC47-BABE-04B2C34DC61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5843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CMR10"/>
              </a:rPr>
              <a:t>Figure 2 shows the VoxCeleb1-O equal error rate (EER) performance of the ECAPA-TDNN systems trained with true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speaker labels and GMM pseudo labels on different training epochs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43445-BC29-CC47-BABE-04B2C34DC61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0759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CMR10"/>
              </a:rPr>
              <a:t>Figure 2 shows the VoxCeleb1-O equal error rate (EER) performance of the ECAPA-TDNN systems trained with true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speaker labels and GMM pseudo labels on different training epochs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43445-BC29-CC47-BABE-04B2C34DC61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0165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CMR10"/>
              </a:rPr>
              <a:t>Figure 2 shows the VoxCeleb1-O equal error rate (EER) performance of the ECAPA-TDNN systems trained with true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speaker labels and GMM pseudo labels on different training epochs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43445-BC29-CC47-BABE-04B2C34DC61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777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CMR10"/>
              </a:rPr>
              <a:t>Figure 2 shows the VoxCeleb1-O equal error rate (EER) performance of the ECAPA-TDNN systems trained with true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speaker labels and GMM pseudo labels on different training epochs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43445-BC29-CC47-BABE-04B2C34DC61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1367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280000" y="2160000"/>
            <a:ext cx="5760000" cy="52322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400" b="1" cap="all" baseline="0">
                <a:solidFill>
                  <a:srgbClr val="E5C454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SURTITRE LOREM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280000" y="2764685"/>
            <a:ext cx="6204563" cy="1046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400" b="1" cap="all" baseline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TITRE DE LA PRÉSENTATION LOREM IPSUM DOLOR SIT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280000" y="4784409"/>
            <a:ext cx="5421867" cy="52322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1" cap="all" baseline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SOUS-TITRE DE LA PRÉSENTATION</a:t>
            </a:r>
          </a:p>
          <a:p>
            <a:pPr lvl="0"/>
            <a:r>
              <a:rPr lang="en-US" dirty="0"/>
              <a:t>LOREM IPSUM DOLOR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17513" y="6243847"/>
            <a:ext cx="2400000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cap="all" baseline="0">
                <a:solidFill>
                  <a:srgbClr val="32445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CA" noProof="0" dirty="0"/>
              <a:t>XX XXXXXXX 2018	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FC66AB9-8532-4466-9AFF-99008E0FCD8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3649" y="6069956"/>
            <a:ext cx="1603058" cy="48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758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28" b="1"/>
          <a:stretch/>
        </p:blipFill>
        <p:spPr>
          <a:xfrm>
            <a:off x="0" y="941"/>
            <a:ext cx="12192000" cy="6396598"/>
          </a:xfrm>
          <a:prstGeom prst="rect">
            <a:avLst/>
          </a:prstGeom>
        </p:spPr>
      </p:pic>
      <p:sp>
        <p:nvSpPr>
          <p:cNvPr id="8" name="bk object 16"/>
          <p:cNvSpPr/>
          <p:nvPr userDrawn="1"/>
        </p:nvSpPr>
        <p:spPr>
          <a:xfrm>
            <a:off x="10464800" y="6365601"/>
            <a:ext cx="1728000" cy="284400"/>
          </a:xfrm>
          <a:custGeom>
            <a:avLst/>
            <a:gdLst/>
            <a:ahLst/>
            <a:cxnLst/>
            <a:rect l="l" t="t" r="r" b="b"/>
            <a:pathLst>
              <a:path w="1727200" h="355600">
                <a:moveTo>
                  <a:pt x="0" y="355600"/>
                </a:moveTo>
                <a:lnTo>
                  <a:pt x="1727200" y="355600"/>
                </a:lnTo>
                <a:lnTo>
                  <a:pt x="1727200" y="0"/>
                </a:lnTo>
                <a:lnTo>
                  <a:pt x="0" y="0"/>
                </a:lnTo>
                <a:lnTo>
                  <a:pt x="0" y="355600"/>
                </a:lnTo>
                <a:close/>
              </a:path>
            </a:pathLst>
          </a:custGeom>
          <a:solidFill>
            <a:srgbClr val="E5C454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9" name="Holder 6"/>
          <p:cNvSpPr txBox="1">
            <a:spLocks/>
          </p:cNvSpPr>
          <p:nvPr userDrawn="1"/>
        </p:nvSpPr>
        <p:spPr>
          <a:xfrm>
            <a:off x="10550400" y="6417268"/>
            <a:ext cx="1440000" cy="184666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defPPr>
              <a:defRPr lang="en-US"/>
            </a:defPPr>
            <a:lvl1pPr marL="0" algn="l" defTabSz="914324" rtl="0" eaLnBrk="1" latinLnBrk="0" hangingPunct="1">
              <a:defRPr sz="14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162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24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85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48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09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71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33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95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1200" b="1" i="0" u="none" strike="noStrike" kern="120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Arial"/>
              </a:rPr>
              <a:t>CRIM </a:t>
            </a:r>
            <a:r>
              <a:rPr kumimoji="0" lang="hr-H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Arial"/>
              </a:rPr>
              <a:t>|</a:t>
            </a:r>
            <a:r>
              <a:rPr kumimoji="0" lang="hr-HR" sz="1200" b="1" i="0" u="none" strike="noStrike" kern="1200" cap="none" spc="-8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Arial"/>
              </a:rPr>
              <a:t> </a:t>
            </a:r>
            <a:fld id="{81D60167-4931-47E6-BA6A-407CBD079E47}" type="slidenum">
              <a:rPr kumimoji="0" lang="hr-HR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hr-H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5458" y="0"/>
            <a:ext cx="9549342" cy="116237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cap="all" baseline="0">
                <a:solidFill>
                  <a:srgbClr val="00467F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TITRE DE LA DIAPOSITIVE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915458" y="1390650"/>
            <a:ext cx="10419292" cy="49268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sz="1800" b="1" cap="all" baseline="0">
                <a:solidFill>
                  <a:srgbClr val="0046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16000" indent="-216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467F"/>
              </a:buClr>
              <a:buSzPct val="115000"/>
              <a:defRPr sz="1600" baseline="0">
                <a:solidFill>
                  <a:srgbClr val="32445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72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E5C454"/>
              </a:buClr>
              <a:buSzPct val="115000"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467F"/>
              </a:buClr>
              <a:buSzPct val="115000"/>
              <a:defRPr sz="1400" baseline="0">
                <a:solidFill>
                  <a:srgbClr val="32445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653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bk object 16"/>
          <p:cNvSpPr/>
          <p:nvPr userDrawn="1"/>
        </p:nvSpPr>
        <p:spPr>
          <a:xfrm>
            <a:off x="10464800" y="6365601"/>
            <a:ext cx="1728000" cy="284400"/>
          </a:xfrm>
          <a:custGeom>
            <a:avLst/>
            <a:gdLst/>
            <a:ahLst/>
            <a:cxnLst/>
            <a:rect l="l" t="t" r="r" b="b"/>
            <a:pathLst>
              <a:path w="1727200" h="355600">
                <a:moveTo>
                  <a:pt x="0" y="355600"/>
                </a:moveTo>
                <a:lnTo>
                  <a:pt x="1727200" y="355600"/>
                </a:lnTo>
                <a:lnTo>
                  <a:pt x="1727200" y="0"/>
                </a:lnTo>
                <a:lnTo>
                  <a:pt x="0" y="0"/>
                </a:lnTo>
                <a:lnTo>
                  <a:pt x="0" y="355600"/>
                </a:lnTo>
                <a:close/>
              </a:path>
            </a:pathLst>
          </a:custGeom>
          <a:solidFill>
            <a:srgbClr val="E5C454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" name="Holder 6"/>
          <p:cNvSpPr txBox="1">
            <a:spLocks/>
          </p:cNvSpPr>
          <p:nvPr userDrawn="1"/>
        </p:nvSpPr>
        <p:spPr>
          <a:xfrm>
            <a:off x="10550400" y="6417268"/>
            <a:ext cx="1440000" cy="184666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defPPr>
              <a:defRPr lang="en-US"/>
            </a:defPPr>
            <a:lvl1pPr marL="0" algn="l" defTabSz="914324" rtl="0" eaLnBrk="1" latinLnBrk="0" hangingPunct="1">
              <a:defRPr sz="14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162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24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85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48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09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71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33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95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1200" b="1" i="0" u="none" strike="noStrike" kern="120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Arial"/>
              </a:rPr>
              <a:t>CRIM </a:t>
            </a:r>
            <a:r>
              <a:rPr kumimoji="0" lang="hr-H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Arial"/>
              </a:rPr>
              <a:t>|</a:t>
            </a:r>
            <a:r>
              <a:rPr kumimoji="0" lang="hr-HR" sz="1200" b="1" i="0" u="none" strike="noStrike" kern="1200" cap="none" spc="-8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Arial"/>
              </a:rPr>
              <a:t> </a:t>
            </a:r>
            <a:fld id="{81D60167-4931-47E6-BA6A-407CBD079E47}" type="slidenum">
              <a:rPr kumimoji="0" lang="hr-HR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hr-H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"/>
              <a:cs typeface="Arial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40505" y="575733"/>
            <a:ext cx="6646311" cy="5688267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500" b="1" cap="all" baseline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TITRE Du </a:t>
            </a:r>
            <a:r>
              <a:rPr lang="en-US" dirty="0" err="1"/>
              <a:t>séparateur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313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280000" y="2160000"/>
            <a:ext cx="5760000" cy="52322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400" b="1" cap="all" baseline="0">
                <a:solidFill>
                  <a:srgbClr val="E5C454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SURTITRE LOREM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280000" y="2764685"/>
            <a:ext cx="6204563" cy="1046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400" b="1" cap="all" baseline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TITRE DE LA PRÉSENTATION LOREM IPSUM DOLOR SIT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280000" y="4784409"/>
            <a:ext cx="5421867" cy="52322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1" cap="all" baseline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SOUS-TITRE DE LA PRÉSENTATION</a:t>
            </a:r>
          </a:p>
          <a:p>
            <a:pPr lvl="0"/>
            <a:r>
              <a:rPr lang="en-US" dirty="0"/>
              <a:t>LOREM IPSUM DOLOR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17513" y="6243847"/>
            <a:ext cx="2400000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cap="all" baseline="0">
                <a:solidFill>
                  <a:srgbClr val="32445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XX XXXXXXX 2018	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4F64578-F8D8-47F8-A7CD-AF1355D99C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3649" y="6069956"/>
            <a:ext cx="1603058" cy="4829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02"/>
          <a:stretch/>
        </p:blipFill>
        <p:spPr>
          <a:xfrm>
            <a:off x="0" y="-2742"/>
            <a:ext cx="12192000" cy="6384651"/>
          </a:xfrm>
          <a:prstGeom prst="rect">
            <a:avLst/>
          </a:prstGeom>
        </p:spPr>
      </p:pic>
      <p:sp>
        <p:nvSpPr>
          <p:cNvPr id="4" name="bk object 16"/>
          <p:cNvSpPr/>
          <p:nvPr userDrawn="1"/>
        </p:nvSpPr>
        <p:spPr>
          <a:xfrm>
            <a:off x="10464800" y="6365601"/>
            <a:ext cx="1728000" cy="284400"/>
          </a:xfrm>
          <a:custGeom>
            <a:avLst/>
            <a:gdLst/>
            <a:ahLst/>
            <a:cxnLst/>
            <a:rect l="l" t="t" r="r" b="b"/>
            <a:pathLst>
              <a:path w="1727200" h="355600">
                <a:moveTo>
                  <a:pt x="0" y="355600"/>
                </a:moveTo>
                <a:lnTo>
                  <a:pt x="1727200" y="355600"/>
                </a:lnTo>
                <a:lnTo>
                  <a:pt x="1727200" y="0"/>
                </a:lnTo>
                <a:lnTo>
                  <a:pt x="0" y="0"/>
                </a:lnTo>
                <a:lnTo>
                  <a:pt x="0" y="355600"/>
                </a:lnTo>
                <a:close/>
              </a:path>
            </a:pathLst>
          </a:custGeom>
          <a:solidFill>
            <a:srgbClr val="E5C454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" name="Holder 6"/>
          <p:cNvSpPr txBox="1">
            <a:spLocks/>
          </p:cNvSpPr>
          <p:nvPr userDrawn="1"/>
        </p:nvSpPr>
        <p:spPr>
          <a:xfrm>
            <a:off x="10550400" y="6417268"/>
            <a:ext cx="1440000" cy="184666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defPPr>
              <a:defRPr lang="en-US"/>
            </a:defPPr>
            <a:lvl1pPr marL="0" algn="l" defTabSz="914324" rtl="0" eaLnBrk="1" latinLnBrk="0" hangingPunct="1">
              <a:defRPr sz="14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162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24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85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48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09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71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33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95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1200" b="1" i="0" u="none" strike="noStrike" kern="120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Arial"/>
              </a:rPr>
              <a:t>CRIM </a:t>
            </a:r>
            <a:r>
              <a:rPr kumimoji="0" lang="hr-H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Arial"/>
              </a:rPr>
              <a:t>|</a:t>
            </a:r>
            <a:r>
              <a:rPr kumimoji="0" lang="hr-HR" sz="1200" b="1" i="0" u="none" strike="noStrike" kern="1200" cap="none" spc="-8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Arial"/>
              </a:rPr>
              <a:t> </a:t>
            </a:r>
            <a:fld id="{81D60167-4931-47E6-BA6A-407CBD079E47}" type="slidenum">
              <a:rPr kumimoji="0" lang="hr-HR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hr-H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"/>
              <a:cs typeface="Arial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5458" y="0"/>
            <a:ext cx="9549342" cy="116237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cap="all" baseline="0">
                <a:solidFill>
                  <a:srgbClr val="E5C454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TITRE DE LA DIAPOSITIVE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915458" y="1390650"/>
            <a:ext cx="10419292" cy="49268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sz="1800" b="1" cap="all" baseline="0">
                <a:solidFill>
                  <a:srgbClr val="0046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16000" indent="-216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467F"/>
              </a:buClr>
              <a:buSzPct val="115000"/>
              <a:defRPr sz="1600" baseline="0">
                <a:solidFill>
                  <a:srgbClr val="32445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72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E5C454"/>
              </a:buClr>
              <a:buSzPct val="115000"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467F"/>
              </a:buClr>
              <a:buSzPct val="115000"/>
              <a:defRPr sz="1400" baseline="0">
                <a:solidFill>
                  <a:srgbClr val="32445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47"/>
          <a:stretch/>
        </p:blipFill>
        <p:spPr>
          <a:xfrm>
            <a:off x="3381376" y="-3262"/>
            <a:ext cx="8801100" cy="5224773"/>
          </a:xfrm>
          <a:prstGeom prst="rect">
            <a:avLst/>
          </a:prstGeom>
        </p:spPr>
      </p:pic>
      <p:sp>
        <p:nvSpPr>
          <p:cNvPr id="10" name="bk object 16"/>
          <p:cNvSpPr/>
          <p:nvPr userDrawn="1"/>
        </p:nvSpPr>
        <p:spPr>
          <a:xfrm>
            <a:off x="10464800" y="6365601"/>
            <a:ext cx="1728000" cy="284400"/>
          </a:xfrm>
          <a:custGeom>
            <a:avLst/>
            <a:gdLst/>
            <a:ahLst/>
            <a:cxnLst/>
            <a:rect l="l" t="t" r="r" b="b"/>
            <a:pathLst>
              <a:path w="1727200" h="355600">
                <a:moveTo>
                  <a:pt x="0" y="355600"/>
                </a:moveTo>
                <a:lnTo>
                  <a:pt x="1727200" y="355600"/>
                </a:lnTo>
                <a:lnTo>
                  <a:pt x="1727200" y="0"/>
                </a:lnTo>
                <a:lnTo>
                  <a:pt x="0" y="0"/>
                </a:lnTo>
                <a:lnTo>
                  <a:pt x="0" y="355600"/>
                </a:lnTo>
                <a:close/>
              </a:path>
            </a:pathLst>
          </a:custGeom>
          <a:solidFill>
            <a:srgbClr val="E5C454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1" name="Holder 6"/>
          <p:cNvSpPr txBox="1">
            <a:spLocks/>
          </p:cNvSpPr>
          <p:nvPr userDrawn="1"/>
        </p:nvSpPr>
        <p:spPr>
          <a:xfrm>
            <a:off x="10550400" y="6417268"/>
            <a:ext cx="1440000" cy="184666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defPPr>
              <a:defRPr lang="en-US"/>
            </a:defPPr>
            <a:lvl1pPr marL="0" algn="l" defTabSz="914324" rtl="0" eaLnBrk="1" latinLnBrk="0" hangingPunct="1">
              <a:defRPr sz="14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162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24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85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48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09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71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33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95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1200" b="1" i="0" u="none" strike="noStrike" kern="120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Arial"/>
              </a:rPr>
              <a:t>CRIM </a:t>
            </a:r>
            <a:r>
              <a:rPr kumimoji="0" lang="hr-H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Arial"/>
              </a:rPr>
              <a:t>|</a:t>
            </a:r>
            <a:r>
              <a:rPr kumimoji="0" lang="hr-HR" sz="1200" b="1" i="0" u="none" strike="noStrike" kern="1200" cap="none" spc="-8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Arial"/>
              </a:rPr>
              <a:t> </a:t>
            </a:r>
            <a:fld id="{81D60167-4931-47E6-BA6A-407CBD079E47}" type="slidenum">
              <a:rPr kumimoji="0" lang="hr-HR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hr-H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"/>
              <a:cs typeface="Arial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5458" y="0"/>
            <a:ext cx="9549342" cy="116237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cap="all" baseline="0">
                <a:solidFill>
                  <a:srgbClr val="00467F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TITRE DE LA DIAPOSITIVE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915458" y="1390650"/>
            <a:ext cx="10419292" cy="49268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sz="1800" b="1" cap="all" baseline="0">
                <a:solidFill>
                  <a:srgbClr val="0046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16000" indent="-216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467F"/>
              </a:buClr>
              <a:buSzPct val="115000"/>
              <a:defRPr sz="1600" baseline="0">
                <a:solidFill>
                  <a:srgbClr val="32445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72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E5C454"/>
              </a:buClr>
              <a:buSzPct val="115000"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467F"/>
              </a:buClr>
              <a:buSzPct val="115000"/>
              <a:defRPr sz="1400" baseline="0">
                <a:solidFill>
                  <a:srgbClr val="32445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47"/>
          <a:stretch/>
        </p:blipFill>
        <p:spPr>
          <a:xfrm>
            <a:off x="3381376" y="-3262"/>
            <a:ext cx="8801100" cy="5224773"/>
          </a:xfrm>
          <a:prstGeom prst="rect">
            <a:avLst/>
          </a:prstGeom>
        </p:spPr>
      </p:pic>
      <p:sp>
        <p:nvSpPr>
          <p:cNvPr id="10" name="bk object 16"/>
          <p:cNvSpPr/>
          <p:nvPr userDrawn="1"/>
        </p:nvSpPr>
        <p:spPr>
          <a:xfrm>
            <a:off x="10464800" y="6365601"/>
            <a:ext cx="1728000" cy="284400"/>
          </a:xfrm>
          <a:custGeom>
            <a:avLst/>
            <a:gdLst/>
            <a:ahLst/>
            <a:cxnLst/>
            <a:rect l="l" t="t" r="r" b="b"/>
            <a:pathLst>
              <a:path w="1727200" h="355600">
                <a:moveTo>
                  <a:pt x="0" y="355600"/>
                </a:moveTo>
                <a:lnTo>
                  <a:pt x="1727200" y="355600"/>
                </a:lnTo>
                <a:lnTo>
                  <a:pt x="1727200" y="0"/>
                </a:lnTo>
                <a:lnTo>
                  <a:pt x="0" y="0"/>
                </a:lnTo>
                <a:lnTo>
                  <a:pt x="0" y="355600"/>
                </a:lnTo>
                <a:close/>
              </a:path>
            </a:pathLst>
          </a:custGeom>
          <a:solidFill>
            <a:srgbClr val="E5C454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1" name="Holder 6"/>
          <p:cNvSpPr txBox="1">
            <a:spLocks/>
          </p:cNvSpPr>
          <p:nvPr userDrawn="1"/>
        </p:nvSpPr>
        <p:spPr>
          <a:xfrm>
            <a:off x="10550400" y="6417268"/>
            <a:ext cx="1440000" cy="184666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defPPr>
              <a:defRPr lang="en-US"/>
            </a:defPPr>
            <a:lvl1pPr marL="0" algn="l" defTabSz="914324" rtl="0" eaLnBrk="1" latinLnBrk="0" hangingPunct="1">
              <a:defRPr sz="14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162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24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85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48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09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71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33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95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1200" b="1" i="0" u="none" strike="noStrike" kern="120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Arial"/>
              </a:rPr>
              <a:t>CRIM </a:t>
            </a:r>
            <a:r>
              <a:rPr kumimoji="0" lang="hr-H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Arial"/>
              </a:rPr>
              <a:t>|</a:t>
            </a:r>
            <a:r>
              <a:rPr kumimoji="0" lang="hr-HR" sz="1200" b="1" i="0" u="none" strike="noStrike" kern="1200" cap="none" spc="-8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Arial"/>
              </a:rPr>
              <a:t> </a:t>
            </a:r>
            <a:fld id="{81D60167-4931-47E6-BA6A-407CBD079E47}" type="slidenum">
              <a:rPr kumimoji="0" lang="hr-HR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hr-H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"/>
              <a:cs typeface="Arial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5458" y="0"/>
            <a:ext cx="9549342" cy="116237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cap="all" baseline="0">
                <a:solidFill>
                  <a:srgbClr val="00467F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TITRE DE LA DIAPOSITIVE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915458" y="1390650"/>
            <a:ext cx="5542492" cy="49268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sz="1800" b="1" cap="all" baseline="0">
                <a:solidFill>
                  <a:srgbClr val="0046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16000" indent="-216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467F"/>
              </a:buClr>
              <a:buSzPct val="115000"/>
              <a:defRPr sz="1600" baseline="0">
                <a:solidFill>
                  <a:srgbClr val="32445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72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E5C454"/>
              </a:buClr>
              <a:buSzPct val="115000"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467F"/>
              </a:buClr>
              <a:buSzPct val="115000"/>
              <a:defRPr sz="1400" baseline="0">
                <a:solidFill>
                  <a:srgbClr val="32445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057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k object 16"/>
          <p:cNvSpPr/>
          <p:nvPr userDrawn="1"/>
        </p:nvSpPr>
        <p:spPr>
          <a:xfrm>
            <a:off x="10464800" y="6365601"/>
            <a:ext cx="1728000" cy="284400"/>
          </a:xfrm>
          <a:custGeom>
            <a:avLst/>
            <a:gdLst/>
            <a:ahLst/>
            <a:cxnLst/>
            <a:rect l="l" t="t" r="r" b="b"/>
            <a:pathLst>
              <a:path w="1727200" h="355600">
                <a:moveTo>
                  <a:pt x="0" y="355600"/>
                </a:moveTo>
                <a:lnTo>
                  <a:pt x="1727200" y="355600"/>
                </a:lnTo>
                <a:lnTo>
                  <a:pt x="1727200" y="0"/>
                </a:lnTo>
                <a:lnTo>
                  <a:pt x="0" y="0"/>
                </a:lnTo>
                <a:lnTo>
                  <a:pt x="0" y="355600"/>
                </a:lnTo>
                <a:close/>
              </a:path>
            </a:pathLst>
          </a:custGeom>
          <a:solidFill>
            <a:srgbClr val="E5C454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9" name="Holder 6"/>
          <p:cNvSpPr txBox="1">
            <a:spLocks/>
          </p:cNvSpPr>
          <p:nvPr userDrawn="1"/>
        </p:nvSpPr>
        <p:spPr>
          <a:xfrm>
            <a:off x="10550400" y="6417268"/>
            <a:ext cx="1440000" cy="184666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defPPr>
              <a:defRPr lang="en-US"/>
            </a:defPPr>
            <a:lvl1pPr marL="0" algn="l" defTabSz="914324" rtl="0" eaLnBrk="1" latinLnBrk="0" hangingPunct="1">
              <a:defRPr sz="14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162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24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85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48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09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71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33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95" algn="l" defTabSz="9143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1200" b="1" i="0" u="none" strike="noStrike" kern="120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Arial"/>
              </a:rPr>
              <a:t>CRIM </a:t>
            </a:r>
            <a:r>
              <a:rPr kumimoji="0" lang="hr-H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Arial"/>
              </a:rPr>
              <a:t>|</a:t>
            </a:r>
            <a:r>
              <a:rPr kumimoji="0" lang="hr-HR" sz="1200" b="1" i="0" u="none" strike="noStrike" kern="1200" cap="none" spc="-8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Arial"/>
              </a:rPr>
              <a:t> </a:t>
            </a:r>
            <a:fld id="{81D60167-4931-47E6-BA6A-407CBD079E47}" type="slidenum">
              <a:rPr kumimoji="0" lang="hr-HR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hr-H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"/>
              <a:cs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302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6" r:id="rId3"/>
    <p:sldLayoutId id="2147483662" r:id="rId4"/>
    <p:sldLayoutId id="2147483663" r:id="rId5"/>
    <p:sldLayoutId id="2147483665" r:id="rId6"/>
    <p:sldLayoutId id="2147483688" r:id="rId7"/>
    <p:sldLayoutId id="2147483668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4662419" y="2782669"/>
            <a:ext cx="6886114" cy="1292662"/>
          </a:xfrm>
        </p:spPr>
        <p:txBody>
          <a:bodyPr/>
          <a:lstStyle/>
          <a:p>
            <a:pPr algn="l"/>
            <a:r>
              <a:rPr lang="en-US" sz="2800" i="0" u="none" strike="noStrike" baseline="0" dirty="0">
                <a:latin typeface="CMBX12"/>
              </a:rPr>
              <a:t>An Analytic Study on Clustering-based</a:t>
            </a:r>
          </a:p>
          <a:p>
            <a:pPr algn="l"/>
            <a:r>
              <a:rPr lang="en-US" sz="2800" i="0" u="none" strike="noStrike" baseline="0" dirty="0">
                <a:latin typeface="CMBX12"/>
              </a:rPr>
              <a:t>Pseudo-Labels for Self-Supervised Deep Speaker </a:t>
            </a:r>
            <a:r>
              <a:rPr lang="fr-CA" sz="2800" i="0" u="none" strike="noStrike" baseline="0" dirty="0" err="1">
                <a:latin typeface="CMBX12"/>
              </a:rPr>
              <a:t>Verification</a:t>
            </a:r>
            <a:endParaRPr lang="fr-CA" sz="2800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2"/>
          </p:nvPr>
        </p:nvSpPr>
        <p:spPr>
          <a:xfrm>
            <a:off x="4673705" y="4146927"/>
            <a:ext cx="6305864" cy="1308050"/>
          </a:xfrm>
        </p:spPr>
        <p:txBody>
          <a:bodyPr/>
          <a:lstStyle/>
          <a:p>
            <a:r>
              <a:rPr lang="fr-CA" b="0" dirty="0"/>
              <a:t>Woo </a:t>
            </a:r>
            <a:r>
              <a:rPr lang="fr-CA" b="0" dirty="0" err="1"/>
              <a:t>Hyun</a:t>
            </a:r>
            <a:r>
              <a:rPr lang="fr-CA" b="0" dirty="0"/>
              <a:t> KANG , Jahangir ALAM, Abderrahim Fathan</a:t>
            </a:r>
          </a:p>
          <a:p>
            <a:r>
              <a:rPr lang="fr-CA" b="0" dirty="0" err="1"/>
              <a:t>PresenteD</a:t>
            </a:r>
            <a:r>
              <a:rPr lang="fr-CA" b="0" dirty="0"/>
              <a:t> BY: </a:t>
            </a:r>
            <a:r>
              <a:rPr lang="fr-CA" dirty="0"/>
              <a:t>Abderrahim Fathan</a:t>
            </a:r>
          </a:p>
          <a:p>
            <a:endParaRPr lang="fr-CA" b="0" dirty="0"/>
          </a:p>
          <a:p>
            <a:r>
              <a:rPr lang="fr-CA" b="0" dirty="0"/>
              <a:t>14 – 16 </a:t>
            </a:r>
            <a:r>
              <a:rPr lang="fr-CA" b="0" dirty="0" err="1"/>
              <a:t>November</a:t>
            </a:r>
            <a:r>
              <a:rPr lang="fr-CA" b="0" dirty="0"/>
              <a:t>, 2022, SPECOM 2022</a:t>
            </a:r>
          </a:p>
          <a:p>
            <a:endParaRPr lang="fr-CA" b="0" dirty="0"/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A" b="1" dirty="0"/>
              <a:t>ASVSpoof2019</a:t>
            </a:r>
          </a:p>
        </p:txBody>
      </p:sp>
    </p:spTree>
    <p:extLst>
      <p:ext uri="{BB962C8B-B14F-4D97-AF65-F5344CB8AC3E}">
        <p14:creationId xmlns:p14="http://schemas.microsoft.com/office/powerpoint/2010/main" val="585070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1989D2-3DD6-43AF-B027-32846F99CB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A" dirty="0"/>
              <a:t>RESULTS | VoxSRC2021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C3B25-8ED7-4F7A-8519-23ED07E54D5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5458" y="1029402"/>
            <a:ext cx="10565342" cy="4926884"/>
          </a:xfrm>
        </p:spPr>
        <p:txBody>
          <a:bodyPr/>
          <a:lstStyle/>
          <a:p>
            <a:pPr lvl="2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501750" lvl="2" indent="-285750"/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B5F8D8A-ACBB-F644-2F00-E8FB223E3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264" y="1930576"/>
            <a:ext cx="9669604" cy="377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558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1989D2-3DD6-43AF-B027-32846F99CB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A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C3B25-8ED7-4F7A-8519-23ED07E54D5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5458" y="1740609"/>
            <a:ext cx="10419292" cy="4926884"/>
          </a:xfrm>
        </p:spPr>
        <p:txBody>
          <a:bodyPr/>
          <a:lstStyle/>
          <a:p>
            <a:pPr marL="501750" lvl="2" indent="-285750"/>
            <a:r>
              <a:rPr lang="en-US" dirty="0"/>
              <a:t>The </a:t>
            </a:r>
            <a:r>
              <a:rPr lang="en-US" b="1" dirty="0"/>
              <a:t>performance</a:t>
            </a:r>
            <a:r>
              <a:rPr lang="en-US" dirty="0"/>
              <a:t> of the </a:t>
            </a:r>
            <a:r>
              <a:rPr lang="en-US" b="1" dirty="0"/>
              <a:t>pseudo-label</a:t>
            </a:r>
            <a:r>
              <a:rPr lang="en-US" dirty="0"/>
              <a:t>-based self-supervised </a:t>
            </a:r>
            <a:r>
              <a:rPr lang="en-US" b="1" dirty="0"/>
              <a:t>speaker verification </a:t>
            </a:r>
            <a:r>
              <a:rPr lang="en-US" dirty="0"/>
              <a:t>system is crucially dependent on the </a:t>
            </a:r>
            <a:r>
              <a:rPr lang="en-US" b="1" dirty="0"/>
              <a:t>quality of the clustering model</a:t>
            </a:r>
            <a:r>
              <a:rPr lang="en-US" dirty="0"/>
              <a:t>.</a:t>
            </a:r>
          </a:p>
          <a:p>
            <a:pPr marL="501750" lvl="2" indent="-285750"/>
            <a:r>
              <a:rPr lang="en-US" dirty="0"/>
              <a:t>The best performance was observed from the Hybrid system trained with the AHC pseudo-labels, which yielded 3.07% EER.</a:t>
            </a:r>
            <a:endParaRPr lang="fr-CA" dirty="0"/>
          </a:p>
          <a:p>
            <a:pPr marL="501750" lvl="2" indent="-285750"/>
            <a:r>
              <a:rPr lang="en-US" dirty="0"/>
              <a:t>We investigated the effect of </a:t>
            </a:r>
            <a:r>
              <a:rPr lang="en-US" b="1" dirty="0"/>
              <a:t>different configurations for generating the pseudo-labels </a:t>
            </a:r>
            <a:r>
              <a:rPr lang="en-US" dirty="0"/>
              <a:t>on the self-supervised speaker verification task.</a:t>
            </a:r>
          </a:p>
          <a:p>
            <a:pPr marL="501750" lvl="2" indent="-285750"/>
            <a:r>
              <a:rPr lang="en-US" dirty="0"/>
              <a:t>Our results showed that the pseudo-label-based self-supervised speaker embedding systems can show </a:t>
            </a:r>
            <a:r>
              <a:rPr lang="en-US" b="1" dirty="0"/>
              <a:t>comparable performance to the supervised embedding systems </a:t>
            </a:r>
            <a:r>
              <a:rPr lang="en-US" dirty="0"/>
              <a:t>and even outperform the human benchmark performance and the conventional </a:t>
            </a:r>
            <a:r>
              <a:rPr lang="en-US" dirty="0" err="1"/>
              <a:t>i</a:t>
            </a:r>
            <a:r>
              <a:rPr lang="en-US" dirty="0"/>
              <a:t>-vector framework.</a:t>
            </a:r>
          </a:p>
          <a:p>
            <a:pPr marL="501750" lvl="2" indent="-285750"/>
            <a:r>
              <a:rPr lang="en-US" dirty="0"/>
              <a:t>We could see that the performance of the pseudo-label-based self-supervised speaker embedding systems heavily depends on the </a:t>
            </a:r>
            <a:r>
              <a:rPr lang="en-US" b="1" dirty="0"/>
              <a:t>accuracy of the pseudo-labels.</a:t>
            </a:r>
          </a:p>
          <a:p>
            <a:pPr marL="501750" lvl="2" indent="-285750"/>
            <a:r>
              <a:rPr lang="en-US" dirty="0"/>
              <a:t>We observed that the </a:t>
            </a:r>
            <a:r>
              <a:rPr lang="en-US" b="1" dirty="0"/>
              <a:t>speaker verification performance can be severely degraded when overfitting to the inaccurately generated pseudo-labels.</a:t>
            </a:r>
            <a:endParaRPr lang="fr-CA" b="1" dirty="0"/>
          </a:p>
        </p:txBody>
      </p:sp>
    </p:spTree>
    <p:extLst>
      <p:ext uri="{BB962C8B-B14F-4D97-AF65-F5344CB8AC3E}">
        <p14:creationId xmlns:p14="http://schemas.microsoft.com/office/powerpoint/2010/main" val="468681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B0AA28-AA7F-44BE-A90C-3B44C75FEF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A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4241676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1989D2-3DD6-43AF-B027-32846F99CB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A" dirty="0"/>
              <a:t>Introduction &amp; Motivation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C3B25-8ED7-4F7A-8519-23ED07E54D5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91279" y="1537407"/>
            <a:ext cx="10587920" cy="4558594"/>
          </a:xfrm>
        </p:spPr>
        <p:txBody>
          <a:bodyPr/>
          <a:lstStyle/>
          <a:p>
            <a:pPr marL="501750" lvl="2" indent="-285750"/>
            <a:r>
              <a:rPr lang="en-US" dirty="0">
                <a:solidFill>
                  <a:schemeClr val="tx1"/>
                </a:solidFill>
              </a:rPr>
              <a:t>Although the </a:t>
            </a:r>
            <a:r>
              <a:rPr lang="en-US" b="1" dirty="0">
                <a:solidFill>
                  <a:schemeClr val="tx1"/>
                </a:solidFill>
              </a:rPr>
              <a:t>pseudo-label-based self-supervised speaker embedding extraction </a:t>
            </a:r>
            <a:r>
              <a:rPr lang="en-US" dirty="0">
                <a:solidFill>
                  <a:schemeClr val="tx1"/>
                </a:solidFill>
              </a:rPr>
              <a:t>scheme has shown impressive performance, not much exploration was done regarding </a:t>
            </a:r>
            <a:r>
              <a:rPr lang="en-US" b="1" dirty="0">
                <a:solidFill>
                  <a:schemeClr val="tx1"/>
                </a:solidFill>
              </a:rPr>
              <a:t>the pseudo-label generation process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501750" lvl="2" indent="-285750"/>
            <a:r>
              <a:rPr lang="en-US" dirty="0">
                <a:solidFill>
                  <a:schemeClr val="tx1"/>
                </a:solidFill>
              </a:rPr>
              <a:t>Most common approach for </a:t>
            </a:r>
            <a:r>
              <a:rPr lang="en-US" b="1" dirty="0">
                <a:solidFill>
                  <a:schemeClr val="tx1"/>
                </a:solidFill>
              </a:rPr>
              <a:t>speaker verification</a:t>
            </a:r>
            <a:r>
              <a:rPr lang="en-US" dirty="0">
                <a:solidFill>
                  <a:schemeClr val="tx1"/>
                </a:solidFill>
              </a:rPr>
              <a:t>: extract utterance-level embeddings from the enrollment and test speech samples and fed them into a scoring algorithm (e.g., cosine distance, PLDA) to measure their similarity (e.g., </a:t>
            </a:r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-vector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x-vector</a:t>
            </a:r>
            <a:r>
              <a:rPr lang="en-US" dirty="0">
                <a:solidFill>
                  <a:schemeClr val="tx1"/>
                </a:solidFill>
              </a:rPr>
              <a:t>).</a:t>
            </a:r>
          </a:p>
          <a:p>
            <a:pPr marL="501750" lvl="2" indent="-285750"/>
            <a:r>
              <a:rPr lang="en-US" dirty="0">
                <a:solidFill>
                  <a:schemeClr val="tx1"/>
                </a:solidFill>
              </a:rPr>
              <a:t>Supervised learning approaches require large amounts of </a:t>
            </a:r>
            <a:r>
              <a:rPr lang="en-US" b="1" dirty="0">
                <a:solidFill>
                  <a:schemeClr val="tx1"/>
                </a:solidFill>
              </a:rPr>
              <a:t>annotated datasets </a:t>
            </a:r>
            <a:r>
              <a:rPr lang="en-US" dirty="0">
                <a:solidFill>
                  <a:schemeClr val="tx1"/>
                </a:solidFill>
              </a:rPr>
              <a:t>which is expensive and time-consuming.</a:t>
            </a:r>
          </a:p>
          <a:p>
            <a:pPr marL="501750" lvl="2" indent="-285750"/>
            <a:r>
              <a:rPr lang="en-US" dirty="0">
                <a:solidFill>
                  <a:schemeClr val="tx1"/>
                </a:solidFill>
              </a:rPr>
              <a:t>How to </a:t>
            </a:r>
            <a:r>
              <a:rPr lang="en-US" b="1" dirty="0">
                <a:solidFill>
                  <a:schemeClr val="tx1"/>
                </a:solidFill>
              </a:rPr>
              <a:t>leverage abundant unlabeled datasets</a:t>
            </a:r>
            <a:r>
              <a:rPr lang="en-US" dirty="0">
                <a:solidFill>
                  <a:schemeClr val="tx1"/>
                </a:solidFill>
              </a:rPr>
              <a:t>?</a:t>
            </a:r>
          </a:p>
          <a:p>
            <a:pPr marL="1005750" lvl="3" indent="-285750">
              <a:buFont typeface="Wingdings" panose="05000000000000000000" pitchFamily="2" charset="2"/>
              <a:buChar char="Ø"/>
            </a:pPr>
            <a:r>
              <a:rPr lang="en-US" sz="1600" dirty="0"/>
              <a:t>C</a:t>
            </a:r>
            <a:r>
              <a:rPr lang="en-US" sz="1600" dirty="0">
                <a:solidFill>
                  <a:schemeClr val="tx1"/>
                </a:solidFill>
              </a:rPr>
              <a:t>reate </a:t>
            </a:r>
            <a:r>
              <a:rPr lang="en-US" sz="1600" b="1" dirty="0">
                <a:solidFill>
                  <a:schemeClr val="tx1"/>
                </a:solidFill>
              </a:rPr>
              <a:t>pseudo-labels using clustering algorithms </a:t>
            </a:r>
            <a:r>
              <a:rPr lang="en-US" sz="1600" dirty="0">
                <a:solidFill>
                  <a:schemeClr val="tx1"/>
                </a:solidFill>
              </a:rPr>
              <a:t>to train the embedding network.</a:t>
            </a:r>
          </a:p>
          <a:p>
            <a:pPr marL="1005750" lvl="3" indent="-285750">
              <a:buFont typeface="Wingdings" panose="05000000000000000000" pitchFamily="2" charset="2"/>
              <a:buChar char="Ø"/>
            </a:pPr>
            <a:r>
              <a:rPr lang="en-US" sz="1600" dirty="0"/>
              <a:t>H</a:t>
            </a:r>
            <a:r>
              <a:rPr lang="en-US" sz="1600" dirty="0">
                <a:solidFill>
                  <a:schemeClr val="tx1"/>
                </a:solidFill>
              </a:rPr>
              <a:t>ighly dependent on the </a:t>
            </a:r>
            <a:r>
              <a:rPr lang="en-US" sz="1600" b="1" dirty="0">
                <a:solidFill>
                  <a:schemeClr val="tx1"/>
                </a:solidFill>
              </a:rPr>
              <a:t>clustering algorithms’ performance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pPr marL="1005750" lvl="3" indent="-285750">
              <a:buFont typeface="Wingdings" panose="05000000000000000000" pitchFamily="2" charset="2"/>
              <a:buChar char="Ø"/>
            </a:pPr>
            <a:r>
              <a:rPr lang="en-US" sz="1600" dirty="0"/>
              <a:t>Can show </a:t>
            </a:r>
            <a:r>
              <a:rPr lang="en-US" sz="1600" b="1" dirty="0"/>
              <a:t>unstable performance </a:t>
            </a:r>
            <a:r>
              <a:rPr lang="en-US" sz="1600" dirty="0"/>
              <a:t>issues.</a:t>
            </a:r>
            <a:endParaRPr lang="en-US" sz="1600" dirty="0">
              <a:solidFill>
                <a:schemeClr val="tx1"/>
              </a:solidFill>
            </a:endParaRPr>
          </a:p>
          <a:p>
            <a:pPr marL="501750" lvl="2" indent="-285750"/>
            <a:r>
              <a:rPr lang="en-US" dirty="0">
                <a:solidFill>
                  <a:schemeClr val="tx1"/>
                </a:solidFill>
              </a:rPr>
              <a:t>We </a:t>
            </a:r>
            <a:r>
              <a:rPr lang="en-US" b="1" dirty="0">
                <a:solidFill>
                  <a:schemeClr val="tx1"/>
                </a:solidFill>
              </a:rPr>
              <a:t>analyze the impact of different clustering configurations </a:t>
            </a:r>
            <a:r>
              <a:rPr lang="en-US" dirty="0">
                <a:solidFill>
                  <a:schemeClr val="tx1"/>
                </a:solidFill>
              </a:rPr>
              <a:t>for the pseudo-label-based self-supervised speaker verification system training strategy: We conduct a set of experiments using several clustering algorithms.</a:t>
            </a:r>
          </a:p>
          <a:p>
            <a:pPr marL="501750" lvl="2" indent="-285750"/>
            <a:endParaRPr lang="fr-CA" dirty="0">
              <a:solidFill>
                <a:schemeClr val="tx1"/>
              </a:solidFill>
            </a:endParaRPr>
          </a:p>
          <a:p>
            <a:pPr marL="501750" lvl="2" indent="-285750"/>
            <a:endParaRPr lang="fr-CA" dirty="0"/>
          </a:p>
          <a:p>
            <a:pPr marL="501750" lvl="2" indent="-285750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13058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1989D2-3DD6-43AF-B027-32846F99CB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A" dirty="0"/>
              <a:t>OUR Contributions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C3B25-8ED7-4F7A-8519-23ED07E54D5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5458" y="1582563"/>
            <a:ext cx="10419292" cy="4926884"/>
          </a:xfrm>
        </p:spPr>
        <p:txBody>
          <a:bodyPr/>
          <a:lstStyle/>
          <a:p>
            <a:pPr marL="501750" lvl="2" indent="-285750"/>
            <a:endParaRPr lang="en-US" dirty="0">
              <a:solidFill>
                <a:schemeClr val="tx1"/>
              </a:solidFill>
            </a:endParaRPr>
          </a:p>
          <a:p>
            <a:pPr marL="501750" lvl="2" indent="-285750"/>
            <a:r>
              <a:rPr lang="en-US" dirty="0">
                <a:solidFill>
                  <a:schemeClr val="tx1"/>
                </a:solidFill>
              </a:rPr>
              <a:t>We explore the </a:t>
            </a:r>
            <a:r>
              <a:rPr lang="en-US" b="1" dirty="0">
                <a:solidFill>
                  <a:schemeClr val="tx1"/>
                </a:solidFill>
              </a:rPr>
              <a:t>effect of different configurations in the pseudo-label-based self-supervised speaker verification </a:t>
            </a:r>
            <a:r>
              <a:rPr lang="en-US" dirty="0">
                <a:solidFill>
                  <a:schemeClr val="tx1"/>
                </a:solidFill>
              </a:rPr>
              <a:t>system.</a:t>
            </a:r>
          </a:p>
          <a:p>
            <a:pPr marL="501750" lvl="2" indent="-285750"/>
            <a:r>
              <a:rPr lang="en-US" dirty="0">
                <a:solidFill>
                  <a:schemeClr val="tx1"/>
                </a:solidFill>
              </a:rPr>
              <a:t>We experimented with </a:t>
            </a:r>
            <a:r>
              <a:rPr lang="en-US" b="1" dirty="0">
                <a:solidFill>
                  <a:schemeClr val="tx1"/>
                </a:solidFill>
              </a:rPr>
              <a:t>pseudo-labels created using GMMs with different configurations </a:t>
            </a:r>
            <a:r>
              <a:rPr lang="en-US" dirty="0">
                <a:solidFill>
                  <a:schemeClr val="tx1"/>
                </a:solidFill>
              </a:rPr>
              <a:t>(e.g., number of clusters).</a:t>
            </a:r>
          </a:p>
          <a:p>
            <a:pPr marL="501750" lvl="2" indent="-285750"/>
            <a:r>
              <a:rPr lang="en-US" dirty="0">
                <a:solidFill>
                  <a:schemeClr val="tx1"/>
                </a:solidFill>
              </a:rPr>
              <a:t>We </a:t>
            </a:r>
            <a:r>
              <a:rPr lang="en-US" b="1" dirty="0">
                <a:solidFill>
                  <a:schemeClr val="tx1"/>
                </a:solidFill>
              </a:rPr>
              <a:t>compared the performance of pseudo-labels created using different clustering algorithms </a:t>
            </a:r>
            <a:r>
              <a:rPr lang="en-US" dirty="0">
                <a:solidFill>
                  <a:schemeClr val="tx1"/>
                </a:solidFill>
              </a:rPr>
              <a:t>(e.g., K-means, BIRCH, CURE, AHC).</a:t>
            </a:r>
          </a:p>
          <a:p>
            <a:pPr marL="501750" lvl="2" indent="-285750"/>
            <a:r>
              <a:rPr lang="en-US" dirty="0">
                <a:solidFill>
                  <a:schemeClr val="tx1"/>
                </a:solidFill>
              </a:rPr>
              <a:t>We analyzed the </a:t>
            </a:r>
            <a:r>
              <a:rPr lang="en-US" b="1" dirty="0">
                <a:solidFill>
                  <a:schemeClr val="tx1"/>
                </a:solidFill>
              </a:rPr>
              <a:t>training behavior with pseudo-labels</a:t>
            </a:r>
            <a:r>
              <a:rPr lang="en-US" dirty="0">
                <a:solidFill>
                  <a:schemeClr val="tx1"/>
                </a:solidFill>
              </a:rPr>
              <a:t> generated from different configurations and its limitation.</a:t>
            </a:r>
          </a:p>
          <a:p>
            <a:pPr marL="501750" lvl="2" indent="-285750"/>
            <a:r>
              <a:rPr lang="en-US" dirty="0">
                <a:solidFill>
                  <a:schemeClr val="tx1"/>
                </a:solidFill>
              </a:rPr>
              <a:t>We compared the pseudo-label-based training strategy on </a:t>
            </a:r>
            <a:r>
              <a:rPr lang="en-US" b="1" dirty="0">
                <a:solidFill>
                  <a:schemeClr val="tx1"/>
                </a:solidFill>
              </a:rPr>
              <a:t>different embedding network architectures </a:t>
            </a:r>
            <a:r>
              <a:rPr lang="en-US" dirty="0">
                <a:solidFill>
                  <a:schemeClr val="tx1"/>
                </a:solidFill>
              </a:rPr>
              <a:t>(e.g., ECAPA-TDNN, Hybrid).</a:t>
            </a:r>
            <a:endParaRPr lang="fr-CA" dirty="0">
              <a:solidFill>
                <a:schemeClr val="tx1"/>
              </a:solidFill>
            </a:endParaRPr>
          </a:p>
          <a:p>
            <a:pPr marL="501750" lvl="2" indent="-285750"/>
            <a:endParaRPr lang="fr-CA" dirty="0"/>
          </a:p>
          <a:p>
            <a:pPr marL="501750" lvl="2" indent="-285750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750392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1989D2-3DD6-43AF-B027-32846F99CB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Self-Supervised Speaker Embedding Extraction System</a:t>
            </a:r>
            <a:endParaRPr lang="fr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C3B25-8ED7-4F7A-8519-23ED07E54D5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501750" lvl="2" indent="-285750"/>
            <a:endParaRPr lang="fr-CA" dirty="0"/>
          </a:p>
          <a:p>
            <a:pPr marL="501750" lvl="2" indent="-285750"/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DA25F57-A1A5-0032-4509-559CB061E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663" y="1264356"/>
            <a:ext cx="6810178" cy="338102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505B3AC-EDCD-A977-0152-1563A80DC5B0}"/>
              </a:ext>
            </a:extLst>
          </p:cNvPr>
          <p:cNvSpPr txBox="1"/>
          <p:nvPr/>
        </p:nvSpPr>
        <p:spPr>
          <a:xfrm>
            <a:off x="1089906" y="4792803"/>
            <a:ext cx="104192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After training the encoder and classifier networks, the classifier is discarded, and the encoder is used for extracting the embedding vectors.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we have experimented with 2 types of encoder architectures: </a:t>
            </a:r>
          </a:p>
          <a:p>
            <a:pPr marL="742912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ECAPA-TDNN.</a:t>
            </a:r>
          </a:p>
          <a:p>
            <a:pPr marL="742912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Hybrid: a CNN-LSTM-TDNN hybrid architecture with multi-level global-local statistics pooling.</a:t>
            </a:r>
          </a:p>
        </p:txBody>
      </p:sp>
    </p:spTree>
    <p:extLst>
      <p:ext uri="{BB962C8B-B14F-4D97-AF65-F5344CB8AC3E}">
        <p14:creationId xmlns:p14="http://schemas.microsoft.com/office/powerpoint/2010/main" val="3248317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1989D2-3DD6-43AF-B027-32846F99CB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Self-Supervised Angular Additive Margin </a:t>
            </a:r>
            <a:r>
              <a:rPr lang="en-US" dirty="0" err="1"/>
              <a:t>Softmax</a:t>
            </a:r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AAMSoftmax</a:t>
            </a:r>
            <a:r>
              <a:rPr lang="en-US" dirty="0"/>
              <a:t>) Objective</a:t>
            </a:r>
            <a:endParaRPr lang="fr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C3B25-8ED7-4F7A-8519-23ED07E54D5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501750" lvl="2" indent="-285750"/>
            <a:endParaRPr lang="fr-CA" dirty="0"/>
          </a:p>
          <a:p>
            <a:pPr marL="501750" lvl="2" indent="-285750"/>
            <a:endParaRPr lang="fr-CA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505B3AC-EDCD-A977-0152-1563A80DC5B0}"/>
              </a:ext>
            </a:extLst>
          </p:cNvPr>
          <p:cNvSpPr txBox="1"/>
          <p:nvPr/>
        </p:nvSpPr>
        <p:spPr>
          <a:xfrm>
            <a:off x="857250" y="1519024"/>
            <a:ext cx="104192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 improve out-of-sample generalization, the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AAMSoftmax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objective is formulated as follows: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l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N is the batch size, c is the number of classes, and s is the scale factor.</a:t>
            </a:r>
          </a:p>
          <a:p>
            <a:pPr algn="l"/>
            <a:endParaRPr lang="en-US" sz="16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            : label index (made possible by using clustering algorithms).</a:t>
            </a:r>
          </a:p>
          <a:p>
            <a:pPr algn="l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: </a:t>
            </a:r>
            <a:r>
              <a:rPr lang="en-US" sz="1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the angle between the column vector of weight matrix </a:t>
            </a:r>
            <a:r>
              <a:rPr lang="en-US" sz="16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Wj</a:t>
            </a:r>
            <a:r>
              <a:rPr lang="en-US" sz="1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and the </a:t>
            </a:r>
            <a:r>
              <a:rPr lang="en-US" sz="16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i-th</a:t>
            </a:r>
            <a:r>
              <a:rPr lang="en-US" sz="1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embedding </a:t>
            </a:r>
            <a:r>
              <a:rPr lang="en-US" sz="16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ωi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en-US" sz="1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     M : a margin to encourage the similarity of correct classes to be greater than that of incorrect classes</a:t>
            </a:r>
            <a:r>
              <a:rPr lang="fr-CA" sz="1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317F787-A733-BC73-C5BF-1337FACDF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623" y="1883595"/>
            <a:ext cx="7473421" cy="127452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D35C15D-17DF-8D75-87F1-582E56E8A1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7024" y="3129907"/>
            <a:ext cx="9008002" cy="93781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AEAF96C-AB66-E54F-56A5-7E8B8954AD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1975" y="5057692"/>
            <a:ext cx="538444" cy="409011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E3DE0F6A-8337-C64B-886E-3A9234C324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3348" y="4614473"/>
            <a:ext cx="463545" cy="40901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92C87778-7220-DC72-CD12-9A6ACA3C87AB}"/>
              </a:ext>
            </a:extLst>
          </p:cNvPr>
          <p:cNvSpPr txBox="1"/>
          <p:nvPr/>
        </p:nvSpPr>
        <p:spPr>
          <a:xfrm>
            <a:off x="1343379" y="3544710"/>
            <a:ext cx="77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where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425080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1989D2-3DD6-43AF-B027-32846F99CB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E</a:t>
            </a:r>
            <a:r>
              <a:rPr lang="fr-CA" dirty="0" err="1"/>
              <a:t>xperiments</a:t>
            </a:r>
            <a:endParaRPr lang="fr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C3B25-8ED7-4F7A-8519-23ED07E54D5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8080" y="781044"/>
            <a:ext cx="10565342" cy="4926884"/>
          </a:xfrm>
        </p:spPr>
        <p:txBody>
          <a:bodyPr/>
          <a:lstStyle/>
          <a:p>
            <a:pPr lvl="2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501750" lvl="2" indent="-285750"/>
            <a:r>
              <a:rPr lang="en-US" dirty="0">
                <a:solidFill>
                  <a:schemeClr val="tx1"/>
                </a:solidFill>
              </a:rPr>
              <a:t>We conducted a set of experiments based on the </a:t>
            </a:r>
            <a:r>
              <a:rPr lang="en-US" b="1" dirty="0">
                <a:solidFill>
                  <a:schemeClr val="tx1"/>
                </a:solidFill>
              </a:rPr>
              <a:t>VoxCeleb2</a:t>
            </a:r>
            <a:r>
              <a:rPr lang="en-US" dirty="0">
                <a:solidFill>
                  <a:schemeClr val="tx1"/>
                </a:solidFill>
              </a:rPr>
              <a:t> dataset.</a:t>
            </a:r>
          </a:p>
          <a:p>
            <a:pPr marL="501750" lvl="2" indent="-285750"/>
            <a:r>
              <a:rPr lang="en-US" dirty="0">
                <a:solidFill>
                  <a:schemeClr val="tx1"/>
                </a:solidFill>
              </a:rPr>
              <a:t>For training the embedding networks, we used the development subset of the </a:t>
            </a:r>
            <a:r>
              <a:rPr lang="en-US" b="1" dirty="0">
                <a:solidFill>
                  <a:schemeClr val="tx1"/>
                </a:solidFill>
              </a:rPr>
              <a:t>VoxCeleb2</a:t>
            </a:r>
            <a:r>
              <a:rPr lang="en-US" dirty="0">
                <a:solidFill>
                  <a:schemeClr val="tx1"/>
                </a:solidFill>
              </a:rPr>
              <a:t> dataset: 1,092,009 utterances collected from 5,994 speakers.</a:t>
            </a:r>
          </a:p>
          <a:p>
            <a:pPr marL="501750" lvl="2" indent="-285750"/>
            <a:r>
              <a:rPr lang="en-US" dirty="0">
                <a:solidFill>
                  <a:schemeClr val="tx1"/>
                </a:solidFill>
              </a:rPr>
              <a:t>The evaluation was performed according to the original </a:t>
            </a:r>
            <a:r>
              <a:rPr lang="en-US" b="1" dirty="0">
                <a:solidFill>
                  <a:schemeClr val="tx1"/>
                </a:solidFill>
              </a:rPr>
              <a:t>VoxCeleb1 trial list</a:t>
            </a:r>
            <a:r>
              <a:rPr lang="en-US" dirty="0">
                <a:solidFill>
                  <a:schemeClr val="tx1"/>
                </a:solidFill>
              </a:rPr>
              <a:t>: 4,874 utterances spoken by 40 speakers. </a:t>
            </a:r>
          </a:p>
          <a:p>
            <a:pPr marL="501750" lvl="2" indent="-285750"/>
            <a:r>
              <a:rPr lang="en-US" b="1" dirty="0">
                <a:solidFill>
                  <a:schemeClr val="tx1"/>
                </a:solidFill>
              </a:rPr>
              <a:t>For more challenging trials</a:t>
            </a:r>
            <a:r>
              <a:rPr lang="en-US" dirty="0">
                <a:solidFill>
                  <a:schemeClr val="tx1"/>
                </a:solidFill>
              </a:rPr>
              <a:t>: we have also conducted experiments on the </a:t>
            </a:r>
            <a:r>
              <a:rPr lang="en-US" dirty="0" err="1">
                <a:solidFill>
                  <a:schemeClr val="tx1"/>
                </a:solidFill>
              </a:rPr>
              <a:t>VoxCeleb</a:t>
            </a:r>
            <a:r>
              <a:rPr lang="en-US" dirty="0">
                <a:solidFill>
                  <a:schemeClr val="tx1"/>
                </a:solidFill>
              </a:rPr>
              <a:t> Speaker Recognition Challenge (</a:t>
            </a:r>
            <a:r>
              <a:rPr lang="en-US" b="1" dirty="0" err="1">
                <a:solidFill>
                  <a:schemeClr val="tx1"/>
                </a:solidFill>
              </a:rPr>
              <a:t>VoxSRC</a:t>
            </a:r>
            <a:r>
              <a:rPr lang="en-US" dirty="0">
                <a:solidFill>
                  <a:schemeClr val="tx1"/>
                </a:solidFill>
              </a:rPr>
              <a:t>) 2021 validation set.</a:t>
            </a:r>
          </a:p>
          <a:p>
            <a:pPr marL="501750" lvl="2" indent="-285750"/>
            <a:r>
              <a:rPr lang="en-US" b="1" dirty="0">
                <a:solidFill>
                  <a:schemeClr val="tx1"/>
                </a:solidFill>
              </a:rPr>
              <a:t>Acoustic features</a:t>
            </a:r>
            <a:r>
              <a:rPr lang="en-US" dirty="0">
                <a:solidFill>
                  <a:schemeClr val="tx1"/>
                </a:solidFill>
              </a:rPr>
              <a:t>: we use 40-dimensional Mel-frequency cepstral coefficients (MFCCs) extracted at every 10 </a:t>
            </a:r>
            <a:r>
              <a:rPr lang="en-US" dirty="0" err="1">
                <a:solidFill>
                  <a:schemeClr val="tx1"/>
                </a:solidFill>
              </a:rPr>
              <a:t>ms</a:t>
            </a:r>
            <a:r>
              <a:rPr lang="en-US" dirty="0">
                <a:solidFill>
                  <a:schemeClr val="tx1"/>
                </a:solidFill>
              </a:rPr>
              <a:t>, using a 25 </a:t>
            </a:r>
            <a:r>
              <a:rPr lang="en-US" dirty="0" err="1">
                <a:solidFill>
                  <a:schemeClr val="tx1"/>
                </a:solidFill>
              </a:rPr>
              <a:t>ms</a:t>
            </a:r>
            <a:r>
              <a:rPr lang="en-US" dirty="0">
                <a:solidFill>
                  <a:schemeClr val="tx1"/>
                </a:solidFill>
              </a:rPr>
              <a:t> Hamming window.</a:t>
            </a:r>
          </a:p>
          <a:p>
            <a:pPr marL="501750" lvl="2" indent="-285750"/>
            <a:r>
              <a:rPr lang="en-US" b="1" dirty="0">
                <a:solidFill>
                  <a:schemeClr val="tx1"/>
                </a:solidFill>
              </a:rPr>
              <a:t>Data augmentation</a:t>
            </a:r>
            <a:r>
              <a:rPr lang="en-US" dirty="0">
                <a:solidFill>
                  <a:schemeClr val="tx1"/>
                </a:solidFill>
              </a:rPr>
              <a:t>: we have used waveform-level </a:t>
            </a:r>
            <a:r>
              <a:rPr lang="en-US" b="1" dirty="0">
                <a:solidFill>
                  <a:schemeClr val="tx1"/>
                </a:solidFill>
              </a:rPr>
              <a:t>additive noise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b="1" dirty="0">
                <a:solidFill>
                  <a:schemeClr val="tx1"/>
                </a:solidFill>
              </a:rPr>
              <a:t>room impulse response (RIR) </a:t>
            </a:r>
            <a:r>
              <a:rPr lang="en-US" dirty="0">
                <a:solidFill>
                  <a:schemeClr val="tx1"/>
                </a:solidFill>
              </a:rPr>
              <a:t>simulation.</a:t>
            </a:r>
          </a:p>
          <a:p>
            <a:pPr marL="1005750" lvl="3" indent="-285750"/>
            <a:r>
              <a:rPr lang="en-US" sz="1600" dirty="0">
                <a:solidFill>
                  <a:schemeClr val="tx1"/>
                </a:solidFill>
              </a:rPr>
              <a:t>For the ECAPA-TDNN systems: we have also applied </a:t>
            </a:r>
            <a:r>
              <a:rPr lang="en-US" sz="1600" b="1" dirty="0" err="1">
                <a:solidFill>
                  <a:schemeClr val="tx1"/>
                </a:solidFill>
              </a:rPr>
              <a:t>specaugment</a:t>
            </a:r>
            <a:r>
              <a:rPr lang="en-US" sz="1600" dirty="0">
                <a:solidFill>
                  <a:schemeClr val="tx1"/>
                </a:solidFill>
              </a:rPr>
              <a:t> augmentation over the extracted MFCCs.</a:t>
            </a:r>
          </a:p>
          <a:p>
            <a:pPr marL="1005750" lvl="3" indent="-285750"/>
            <a:r>
              <a:rPr lang="en-US" sz="1600" dirty="0">
                <a:solidFill>
                  <a:schemeClr val="tx1"/>
                </a:solidFill>
              </a:rPr>
              <a:t>For the Hybrid systems: we have applied </a:t>
            </a:r>
            <a:r>
              <a:rPr lang="en-US" sz="1600" dirty="0" err="1">
                <a:solidFill>
                  <a:schemeClr val="tx1"/>
                </a:solidFill>
              </a:rPr>
              <a:t>specaugment</a:t>
            </a:r>
            <a:r>
              <a:rPr lang="en-US" sz="1600" dirty="0">
                <a:solidFill>
                  <a:schemeClr val="tx1"/>
                </a:solidFill>
              </a:rPr>
              <a:t> to the spectrogram of the input speech.</a:t>
            </a:r>
          </a:p>
          <a:p>
            <a:pPr marL="501750" lvl="2" indent="-285750"/>
            <a:r>
              <a:rPr lang="en-US" b="1" dirty="0">
                <a:solidFill>
                  <a:schemeClr val="tx1"/>
                </a:solidFill>
              </a:rPr>
              <a:t>Verification scoring</a:t>
            </a:r>
            <a:r>
              <a:rPr lang="en-US" dirty="0">
                <a:solidFill>
                  <a:schemeClr val="tx1"/>
                </a:solidFill>
              </a:rPr>
              <a:t>: </a:t>
            </a:r>
          </a:p>
          <a:p>
            <a:pPr marL="1005750" lvl="3" indent="-285750"/>
            <a:r>
              <a:rPr lang="en-US" sz="1600" dirty="0">
                <a:solidFill>
                  <a:schemeClr val="tx1"/>
                </a:solidFill>
              </a:rPr>
              <a:t>For the ECAPA-TDNN systems: we use Cosine similarity.</a:t>
            </a:r>
          </a:p>
          <a:p>
            <a:pPr marL="1005750" lvl="3" indent="-285750"/>
            <a:r>
              <a:rPr lang="en-US" sz="1600" dirty="0">
                <a:solidFill>
                  <a:schemeClr val="tx1"/>
                </a:solidFill>
              </a:rPr>
              <a:t>For the hybrid networks: we use PLDA, trained on VoxCeleb2 development set with pseudo labels.</a:t>
            </a:r>
            <a:endParaRPr lang="fr-CA" sz="1600" dirty="0">
              <a:solidFill>
                <a:schemeClr val="tx1"/>
              </a:solidFill>
            </a:endParaRPr>
          </a:p>
          <a:p>
            <a:pPr marL="501750" lvl="2" indent="-285750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616440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1989D2-3DD6-43AF-B027-32846F99CB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A" dirty="0"/>
              <a:t>RESULTS | training </a:t>
            </a:r>
            <a:r>
              <a:rPr lang="fr-CA" dirty="0" err="1"/>
              <a:t>behaviour</a:t>
            </a:r>
            <a:endParaRPr lang="fr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C3B25-8ED7-4F7A-8519-23ED07E54D5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5458" y="1029402"/>
            <a:ext cx="10565342" cy="4926884"/>
          </a:xfrm>
        </p:spPr>
        <p:txBody>
          <a:bodyPr/>
          <a:lstStyle/>
          <a:p>
            <a:pPr lvl="2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501750" lvl="2" indent="-285750"/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0751160-898F-66AA-645A-64CA5286D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425" y="1880664"/>
            <a:ext cx="767715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937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1989D2-3DD6-43AF-B027-32846F99CB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A" dirty="0"/>
              <a:t>RESULTS | </a:t>
            </a:r>
            <a:r>
              <a:rPr lang="fr-CA" dirty="0" err="1"/>
              <a:t>Different</a:t>
            </a:r>
            <a:r>
              <a:rPr lang="fr-CA" dirty="0"/>
              <a:t> GMM pseudo-labels configurations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C3B25-8ED7-4F7A-8519-23ED07E54D5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5458" y="1029402"/>
            <a:ext cx="10565342" cy="4926884"/>
          </a:xfrm>
        </p:spPr>
        <p:txBody>
          <a:bodyPr/>
          <a:lstStyle/>
          <a:p>
            <a:pPr lvl="2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501750" lvl="2" indent="-285750"/>
            <a:endParaRPr lang="fr-CA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5166129-26BA-2502-32E6-D93FE1DA5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882" y="1515356"/>
            <a:ext cx="768667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099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1989D2-3DD6-43AF-B027-32846F99CB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A" dirty="0"/>
              <a:t>RESULTS | CONTINGENCY MATRIX &amp; clustering </a:t>
            </a:r>
            <a:r>
              <a:rPr lang="fr-CA" dirty="0" err="1"/>
              <a:t>algorithms</a:t>
            </a:r>
            <a:endParaRPr lang="fr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C3B25-8ED7-4F7A-8519-23ED07E54D5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5458" y="1029402"/>
            <a:ext cx="10565342" cy="4926884"/>
          </a:xfrm>
        </p:spPr>
        <p:txBody>
          <a:bodyPr/>
          <a:lstStyle/>
          <a:p>
            <a:pPr lvl="2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501750" lvl="2" indent="-285750"/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516C650-D850-964C-5A98-23803A3C2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09" y="2137627"/>
            <a:ext cx="5456591" cy="338295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B7BC571-010E-5995-2D85-377852C08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3548" y="2347884"/>
            <a:ext cx="6496408" cy="305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5460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4916DBA6-2BBA-42CF-AFFC-AF1402ABC9B1}" vid="{8BA0C9DC-297C-4952-85BA-C2C97D49D79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39AE7916D1294AB237DA79F760AED9" ma:contentTypeVersion="7" ma:contentTypeDescription="Crée un document." ma:contentTypeScope="" ma:versionID="327dc6cf16c9833331f7df27f0b3c86b">
  <xsd:schema xmlns:xsd="http://www.w3.org/2001/XMLSchema" xmlns:xs="http://www.w3.org/2001/XMLSchema" xmlns:p="http://schemas.microsoft.com/office/2006/metadata/properties" xmlns:ns3="d91e69d6-270f-4a0c-9237-6d180d5d0a39" xmlns:ns4="0ac6823a-572c-4c81-aa0f-d3755a8a155e" targetNamespace="http://schemas.microsoft.com/office/2006/metadata/properties" ma:root="true" ma:fieldsID="5ea77be92f2146879dbcf4cb55229b30" ns3:_="" ns4:_="">
    <xsd:import namespace="d91e69d6-270f-4a0c-9237-6d180d5d0a39"/>
    <xsd:import namespace="0ac6823a-572c-4c81-aa0f-d3755a8a155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1e69d6-270f-4a0c-9237-6d180d5d0a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c6823a-572c-4c81-aa0f-d3755a8a155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883E781-1E6C-47C9-BA89-D3BBEA5D30B9}">
  <ds:schemaRefs>
    <ds:schemaRef ds:uri="0ac6823a-572c-4c81-aa0f-d3755a8a155e"/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d91e69d6-270f-4a0c-9237-6d180d5d0a39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D8AE5C17-9040-4DBC-B9CE-7BE2755F68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91e69d6-270f-4a0c-9237-6d180d5d0a39"/>
    <ds:schemaRef ds:uri="0ac6823a-572c-4c81-aa0f-d3755a8a15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FC997BD-2F2C-4CCF-9FC7-0C445F84E6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whkang_asv_101</Template>
  <TotalTime>36153</TotalTime>
  <Words>1780</Words>
  <Application>Microsoft Office PowerPoint</Application>
  <PresentationFormat>Grand écran</PresentationFormat>
  <Paragraphs>104</Paragraphs>
  <Slides>12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Century Gothic</vt:lpstr>
      <vt:lpstr>CMBX12</vt:lpstr>
      <vt:lpstr>CMR10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Woohyun Kang</dc:creator>
  <cp:keywords/>
  <dc:description/>
  <cp:lastModifiedBy>Abderrahim Fathan</cp:lastModifiedBy>
  <cp:revision>80</cp:revision>
  <cp:lastPrinted>2018-03-21T18:45:09Z</cp:lastPrinted>
  <dcterms:created xsi:type="dcterms:W3CDTF">2021-07-09T16:34:39Z</dcterms:created>
  <dcterms:modified xsi:type="dcterms:W3CDTF">2022-11-15T08:34:59Z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0x010100EE39AE7916D1294AB237DA79F760AED9</vt:lpwstr>
  </property>
</Properties>
</file>