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96" r:id="rId4"/>
    <p:sldId id="303" r:id="rId5"/>
    <p:sldId id="299" r:id="rId6"/>
    <p:sldId id="297" r:id="rId7"/>
    <p:sldId id="302" r:id="rId8"/>
    <p:sldId id="300" r:id="rId9"/>
    <p:sldId id="301" r:id="rId10"/>
    <p:sldId id="280" r:id="rId11"/>
    <p:sldId id="257" r:id="rId12"/>
    <p:sldId id="259" r:id="rId13"/>
    <p:sldId id="265" r:id="rId14"/>
    <p:sldId id="268" r:id="rId15"/>
    <p:sldId id="260" r:id="rId16"/>
    <p:sldId id="261" r:id="rId17"/>
    <p:sldId id="262" r:id="rId18"/>
    <p:sldId id="263" r:id="rId19"/>
    <p:sldId id="264" r:id="rId20"/>
    <p:sldId id="278" r:id="rId21"/>
  </p:sldIdLst>
  <p:sldSz cx="12192000" cy="6858000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3" y="38"/>
      </p:cViewPr>
      <p:guideLst>
        <p:guide orient="horz" pos="2160"/>
        <p:guide pos="3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5FA1D-EC7F-4344-85D3-18D7213BB5B8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8C6D-F2EA-4BE3-9BB4-F64625183C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144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49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4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65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97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4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16646E-22D3-4342-AC0B-76932AE0D5C8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014D5-26CD-4C0A-9689-DB86E172BF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172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F8F80-0819-423C-8C23-F0E82A0BAF20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9F386-E50D-4063-BE2C-5D656D6E6B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4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54A4D-FE88-4AE4-8EAA-56AE80FCCDFF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07955-AC4B-4617-BC27-5A9D5EEA08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3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5EFCB-A687-4008-8FB7-77DEB5EF102D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35B22-0EAE-4B88-B7AF-BACAFDBC5E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93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E2568-20CF-4147-8C0D-0CDA007A8929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7071B-0F41-47C2-8EA7-3CFB8C308E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0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EC95E-CE37-4613-8E9C-737003C966EE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EC05B-2673-4A2B-9390-7686590AD5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327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CA57AA-0716-491F-B49A-83FB5209B88E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574A8-AC2B-49F1-A36C-1D21229C49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0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0B37DB-FB89-4552-9D2F-A330D9BBAD69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62822-9125-4A95-891C-B927BA9DC0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81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39EDB-0CB8-408F-A3BB-487383C7D522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07F9B-9F31-4E65-BF6F-9CDBEB78B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45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FCD66-550C-4539-B768-906E1AB4F99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2862D-2591-404B-909C-C65EAD7C03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24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FB65DF-AC59-4A09-A68B-4C09A7C43E11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43A7B3B-EFB0-48F4-BF02-8EFDD0DEF7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86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167255" y="643891"/>
            <a:ext cx="7772400" cy="201358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id-ID" sz="3600" dirty="0"/>
              <a:t/>
            </a:r>
            <a:br>
              <a:rPr lang="en-US" altLang="id-ID" sz="3600" dirty="0"/>
            </a:br>
            <a:r>
              <a:rPr lang="en-US" altLang="id-ID" sz="3600" dirty="0"/>
              <a:t/>
            </a:r>
            <a:br>
              <a:rPr lang="en-US" altLang="id-ID" sz="3600" dirty="0"/>
            </a:br>
            <a:r>
              <a:rPr lang="en-US" altLang="id-ID" sz="2000" dirty="0" smtClean="0"/>
              <a:t>KEWARGANEGARAAN</a:t>
            </a:r>
            <a:r>
              <a:rPr lang="en-US" altLang="id-ID" sz="3600" dirty="0"/>
              <a:t/>
            </a:r>
            <a:br>
              <a:rPr lang="en-US" altLang="id-ID" sz="3600" dirty="0"/>
            </a:br>
            <a:r>
              <a:rPr lang="en-US" altLang="id-ID" sz="4800" dirty="0">
                <a:sym typeface="+mn-ea"/>
              </a:rPr>
              <a:t>IDENTITAS NASIONAL</a:t>
            </a:r>
            <a:endParaRPr lang="en-US" altLang="id-ID" sz="4800" dirty="0"/>
          </a:p>
          <a:p>
            <a:pPr eaLnBrk="1" hangingPunct="1"/>
            <a:r>
              <a:rPr lang="en-US" altLang="id-ID" sz="3600" dirty="0"/>
              <a:t/>
            </a:r>
            <a:br>
              <a:rPr lang="en-US" altLang="id-ID" sz="3600" dirty="0"/>
            </a:b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380" y="2599690"/>
            <a:ext cx="8357870" cy="368681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id-ID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id-ID" sz="2400" dirty="0"/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Arial" pitchFamily="34" charset="0"/>
              <a:defRPr/>
            </a:pPr>
            <a:r>
              <a:rPr lang="en-US" altLang="id-ID" sz="2800" dirty="0"/>
              <a:t>Dr. Yoserwan, SH., MH., LLM.</a:t>
            </a:r>
          </a:p>
          <a:p>
            <a:pPr eaLnBrk="1" fontAlgn="auto" hangingPunct="1">
              <a:lnSpc>
                <a:spcPct val="30000"/>
              </a:lnSpc>
              <a:spcAft>
                <a:spcPts val="0"/>
              </a:spcAft>
              <a:buFont typeface="Arial" pitchFamily="34" charset="0"/>
              <a:defRPr/>
            </a:pPr>
            <a:r>
              <a:rPr lang="en-US" altLang="id-ID" sz="2800" dirty="0" err="1"/>
              <a:t>Universitas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Andalas</a:t>
            </a:r>
            <a:r>
              <a:rPr lang="en-US" altLang="id-ID" sz="2800" dirty="0"/>
              <a:t> </a:t>
            </a:r>
            <a:r>
              <a:rPr lang="en-US" altLang="id-ID" sz="2800" dirty="0" smtClean="0"/>
              <a:t>2022</a:t>
            </a:r>
            <a:endParaRPr lang="en-US" altLang="id-ID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87218" cy="388077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id-ID" sz="3200" b="1" u="sng" dirty="0" smtClean="0">
                <a:sym typeface="+mn-ea"/>
              </a:rPr>
              <a:t>Latar Belakang </a:t>
            </a:r>
            <a:r>
              <a:rPr lang="en-ID" sz="3200" b="1" u="sng" dirty="0" err="1" smtClean="0">
                <a:sym typeface="+mn-ea"/>
              </a:rPr>
              <a:t>Perlunya</a:t>
            </a:r>
            <a:r>
              <a:rPr lang="en-ID" sz="3200" b="1" u="sng" dirty="0" smtClean="0">
                <a:sym typeface="+mn-ea"/>
              </a:rPr>
              <a:t>  </a:t>
            </a:r>
            <a:r>
              <a:rPr lang="en-ID" sz="3200" b="1" u="sng" dirty="0" err="1" smtClean="0">
                <a:sym typeface="+mn-ea"/>
              </a:rPr>
              <a:t>Identitas</a:t>
            </a:r>
            <a:r>
              <a:rPr lang="en-ID" sz="3200" b="1" u="sng" dirty="0" smtClean="0">
                <a:sym typeface="+mn-ea"/>
              </a:rPr>
              <a:t> </a:t>
            </a:r>
            <a:r>
              <a:rPr lang="en-ID" sz="3200" b="1" u="sng" dirty="0" err="1" smtClean="0">
                <a:sym typeface="+mn-ea"/>
              </a:rPr>
              <a:t>nasional</a:t>
            </a:r>
            <a:r>
              <a:rPr lang="id-ID" sz="3200" dirty="0" smtClean="0">
                <a:sym typeface="+mn-ea"/>
              </a:rPr>
              <a:t>:</a:t>
            </a:r>
            <a:endParaRPr lang="id-ID" sz="3200" dirty="0" smtClean="0"/>
          </a:p>
          <a:p>
            <a:pPr marL="446405" indent="-446405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3200" dirty="0" smtClean="0">
                <a:sym typeface="+mn-ea"/>
              </a:rPr>
              <a:t>Internal: </a:t>
            </a:r>
            <a:r>
              <a:rPr lang="id-ID" sz="3200" dirty="0" smtClean="0">
                <a:sym typeface="+mn-ea"/>
              </a:rPr>
              <a:t>Bangsa Indonesia p</a:t>
            </a:r>
            <a:r>
              <a:rPr lang="en-US" sz="3200" dirty="0" smtClean="0">
                <a:sym typeface="+mn-ea"/>
              </a:rPr>
              <a:t>a</a:t>
            </a:r>
            <a:r>
              <a:rPr lang="id-ID" sz="3200" dirty="0" smtClean="0">
                <a:sym typeface="+mn-ea"/>
              </a:rPr>
              <a:t>d</a:t>
            </a:r>
            <a:r>
              <a:rPr lang="en-US" sz="3200" dirty="0">
                <a:sym typeface="+mn-ea"/>
              </a:rPr>
              <a:t>a</a:t>
            </a:r>
            <a:r>
              <a:rPr lang="id-ID" sz="3200" dirty="0" smtClean="0">
                <a:sym typeface="+mn-ea"/>
              </a:rPr>
              <a:t> saat sekarang     mengalami  berbagai krisis,  baik krisis identitas  maupun krisis dlm bbg dimensi.</a:t>
            </a:r>
            <a:endParaRPr lang="id-ID" sz="32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id-ID" sz="3200" dirty="0" smtClean="0">
                <a:sym typeface="+mn-ea"/>
              </a:rPr>
              <a:t> Akibat krisis menimbulkan instabilitas B</a:t>
            </a:r>
            <a:r>
              <a:rPr lang="en-US" sz="3200" dirty="0" err="1" smtClean="0">
                <a:sym typeface="+mn-ea"/>
              </a:rPr>
              <a:t>ang</a:t>
            </a:r>
            <a:r>
              <a:rPr lang="id-ID" sz="3200" dirty="0" smtClean="0">
                <a:sym typeface="+mn-ea"/>
              </a:rPr>
              <a:t>s</a:t>
            </a:r>
            <a:r>
              <a:rPr lang="en-US" sz="3200" dirty="0" smtClean="0">
                <a:sym typeface="+mn-ea"/>
              </a:rPr>
              <a:t>a</a:t>
            </a:r>
            <a:r>
              <a:rPr lang="id-ID" sz="3200" dirty="0" smtClean="0">
                <a:sym typeface="+mn-ea"/>
              </a:rPr>
              <a:t>.</a:t>
            </a:r>
            <a:endParaRPr lang="id-ID" sz="3200" dirty="0" smtClean="0"/>
          </a:p>
          <a:p>
            <a:pPr marL="352425" indent="-352425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3200" dirty="0" err="1" smtClean="0">
                <a:sym typeface="+mn-ea"/>
              </a:rPr>
              <a:t>Eksternal</a:t>
            </a:r>
            <a:r>
              <a:rPr lang="en-US" sz="3200" dirty="0" smtClean="0">
                <a:sym typeface="+mn-ea"/>
              </a:rPr>
              <a:t>:  </a:t>
            </a:r>
            <a:r>
              <a:rPr lang="en-US" sz="3200" dirty="0" err="1" smtClean="0">
                <a:sym typeface="+mn-ea"/>
              </a:rPr>
              <a:t>globalisasi</a:t>
            </a:r>
            <a:r>
              <a:rPr lang="en-US" sz="3200" dirty="0" smtClean="0">
                <a:sym typeface="+mn-ea"/>
              </a:rPr>
              <a:t>, </a:t>
            </a:r>
            <a:r>
              <a:rPr lang="en-US" sz="3200" dirty="0" err="1" smtClean="0">
                <a:sym typeface="+mn-ea"/>
              </a:rPr>
              <a:t>perkembangan</a:t>
            </a:r>
            <a:r>
              <a:rPr lang="en-US" sz="3200" dirty="0" smtClean="0">
                <a:sym typeface="+mn-ea"/>
              </a:rPr>
              <a:t> </a:t>
            </a:r>
            <a:r>
              <a:rPr lang="en-US" sz="3200" dirty="0" err="1" smtClean="0">
                <a:sym typeface="+mn-ea"/>
              </a:rPr>
              <a:t>iptek</a:t>
            </a:r>
            <a:endParaRPr lang="id-ID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6" y="274638"/>
            <a:ext cx="7972425" cy="654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Krisis Multidimensi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55440" y="1700808"/>
            <a:ext cx="10369152" cy="487146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id-ID" sz="2400" dirty="0"/>
              <a:t>Krisis moneter 1997, kemudian disusul  krisis ekonomi dan politik dan akar-akarnya tertanam dalam krisis moral dan menjalar ke krisis budaya.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id-ID" sz="2400" dirty="0"/>
              <a:t>Akibatnya :</a:t>
            </a:r>
          </a:p>
          <a:p>
            <a:pPr marL="685800" indent="-332105" eaLnBrk="1" hangingPunct="1">
              <a:buFont typeface="Wingdings" pitchFamily="2" charset="2"/>
              <a:buChar char="§"/>
            </a:pPr>
            <a:r>
              <a:rPr lang="id-ID" sz="2400" dirty="0"/>
              <a:t> B</a:t>
            </a:r>
            <a:r>
              <a:rPr lang="en-ID" sz="2400" dirty="0" err="1"/>
              <a:t>angsa</a:t>
            </a:r>
            <a:r>
              <a:rPr lang="id-ID" sz="2400" dirty="0"/>
              <a:t> Indonesia kehilangan  orientasi dan nilai. (kehalusan budi,</a:t>
            </a:r>
            <a:r>
              <a:rPr lang="en-US" sz="2400" dirty="0"/>
              <a:t> </a:t>
            </a:r>
            <a:r>
              <a:rPr lang="id-ID" sz="2400" dirty="0"/>
              <a:t>sopan santun  hilang dlm prilaku)</a:t>
            </a:r>
          </a:p>
          <a:p>
            <a:pPr marL="624205" indent="-269875" eaLnBrk="1" hangingPunct="1">
              <a:buFont typeface="Wingdings" pitchFamily="2" charset="2"/>
              <a:buChar char="§"/>
            </a:pPr>
            <a:r>
              <a:rPr lang="id-ID" sz="2400" dirty="0"/>
              <a:t>Kehidupan menjadi hambar, hancur dan kasar, </a:t>
            </a:r>
            <a:r>
              <a:rPr lang="en-US" sz="2400" dirty="0"/>
              <a:t> </a:t>
            </a:r>
            <a:r>
              <a:rPr lang="id-ID" sz="2400" dirty="0"/>
              <a:t>gersang dlm kemiskinan budaya dan kekeringan spiritual.</a:t>
            </a:r>
          </a:p>
          <a:p>
            <a:pPr marL="685800" indent="-332105" eaLnBrk="1" hangingPunct="1">
              <a:buFont typeface="Wingdings" pitchFamily="2" charset="2"/>
              <a:buChar char="§"/>
            </a:pPr>
            <a:r>
              <a:rPr lang="id-ID" sz="2400" dirty="0"/>
              <a:t>Kekerasan muncul disana sini, dlm fenomena fisisk, pembakaran dan penjarahan disertai pembunuhan, seperti terjadi di Poso, Ambon dan bom bunuh diri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terorisme</a:t>
            </a:r>
            <a:endParaRPr lang="id-ID" sz="2400" dirty="0"/>
          </a:p>
          <a:p>
            <a:pPr eaLnBrk="1" hangingPunct="1">
              <a:buFont typeface="Arial" charset="0"/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7334" y="548680"/>
            <a:ext cx="8596668" cy="1320800"/>
          </a:xfrm>
        </p:spPr>
        <p:txBody>
          <a:bodyPr/>
          <a:lstStyle/>
          <a:p>
            <a:pPr eaLnBrk="1" hangingPunct="1"/>
            <a:r>
              <a:rPr lang="id-ID" smtClean="0"/>
              <a:t>Lahirnya Identitas Nasional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531234" cy="388077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 smtClean="0"/>
              <a:t>Identitas Nasional, lahir dari lahirnya faham kebangsaan.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 smtClean="0"/>
              <a:t>Indentitas Nasional dan </a:t>
            </a:r>
            <a:r>
              <a:rPr lang="en-US" sz="2800" dirty="0" smtClean="0"/>
              <a:t>f</a:t>
            </a:r>
            <a:r>
              <a:rPr lang="id-ID" sz="2800" dirty="0" smtClean="0"/>
              <a:t>aham </a:t>
            </a:r>
            <a:r>
              <a:rPr lang="en-US" sz="2800" dirty="0" smtClean="0"/>
              <a:t>k</a:t>
            </a:r>
            <a:r>
              <a:rPr lang="id-ID" sz="2800" dirty="0" smtClean="0"/>
              <a:t>ebangsaan lahir dlm pernyataan dan perbuatan politik, yg dipelopori oleh kaum muda Indonesia yg terdidik pada waktu itu 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id-ID" sz="2800" dirty="0"/>
              <a:t> </a:t>
            </a:r>
            <a:r>
              <a:rPr lang="id-ID" sz="2800" dirty="0" smtClean="0"/>
              <a:t>   Mis : Lahirnya Budi Utomo 1908, Serikat Dagang Islam 1911, Muhammadyah 1912,  Sumpah Pemuda 1928 dan Proklamasi 1945.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43472" y="285728"/>
            <a:ext cx="8867329" cy="1271064"/>
          </a:xfrm>
        </p:spPr>
        <p:txBody>
          <a:bodyPr/>
          <a:lstStyle/>
          <a:p>
            <a:r>
              <a:rPr lang="en-US" altLang="id-ID" sz="3200" dirty="0"/>
              <a:t>IV. </a:t>
            </a:r>
            <a:r>
              <a:rPr lang="id-ID" sz="3200" dirty="0"/>
              <a:t>AKTOR-FAKTOR YG MEMPENGARUHI LAHIR DAN BERBEDANYA IDENTITAS NASIONAL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43472" y="2253695"/>
            <a:ext cx="9793088" cy="3911609"/>
          </a:xfrm>
        </p:spPr>
        <p:txBody>
          <a:bodyPr>
            <a:normAutofit/>
          </a:bodyPr>
          <a:lstStyle/>
          <a:p>
            <a:pPr algn="just">
              <a:buFont typeface="Arial" charset="0"/>
              <a:buNone/>
            </a:pPr>
            <a:r>
              <a:rPr lang="id-ID" sz="2800" dirty="0" smtClean="0"/>
              <a:t>1. </a:t>
            </a:r>
            <a:r>
              <a:rPr lang="id-ID" sz="3200" dirty="0" smtClean="0"/>
              <a:t>Faktor Objektif : Geografis suatu bangsa</a:t>
            </a:r>
          </a:p>
          <a:p>
            <a:pPr algn="just">
              <a:buFont typeface="Arial" charset="0"/>
              <a:buNone/>
            </a:pPr>
            <a:r>
              <a:rPr lang="id-ID" sz="3200" dirty="0" smtClean="0"/>
              <a:t>2. Faktor Subjektif : Budaya Bangsa</a:t>
            </a:r>
          </a:p>
          <a:p>
            <a:pPr algn="just">
              <a:buFont typeface="Arial" charset="0"/>
              <a:buNone/>
            </a:pPr>
            <a:r>
              <a:rPr lang="id-ID" sz="3200" dirty="0" smtClean="0"/>
              <a:t>3. Pengalaman Sejarah B</a:t>
            </a:r>
            <a:r>
              <a:rPr lang="en-ID" sz="3200" dirty="0" smtClean="0"/>
              <a:t>an</a:t>
            </a:r>
            <a:r>
              <a:rPr lang="id-ID" sz="3200" dirty="0" smtClean="0"/>
              <a:t>gs</a:t>
            </a:r>
            <a:r>
              <a:rPr lang="en-ID" sz="3200" dirty="0" smtClean="0"/>
              <a:t>a</a:t>
            </a:r>
            <a:r>
              <a:rPr lang="id-ID" sz="3200" dirty="0" smtClean="0"/>
              <a:t> </a:t>
            </a:r>
          </a:p>
          <a:p>
            <a:pPr algn="just">
              <a:buFont typeface="Arial" charset="0"/>
              <a:buNone/>
            </a:pPr>
            <a:r>
              <a:rPr lang="id-ID" sz="3200" dirty="0" smtClean="0"/>
              <a:t>4. Idealisme Nasional : utk bersatu, merdeka,  berdaulat dan  bermartabat sebagai suatu bangsa</a:t>
            </a:r>
            <a:r>
              <a:rPr lang="id-ID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VI. </a:t>
            </a:r>
            <a:r>
              <a:rPr lang="id-ID" dirty="0" smtClean="0"/>
              <a:t>Identitas Nasional</a:t>
            </a:r>
            <a:r>
              <a:rPr lang="en-US" dirty="0" smtClean="0"/>
              <a:t>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600201"/>
            <a:ext cx="10585176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u"/>
            </a:pPr>
            <a:r>
              <a:rPr lang="id-ID" sz="2400" dirty="0"/>
              <a:t>Pancasila sebagai jiwa, cita-cita, pandangan hidup dasar neg</a:t>
            </a:r>
            <a:r>
              <a:rPr lang="en-US" altLang="id-ID" sz="2400" dirty="0"/>
              <a:t>a</a:t>
            </a:r>
            <a:r>
              <a:rPr lang="id-ID" sz="2400" dirty="0"/>
              <a:t>ra</a:t>
            </a:r>
          </a:p>
          <a:p>
            <a:pPr>
              <a:buFont typeface="Wingdings" charset="0"/>
              <a:buChar char="u"/>
            </a:pPr>
            <a:r>
              <a:rPr lang="id-ID" sz="2400" dirty="0"/>
              <a:t>UUD 1945</a:t>
            </a:r>
          </a:p>
          <a:p>
            <a:pPr>
              <a:buFont typeface="Wingdings" charset="0"/>
              <a:buChar char="u"/>
            </a:pPr>
            <a:r>
              <a:rPr lang="id-ID" sz="2400" dirty="0"/>
              <a:t>NKRI</a:t>
            </a:r>
          </a:p>
          <a:p>
            <a:pPr>
              <a:buFont typeface="Wingdings" charset="0"/>
              <a:buChar char="u"/>
            </a:pPr>
            <a:r>
              <a:rPr lang="id-ID" sz="2400" dirty="0"/>
              <a:t>Lambang Negara</a:t>
            </a:r>
          </a:p>
          <a:p>
            <a:pPr>
              <a:buFont typeface="Wingdings" charset="0"/>
              <a:buChar char="u"/>
            </a:pPr>
            <a:r>
              <a:rPr lang="id-ID" sz="2400" dirty="0"/>
              <a:t>B</a:t>
            </a:r>
            <a:r>
              <a:rPr lang="en-US" altLang="id-ID" sz="2400" dirty="0"/>
              <a:t>h</a:t>
            </a:r>
            <a:r>
              <a:rPr lang="id-ID" sz="2400" dirty="0"/>
              <a:t>inneka Tunggal Ika</a:t>
            </a:r>
          </a:p>
          <a:p>
            <a:pPr>
              <a:buFont typeface="Wingdings" charset="0"/>
              <a:buChar char="u"/>
            </a:pPr>
            <a:r>
              <a:rPr lang="id-ID" sz="2400" dirty="0">
                <a:sym typeface="+mn-ea"/>
              </a:rPr>
              <a:t>Bahasa Indonesia</a:t>
            </a:r>
            <a:endParaRPr lang="id-ID" sz="2400" dirty="0"/>
          </a:p>
          <a:p>
            <a:pPr>
              <a:buFont typeface="Wingdings" charset="0"/>
              <a:buChar char="u"/>
            </a:pPr>
            <a:r>
              <a:rPr lang="id-ID" sz="2400" dirty="0">
                <a:sym typeface="+mn-ea"/>
              </a:rPr>
              <a:t>Bendera Merah Putih</a:t>
            </a:r>
            <a:endParaRPr lang="id-ID" sz="2400" dirty="0"/>
          </a:p>
          <a:p>
            <a:pPr>
              <a:buFont typeface="Wingdings" charset="0"/>
              <a:buChar char="u"/>
            </a:pPr>
            <a:r>
              <a:rPr lang="id-ID" sz="2400" dirty="0">
                <a:sym typeface="+mn-ea"/>
              </a:rPr>
              <a:t>Lagu Kebangsaan</a:t>
            </a:r>
            <a:endParaRPr lang="id-ID" sz="2400" dirty="0"/>
          </a:p>
          <a:p>
            <a:pPr>
              <a:buFont typeface="Wingdings" charset="0"/>
              <a:buChar char="u"/>
            </a:pPr>
            <a:r>
              <a:rPr lang="id-ID" sz="2400" dirty="0">
                <a:sym typeface="+mn-ea"/>
              </a:rPr>
              <a:t>Wawasan Nasional</a:t>
            </a:r>
            <a:endParaRPr lang="id-ID" sz="2400" dirty="0"/>
          </a:p>
          <a:p>
            <a:pPr>
              <a:buFont typeface="Wingdings" charset="0"/>
              <a:buChar char="u"/>
            </a:pPr>
            <a:r>
              <a:rPr lang="id-ID" sz="2400" dirty="0">
                <a:sym typeface="+mn-ea"/>
              </a:rPr>
              <a:t>Kebudayaan daerah sebagai dasar kebudayaan Indonesia</a:t>
            </a:r>
            <a:endParaRPr lang="id-ID" sz="2400" dirty="0"/>
          </a:p>
          <a:p>
            <a:pPr>
              <a:buFont typeface="Wingdings" charset="0"/>
              <a:buChar char="u"/>
            </a:pP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VII. </a:t>
            </a:r>
            <a:r>
              <a:rPr lang="id-ID" smtClean="0"/>
              <a:t>Refleksi Kritis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43202" cy="388077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 smtClean="0"/>
              <a:t>Menghadapi krisis yg multidimensi, mengingatkan kita kpd perlunya upaya pelestarian budaya sbg mengembangkan Identitas nasional.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 smtClean="0"/>
              <a:t>Identitas Nasional tsb, ditegaskan dlm Psl</a:t>
            </a:r>
            <a:r>
              <a:rPr lang="en-US" sz="2800" dirty="0" smtClean="0"/>
              <a:t>.</a:t>
            </a:r>
            <a:r>
              <a:rPr lang="id-ID" sz="2800" dirty="0" smtClean="0"/>
              <a:t> 32 UUD 45, yg menyatakan “Pemerintah memajukan Kebudayaan Nasional Indonesia”.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dirty="0" smtClean="0"/>
              <a:t>Kemudia</a:t>
            </a:r>
            <a:r>
              <a:rPr lang="en-ID" sz="2800" dirty="0" smtClean="0"/>
              <a:t>n</a:t>
            </a:r>
            <a:r>
              <a:rPr lang="id-ID" sz="2800" dirty="0" smtClean="0"/>
              <a:t> Psl</a:t>
            </a:r>
            <a:r>
              <a:rPr lang="en-US" sz="2800" dirty="0" smtClean="0"/>
              <a:t>.</a:t>
            </a:r>
            <a:r>
              <a:rPr lang="id-ID" sz="2800" dirty="0" smtClean="0"/>
              <a:t> 32 UUD 45 diamandemen, menyebutkan 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41" y="2060848"/>
            <a:ext cx="9354401" cy="432048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id-ID" sz="2800" dirty="0" smtClean="0"/>
              <a:t>1). Negara memajukan kebudayaan nasional Indonesia di tengah peradaban dunia dgn menjamin kebebasan masyarakat dlm memelihara dan mengembangkan nilai-nilai budaya.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id-ID" sz="2800" dirty="0" smtClean="0"/>
              <a:t>2). Negara menghormati dan memelihara bahasa daerah sebagai kekayaan budaya nasional.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id-ID" sz="2800" b="1" dirty="0" smtClean="0"/>
              <a:t>Dgn demikian s</a:t>
            </a:r>
            <a:r>
              <a:rPr lang="en-ID" sz="2800" b="1" dirty="0" smtClean="0"/>
              <a:t>e</a:t>
            </a:r>
            <a:r>
              <a:rPr lang="id-ID" sz="2800" b="1" dirty="0" smtClean="0"/>
              <a:t>c</a:t>
            </a:r>
            <a:r>
              <a:rPr lang="en-ID" sz="2800" b="1" dirty="0" smtClean="0"/>
              <a:t>a</a:t>
            </a:r>
            <a:r>
              <a:rPr lang="id-ID" sz="2800" b="1" dirty="0" smtClean="0"/>
              <a:t>r</a:t>
            </a:r>
            <a:r>
              <a:rPr lang="en-ID" sz="2800" b="1" dirty="0" smtClean="0"/>
              <a:t>a</a:t>
            </a:r>
            <a:r>
              <a:rPr lang="id-ID" sz="2800" b="1" dirty="0" smtClean="0"/>
              <a:t> konstitusional</a:t>
            </a:r>
            <a:r>
              <a:rPr lang="id-ID" sz="2800" dirty="0" smtClean="0"/>
              <a:t>, UUD 1945 telah memberikan dasar dan arahan dalam pengembangan identitas nasional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VIII. </a:t>
            </a:r>
            <a:r>
              <a:rPr lang="id-ID" smtClean="0"/>
              <a:t>Tantangan Identitas Nasional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930399"/>
            <a:ext cx="9937104" cy="4378921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id-ID" sz="2400" b="1" dirty="0" smtClean="0"/>
              <a:t>Secara Eksternal </a:t>
            </a:r>
          </a:p>
          <a:p>
            <a:pPr marL="515938" indent="-515938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r>
              <a:rPr lang="id-ID" sz="2400" dirty="0" smtClean="0"/>
              <a:t> </a:t>
            </a:r>
            <a:r>
              <a:rPr lang="id-ID" sz="2400" dirty="0" smtClean="0">
                <a:sym typeface="+mn-ea"/>
              </a:rPr>
              <a:t>Globalisasi , dalam ekonomi membawa paham  </a:t>
            </a:r>
            <a:r>
              <a:rPr lang="id-ID" sz="2400" b="1" dirty="0" smtClean="0">
                <a:sym typeface="+mn-ea"/>
              </a:rPr>
              <a:t>neo</a:t>
            </a:r>
            <a:r>
              <a:rPr lang="en-US" altLang="id-ID" sz="2400" b="1" dirty="0" smtClean="0">
                <a:sym typeface="+mn-ea"/>
              </a:rPr>
              <a:t>-</a:t>
            </a:r>
            <a:r>
              <a:rPr lang="id-ID" sz="2400" b="1" dirty="0" smtClean="0">
                <a:sym typeface="+mn-ea"/>
              </a:rPr>
              <a:t>liberalisme </a:t>
            </a:r>
            <a:r>
              <a:rPr lang="id-ID" sz="2400" dirty="0" smtClean="0">
                <a:sym typeface="+mn-ea"/>
              </a:rPr>
              <a:t>	</a:t>
            </a:r>
            <a:r>
              <a:rPr lang="en-US" altLang="id-ID" sz="2400" dirty="0" smtClean="0">
                <a:sym typeface="+mn-ea"/>
              </a:rPr>
              <a:t>/ neo-</a:t>
            </a:r>
            <a:r>
              <a:rPr lang="id-ID" sz="2400" b="1" dirty="0" smtClean="0">
                <a:sym typeface="+mn-ea"/>
              </a:rPr>
              <a:t>kapitalisme</a:t>
            </a:r>
            <a:r>
              <a:rPr lang="id-ID" sz="2400" dirty="0" smtClean="0">
                <a:sym typeface="+mn-ea"/>
              </a:rPr>
              <a:t>, neo sosialisme melalui bbg kesepakatan internasional. Seperti WTO, APEC, AFTA , CAFTA 	dll.</a:t>
            </a:r>
            <a:endParaRPr lang="id-ID" sz="24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r>
              <a:rPr lang="id-ID" sz="2400" dirty="0" smtClean="0"/>
              <a:t>Globalisasi melahirkan interdependensi, paham keterbukaan, HAM, kebebasan berekpressi.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r>
              <a:rPr lang="id-ID" sz="2400" dirty="0" smtClean="0">
                <a:sym typeface="+mn-ea"/>
              </a:rPr>
              <a:t>Perkembangan teknologi informasi: Masuknya berbagai budaya yang tidak sejalan dengan identitas nasional.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r>
              <a:rPr lang="en-US" altLang="id-ID" sz="2400" dirty="0" smtClean="0">
                <a:sym typeface="+mn-ea"/>
              </a:rPr>
              <a:t>Persaingan </a:t>
            </a:r>
            <a:r>
              <a:rPr lang="en-US" altLang="id-ID" sz="2400" dirty="0" err="1" smtClean="0">
                <a:sym typeface="+mn-ea"/>
              </a:rPr>
              <a:t>antar</a:t>
            </a:r>
            <a:r>
              <a:rPr lang="en-US" altLang="id-ID" sz="2400" dirty="0" smtClean="0">
                <a:sym typeface="+mn-ea"/>
              </a:rPr>
              <a:t> </a:t>
            </a:r>
            <a:r>
              <a:rPr lang="en-US" altLang="id-ID" sz="2400" dirty="0" err="1" smtClean="0">
                <a:sym typeface="+mn-ea"/>
              </a:rPr>
              <a:t>bangsa</a:t>
            </a:r>
            <a:r>
              <a:rPr lang="en-US" altLang="id-ID" sz="2400" dirty="0" smtClean="0">
                <a:sym typeface="+mn-ea"/>
              </a:rPr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endParaRPr lang="id-ID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eriod"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Tantangan Identitas Nasional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77334" y="1628801"/>
            <a:ext cx="10243202" cy="4412562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id-ID" sz="2400" dirty="0"/>
              <a:t>2. </a:t>
            </a:r>
            <a:r>
              <a:rPr lang="id-ID" sz="2400" b="1" dirty="0"/>
              <a:t>Secara Internal</a:t>
            </a:r>
          </a:p>
          <a:p>
            <a:pPr eaLnBrk="1" hangingPunct="1">
              <a:buFont typeface="Wingdings" charset="0"/>
              <a:buChar char="n"/>
            </a:pPr>
            <a:r>
              <a:rPr lang="en-US" altLang="id-ID" sz="2400" dirty="0" err="1"/>
              <a:t>Sejarah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bangsa</a:t>
            </a:r>
            <a:r>
              <a:rPr lang="en-US" altLang="id-ID" sz="2400" dirty="0"/>
              <a:t> Indonesia, </a:t>
            </a:r>
            <a:r>
              <a:rPr lang="en-US" altLang="id-ID" sz="2400" dirty="0" err="1"/>
              <a:t>mulai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kemerdekaan</a:t>
            </a:r>
            <a:r>
              <a:rPr lang="en-US" altLang="id-ID" sz="2400" dirty="0"/>
              <a:t> </a:t>
            </a:r>
            <a:r>
              <a:rPr lang="id-ID" sz="2400" dirty="0"/>
              <a:t>Merupakan konsekwensi logis dari runtuhnya rezim Orde Baru</a:t>
            </a:r>
          </a:p>
          <a:p>
            <a:pPr eaLnBrk="1" hangingPunct="1">
              <a:buFont typeface="Wingdings" charset="0"/>
              <a:buChar char="n"/>
            </a:pPr>
            <a:r>
              <a:rPr lang="en-US" altLang="id-ID" sz="2400" dirty="0" err="1"/>
              <a:t>Perkembangan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politik</a:t>
            </a:r>
            <a:r>
              <a:rPr lang="en-US" altLang="id-ID" sz="2400" dirty="0"/>
              <a:t>: </a:t>
            </a:r>
            <a:r>
              <a:rPr lang="id-ID" sz="2400" dirty="0"/>
              <a:t>Runtuhnya rezim Orde Baru, mendorong keterpasungan demokrasi kepada kebebsan demokrasi, yg tdk didukung dg </a:t>
            </a:r>
            <a:r>
              <a:rPr lang="id-ID" sz="2400" i="1" dirty="0"/>
              <a:t>“infrastruktur moral”</a:t>
            </a:r>
            <a:r>
              <a:rPr lang="id-ID" sz="2400" dirty="0"/>
              <a:t>, menjadikan demokrasi mengarah kpd anarki/demokrasi yg </a:t>
            </a:r>
            <a:r>
              <a:rPr lang="id-ID" sz="2400" i="1" dirty="0"/>
              <a:t>kebablasan</a:t>
            </a:r>
          </a:p>
          <a:p>
            <a:pPr eaLnBrk="1" hangingPunct="1">
              <a:buFont typeface="Wingdings" charset="0"/>
              <a:buChar char="n"/>
            </a:pPr>
            <a:r>
              <a:rPr lang="en-US" sz="2400" dirty="0" err="1"/>
              <a:t>Keberagaman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Indonesia, </a:t>
            </a:r>
            <a:r>
              <a:rPr lang="en-US" sz="2400" dirty="0" err="1"/>
              <a:t>suku</a:t>
            </a:r>
            <a:r>
              <a:rPr lang="en-US" sz="2400" dirty="0"/>
              <a:t>, </a:t>
            </a:r>
            <a:r>
              <a:rPr lang="en-US" sz="2400" dirty="0" err="1"/>
              <a:t>ras</a:t>
            </a:r>
            <a:r>
              <a:rPr lang="en-US" sz="2400" dirty="0"/>
              <a:t>, </a:t>
            </a:r>
            <a:r>
              <a:rPr lang="en-US" sz="2400" dirty="0" err="1"/>
              <a:t>bahasan</a:t>
            </a:r>
            <a:r>
              <a:rPr lang="en-US" sz="2400" dirty="0"/>
              <a:t>, agama, </a:t>
            </a:r>
            <a:r>
              <a:rPr lang="en-US" sz="2400" dirty="0" err="1"/>
              <a:t>budaya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IX. </a:t>
            </a:r>
            <a:r>
              <a:rPr lang="id-ID" dirty="0" smtClean="0"/>
              <a:t>Pe</a:t>
            </a:r>
            <a:r>
              <a:rPr lang="en-ID" dirty="0" err="1" smtClean="0"/>
              <a:t>nguatan</a:t>
            </a:r>
            <a:r>
              <a:rPr lang="id-ID" dirty="0" smtClean="0"/>
              <a:t> Identitas Nasional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15210" cy="429274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Pemberdayaan  nilai-nilai luhur dari nenek moyang, harus tetap bermakna dlm arti relevan dgn kehidupan masyarakat.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Upaya pemberdayaan Identitas nasional, perlu ditempuh dg melakukan </a:t>
            </a:r>
            <a:r>
              <a:rPr lang="id-ID" sz="2400" b="1" dirty="0" smtClean="0"/>
              <a:t>revitalisasi nilai-nilai yg terkandung di dalam Pancasila.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Pancasila sebagai manifestasi Identitas Nasional, harus diarahkan kpd pembinaan dan pegembangan moral, guna mengantisipasi krisis dan disintegrasi yg sdh menyentuh semua segi kehidupan masyarakat.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Pemberdayaan SDM Indonesia dlm penguasaan IPTEKS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Terminologi dan definisi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66713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Identitas</a:t>
            </a:r>
            <a:r>
              <a:rPr lang="en-US" sz="2800" dirty="0"/>
              <a:t> </a:t>
            </a:r>
            <a:r>
              <a:rPr lang="en-US" sz="2800" dirty="0" err="1"/>
              <a:t>nasional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kata  national identity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/>
              <a:t>yang </a:t>
            </a:r>
            <a:r>
              <a:rPr lang="en-US" sz="2800" i="1" dirty="0" err="1"/>
              <a:t>teridir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kata national </a:t>
            </a:r>
            <a:r>
              <a:rPr lang="en-US" sz="2800" i="1" dirty="0" err="1"/>
              <a:t>dan</a:t>
            </a:r>
            <a:r>
              <a:rPr lang="en-US" sz="2800" i="1" dirty="0"/>
              <a:t> Identity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Identitas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kata </a:t>
            </a:r>
            <a:r>
              <a:rPr lang="en-US" sz="2800" i="1" dirty="0"/>
              <a:t>identity</a:t>
            </a:r>
            <a:r>
              <a:rPr lang="en-US" sz="2800" dirty="0"/>
              <a:t> yang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pembeda</a:t>
            </a:r>
            <a:r>
              <a:rPr lang="en-US" sz="2800" dirty="0"/>
              <a:t>, </a:t>
            </a:r>
            <a:r>
              <a:rPr lang="en-US" sz="2800" dirty="0" err="1"/>
              <a:t>ciri</a:t>
            </a:r>
            <a:r>
              <a:rPr lang="en-US" sz="2800" dirty="0"/>
              <a:t>,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membedakan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yang </a:t>
            </a:r>
            <a:r>
              <a:rPr lang="en-US" sz="2800" dirty="0" err="1"/>
              <a:t>liannya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02717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err="1"/>
              <a:t>Sekian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Kasih</a:t>
            </a:r>
            <a:r>
              <a:rPr lang="en-US" sz="2400" dirty="0"/>
              <a:t>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15210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Nasional</a:t>
            </a:r>
            <a:r>
              <a:rPr lang="en-US" sz="2800" dirty="0"/>
              <a:t>: </a:t>
            </a:r>
            <a:r>
              <a:rPr lang="en-US" sz="2800" dirty="0">
                <a:sym typeface="+mn-ea"/>
              </a:rPr>
              <a:t>National </a:t>
            </a:r>
            <a:r>
              <a:rPr lang="en-US" sz="2800" dirty="0" err="1">
                <a:sym typeface="+mn-ea"/>
              </a:rPr>
              <a:t>berasal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dari</a:t>
            </a:r>
            <a:r>
              <a:rPr lang="en-US" sz="2800" dirty="0">
                <a:sym typeface="+mn-ea"/>
              </a:rPr>
              <a:t> kata nation yang </a:t>
            </a:r>
            <a:r>
              <a:rPr lang="en-US" sz="2800" dirty="0" err="1">
                <a:sym typeface="+mn-ea"/>
              </a:rPr>
              <a:t>berarti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bangsa</a:t>
            </a:r>
            <a:r>
              <a:rPr lang="en-US" sz="2800" dirty="0">
                <a:sym typeface="+mn-ea"/>
              </a:rPr>
              <a:t> : </a:t>
            </a:r>
            <a:r>
              <a:rPr lang="id-ID" sz="2800" dirty="0">
                <a:sym typeface="+mn-ea"/>
              </a:rPr>
              <a:t>Satu kesatuan antara wilayah, orang, nilai dan sejarah dan aspirasi.</a:t>
            </a:r>
            <a:endParaRPr lang="id-ID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Ernest Renan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dlm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buku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 pitchFamily="18" charset="2"/>
              </a:rPr>
              <a:t>Qu’est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 pitchFamily="18" charset="2"/>
              </a:rPr>
              <a:t>ce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 pitchFamily="18" charset="2"/>
              </a:rPr>
              <a:t>qu’une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nation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hakekat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nasionalisme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ad</a:t>
            </a:r>
            <a:r>
              <a:rPr lang="id-ID" sz="2800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id-ID" sz="2800" dirty="0">
                <a:solidFill>
                  <a:schemeClr val="accent2"/>
                </a:solidFill>
                <a:sym typeface="Symbol" pitchFamily="18" charset="2"/>
              </a:rPr>
              <a:t>ah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rgbClr val="002060"/>
                </a:solidFill>
                <a:sym typeface="Symbol" pitchFamily="18" charset="2"/>
              </a:rPr>
              <a:t>le desire </a:t>
            </a:r>
            <a:r>
              <a:rPr lang="en-US" sz="2800" b="1" i="1" dirty="0" err="1">
                <a:solidFill>
                  <a:srgbClr val="002060"/>
                </a:solidFill>
                <a:sym typeface="Symbol" pitchFamily="18" charset="2"/>
              </a:rPr>
              <a:t>viv</a:t>
            </a:r>
            <a:r>
              <a:rPr lang="id-ID" sz="2800" b="1" i="1" dirty="0">
                <a:solidFill>
                  <a:srgbClr val="002060"/>
                </a:solidFill>
                <a:sym typeface="Symbol" pitchFamily="18" charset="2"/>
              </a:rPr>
              <a:t>e</a:t>
            </a:r>
            <a:r>
              <a:rPr lang="en-US" sz="2800" b="1" i="1" dirty="0">
                <a:solidFill>
                  <a:srgbClr val="002060"/>
                </a:solidFill>
                <a:sym typeface="Symbol" pitchFamily="18" charset="2"/>
              </a:rPr>
              <a:t>re ensemble</a:t>
            </a:r>
            <a:r>
              <a:rPr lang="en-US" sz="28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keinginan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utk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hidup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bersama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),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bertumpu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pd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esadaran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akan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adanya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jiwa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dan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prinsip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spiritual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une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ame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, un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prinsipe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spirituel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)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yg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berakar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pd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kepahlawanan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(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sejarah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)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masa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lalu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yg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tumbuh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karena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kesamaan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penderitaan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sym typeface="Symbol" pitchFamily="18" charset="2"/>
              </a:rPr>
              <a:t>dan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kemuliaan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di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masa</a:t>
            </a:r>
            <a:r>
              <a:rPr lang="en-US" sz="2800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  <a:sym typeface="Symbol" pitchFamily="18" charset="2"/>
              </a:rPr>
              <a:t>lalu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id-ID" sz="2800" dirty="0"/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1521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Terminologi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 err="1" smtClean="0"/>
              <a:t>Identitas</a:t>
            </a:r>
            <a:r>
              <a:rPr lang="en-US" sz="3600" dirty="0" smtClean="0"/>
              <a:t> Nasional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Suatu</a:t>
            </a:r>
            <a:r>
              <a:rPr lang="en-US" sz="3600" dirty="0" smtClean="0"/>
              <a:t> </a:t>
            </a:r>
            <a:r>
              <a:rPr lang="en-US" sz="3600" dirty="0" err="1"/>
              <a:t>ciri</a:t>
            </a:r>
            <a:r>
              <a:rPr lang="en-US" sz="3600" dirty="0"/>
              <a:t> yang </a:t>
            </a:r>
            <a:r>
              <a:rPr lang="en-US" sz="3600" dirty="0" err="1"/>
              <a:t>dimiliki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 yang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filosofi</a:t>
            </a:r>
            <a:r>
              <a:rPr lang="en-US" sz="3600" dirty="0"/>
              <a:t> </a:t>
            </a:r>
            <a:r>
              <a:rPr lang="en-US" sz="3600" dirty="0" err="1" smtClean="0"/>
              <a:t>membedakan</a:t>
            </a:r>
            <a:r>
              <a:rPr lang="en-US" sz="3600" dirty="0" smtClean="0"/>
              <a:t> </a:t>
            </a:r>
            <a:r>
              <a:rPr lang="en-US" sz="3600" dirty="0" err="1" smtClean="0"/>
              <a:t>bangsa</a:t>
            </a:r>
            <a:r>
              <a:rPr lang="en-US" sz="3600" dirty="0" smtClean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</a:t>
            </a:r>
            <a:r>
              <a:rPr lang="en-US" sz="3600" dirty="0" smtClean="0"/>
              <a:t>lain.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67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17119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Definisi</a:t>
            </a:r>
            <a:r>
              <a:rPr lang="en-US" sz="3200" dirty="0"/>
              <a:t>: Kaelan (2007):</a:t>
            </a:r>
          </a:p>
          <a:p>
            <a:pPr marL="0" indent="0">
              <a:buNone/>
            </a:pPr>
            <a:r>
              <a:rPr lang="en-US" sz="3200" dirty="0" err="1" smtClean="0"/>
              <a:t>Manifestasi</a:t>
            </a:r>
            <a:r>
              <a:rPr lang="en-US" sz="3200" dirty="0" smtClean="0"/>
              <a:t> </a:t>
            </a:r>
            <a:r>
              <a:rPr lang="en-US" sz="3200" dirty="0" err="1"/>
              <a:t>nilai-nilai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yang </a:t>
            </a:r>
            <a:r>
              <a:rPr lang="en-US" sz="3200" dirty="0" err="1"/>
              <a:t>tumbuh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berkembang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aspek</a:t>
            </a:r>
            <a:r>
              <a:rPr lang="en-US" sz="3200" dirty="0"/>
              <a:t> </a:t>
            </a:r>
            <a:r>
              <a:rPr lang="en-US" sz="3200" dirty="0" err="1"/>
              <a:t>kehidupan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bangsa</a:t>
            </a:r>
            <a:r>
              <a:rPr lang="en-US" sz="3200" dirty="0"/>
              <a:t>  (nation) 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ciri-ciri</a:t>
            </a:r>
            <a:r>
              <a:rPr lang="en-US" sz="3200" dirty="0"/>
              <a:t> </a:t>
            </a:r>
            <a:r>
              <a:rPr lang="en-US" sz="3200" dirty="0" err="1"/>
              <a:t>khas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ciri-ciri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bangsa</a:t>
            </a:r>
            <a:r>
              <a:rPr lang="en-US" sz="3200" dirty="0"/>
              <a:t> </a:t>
            </a:r>
            <a:r>
              <a:rPr lang="en-US" sz="3200" dirty="0" err="1"/>
              <a:t>berbeda</a:t>
            </a:r>
            <a:r>
              <a:rPr lang="en-US" sz="3200" dirty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/>
              <a:t>bangsa</a:t>
            </a:r>
            <a:r>
              <a:rPr lang="en-US" sz="3200" dirty="0"/>
              <a:t> lain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kehidupannya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95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459226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/>
              <a:t>Identitas</a:t>
            </a:r>
            <a:r>
              <a:rPr lang="en-US" sz="4000" dirty="0"/>
              <a:t> </a:t>
            </a:r>
            <a:r>
              <a:rPr lang="en-US" sz="4000" dirty="0" err="1"/>
              <a:t>Nasional</a:t>
            </a:r>
            <a:r>
              <a:rPr lang="en-US" sz="4000" dirty="0"/>
              <a:t> Indonesia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pembeda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ciri</a:t>
            </a:r>
            <a:r>
              <a:rPr lang="en-US" sz="4000" dirty="0"/>
              <a:t> </a:t>
            </a:r>
            <a:r>
              <a:rPr lang="en-US" sz="4000" dirty="0" err="1"/>
              <a:t>khusus</a:t>
            </a:r>
            <a:r>
              <a:rPr lang="en-US" sz="4000" dirty="0"/>
              <a:t> Indonesia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negara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seorang</a:t>
            </a:r>
            <a:r>
              <a:rPr lang="en-US" sz="4000" dirty="0"/>
              <a:t> </a:t>
            </a:r>
            <a:r>
              <a:rPr lang="en-US" sz="4000" dirty="0" err="1"/>
              <a:t>warga</a:t>
            </a:r>
            <a:r>
              <a:rPr lang="en-US" sz="4000" dirty="0"/>
              <a:t> </a:t>
            </a:r>
            <a:r>
              <a:rPr lang="en-US" sz="4000" dirty="0" err="1"/>
              <a:t>negara</a:t>
            </a:r>
            <a:r>
              <a:rPr lang="en-US" sz="4000" dirty="0"/>
              <a:t> yang </a:t>
            </a:r>
            <a:r>
              <a:rPr lang="en-US" sz="4000" dirty="0" err="1"/>
              <a:t>membedakan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negara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warga</a:t>
            </a:r>
            <a:r>
              <a:rPr lang="en-US" sz="4000" dirty="0"/>
              <a:t> </a:t>
            </a:r>
            <a:r>
              <a:rPr lang="en-US" sz="4000" dirty="0" err="1"/>
              <a:t>negara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7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459226" cy="388077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/>
              <a:t>Identitas Nasional pada hakekatnya merupakan manifestasi nilai-nilai budaya yg tumbuh dan berkembang dlm bbg aspek kehidupan suatu bangsa dg ciri-ciri khas.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/>
              <a:t>Dengan</a:t>
            </a:r>
            <a:r>
              <a:rPr lang="en-US" sz="2400" dirty="0"/>
              <a:t> </a:t>
            </a:r>
            <a:r>
              <a:rPr lang="id-ID" sz="2400" dirty="0"/>
              <a:t>ciri-ciri khas itu suatu bangsa berbeda dg bangsa lain dlm hidup dan kehidupannya.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/>
              <a:t>Di Indonesia Identitas Nasional itu m</a:t>
            </a:r>
            <a:r>
              <a:rPr lang="en-US" sz="2400" dirty="0"/>
              <a:t>e</a:t>
            </a:r>
            <a:r>
              <a:rPr lang="id-ID" sz="2400" dirty="0"/>
              <a:t>r</a:t>
            </a:r>
            <a:r>
              <a:rPr lang="en-US" sz="2400" dirty="0"/>
              <a:t>u</a:t>
            </a:r>
            <a:r>
              <a:rPr lang="id-ID" sz="2400" dirty="0"/>
              <a:t>p</a:t>
            </a:r>
            <a:r>
              <a:rPr lang="en-US" sz="2400" dirty="0"/>
              <a:t>a</a:t>
            </a:r>
            <a:r>
              <a:rPr lang="id-ID" sz="2400" dirty="0"/>
              <a:t>k</a:t>
            </a:r>
            <a:r>
              <a:rPr lang="en-US" sz="2400" dirty="0"/>
              <a:t>an</a:t>
            </a:r>
            <a:r>
              <a:rPr lang="id-ID" sz="2400" dirty="0"/>
              <a:t> manifestasi nilai-nilai budaya yg sdh tumbuh dari nenek moyang Bgs Indonesia.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/>
              <a:t>Identitas Nasional kemudian dikristalisasikan dlm Pancasila dlm roh Bhineka Tunggal Ika.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Unsur-Unsur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43202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1. </a:t>
            </a:r>
            <a:r>
              <a:rPr lang="en-US" sz="3200" dirty="0" err="1" smtClean="0"/>
              <a:t>Suku</a:t>
            </a:r>
            <a:r>
              <a:rPr lang="en-US" sz="3200" dirty="0" smtClean="0"/>
              <a:t> </a:t>
            </a:r>
            <a:r>
              <a:rPr lang="en-US" sz="3200" dirty="0" err="1"/>
              <a:t>Bangsa</a:t>
            </a:r>
            <a:endParaRPr lang="en-US" sz="3200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2. Agama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3.Kebudayaan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4. </a:t>
            </a:r>
            <a:r>
              <a:rPr lang="en-US" sz="3200" dirty="0" err="1"/>
              <a:t>Bahasa</a:t>
            </a:r>
            <a:endParaRPr lang="en-US" sz="3200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5. </a:t>
            </a:r>
            <a:r>
              <a:rPr lang="en-US" sz="3200" dirty="0" err="1"/>
              <a:t>Sejarah</a:t>
            </a:r>
            <a:endParaRPr lang="en-US" sz="3200" dirty="0"/>
          </a:p>
          <a:p>
            <a:pPr>
              <a:buFont typeface="Wingdings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770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15210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Identitas</a:t>
            </a:r>
            <a:r>
              <a:rPr lang="en-US" sz="2800" dirty="0"/>
              <a:t> </a:t>
            </a:r>
            <a:r>
              <a:rPr lang="en-US" sz="2800" dirty="0" err="1"/>
              <a:t>Nasional</a:t>
            </a:r>
            <a:r>
              <a:rPr lang="en-US" sz="2800" dirty="0"/>
              <a:t> </a:t>
            </a:r>
            <a:r>
              <a:rPr lang="en-US" sz="2800" dirty="0" err="1"/>
              <a:t>dibedakan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:</a:t>
            </a:r>
          </a:p>
          <a:p>
            <a:pPr algn="just">
              <a:buFont typeface="Wingdings" charset="0"/>
              <a:buChar char="v"/>
            </a:pPr>
            <a:r>
              <a:rPr lang="en-US" sz="2800" dirty="0" err="1"/>
              <a:t>Identitas</a:t>
            </a:r>
            <a:r>
              <a:rPr lang="en-US" sz="2800" dirty="0"/>
              <a:t> Fundamental: </a:t>
            </a:r>
            <a:r>
              <a:rPr lang="en-US" sz="2800" dirty="0" err="1"/>
              <a:t>Falsafah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,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, </a:t>
            </a:r>
            <a:r>
              <a:rPr lang="en-US" sz="2800" dirty="0" err="1"/>
              <a:t>ideologi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endParaRPr lang="en-US" sz="2800" dirty="0"/>
          </a:p>
          <a:p>
            <a:pPr algn="just">
              <a:buFont typeface="Wingdings" charset="0"/>
              <a:buChar char="v"/>
            </a:pPr>
            <a:r>
              <a:rPr lang="en-US" sz="2800" dirty="0" err="1"/>
              <a:t>Identitas</a:t>
            </a:r>
            <a:r>
              <a:rPr lang="en-US" sz="2800" dirty="0"/>
              <a:t> Instrumental: UUD, </a:t>
            </a:r>
            <a:r>
              <a:rPr lang="en-US" sz="2800" dirty="0" err="1" smtClean="0"/>
              <a:t>Bahasa</a:t>
            </a:r>
            <a:r>
              <a:rPr lang="en-US" sz="2800" dirty="0" smtClean="0"/>
              <a:t>, </a:t>
            </a:r>
            <a:r>
              <a:rPr lang="en-US" sz="2800" dirty="0" err="1"/>
              <a:t>Lambang</a:t>
            </a:r>
            <a:r>
              <a:rPr lang="en-US" sz="2800" dirty="0"/>
              <a:t> Negara, </a:t>
            </a:r>
            <a:r>
              <a:rPr lang="en-US" sz="2800" dirty="0" err="1"/>
              <a:t>Bendera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,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kebangsaan</a:t>
            </a:r>
            <a:endParaRPr lang="en-US" sz="2800" dirty="0"/>
          </a:p>
          <a:p>
            <a:pPr algn="just">
              <a:buFont typeface="Wingdings" charset="0"/>
              <a:buChar char="v"/>
            </a:pPr>
            <a:r>
              <a:rPr lang="en-US" sz="2800" dirty="0" err="1"/>
              <a:t>Identitas</a:t>
            </a:r>
            <a:r>
              <a:rPr lang="en-US" sz="2800" dirty="0"/>
              <a:t> </a:t>
            </a:r>
            <a:r>
              <a:rPr lang="en-US" sz="2800" dirty="0" err="1"/>
              <a:t>Alamiah</a:t>
            </a:r>
            <a:r>
              <a:rPr lang="en-US" sz="2800" dirty="0"/>
              <a:t>: </a:t>
            </a:r>
            <a:r>
              <a:rPr lang="en-US" sz="2800" dirty="0" err="1"/>
              <a:t>wilyah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Indonesia Negara </a:t>
            </a:r>
            <a:r>
              <a:rPr lang="en-US" sz="2800" dirty="0" err="1"/>
              <a:t>kepulauan</a:t>
            </a:r>
            <a:r>
              <a:rPr lang="en-US" sz="2800" dirty="0"/>
              <a:t>,  </a:t>
            </a:r>
            <a:r>
              <a:rPr lang="en-US" sz="2800" dirty="0" err="1"/>
              <a:t>pluralisme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, </a:t>
            </a:r>
            <a:r>
              <a:rPr lang="en-US" sz="2800" dirty="0" err="1"/>
              <a:t>bahasa</a:t>
            </a:r>
            <a:r>
              <a:rPr lang="en-US" sz="2800" dirty="0"/>
              <a:t>, </a:t>
            </a:r>
            <a:r>
              <a:rPr lang="en-US" sz="2800" dirty="0" err="1"/>
              <a:t>budaya</a:t>
            </a:r>
            <a:r>
              <a:rPr lang="en-US" sz="2800" dirty="0"/>
              <a:t>, agama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546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926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Symbol</vt:lpstr>
      <vt:lpstr>Trebuchet MS</vt:lpstr>
      <vt:lpstr>Wingdings</vt:lpstr>
      <vt:lpstr>Wingdings 3</vt:lpstr>
      <vt:lpstr>Facet</vt:lpstr>
      <vt:lpstr>  KEWARGANEGARAAN IDENTITAS NASIONAL  </vt:lpstr>
      <vt:lpstr>I. Terminologi dan definisi</vt:lpstr>
      <vt:lpstr>PowerPoint Presentation</vt:lpstr>
      <vt:lpstr>PowerPoint Presentation</vt:lpstr>
      <vt:lpstr>PowerPoint Presentation</vt:lpstr>
      <vt:lpstr>PowerPoint Presentation</vt:lpstr>
      <vt:lpstr>Pengertian IN</vt:lpstr>
      <vt:lpstr>Unsur-Unsur IN</vt:lpstr>
      <vt:lpstr>PowerPoint Presentation</vt:lpstr>
      <vt:lpstr>II. Latar belakang</vt:lpstr>
      <vt:lpstr>Krisis Multidimensi</vt:lpstr>
      <vt:lpstr>Lahirnya Identitas Nasional </vt:lpstr>
      <vt:lpstr>IV. AKTOR-FAKTOR YG MEMPENGARUHI LAHIR DAN BERBEDANYA IDENTITAS NASIONAL</vt:lpstr>
      <vt:lpstr>VI. Identitas Nasional Indonesia</vt:lpstr>
      <vt:lpstr>VII. Refleksi Kritis</vt:lpstr>
      <vt:lpstr>PowerPoint Presentation</vt:lpstr>
      <vt:lpstr>VIII. Tantangan Identitas Nasional</vt:lpstr>
      <vt:lpstr>Tantangan Identitas Nasional</vt:lpstr>
      <vt:lpstr>IX. Penguatan Identitas Nasional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IDENTITAS NASIONAL</dc:title>
  <dc:creator>TOSHIBA</dc:creator>
  <cp:lastModifiedBy>Yoserwan</cp:lastModifiedBy>
  <cp:revision>86</cp:revision>
  <dcterms:created xsi:type="dcterms:W3CDTF">2010-11-05T12:47:00Z</dcterms:created>
  <dcterms:modified xsi:type="dcterms:W3CDTF">2022-03-09T06:33:25Z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