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61" r:id="rId3"/>
    <p:sldId id="307" r:id="rId4"/>
    <p:sldId id="308" r:id="rId5"/>
    <p:sldId id="309" r:id="rId6"/>
    <p:sldId id="310" r:id="rId7"/>
    <p:sldId id="284" r:id="rId8"/>
    <p:sldId id="311" r:id="rId9"/>
    <p:sldId id="295" r:id="rId10"/>
    <p:sldId id="333" r:id="rId11"/>
    <p:sldId id="331" r:id="rId12"/>
    <p:sldId id="332" r:id="rId13"/>
    <p:sldId id="296" r:id="rId14"/>
    <p:sldId id="334" r:id="rId15"/>
    <p:sldId id="312" r:id="rId16"/>
    <p:sldId id="313" r:id="rId17"/>
    <p:sldId id="314" r:id="rId18"/>
    <p:sldId id="344" r:id="rId19"/>
    <p:sldId id="315" r:id="rId20"/>
    <p:sldId id="297" r:id="rId21"/>
    <p:sldId id="316" r:id="rId22"/>
    <p:sldId id="298" r:id="rId23"/>
    <p:sldId id="317" r:id="rId24"/>
    <p:sldId id="345" r:id="rId25"/>
    <p:sldId id="318" r:id="rId26"/>
    <p:sldId id="299" r:id="rId27"/>
    <p:sldId id="319" r:id="rId28"/>
    <p:sldId id="346" r:id="rId29"/>
    <p:sldId id="304" r:id="rId30"/>
    <p:sldId id="306" r:id="rId31"/>
    <p:sldId id="336" r:id="rId32"/>
    <p:sldId id="347" r:id="rId33"/>
    <p:sldId id="338" r:id="rId34"/>
    <p:sldId id="339" r:id="rId35"/>
    <p:sldId id="303" r:id="rId36"/>
    <p:sldId id="340" r:id="rId37"/>
    <p:sldId id="341" r:id="rId38"/>
    <p:sldId id="302" r:id="rId39"/>
    <p:sldId id="301" r:id="rId40"/>
    <p:sldId id="321" r:id="rId41"/>
    <p:sldId id="322" r:id="rId42"/>
    <p:sldId id="300" r:id="rId43"/>
    <p:sldId id="323" r:id="rId44"/>
    <p:sldId id="305" r:id="rId45"/>
    <p:sldId id="324" r:id="rId46"/>
    <p:sldId id="325" r:id="rId47"/>
    <p:sldId id="294" r:id="rId48"/>
    <p:sldId id="343" r:id="rId49"/>
    <p:sldId id="273" r:id="rId50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9CF8C-36DD-469B-A143-72DD1980698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088-A5E3-43EE-909D-F995208D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ECA9-3AD3-427B-8D68-F9C057BF1F28}" type="datetime1">
              <a:rPr lang="en-US" smtClean="0"/>
              <a:t>4/3/2020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A1FF-D0F0-4AEA-BCED-5E2A3D481D6F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4E61-4B08-46A6-89D7-72D1099B2BF3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73A920-8585-402C-B774-DC006AB374D5}" type="datetime1">
              <a:rPr lang="en-US" smtClean="0"/>
              <a:t>4/3/2020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D92-2CC9-46C5-B696-9CF5C0438142}" type="datetime1">
              <a:rPr lang="en-US" smtClean="0"/>
              <a:t>4/3/2020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E218BB9-C4A5-4A47-BBBC-3AEEB15D4C76}" type="datetime1">
              <a:rPr lang="en-US" smtClean="0"/>
              <a:t>4/3/2020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059560D-9571-4523-9B60-2EDD63FAA052}" type="datetime1">
              <a:rPr lang="en-US" smtClean="0"/>
              <a:t>4/3/2020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659F-CB7A-4418-8AC9-0686DED0DC85}" type="datetime1">
              <a:rPr lang="en-US" smtClean="0"/>
              <a:t>4/3/2020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60B9-F7F8-4DAD-94A7-9F6EF92F2B44}" type="datetime1">
              <a:rPr lang="en-US" smtClean="0"/>
              <a:t>4/3/2020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AD1F7A8-0F50-447E-9E04-A73C62D3EB78}" type="datetime1">
              <a:rPr lang="en-US" smtClean="0"/>
              <a:t>4/3/2020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30A752-D51E-4B13-BC11-A233A75F16D9}" type="datetime1">
              <a:rPr lang="en-US" smtClean="0"/>
              <a:t>4/3/2020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C93CFC3-DD54-4FFF-90B3-19300AF590FF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4572000" cy="136879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sz="3200" b="1" i="0" dirty="0" smtClean="0">
                <a:solidFill>
                  <a:srgbClr val="FFFF00"/>
                </a:solidFill>
              </a:rPr>
              <a:t>Prof. Dr. </a:t>
            </a:r>
            <a:r>
              <a:rPr lang="en-US" sz="3200" b="1" i="0" dirty="0" err="1" smtClean="0">
                <a:solidFill>
                  <a:srgbClr val="FFFF00"/>
                </a:solidFill>
              </a:rPr>
              <a:t>Moedjiono</a:t>
            </a:r>
            <a:r>
              <a:rPr lang="en-US" sz="3200" b="1" i="0" dirty="0" smtClean="0">
                <a:solidFill>
                  <a:srgbClr val="FFFF00"/>
                </a:solidFill>
              </a:rPr>
              <a:t>, M.Sc.</a:t>
            </a:r>
            <a:endParaRPr lang="en-US" sz="3200" b="1" i="0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1371601"/>
            <a:ext cx="8639174" cy="2438399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rgbClr val="FFFF00"/>
                </a:solidFill>
              </a:rPr>
              <a:t>Memahami</a:t>
            </a:r>
            <a:r>
              <a:rPr lang="en-US" sz="6600" dirty="0">
                <a:solidFill>
                  <a:srgbClr val="FFFF00"/>
                </a:solidFill>
              </a:rPr>
              <a:t> </a:t>
            </a:r>
            <a:r>
              <a:rPr lang="en-US" sz="6600" dirty="0" err="1">
                <a:solidFill>
                  <a:srgbClr val="FFFF00"/>
                </a:solidFill>
              </a:rPr>
              <a:t>Layanan</a:t>
            </a:r>
            <a:r>
              <a:rPr lang="en-US" sz="6600" dirty="0">
                <a:solidFill>
                  <a:srgbClr val="FFFF00"/>
                </a:solidFill>
              </a:rPr>
              <a:t> &amp;</a:t>
            </a:r>
            <a:r>
              <a:rPr lang="en-US" sz="6600" dirty="0" smtClean="0">
                <a:solidFill>
                  <a:srgbClr val="FFFF00"/>
                </a:solidFill>
              </a:rPr>
              <a:t> </a:t>
            </a:r>
            <a:r>
              <a:rPr lang="en-US" sz="6600" dirty="0" err="1" smtClean="0">
                <a:solidFill>
                  <a:srgbClr val="FFFF00"/>
                </a:solidFill>
              </a:rPr>
              <a:t>Aplikasinya</a:t>
            </a:r>
            <a:r>
              <a:rPr lang="en-US" sz="6600" dirty="0" smtClean="0">
                <a:solidFill>
                  <a:srgbClr val="FFFF00"/>
                </a:solidFill>
              </a:rPr>
              <a:t> </a:t>
            </a:r>
            <a:r>
              <a:rPr lang="en-US" sz="6600" dirty="0" err="1" smtClean="0">
                <a:solidFill>
                  <a:srgbClr val="FFFF00"/>
                </a:solidFill>
              </a:rPr>
              <a:t>Bdsk</a:t>
            </a:r>
            <a:r>
              <a:rPr lang="en-US" sz="6600" dirty="0" smtClean="0">
                <a:solidFill>
                  <a:srgbClr val="FFFF00"/>
                </a:solidFill>
              </a:rPr>
              <a:t> </a:t>
            </a:r>
            <a:r>
              <a:rPr lang="en-US" sz="6600" dirty="0" err="1" smtClean="0">
                <a:solidFill>
                  <a:srgbClr val="FFFF00"/>
                </a:solidFill>
              </a:rPr>
              <a:t>Jenis</a:t>
            </a:r>
            <a:r>
              <a:rPr lang="en-US" sz="6600" dirty="0" smtClean="0">
                <a:solidFill>
                  <a:srgbClr val="FFFF00"/>
                </a:solidFill>
              </a:rPr>
              <a:t>/</a:t>
            </a:r>
            <a:r>
              <a:rPr lang="en-US" sz="6600" dirty="0" err="1" smtClean="0">
                <a:solidFill>
                  <a:srgbClr val="FFFF00"/>
                </a:solidFill>
              </a:rPr>
              <a:t>Tipe</a:t>
            </a:r>
            <a:r>
              <a:rPr lang="en-US" sz="6600" dirty="0" smtClean="0">
                <a:solidFill>
                  <a:srgbClr val="FFFF00"/>
                </a:solidFill>
              </a:rPr>
              <a:t> Awan</a:t>
            </a:r>
            <a:endParaRPr lang="en-US" sz="6600" dirty="0">
              <a:solidFill>
                <a:srgbClr val="FFFF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876800"/>
            <a:ext cx="1752600" cy="180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3048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Klien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memesan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setara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mesin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yg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diperlukan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menjalankan</a:t>
            </a:r>
            <a:r>
              <a:rPr lang="en-US" sz="2400" dirty="0">
                <a:solidFill>
                  <a:srgbClr val="FFFF00"/>
                </a:solidFill>
              </a:rPr>
              <a:t> masing-2 </a:t>
            </a:r>
            <a:r>
              <a:rPr lang="en-US" sz="2400" dirty="0" err="1">
                <a:solidFill>
                  <a:srgbClr val="FFFF00"/>
                </a:solidFill>
              </a:rPr>
              <a:t>beban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kerja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>
                <a:solidFill>
                  <a:srgbClr val="FFFF00"/>
                </a:solidFill>
              </a:rPr>
              <a:t>Infrastruktur</a:t>
            </a:r>
            <a:r>
              <a:rPr lang="en-US" sz="2400" dirty="0">
                <a:solidFill>
                  <a:srgbClr val="FFFF00"/>
                </a:solidFill>
              </a:rPr>
              <a:t> IaaS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instance server </a:t>
            </a:r>
            <a:r>
              <a:rPr lang="en-US" sz="2400" dirty="0" err="1">
                <a:solidFill>
                  <a:srgbClr val="FFFF00"/>
                </a:solidFill>
              </a:rPr>
              <a:t>ini</a:t>
            </a:r>
            <a:r>
              <a:rPr lang="en-US" sz="2400" dirty="0">
                <a:solidFill>
                  <a:srgbClr val="FFFF00"/>
                </a:solidFill>
              </a:rPr>
              <a:t> di </a:t>
            </a:r>
            <a:r>
              <a:rPr lang="en-US" sz="2400" dirty="0" err="1">
                <a:solidFill>
                  <a:srgbClr val="FFFF00"/>
                </a:solidFill>
              </a:rPr>
              <a:t>pusat</a:t>
            </a:r>
            <a:r>
              <a:rPr lang="en-US" sz="2400" dirty="0">
                <a:solidFill>
                  <a:srgbClr val="FFFF00"/>
                </a:solidFill>
              </a:rPr>
              <a:t> data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ditawarkan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, </a:t>
            </a:r>
            <a:r>
              <a:rPr lang="en-US" sz="2400" dirty="0" err="1"/>
              <a:t>menggambar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kumpulan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mesin</a:t>
            </a:r>
            <a:r>
              <a:rPr lang="en-US" sz="2400" dirty="0">
                <a:solidFill>
                  <a:srgbClr val="FFFF00"/>
                </a:solidFill>
              </a:rPr>
              <a:t> virtual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FF00"/>
                </a:solidFill>
              </a:rPr>
              <a:t>penyimpanan</a:t>
            </a:r>
            <a:r>
              <a:rPr lang="en-US" sz="2400" dirty="0">
                <a:solidFill>
                  <a:srgbClr val="FFFF00"/>
                </a:solidFill>
              </a:rPr>
              <a:t> RAID, &amp; </a:t>
            </a:r>
            <a:r>
              <a:rPr lang="en-US" sz="2400" dirty="0" err="1">
                <a:solidFill>
                  <a:srgbClr val="FFFF00"/>
                </a:solidFill>
              </a:rPr>
              <a:t>kapasitas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antarmuka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jaringan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92D050"/>
                </a:solidFill>
              </a:rPr>
              <a:t>Lapisan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interkoneksi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cloud </a:t>
            </a:r>
            <a:r>
              <a:rPr lang="en-US" sz="2400" dirty="0">
                <a:solidFill>
                  <a:srgbClr val="92D050"/>
                </a:solidFill>
              </a:rPr>
              <a:t>&amp; </a:t>
            </a:r>
            <a:r>
              <a:rPr lang="en-US" sz="2400" dirty="0" err="1">
                <a:solidFill>
                  <a:srgbClr val="92D050"/>
                </a:solidFill>
              </a:rPr>
              <a:t>lapisan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perangkat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lunak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aplikasi</a:t>
            </a:r>
            <a:r>
              <a:rPr lang="en-US" sz="2400" dirty="0">
                <a:solidFill>
                  <a:srgbClr val="92D050"/>
                </a:solidFill>
              </a:rPr>
              <a:t> virtual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konstruksi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logis</a:t>
            </a:r>
            <a:r>
              <a:rPr lang="en-US" sz="2400" dirty="0">
                <a:solidFill>
                  <a:srgbClr val="92D050"/>
                </a:solidFill>
              </a:rPr>
              <a:t>. </a:t>
            </a:r>
            <a:r>
              <a:rPr lang="en-US" sz="2400" dirty="0" err="1" smtClean="0"/>
              <a:t>Lapisan</a:t>
            </a:r>
            <a:r>
              <a:rPr lang="en-US" sz="2400" dirty="0" smtClean="0"/>
              <a:t> </a:t>
            </a:r>
            <a:r>
              <a:rPr lang="en-US" sz="2400" dirty="0" err="1"/>
              <a:t>interkoneksi</a:t>
            </a:r>
            <a:r>
              <a:rPr lang="en-US" sz="2400" dirty="0"/>
              <a:t> cloud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lapisan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jaringan</a:t>
            </a:r>
            <a:r>
              <a:rPr lang="en-US" sz="2400" dirty="0">
                <a:solidFill>
                  <a:srgbClr val="92D050"/>
                </a:solidFill>
              </a:rPr>
              <a:t> virtual </a:t>
            </a:r>
            <a:r>
              <a:rPr lang="en-US" sz="2400" dirty="0" err="1">
                <a:solidFill>
                  <a:srgbClr val="92D050"/>
                </a:solidFill>
              </a:rPr>
              <a:t>yg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diberikan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alamat</a:t>
            </a:r>
            <a:r>
              <a:rPr lang="en-US" sz="2400" dirty="0">
                <a:solidFill>
                  <a:srgbClr val="92D050"/>
                </a:solidFill>
              </a:rPr>
              <a:t> IP </a:t>
            </a:r>
            <a:r>
              <a:rPr lang="en-US" sz="2400" dirty="0" err="1">
                <a:solidFill>
                  <a:srgbClr val="92D050"/>
                </a:solidFill>
              </a:rPr>
              <a:t>dari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kumpulan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jaringan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IaaS.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C000"/>
                </a:solidFill>
              </a:rPr>
              <a:t>Lapisan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perangkat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lunak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aplikasi</a:t>
            </a:r>
            <a:r>
              <a:rPr lang="en-US" sz="2400" dirty="0">
                <a:solidFill>
                  <a:srgbClr val="FFC000"/>
                </a:solidFill>
              </a:rPr>
              <a:t> virtual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perangkat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lunak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yg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berjalan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pd</a:t>
            </a:r>
            <a:r>
              <a:rPr lang="en-US" sz="2400" dirty="0">
                <a:solidFill>
                  <a:srgbClr val="FFC000"/>
                </a:solidFill>
              </a:rPr>
              <a:t> instance VM </a:t>
            </a:r>
            <a:r>
              <a:rPr lang="en-US" sz="2400" dirty="0" err="1">
                <a:solidFill>
                  <a:srgbClr val="FFC000"/>
                </a:solidFill>
              </a:rPr>
              <a:t>fisik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dipartisi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di cloud </a:t>
            </a:r>
            <a:r>
              <a:rPr lang="en-US" sz="2400" dirty="0" err="1"/>
              <a:t>pribadi</a:t>
            </a:r>
            <a:r>
              <a:rPr lang="en-US" sz="2400" dirty="0"/>
              <a:t> IaaS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Dari </a:t>
            </a:r>
            <a:r>
              <a:rPr lang="en-US" sz="2400" dirty="0" err="1"/>
              <a:t>sudut</a:t>
            </a:r>
            <a:r>
              <a:rPr lang="en-US" sz="2400" dirty="0"/>
              <a:t> </a:t>
            </a:r>
            <a:r>
              <a:rPr lang="en-US" sz="2400" dirty="0" err="1"/>
              <a:t>pandang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FF00"/>
                </a:solidFill>
              </a:rPr>
              <a:t>klien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dlm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infrastruktur</a:t>
            </a:r>
            <a:r>
              <a:rPr lang="en-US" sz="2400" dirty="0">
                <a:solidFill>
                  <a:srgbClr val="FFFF00"/>
                </a:solidFill>
              </a:rPr>
              <a:t> IaaS </a:t>
            </a:r>
            <a:r>
              <a:rPr lang="en-US" sz="2400" dirty="0" err="1">
                <a:solidFill>
                  <a:srgbClr val="FFFF00"/>
                </a:solidFill>
              </a:rPr>
              <a:t>ditugaskan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jaringan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pribadinya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sendiri</a:t>
            </a:r>
            <a:r>
              <a:rPr lang="en-US" sz="2400" dirty="0">
                <a:solidFill>
                  <a:srgbClr val="FFFF00"/>
                </a:solidFill>
              </a:rPr>
              <a:t>. 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95324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S</a:t>
            </a:r>
            <a:r>
              <a:rPr lang="en-US" sz="2400" dirty="0" err="1" smtClean="0">
                <a:solidFill>
                  <a:srgbClr val="FFFF00"/>
                </a:solidFill>
              </a:rPr>
              <a:t>istem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eCommerce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transaksional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tumpukan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tipikal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 smtClean="0"/>
              <a:t>: </a:t>
            </a:r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dirty="0" smtClean="0">
                <a:solidFill>
                  <a:srgbClr val="FFFF00"/>
                </a:solidFill>
              </a:rPr>
              <a:t>erver web, Server </a:t>
            </a:r>
            <a:r>
              <a:rPr lang="en-US" sz="2400" dirty="0" err="1" smtClean="0">
                <a:solidFill>
                  <a:srgbClr val="FFFF00"/>
                </a:solidFill>
              </a:rPr>
              <a:t>aplikasi</a:t>
            </a:r>
            <a:r>
              <a:rPr lang="en-US" sz="2400" dirty="0" smtClean="0">
                <a:solidFill>
                  <a:srgbClr val="FFFF00"/>
                </a:solidFill>
              </a:rPr>
              <a:t>, Server file, Basis Data, &amp; </a:t>
            </a:r>
            <a:r>
              <a:rPr lang="en-US" sz="2400" dirty="0" err="1">
                <a:solidFill>
                  <a:srgbClr val="FFFF00"/>
                </a:solidFill>
              </a:rPr>
              <a:t>Mesin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transaksi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eCommerce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 smtClean="0"/>
              <a:t>bbrp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beban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kerja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berbeda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beroperasi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92D050"/>
                </a:solidFill>
              </a:rPr>
              <a:t>kueri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thd</a:t>
            </a:r>
            <a:r>
              <a:rPr lang="en-US" sz="2400" dirty="0" smtClean="0">
                <a:solidFill>
                  <a:srgbClr val="92D050"/>
                </a:solidFill>
              </a:rPr>
              <a:t> basis </a:t>
            </a:r>
            <a:r>
              <a:rPr lang="en-US" sz="2400" dirty="0">
                <a:solidFill>
                  <a:srgbClr val="92D050"/>
                </a:solidFill>
              </a:rPr>
              <a:t>data, </a:t>
            </a:r>
            <a:r>
              <a:rPr lang="en-US" sz="2400" dirty="0" err="1">
                <a:solidFill>
                  <a:srgbClr val="92D050"/>
                </a:solidFill>
              </a:rPr>
              <a:t>pemrosesan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logika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bisnis</a:t>
            </a:r>
            <a:r>
              <a:rPr lang="en-US" sz="2400" dirty="0">
                <a:solidFill>
                  <a:srgbClr val="92D050"/>
                </a:solidFill>
              </a:rPr>
              <a:t>, </a:t>
            </a:r>
            <a:r>
              <a:rPr lang="en-US" sz="2400" dirty="0" smtClean="0">
                <a:solidFill>
                  <a:srgbClr val="92D050"/>
                </a:solidFill>
              </a:rPr>
              <a:t>&amp; </a:t>
            </a:r>
            <a:r>
              <a:rPr lang="en-US" sz="2400" dirty="0" err="1">
                <a:solidFill>
                  <a:srgbClr val="92D050"/>
                </a:solidFill>
              </a:rPr>
              <a:t>melayani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halaman</a:t>
            </a:r>
            <a:r>
              <a:rPr lang="en-US" sz="2400" dirty="0">
                <a:solidFill>
                  <a:srgbClr val="92D050"/>
                </a:solidFill>
              </a:rPr>
              <a:t> Web </a:t>
            </a:r>
            <a:r>
              <a:rPr lang="en-US" sz="2400" dirty="0" err="1">
                <a:solidFill>
                  <a:srgbClr val="92D050"/>
                </a:solidFill>
              </a:rPr>
              <a:t>klien</a:t>
            </a:r>
            <a:r>
              <a:rPr lang="en-US" sz="2400" dirty="0">
                <a:solidFill>
                  <a:srgbClr val="92D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klasik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 </a:t>
            </a:r>
            <a:r>
              <a:rPr lang="en-US" sz="2400" dirty="0" err="1"/>
              <a:t>layanan</a:t>
            </a:r>
            <a:r>
              <a:rPr lang="en-US" sz="2400" dirty="0"/>
              <a:t> IaaS </a:t>
            </a:r>
            <a:r>
              <a:rPr lang="en-US" sz="2400" dirty="0" err="1"/>
              <a:t>adalah</a:t>
            </a:r>
            <a:r>
              <a:rPr lang="en-US" sz="2400" dirty="0"/>
              <a:t> Amazon.com </a:t>
            </a:r>
            <a:r>
              <a:rPr lang="en-US" sz="2400" dirty="0">
                <a:solidFill>
                  <a:srgbClr val="FFC000"/>
                </a:solidFill>
              </a:rPr>
              <a:t>Amazon Web Services (AWS). </a:t>
            </a:r>
            <a:r>
              <a:rPr lang="en-US" sz="2400" dirty="0"/>
              <a:t>AWS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 smtClean="0"/>
              <a:t>bbrp</a:t>
            </a:r>
            <a:r>
              <a:rPr lang="en-US" sz="2400" dirty="0" smtClean="0"/>
              <a:t> </a:t>
            </a:r>
            <a:r>
              <a:rPr lang="en-US" sz="2400" dirty="0" err="1"/>
              <a:t>pusat</a:t>
            </a:r>
            <a:r>
              <a:rPr lang="en-US" sz="2400" dirty="0"/>
              <a:t> data di mana server </a:t>
            </a:r>
            <a:r>
              <a:rPr lang="en-US" sz="2400" dirty="0" err="1"/>
              <a:t>berjalan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platform </a:t>
            </a:r>
            <a:r>
              <a:rPr lang="en-US" sz="2400" dirty="0" err="1"/>
              <a:t>virtualisasi</a:t>
            </a:r>
            <a:r>
              <a:rPr lang="en-US" sz="2400" dirty="0"/>
              <a:t> (</a:t>
            </a:r>
            <a:r>
              <a:rPr lang="en-US" sz="2400" dirty="0" err="1"/>
              <a:t>Xen</a:t>
            </a:r>
            <a:r>
              <a:rPr lang="en-US" sz="2400" dirty="0"/>
              <a:t>) </a:t>
            </a:r>
            <a:r>
              <a:rPr lang="en-US" sz="2400" dirty="0" smtClean="0"/>
              <a:t>&amp;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 err="1"/>
              <a:t>dipartisi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unit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 </a:t>
            </a:r>
            <a:r>
              <a:rPr lang="en-US" sz="2400" dirty="0" err="1" smtClean="0"/>
              <a:t>bbg</a:t>
            </a:r>
            <a:r>
              <a:rPr lang="en-US" sz="2400" dirty="0" smtClean="0"/>
              <a:t> </a:t>
            </a:r>
            <a:r>
              <a:rPr lang="en-US" sz="2400" dirty="0" err="1"/>
              <a:t>ukuran</a:t>
            </a:r>
            <a:r>
              <a:rPr lang="en-US" sz="240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066800"/>
            <a:ext cx="8915400" cy="46482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Beban </a:t>
            </a:r>
            <a:r>
              <a:rPr lang="en-US" sz="2800" dirty="0" err="1">
                <a:solidFill>
                  <a:srgbClr val="FFC000"/>
                </a:solidFill>
              </a:rPr>
              <a:t>kerja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mendukung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sejumlah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pengguna</a:t>
            </a:r>
            <a:r>
              <a:rPr lang="en-US" sz="2800" dirty="0" smtClean="0"/>
              <a:t>. </a:t>
            </a:r>
            <a:r>
              <a:rPr lang="en-US" sz="2800" dirty="0" err="1" smtClean="0"/>
              <a:t>Sekelompok</a:t>
            </a:r>
            <a:r>
              <a:rPr lang="en-US" sz="2800" dirty="0" smtClean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 smtClean="0"/>
              <a:t>dlm</a:t>
            </a:r>
            <a:r>
              <a:rPr lang="en-US" sz="2800" dirty="0" smtClean="0"/>
              <a:t> </a:t>
            </a:r>
            <a:r>
              <a:rPr lang="en-US" sz="2800" dirty="0"/>
              <a:t>instance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Pod/</a:t>
            </a:r>
            <a:r>
              <a:rPr lang="en-US" sz="2800" dirty="0" err="1" smtClean="0">
                <a:solidFill>
                  <a:srgbClr val="FFC000"/>
                </a:solidFill>
              </a:rPr>
              <a:t>Polong</a:t>
            </a:r>
            <a:r>
              <a:rPr lang="en-US" sz="2800" dirty="0" smtClean="0"/>
              <a:t>. </a:t>
            </a:r>
            <a:r>
              <a:rPr lang="en-US" sz="2800" dirty="0"/>
              <a:t>Pod </a:t>
            </a:r>
            <a:r>
              <a:rPr lang="en-US" sz="2800" dirty="0" err="1"/>
              <a:t>dikelola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Cloud Control System (CCS</a:t>
            </a:r>
            <a:r>
              <a:rPr lang="en-US" sz="2800" dirty="0" smtClean="0"/>
              <a:t>).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Batasan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dirty="0" smtClean="0"/>
              <a:t>od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diperhitungkan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cloud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besar</a:t>
            </a:r>
            <a:r>
              <a:rPr lang="en-US" sz="2800" dirty="0"/>
              <a:t>. Pod </a:t>
            </a:r>
            <a:r>
              <a:rPr lang="en-US" sz="2800" dirty="0" err="1"/>
              <a:t>dikumpulkan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 smtClean="0"/>
              <a:t>dlm</a:t>
            </a:r>
            <a:r>
              <a:rPr lang="en-US" sz="2800" dirty="0" smtClean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 smtClean="0"/>
              <a:t>dlm</a:t>
            </a:r>
            <a:r>
              <a:rPr lang="en-US" sz="2800" dirty="0" smtClean="0"/>
              <a:t> </a:t>
            </a:r>
            <a:r>
              <a:rPr lang="en-US" sz="2800" dirty="0" err="1"/>
              <a:t>wilayah</a:t>
            </a:r>
            <a:r>
              <a:rPr lang="en-US" sz="2800" dirty="0"/>
              <a:t> IaaS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situs</a:t>
            </a:r>
            <a:r>
              <a:rPr lang="en-US" sz="2800" dirty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92D050"/>
                </a:solidFill>
              </a:rPr>
              <a:t>zona </a:t>
            </a:r>
            <a:r>
              <a:rPr lang="en-US" sz="2800" b="1" dirty="0" err="1" smtClean="0">
                <a:solidFill>
                  <a:srgbClr val="92D050"/>
                </a:solidFill>
              </a:rPr>
              <a:t>ketersediaan</a:t>
            </a:r>
            <a:r>
              <a:rPr lang="en-US" sz="2800" b="1" dirty="0" smtClean="0">
                <a:solidFill>
                  <a:srgbClr val="92D050"/>
                </a:solidFill>
              </a:rPr>
              <a:t>.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048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Pod/</a:t>
            </a:r>
            <a:r>
              <a:rPr lang="en-US" sz="3200" b="1" dirty="0" err="1" smtClean="0">
                <a:solidFill>
                  <a:srgbClr val="FFFF00"/>
                </a:solidFill>
              </a:rPr>
              <a:t>Polong</a:t>
            </a:r>
            <a:r>
              <a:rPr lang="en-US" sz="3200" b="1" dirty="0" smtClean="0">
                <a:solidFill>
                  <a:srgbClr val="FFFF00"/>
                </a:solidFill>
              </a:rPr>
              <a:t>, </a:t>
            </a:r>
            <a:r>
              <a:rPr lang="en-US" sz="3200" b="1" dirty="0" err="1">
                <a:solidFill>
                  <a:srgbClr val="FFFF00"/>
                </a:solidFill>
              </a:rPr>
              <a:t>A</a:t>
            </a:r>
            <a:r>
              <a:rPr lang="en-US" sz="3200" b="1" dirty="0" err="1" smtClean="0">
                <a:solidFill>
                  <a:srgbClr val="FFFF00"/>
                </a:solidFill>
              </a:rPr>
              <a:t>gregasi</a:t>
            </a:r>
            <a:r>
              <a:rPr lang="en-US" sz="3200" b="1" dirty="0">
                <a:solidFill>
                  <a:srgbClr val="FFFF00"/>
                </a:solidFill>
              </a:rPr>
              <a:t>, </a:t>
            </a:r>
            <a:r>
              <a:rPr lang="en-US" sz="3200" b="1" dirty="0" smtClean="0">
                <a:solidFill>
                  <a:srgbClr val="FFFF00"/>
                </a:solidFill>
              </a:rPr>
              <a:t>&amp; Failover/Silo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7620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Gambar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berikut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menunjukkan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bgmn</a:t>
            </a:r>
            <a:r>
              <a:rPr lang="en-US" sz="2400" b="1" dirty="0">
                <a:solidFill>
                  <a:srgbClr val="FFFF00"/>
                </a:solidFill>
              </a:rPr>
              <a:t> Pod </a:t>
            </a:r>
            <a:r>
              <a:rPr lang="en-US" sz="2400" b="1" dirty="0" err="1">
                <a:solidFill>
                  <a:srgbClr val="FFFF00"/>
                </a:solidFill>
              </a:rPr>
              <a:t>dikumpulkan</a:t>
            </a:r>
            <a:r>
              <a:rPr lang="en-US" sz="2400" b="1" dirty="0">
                <a:solidFill>
                  <a:srgbClr val="FFFF00"/>
                </a:solidFill>
              </a:rPr>
              <a:t> &amp; </a:t>
            </a:r>
            <a:r>
              <a:rPr lang="en-US" sz="2400" b="1" dirty="0" err="1">
                <a:solidFill>
                  <a:srgbClr val="FFFF00"/>
                </a:solidFill>
              </a:rPr>
              <a:t>divirtualisasi</a:t>
            </a:r>
            <a:r>
              <a:rPr lang="en-US" sz="2400" b="1" dirty="0">
                <a:solidFill>
                  <a:srgbClr val="FFFF00"/>
                </a:solidFill>
              </a:rPr>
              <a:t> di IaaS </a:t>
            </a:r>
            <a:r>
              <a:rPr lang="en-US" sz="2400" b="1" dirty="0" err="1">
                <a:solidFill>
                  <a:srgbClr val="FFFF00"/>
                </a:solidFill>
              </a:rPr>
              <a:t>lintas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zona.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5" name="image30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" y="990600"/>
            <a:ext cx="9144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/>
              <a:t>infrastruktur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r>
              <a:rPr lang="en-US" sz="2800" dirty="0"/>
              <a:t> </a:t>
            </a:r>
            <a:r>
              <a:rPr lang="en-US" sz="2800" dirty="0" err="1"/>
              <a:t>awan</a:t>
            </a:r>
            <a:r>
              <a:rPr lang="en-US" sz="2800" dirty="0"/>
              <a:t> </a:t>
            </a:r>
            <a:r>
              <a:rPr lang="en-US" sz="2800" dirty="0" err="1"/>
              <a:t>memisahkan</a:t>
            </a:r>
            <a:r>
              <a:rPr lang="en-US" sz="2800" dirty="0"/>
              <a:t> </a:t>
            </a:r>
            <a:r>
              <a:rPr lang="en-US" sz="2800" dirty="0" err="1"/>
              <a:t>awan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/>
              <a:t>sama</a:t>
            </a:r>
            <a:r>
              <a:rPr lang="en-US" sz="2800" dirty="0"/>
              <a:t> lain </a:t>
            </a:r>
            <a:r>
              <a:rPr lang="en-US" sz="2800" dirty="0" err="1" smtClean="0"/>
              <a:t>shg</a:t>
            </a:r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sistem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manajemen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tdk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mampu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utk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beroperasi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dg </a:t>
            </a:r>
            <a:r>
              <a:rPr lang="en-US" sz="2800" dirty="0">
                <a:solidFill>
                  <a:srgbClr val="92D050"/>
                </a:solidFill>
              </a:rPr>
              <a:t>cloud </a:t>
            </a:r>
            <a:r>
              <a:rPr lang="en-US" sz="2800" dirty="0" err="1">
                <a:solidFill>
                  <a:srgbClr val="92D050"/>
                </a:solidFill>
              </a:rPr>
              <a:t>pribadi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lainnya</a:t>
            </a:r>
            <a:r>
              <a:rPr lang="en-US" sz="2800" dirty="0"/>
              <a:t>,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menciptakan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92D050"/>
                </a:solidFill>
              </a:rPr>
              <a:t>silo </a:t>
            </a:r>
            <a:r>
              <a:rPr lang="en-US" sz="2800" b="1" dirty="0" err="1" smtClean="0">
                <a:solidFill>
                  <a:srgbClr val="92D050"/>
                </a:solidFill>
              </a:rPr>
              <a:t>informasi</a:t>
            </a:r>
            <a:r>
              <a:rPr lang="en-US" sz="2800" dirty="0" smtClean="0"/>
              <a:t>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Silo </a:t>
            </a:r>
            <a:r>
              <a:rPr lang="en-US" sz="2800" dirty="0" err="1">
                <a:solidFill>
                  <a:srgbClr val="FFC000"/>
                </a:solidFill>
              </a:rPr>
              <a:t>memberlakukan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batasan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pd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interoperabilitas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bertentangan</a:t>
            </a:r>
            <a:r>
              <a:rPr lang="en-US" sz="2800" dirty="0"/>
              <a:t> </a:t>
            </a:r>
            <a:r>
              <a:rPr lang="en-US" sz="2800" dirty="0" smtClean="0"/>
              <a:t>dg </a:t>
            </a:r>
            <a:r>
              <a:rPr lang="en-US" sz="2800" dirty="0" err="1"/>
              <a:t>sifat</a:t>
            </a:r>
            <a:r>
              <a:rPr lang="en-US" sz="2800" dirty="0"/>
              <a:t> </a:t>
            </a:r>
            <a:r>
              <a:rPr lang="en-US" sz="2800" dirty="0" err="1"/>
              <a:t>terbuka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berorientasi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dibangun-komponen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695324"/>
            <a:ext cx="90678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Platform</a:t>
            </a:r>
            <a:r>
              <a:rPr lang="en-US" sz="2800" dirty="0"/>
              <a:t> </a:t>
            </a:r>
            <a:r>
              <a:rPr lang="en-US" sz="2800" dirty="0" err="1" smtClean="0"/>
              <a:t>sbg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model </a:t>
            </a:r>
            <a:r>
              <a:rPr lang="en-US" sz="2800" dirty="0" err="1">
                <a:solidFill>
                  <a:srgbClr val="FFC000"/>
                </a:solidFill>
              </a:rPr>
              <a:t>Layanan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menggambarkan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lingkungan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perangkat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lunak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tempat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pengembang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dpt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membuat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solusi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khusus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dlm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konteks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alat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pengembangan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yg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disediakan</a:t>
            </a:r>
            <a:r>
              <a:rPr lang="en-US" sz="2800" dirty="0">
                <a:solidFill>
                  <a:srgbClr val="FFC000"/>
                </a:solidFill>
              </a:rPr>
              <a:t> platform</a:t>
            </a:r>
            <a:r>
              <a:rPr lang="en-US" sz="2800" dirty="0"/>
              <a:t>. Platform </a:t>
            </a:r>
            <a:r>
              <a:rPr lang="en-US" sz="2800" dirty="0" err="1" smtClean="0"/>
              <a:t>dpt</a:t>
            </a:r>
            <a:r>
              <a:rPr lang="en-US" sz="2800" dirty="0" smtClean="0"/>
              <a:t> </a:t>
            </a:r>
            <a:r>
              <a:rPr lang="en-US" sz="2800" dirty="0" err="1"/>
              <a:t>didasarkan</a:t>
            </a:r>
            <a:r>
              <a:rPr lang="en-US" sz="2800" dirty="0"/>
              <a:t> </a:t>
            </a:r>
            <a:r>
              <a:rPr lang="en-US" sz="2800" dirty="0" err="1" smtClean="0"/>
              <a:t>pd</a:t>
            </a:r>
            <a:r>
              <a:rPr lang="en-US" sz="2800" dirty="0" smtClean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, </a:t>
            </a:r>
            <a:r>
              <a:rPr lang="en-US" sz="2800" dirty="0" err="1"/>
              <a:t>kerangka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konstruksi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PaaS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 err="1"/>
              <a:t>menyebarkan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 smtClean="0"/>
              <a:t>pd</a:t>
            </a:r>
            <a:r>
              <a:rPr lang="en-US" sz="2800" dirty="0" smtClean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vendor lain. </a:t>
            </a:r>
            <a:r>
              <a:rPr lang="en-US" sz="2800" b="1" dirty="0" smtClean="0">
                <a:solidFill>
                  <a:srgbClr val="92D050"/>
                </a:solidFill>
              </a:rPr>
              <a:t>PaaS</a:t>
            </a:r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adalah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lingkungan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pengembangan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yg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sepenuhnya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terintegrasi</a:t>
            </a:r>
            <a:r>
              <a:rPr lang="en-US" sz="2800" dirty="0"/>
              <a:t>,</a:t>
            </a:r>
            <a:r>
              <a:rPr lang="en-US" sz="2800" dirty="0" smtClean="0"/>
              <a:t> di mana </a:t>
            </a:r>
            <a:r>
              <a:rPr lang="en-US" sz="2800" dirty="0" err="1">
                <a:solidFill>
                  <a:srgbClr val="92D050"/>
                </a:solidFill>
              </a:rPr>
              <a:t>semua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alat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&amp; </a:t>
            </a:r>
            <a:r>
              <a:rPr lang="en-US" sz="2800" dirty="0" err="1">
                <a:solidFill>
                  <a:srgbClr val="92D050"/>
                </a:solidFill>
              </a:rPr>
              <a:t>layanan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bagian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dari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layanan</a:t>
            </a:r>
            <a:r>
              <a:rPr lang="en-US" sz="2800" dirty="0">
                <a:solidFill>
                  <a:srgbClr val="92D050"/>
                </a:solidFill>
              </a:rPr>
              <a:t> PaaS</a:t>
            </a:r>
            <a:r>
              <a:rPr lang="en-US" sz="2800" dirty="0"/>
              <a:t>. Agar </a:t>
            </a:r>
            <a:r>
              <a:rPr lang="en-US" sz="2800" dirty="0" err="1"/>
              <a:t>bermanfaat</a:t>
            </a:r>
            <a:r>
              <a:rPr lang="en-US" sz="2800" dirty="0"/>
              <a:t> </a:t>
            </a:r>
            <a:r>
              <a:rPr lang="en-US" sz="2800" dirty="0" err="1" smtClean="0"/>
              <a:t>sbg</a:t>
            </a:r>
            <a:r>
              <a:rPr lang="en-US" sz="2800" dirty="0" smtClean="0"/>
              <a:t> </a:t>
            </a:r>
            <a:r>
              <a:rPr lang="en-US" sz="2800" dirty="0" err="1"/>
              <a:t>tawaran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r>
              <a:rPr lang="en-US" sz="2800" dirty="0"/>
              <a:t> </a:t>
            </a:r>
            <a:r>
              <a:rPr lang="en-US" sz="2800" dirty="0" err="1"/>
              <a:t>awan</a:t>
            </a:r>
            <a:r>
              <a:rPr lang="en-US" sz="2800" dirty="0"/>
              <a:t>, </a:t>
            </a:r>
            <a:r>
              <a:rPr lang="en-US" sz="2800" dirty="0" err="1"/>
              <a:t>sistem</a:t>
            </a:r>
            <a:r>
              <a:rPr lang="en-US" sz="2800" dirty="0"/>
              <a:t> PaaS </a:t>
            </a:r>
            <a:r>
              <a:rPr lang="en-US" sz="2800" dirty="0" err="1" smtClean="0"/>
              <a:t>hrs</a:t>
            </a:r>
            <a:r>
              <a:rPr lang="en-US" sz="2800" dirty="0" smtClean="0"/>
              <a:t> </a:t>
            </a:r>
            <a:r>
              <a:rPr lang="en-US" sz="2800" dirty="0" err="1"/>
              <a:t>menawarkan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cara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utk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membuat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antarmuka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pengguna</a:t>
            </a:r>
            <a:r>
              <a:rPr lang="en-US" sz="2800" dirty="0" smtClean="0">
                <a:solidFill>
                  <a:srgbClr val="92D050"/>
                </a:solidFill>
              </a:rPr>
              <a:t>.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Mendefinisikan</a:t>
            </a:r>
            <a:r>
              <a:rPr lang="en-US" sz="2800" b="1" dirty="0">
                <a:solidFill>
                  <a:srgbClr val="FFFF00"/>
                </a:solidFill>
              </a:rPr>
              <a:t> Platform </a:t>
            </a:r>
            <a:r>
              <a:rPr lang="en-US" sz="2800" b="1" dirty="0" err="1" smtClean="0">
                <a:solidFill>
                  <a:srgbClr val="FFFF00"/>
                </a:solidFill>
              </a:rPr>
              <a:t>sbg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Layanan</a:t>
            </a:r>
            <a:r>
              <a:rPr lang="en-US" sz="2800" b="1" dirty="0">
                <a:solidFill>
                  <a:srgbClr val="FFFF00"/>
                </a:solidFill>
              </a:rPr>
              <a:t> (PaaS)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457200"/>
            <a:ext cx="8915400" cy="60864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Dlm</a:t>
            </a:r>
            <a:r>
              <a:rPr lang="en-US" sz="2400" dirty="0"/>
              <a:t> model PaaS, </a:t>
            </a:r>
            <a:r>
              <a:rPr lang="en-US" sz="2400" dirty="0" err="1">
                <a:solidFill>
                  <a:srgbClr val="FFFF00"/>
                </a:solidFill>
              </a:rPr>
              <a:t>pelanggan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dpt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berinteraksi</a:t>
            </a:r>
            <a:r>
              <a:rPr lang="en-US" sz="2400" dirty="0">
                <a:solidFill>
                  <a:srgbClr val="FFFF00"/>
                </a:solidFill>
              </a:rPr>
              <a:t> dg </a:t>
            </a:r>
            <a:r>
              <a:rPr lang="en-US" sz="2400" dirty="0" err="1">
                <a:solidFill>
                  <a:srgbClr val="FFFF00"/>
                </a:solidFill>
              </a:rPr>
              <a:t>perangkat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lunak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utk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memasukkan</a:t>
            </a:r>
            <a:r>
              <a:rPr lang="en-US" sz="2400" dirty="0">
                <a:solidFill>
                  <a:srgbClr val="FFFF00"/>
                </a:solidFill>
              </a:rPr>
              <a:t> &amp; </a:t>
            </a:r>
            <a:r>
              <a:rPr lang="en-US" sz="2400" dirty="0" err="1">
                <a:solidFill>
                  <a:srgbClr val="FFFF00"/>
                </a:solidFill>
              </a:rPr>
              <a:t>mengambil</a:t>
            </a:r>
            <a:r>
              <a:rPr lang="en-US" sz="2400" dirty="0">
                <a:solidFill>
                  <a:srgbClr val="FFFF00"/>
                </a:solidFill>
              </a:rPr>
              <a:t> data, </a:t>
            </a:r>
            <a:r>
              <a:rPr lang="en-US" sz="2400" dirty="0" err="1">
                <a:solidFill>
                  <a:srgbClr val="FFFF00"/>
                </a:solidFill>
              </a:rPr>
              <a:t>melakukan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tindakan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mendapatkan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hasil</a:t>
            </a:r>
            <a:r>
              <a:rPr lang="en-US" sz="2400" dirty="0"/>
              <a:t>, &amp; </a:t>
            </a:r>
            <a:r>
              <a:rPr lang="en-US" sz="2400" dirty="0" err="1"/>
              <a:t>sejauh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diizinkan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vendor, </a:t>
            </a:r>
            <a:r>
              <a:rPr lang="en-US" sz="2400" dirty="0" err="1"/>
              <a:t>menyesuaikan</a:t>
            </a:r>
            <a:r>
              <a:rPr lang="en-US" sz="2400" dirty="0"/>
              <a:t> platform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terlibat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2D050"/>
                </a:solidFill>
              </a:rPr>
              <a:t>Pelanggan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tdk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bertanggung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jawab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utk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memelihara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perangkat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keras</a:t>
            </a:r>
            <a:r>
              <a:rPr lang="en-US" sz="2400" dirty="0">
                <a:solidFill>
                  <a:srgbClr val="92D050"/>
                </a:solidFill>
              </a:rPr>
              <a:t>, </a:t>
            </a:r>
            <a:r>
              <a:rPr lang="en-US" sz="2400" dirty="0" err="1">
                <a:solidFill>
                  <a:srgbClr val="92D050"/>
                </a:solidFill>
              </a:rPr>
              <a:t>perangkat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lunak</a:t>
            </a:r>
            <a:r>
              <a:rPr lang="en-US" sz="2400" dirty="0">
                <a:solidFill>
                  <a:srgbClr val="92D050"/>
                </a:solidFill>
              </a:rPr>
              <a:t>, </a:t>
            </a:r>
            <a:r>
              <a:rPr lang="en-US" sz="2400" dirty="0" err="1">
                <a:solidFill>
                  <a:srgbClr val="92D050"/>
                </a:solidFill>
              </a:rPr>
              <a:t>atau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pengembangan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aplikasi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&amp;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atas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interaksinya</a:t>
            </a:r>
            <a:r>
              <a:rPr lang="en-US" sz="2400" dirty="0">
                <a:solidFill>
                  <a:srgbClr val="92D050"/>
                </a:solidFill>
              </a:rPr>
              <a:t> dg platform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Vendor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atas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semua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aspek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operasional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layanan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utk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pemeliharaan</a:t>
            </a:r>
            <a:r>
              <a:rPr lang="en-US" sz="2400" dirty="0">
                <a:solidFill>
                  <a:srgbClr val="FFFF00"/>
                </a:solidFill>
              </a:rPr>
              <a:t>, &amp; </a:t>
            </a:r>
            <a:r>
              <a:rPr lang="en-US" sz="2400" dirty="0" err="1">
                <a:solidFill>
                  <a:srgbClr val="FFFF00"/>
                </a:solidFill>
              </a:rPr>
              <a:t>utk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mengelola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siklus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hidup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produk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C000"/>
                </a:solidFill>
              </a:rPr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penawaran</a:t>
            </a:r>
            <a:r>
              <a:rPr lang="en-US" sz="2400" dirty="0" smtClean="0"/>
              <a:t> </a:t>
            </a:r>
            <a:r>
              <a:rPr lang="en-US" sz="2400" dirty="0"/>
              <a:t>PaaS </a:t>
            </a:r>
            <a:r>
              <a:rPr lang="en-US" sz="2400" dirty="0" err="1"/>
              <a:t>adalah</a:t>
            </a:r>
            <a:r>
              <a:rPr lang="en-US" sz="2400" dirty="0"/>
              <a:t> platform Google App </a:t>
            </a:r>
            <a:r>
              <a:rPr lang="en-US" sz="2400" dirty="0" smtClean="0"/>
              <a:t>Engine, </a:t>
            </a:r>
            <a:r>
              <a:rPr lang="en-US" sz="2400" dirty="0"/>
              <a:t>Force.com, platform </a:t>
            </a:r>
            <a:r>
              <a:rPr lang="en-US" sz="2400" dirty="0" err="1"/>
              <a:t>pengembang</a:t>
            </a:r>
            <a:r>
              <a:rPr lang="en-US" sz="2400" dirty="0"/>
              <a:t> Salesforce.com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/>
              <a:t>penawaran</a:t>
            </a:r>
            <a:r>
              <a:rPr lang="en-US" sz="2400" dirty="0"/>
              <a:t> </a:t>
            </a:r>
            <a:r>
              <a:rPr lang="en-US" sz="2400" dirty="0" smtClean="0"/>
              <a:t>SaaS-</a:t>
            </a:r>
            <a:r>
              <a:rPr lang="en-US" sz="2400" dirty="0" err="1" smtClean="0"/>
              <a:t>nya</a:t>
            </a:r>
            <a:r>
              <a:rPr lang="en-US" sz="24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09600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Model </a:t>
            </a:r>
            <a:r>
              <a:rPr lang="en-US" sz="2000" dirty="0" err="1">
                <a:solidFill>
                  <a:srgbClr val="92D050"/>
                </a:solidFill>
              </a:rPr>
              <a:t>layanan</a:t>
            </a:r>
            <a:r>
              <a:rPr lang="en-US" sz="2000" dirty="0">
                <a:solidFill>
                  <a:srgbClr val="92D050"/>
                </a:solidFill>
              </a:rPr>
              <a:t> cloud computing paling </a:t>
            </a:r>
            <a:r>
              <a:rPr lang="en-US" sz="2000" dirty="0" err="1">
                <a:solidFill>
                  <a:srgbClr val="92D050"/>
                </a:solidFill>
              </a:rPr>
              <a:t>lengkap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model di mana </a:t>
            </a:r>
            <a:r>
              <a:rPr lang="en-US" sz="2000" dirty="0" err="1" smtClean="0">
                <a:solidFill>
                  <a:srgbClr val="92D050"/>
                </a:solidFill>
              </a:rPr>
              <a:t>katras</a:t>
            </a:r>
            <a:r>
              <a:rPr lang="en-US" sz="2000" dirty="0" smtClean="0">
                <a:solidFill>
                  <a:srgbClr val="92D050"/>
                </a:solidFill>
              </a:rPr>
              <a:t> &amp; </a:t>
            </a:r>
            <a:r>
              <a:rPr lang="en-US" sz="2000" dirty="0" err="1" smtClean="0">
                <a:solidFill>
                  <a:srgbClr val="92D050"/>
                </a:solidFill>
              </a:rPr>
              <a:t>katnak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komputasi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err="1">
                <a:solidFill>
                  <a:srgbClr val="92D050"/>
                </a:solidFill>
              </a:rPr>
              <a:t>serta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solusinya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sendiri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err="1">
                <a:solidFill>
                  <a:srgbClr val="92D050"/>
                </a:solidFill>
              </a:rPr>
              <a:t>disediakan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oleh</a:t>
            </a:r>
            <a:r>
              <a:rPr lang="en-US" sz="2000" dirty="0">
                <a:solidFill>
                  <a:srgbClr val="92D050"/>
                </a:solidFill>
              </a:rPr>
              <a:t> vendor </a:t>
            </a:r>
            <a:r>
              <a:rPr lang="en-US" sz="2000" dirty="0" err="1" smtClean="0">
                <a:solidFill>
                  <a:srgbClr val="92D050"/>
                </a:solidFill>
              </a:rPr>
              <a:t>sbg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penawaran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layanan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yg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lengkap</a:t>
            </a:r>
            <a:r>
              <a:rPr lang="en-US" sz="2000" dirty="0"/>
              <a:t>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/>
              <a:t>model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 err="1" smtClean="0"/>
              <a:t>Layanan</a:t>
            </a:r>
            <a:r>
              <a:rPr lang="en-US" sz="2000" dirty="0" smtClean="0"/>
              <a:t> </a:t>
            </a:r>
            <a:r>
              <a:rPr lang="en-US" sz="2000" dirty="0"/>
              <a:t>(SaaS). SaaS </a:t>
            </a:r>
            <a:r>
              <a:rPr lang="en-US" sz="2000" dirty="0" err="1">
                <a:solidFill>
                  <a:srgbClr val="92D050"/>
                </a:solidFill>
              </a:rPr>
              <a:t>menyediakan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infrastruktur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lengkap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err="1">
                <a:solidFill>
                  <a:srgbClr val="92D050"/>
                </a:solidFill>
              </a:rPr>
              <a:t>perangkat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lunak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&amp; </a:t>
            </a:r>
            <a:r>
              <a:rPr lang="en-US" sz="2000" dirty="0" err="1">
                <a:solidFill>
                  <a:srgbClr val="92D050"/>
                </a:solidFill>
              </a:rPr>
              <a:t>tumpukan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solusi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sbg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tawaran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layanan</a:t>
            </a:r>
            <a:r>
              <a:rPr lang="en-US" sz="2000" dirty="0" smtClean="0"/>
              <a:t>.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(SaaS) </a:t>
            </a:r>
            <a:r>
              <a:rPr lang="en-US" sz="2000" dirty="0" err="1" smtClean="0"/>
              <a:t>dpt</a:t>
            </a:r>
            <a:r>
              <a:rPr lang="en-US" sz="2000" dirty="0" smtClean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ringkas</a:t>
            </a:r>
            <a:r>
              <a:rPr lang="en-US" sz="2000" dirty="0"/>
              <a:t> </a:t>
            </a:r>
            <a:r>
              <a:rPr lang="en-US" sz="2000" dirty="0" err="1"/>
              <a:t>dijelaskan</a:t>
            </a:r>
            <a:r>
              <a:rPr lang="en-US" sz="2000" dirty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katnak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yg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digunakan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pd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layanan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yg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di-host </a:t>
            </a:r>
            <a:r>
              <a:rPr lang="en-US" sz="2000" dirty="0" smtClean="0">
                <a:solidFill>
                  <a:srgbClr val="92D050"/>
                </a:solidFill>
              </a:rPr>
              <a:t>&amp; </a:t>
            </a:r>
            <a:r>
              <a:rPr lang="en-US" sz="2000" dirty="0" err="1" smtClean="0">
                <a:solidFill>
                  <a:srgbClr val="92D050"/>
                </a:solidFill>
              </a:rPr>
              <a:t>dpt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diakses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secara</a:t>
            </a:r>
            <a:r>
              <a:rPr lang="en-US" sz="2000" dirty="0">
                <a:solidFill>
                  <a:srgbClr val="92D050"/>
                </a:solidFill>
              </a:rPr>
              <a:t> global </a:t>
            </a:r>
            <a:r>
              <a:rPr lang="en-US" sz="2000" dirty="0" err="1">
                <a:solidFill>
                  <a:srgbClr val="92D050"/>
                </a:solidFill>
              </a:rPr>
              <a:t>melalui</a:t>
            </a:r>
            <a:r>
              <a:rPr lang="en-US" sz="2000" dirty="0">
                <a:solidFill>
                  <a:srgbClr val="92D050"/>
                </a:solidFill>
              </a:rPr>
              <a:t> Internet</a:t>
            </a:r>
            <a:r>
              <a:rPr lang="en-US" sz="2000" dirty="0"/>
              <a:t>, paling </a:t>
            </a:r>
            <a:r>
              <a:rPr lang="en-US" sz="2000" dirty="0" err="1"/>
              <a:t>sering</a:t>
            </a:r>
            <a:r>
              <a:rPr lang="en-US" sz="2000" dirty="0"/>
              <a:t> di browser.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Google </a:t>
            </a:r>
            <a:r>
              <a:rPr lang="en-US" sz="2000" dirty="0"/>
              <a:t>Gmail </a:t>
            </a:r>
            <a:r>
              <a:rPr lang="en-US" sz="2000" dirty="0" smtClean="0"/>
              <a:t>&amp; </a:t>
            </a:r>
            <a:r>
              <a:rPr lang="en-US" sz="2000" dirty="0" err="1"/>
              <a:t>Kalender</a:t>
            </a:r>
            <a:r>
              <a:rPr lang="en-US" sz="2000" dirty="0"/>
              <a:t>, QuickBooks online, </a:t>
            </a:r>
            <a:r>
              <a:rPr lang="en-US" sz="2000" dirty="0" err="1"/>
              <a:t>Zoho</a:t>
            </a:r>
            <a:r>
              <a:rPr lang="en-US" sz="2000" dirty="0"/>
              <a:t> Office </a:t>
            </a:r>
            <a:r>
              <a:rPr lang="en-US" sz="2000" dirty="0" smtClean="0"/>
              <a:t>Suite. </a:t>
            </a:r>
            <a:r>
              <a:rPr lang="en-US" sz="2000" dirty="0" err="1"/>
              <a:t>Aplikasi</a:t>
            </a:r>
            <a:r>
              <a:rPr lang="en-US" sz="2000" dirty="0"/>
              <a:t> SaaS </a:t>
            </a:r>
            <a:r>
              <a:rPr lang="en-US" sz="2000" dirty="0" err="1"/>
              <a:t>hadir</a:t>
            </a:r>
            <a:r>
              <a:rPr lang="en-US" sz="2000" dirty="0"/>
              <a:t> </a:t>
            </a:r>
            <a:r>
              <a:rPr lang="en-US" sz="2000" dirty="0" err="1" smtClean="0"/>
              <a:t>dlm</a:t>
            </a:r>
            <a:r>
              <a:rPr lang="en-US" sz="2000" dirty="0" smtClean="0"/>
              <a:t> </a:t>
            </a:r>
            <a:r>
              <a:rPr lang="en-US" sz="2000" dirty="0" err="1" smtClean="0"/>
              <a:t>bbg</a:t>
            </a:r>
            <a:r>
              <a:rPr lang="en-US" sz="2000" dirty="0" smtClean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/>
              <a:t>ukuran</a:t>
            </a:r>
            <a:r>
              <a:rPr lang="en-US" sz="2000" dirty="0"/>
              <a:t>, </a:t>
            </a:r>
            <a:r>
              <a:rPr lang="en-US" sz="2000" dirty="0" smtClean="0"/>
              <a:t>&amp;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 smtClean="0"/>
              <a:t>spt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92D050"/>
                </a:solidFill>
              </a:rPr>
              <a:t>sistem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penagihan</a:t>
            </a:r>
            <a:r>
              <a:rPr lang="en-US" sz="2000" dirty="0" smtClean="0">
                <a:solidFill>
                  <a:srgbClr val="92D050"/>
                </a:solidFill>
              </a:rPr>
              <a:t>, </a:t>
            </a:r>
            <a:r>
              <a:rPr lang="en-US" sz="2000" dirty="0" err="1">
                <a:solidFill>
                  <a:srgbClr val="92D050"/>
                </a:solidFill>
              </a:rPr>
              <a:t>aplikasi</a:t>
            </a:r>
            <a:r>
              <a:rPr lang="en-US" sz="2000" dirty="0">
                <a:solidFill>
                  <a:srgbClr val="92D050"/>
                </a:solidFill>
              </a:rPr>
              <a:t> Customer Relationship Management (CRM), </a:t>
            </a:r>
            <a:r>
              <a:rPr lang="en-US" sz="2000" dirty="0" err="1">
                <a:solidFill>
                  <a:srgbClr val="92D050"/>
                </a:solidFill>
              </a:rPr>
              <a:t>aplikasi</a:t>
            </a:r>
            <a:r>
              <a:rPr lang="en-US" sz="2000" dirty="0">
                <a:solidFill>
                  <a:srgbClr val="92D050"/>
                </a:solidFill>
              </a:rPr>
              <a:t> Help Desk, </a:t>
            </a:r>
            <a:r>
              <a:rPr lang="en-US" sz="2000" dirty="0" err="1">
                <a:solidFill>
                  <a:srgbClr val="92D050"/>
                </a:solidFill>
              </a:rPr>
              <a:t>solusi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Sumber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Daya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Manusia</a:t>
            </a:r>
            <a:r>
              <a:rPr lang="en-US" sz="2000" dirty="0">
                <a:solidFill>
                  <a:srgbClr val="92D050"/>
                </a:solidFill>
              </a:rPr>
              <a:t> (SDM), </a:t>
            </a:r>
            <a:r>
              <a:rPr lang="en-US" sz="2000" dirty="0" err="1">
                <a:solidFill>
                  <a:srgbClr val="92D050"/>
                </a:solidFill>
              </a:rPr>
              <a:t>serta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bbg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versi</a:t>
            </a:r>
            <a:r>
              <a:rPr lang="en-US" sz="2000" dirty="0">
                <a:solidFill>
                  <a:srgbClr val="92D050"/>
                </a:solidFill>
              </a:rPr>
              <a:t> online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C000"/>
                </a:solidFill>
              </a:rPr>
              <a:t>K</a:t>
            </a:r>
            <a:r>
              <a:rPr lang="en-US" sz="2000" dirty="0" err="1" smtClean="0">
                <a:solidFill>
                  <a:srgbClr val="FFC000"/>
                </a:solidFill>
              </a:rPr>
              <a:t>atnak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SaaS </a:t>
            </a:r>
            <a:r>
              <a:rPr lang="en-US" sz="2000" dirty="0" err="1" smtClean="0">
                <a:solidFill>
                  <a:srgbClr val="FFC000"/>
                </a:solidFill>
              </a:rPr>
              <a:t>tdk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dpt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disesuaikan</a:t>
            </a:r>
            <a:r>
              <a:rPr lang="en-US" sz="2000" dirty="0" smtClean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SaaS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mengekspos</a:t>
            </a:r>
            <a:r>
              <a:rPr lang="en-US" sz="2000" dirty="0"/>
              <a:t> Application Programming Interfaces (API) </a:t>
            </a:r>
            <a:r>
              <a:rPr lang="en-US" sz="2000" dirty="0" err="1" smtClean="0"/>
              <a:t>kpd</a:t>
            </a:r>
            <a:r>
              <a:rPr lang="en-US" sz="2000" dirty="0" smtClean="0"/>
              <a:t> </a:t>
            </a:r>
            <a:r>
              <a:rPr lang="en-US" sz="2000" dirty="0" err="1"/>
              <a:t>pengembang</a:t>
            </a:r>
            <a:r>
              <a:rPr lang="en-US" sz="2000" dirty="0"/>
              <a:t> </a:t>
            </a:r>
            <a:r>
              <a:rPr lang="en-US" sz="2000" dirty="0" err="1" smtClean="0"/>
              <a:t>utk</a:t>
            </a:r>
            <a:r>
              <a:rPr lang="en-US" sz="2000" dirty="0" smtClean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C000"/>
                </a:solidFill>
              </a:rPr>
              <a:t>membuat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aplikasi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komposit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khusus</a:t>
            </a:r>
            <a:r>
              <a:rPr lang="en-US" sz="2000" dirty="0"/>
              <a:t>. API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dpt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FFC000"/>
                </a:solidFill>
              </a:rPr>
              <a:t>mengubah</a:t>
            </a:r>
            <a:r>
              <a:rPr lang="en-US" sz="2000" dirty="0">
                <a:solidFill>
                  <a:srgbClr val="FFC000"/>
                </a:solidFill>
              </a:rPr>
              <a:t> model </a:t>
            </a:r>
            <a:r>
              <a:rPr lang="en-US" sz="2000" dirty="0" err="1">
                <a:solidFill>
                  <a:srgbClr val="FFC000"/>
                </a:solidFill>
              </a:rPr>
              <a:t>keamanan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yg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digunakan</a:t>
            </a:r>
            <a:r>
              <a:rPr lang="en-US" sz="2000" dirty="0">
                <a:solidFill>
                  <a:srgbClr val="FFC000"/>
                </a:solidFill>
              </a:rPr>
              <a:t>, </a:t>
            </a:r>
            <a:r>
              <a:rPr lang="en-US" sz="2000" dirty="0" err="1">
                <a:solidFill>
                  <a:srgbClr val="FFC000"/>
                </a:solidFill>
              </a:rPr>
              <a:t>skema</a:t>
            </a:r>
            <a:r>
              <a:rPr lang="en-US" sz="2000" dirty="0">
                <a:solidFill>
                  <a:srgbClr val="FFC000"/>
                </a:solidFill>
              </a:rPr>
              <a:t> data, </a:t>
            </a:r>
            <a:r>
              <a:rPr lang="en-US" sz="2000" dirty="0" err="1">
                <a:solidFill>
                  <a:srgbClr val="FFC000"/>
                </a:solidFill>
              </a:rPr>
              <a:t>karakteristik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alur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kerja</a:t>
            </a:r>
            <a:r>
              <a:rPr lang="en-US" sz="2000" dirty="0" smtClean="0">
                <a:solidFill>
                  <a:srgbClr val="FFC000"/>
                </a:solidFill>
              </a:rPr>
              <a:t> &amp; </a:t>
            </a:r>
            <a:r>
              <a:rPr lang="en-US" sz="2000" dirty="0" err="1">
                <a:solidFill>
                  <a:srgbClr val="FFC000"/>
                </a:solidFill>
              </a:rPr>
              <a:t>fitur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mendasar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platform SaaS </a:t>
            </a:r>
            <a:r>
              <a:rPr lang="en-US" sz="2000" dirty="0" smtClean="0"/>
              <a:t>dg </a:t>
            </a:r>
            <a:r>
              <a:rPr lang="en-US" sz="2000" dirty="0"/>
              <a:t>API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Salesforce.com </a:t>
            </a:r>
            <a:r>
              <a:rPr lang="en-US" sz="2000" dirty="0" err="1">
                <a:solidFill>
                  <a:srgbClr val="FFC000"/>
                </a:solidFill>
              </a:rPr>
              <a:t>dan</a:t>
            </a:r>
            <a:r>
              <a:rPr lang="en-US" sz="2000" dirty="0">
                <a:solidFill>
                  <a:srgbClr val="FFC000"/>
                </a:solidFill>
              </a:rPr>
              <a:t> Quicken.com</a:t>
            </a:r>
            <a:r>
              <a:rPr lang="en-US" sz="200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Menentukan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Perangkat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Lunak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sbg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Layanan</a:t>
            </a:r>
            <a:r>
              <a:rPr lang="en-US" sz="2800" b="1" dirty="0">
                <a:solidFill>
                  <a:srgbClr val="FFFF00"/>
                </a:solidFill>
              </a:rPr>
              <a:t> (SaaS)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847724"/>
            <a:ext cx="8915400" cy="57816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tersedia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melalui</a:t>
            </a:r>
            <a:r>
              <a:rPr lang="en-US" sz="2400" dirty="0">
                <a:solidFill>
                  <a:srgbClr val="FFC000"/>
                </a:solidFill>
              </a:rPr>
              <a:t> Internet </a:t>
            </a:r>
            <a:r>
              <a:rPr lang="en-US" sz="2400" dirty="0" err="1">
                <a:solidFill>
                  <a:srgbClr val="FFC000"/>
                </a:solidFill>
              </a:rPr>
              <a:t>secara</a:t>
            </a:r>
            <a:r>
              <a:rPr lang="en-US" sz="2400" dirty="0">
                <a:solidFill>
                  <a:srgbClr val="FFC000"/>
                </a:solidFill>
              </a:rPr>
              <a:t> global </a:t>
            </a:r>
            <a:r>
              <a:rPr lang="en-US" sz="2400" dirty="0" err="1">
                <a:solidFill>
                  <a:srgbClr val="FFC000"/>
                </a:solidFill>
              </a:rPr>
              <a:t>melalui</a:t>
            </a:r>
            <a:r>
              <a:rPr lang="en-US" sz="2400" dirty="0">
                <a:solidFill>
                  <a:srgbClr val="FFC000"/>
                </a:solidFill>
              </a:rPr>
              <a:t> browser </a:t>
            </a:r>
            <a:r>
              <a:rPr lang="en-US" sz="2400" dirty="0" err="1">
                <a:solidFill>
                  <a:srgbClr val="FFC000"/>
                </a:solidFill>
              </a:rPr>
              <a:t>sesuai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permintaan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Lisensi</a:t>
            </a:r>
            <a:r>
              <a:rPr lang="en-US" sz="2400" dirty="0" smtClean="0"/>
              <a:t> </a:t>
            </a:r>
            <a:r>
              <a:rPr lang="en-US" sz="2400" dirty="0" err="1"/>
              <a:t>khas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berbasis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langganan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atau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berbasis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penggunaan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&amp; </a:t>
            </a:r>
            <a:r>
              <a:rPr lang="en-US" sz="2400" dirty="0" err="1">
                <a:solidFill>
                  <a:srgbClr val="92D050"/>
                </a:solidFill>
              </a:rPr>
              <a:t>ditagih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secara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berulang</a:t>
            </a:r>
            <a:r>
              <a:rPr lang="en-US" sz="2400" dirty="0">
                <a:solidFill>
                  <a:srgbClr val="92D050"/>
                </a:solidFill>
              </a:rPr>
              <a:t>. </a:t>
            </a:r>
            <a:endParaRPr lang="en-US" sz="2400" dirty="0" smtClean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dimonitor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&amp; </a:t>
            </a:r>
            <a:r>
              <a:rPr lang="en-US" sz="2400" dirty="0" err="1">
                <a:solidFill>
                  <a:srgbClr val="FFFF00"/>
                </a:solidFill>
              </a:rPr>
              <a:t>dikelola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oleh</a:t>
            </a:r>
            <a:r>
              <a:rPr lang="en-US" sz="2400" dirty="0">
                <a:solidFill>
                  <a:srgbClr val="FFFF00"/>
                </a:solidFill>
              </a:rPr>
              <a:t> vendor</a:t>
            </a:r>
            <a:r>
              <a:rPr lang="en-US" sz="2400" dirty="0"/>
              <a:t>, </a:t>
            </a:r>
            <a:r>
              <a:rPr lang="en-US" sz="2400" dirty="0" err="1"/>
              <a:t>terlepas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di mana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Mengurangi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biaya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distribusi</a:t>
            </a:r>
            <a:r>
              <a:rPr lang="en-US" sz="2400" dirty="0" smtClean="0">
                <a:solidFill>
                  <a:srgbClr val="FFC000"/>
                </a:solidFill>
              </a:rPr>
              <a:t>, </a:t>
            </a:r>
            <a:r>
              <a:rPr lang="en-US" sz="2400" dirty="0" err="1">
                <a:solidFill>
                  <a:srgbClr val="FFC000"/>
                </a:solidFill>
              </a:rPr>
              <a:t>pemeliharaan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&amp; </a:t>
            </a:r>
            <a:r>
              <a:rPr lang="en-US" sz="2400" dirty="0" err="1">
                <a:solidFill>
                  <a:srgbClr val="FFC000"/>
                </a:solidFill>
              </a:rPr>
              <a:t>biaya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sistem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pengguna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akhir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yg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minimal </a:t>
            </a:r>
            <a:r>
              <a:rPr lang="en-US" sz="2400" dirty="0" err="1">
                <a:solidFill>
                  <a:srgbClr val="FFC000"/>
                </a:solidFill>
              </a:rPr>
              <a:t>umumnya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membuat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aplikasi</a:t>
            </a:r>
            <a:r>
              <a:rPr lang="en-US" sz="2400" dirty="0">
                <a:solidFill>
                  <a:srgbClr val="FFC000"/>
                </a:solidFill>
              </a:rPr>
              <a:t> SaaS </a:t>
            </a:r>
            <a:r>
              <a:rPr lang="en-US" sz="2400" dirty="0" err="1">
                <a:solidFill>
                  <a:srgbClr val="FFC000"/>
                </a:solidFill>
              </a:rPr>
              <a:t>lebih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murah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utk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digunakan</a:t>
            </a:r>
            <a:r>
              <a:rPr lang="en-US" sz="2400" dirty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dibungkus</a:t>
            </a:r>
            <a:r>
              <a:rPr lang="en-US" sz="2400" dirty="0"/>
              <a:t> </a:t>
            </a:r>
            <a:r>
              <a:rPr lang="en-US" sz="2400" dirty="0" smtClean="0"/>
              <a:t>dg shrink.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Karakteristik</a:t>
            </a:r>
            <a:r>
              <a:rPr lang="en-US" sz="2800" b="1" dirty="0">
                <a:solidFill>
                  <a:srgbClr val="FFFF00"/>
                </a:solidFill>
              </a:rPr>
              <a:t> SaaS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memiliki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fitur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pembaruan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otomatis</a:t>
            </a:r>
            <a:r>
              <a:rPr lang="en-US" sz="2400" dirty="0">
                <a:solidFill>
                  <a:srgbClr val="92D050"/>
                </a:solidFill>
              </a:rPr>
              <a:t>, </a:t>
            </a:r>
            <a:r>
              <a:rPr lang="en-US" sz="2400" dirty="0" err="1" smtClean="0">
                <a:solidFill>
                  <a:srgbClr val="92D050"/>
                </a:solidFill>
              </a:rPr>
              <a:t>pembaruan</a:t>
            </a:r>
            <a:r>
              <a:rPr lang="en-US" sz="2400" dirty="0" smtClean="0">
                <a:solidFill>
                  <a:srgbClr val="92D050"/>
                </a:solidFill>
              </a:rPr>
              <a:t> &amp; </a:t>
            </a:r>
            <a:r>
              <a:rPr lang="en-US" sz="2400" dirty="0" err="1">
                <a:solidFill>
                  <a:srgbClr val="92D050"/>
                </a:solidFill>
              </a:rPr>
              <a:t>manajemen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tambahan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serta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peluncuran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perubahan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yg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jauh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lebih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cepat</a:t>
            </a:r>
            <a:r>
              <a:rPr lang="en-US" sz="2400" dirty="0" smtClean="0"/>
              <a:t>.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 err="1" smtClean="0">
                <a:solidFill>
                  <a:srgbClr val="FFFF00"/>
                </a:solidFill>
              </a:rPr>
              <a:t>Aplikasi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SaaS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penghalang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yg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jauh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lebih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rendah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utk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masuk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 </a:t>
            </a:r>
            <a:r>
              <a:rPr lang="en-US" sz="2400" dirty="0" err="1"/>
              <a:t>pesaing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dipasang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berulang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&amp; </a:t>
            </a:r>
            <a:r>
              <a:rPr lang="en-US" sz="2400" dirty="0" err="1"/>
              <a:t>berskala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pengguna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memiliki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versi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perangkat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lunak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yg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sama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/>
              <a:t>shg</a:t>
            </a:r>
            <a:r>
              <a:rPr lang="en-US" sz="2400" dirty="0" smtClean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kompatibel</a:t>
            </a:r>
            <a:r>
              <a:rPr lang="en-US" sz="2400" dirty="0"/>
              <a:t> </a:t>
            </a:r>
            <a:r>
              <a:rPr lang="en-US" sz="2400" dirty="0" smtClean="0"/>
              <a:t>dg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lain.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 smtClean="0"/>
              <a:t>SaaS </a:t>
            </a:r>
            <a:r>
              <a:rPr lang="en-US" sz="2400" dirty="0" err="1">
                <a:solidFill>
                  <a:srgbClr val="92D050"/>
                </a:solidFill>
              </a:rPr>
              <a:t>mendukung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banyak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pengguna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&amp; </a:t>
            </a:r>
            <a:r>
              <a:rPr lang="en-US" sz="2400" dirty="0" err="1">
                <a:solidFill>
                  <a:srgbClr val="92D050"/>
                </a:solidFill>
              </a:rPr>
              <a:t>menyediakan</a:t>
            </a:r>
            <a:r>
              <a:rPr lang="en-US" sz="2400" dirty="0">
                <a:solidFill>
                  <a:srgbClr val="92D050"/>
                </a:solidFill>
              </a:rPr>
              <a:t> model data </a:t>
            </a:r>
            <a:r>
              <a:rPr lang="en-US" sz="2400" dirty="0" err="1">
                <a:solidFill>
                  <a:srgbClr val="92D050"/>
                </a:solidFill>
              </a:rPr>
              <a:t>bersama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melalui</a:t>
            </a:r>
            <a:r>
              <a:rPr lang="en-US" sz="2400" dirty="0">
                <a:solidFill>
                  <a:srgbClr val="92D050"/>
                </a:solidFill>
              </a:rPr>
              <a:t> model instance-</a:t>
            </a:r>
            <a:r>
              <a:rPr lang="en-US" sz="2400" dirty="0" err="1">
                <a:solidFill>
                  <a:srgbClr val="92D050"/>
                </a:solidFill>
              </a:rPr>
              <a:t>tunggal</a:t>
            </a:r>
            <a:r>
              <a:rPr lang="en-US" sz="2400" dirty="0">
                <a:solidFill>
                  <a:srgbClr val="92D050"/>
                </a:solidFill>
              </a:rPr>
              <a:t>, multi-tenancy.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791574" cy="6562726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Pertemuan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3: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>
                <a:solidFill>
                  <a:srgbClr val="92D050"/>
                </a:solidFill>
              </a:rPr>
              <a:t>Menggunakan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tumpukan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komputasi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awan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utk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menggambarkan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bbg</a:t>
            </a:r>
            <a:r>
              <a:rPr lang="en-US" sz="2200" b="1" dirty="0">
                <a:solidFill>
                  <a:srgbClr val="92D050"/>
                </a:solidFill>
              </a:rPr>
              <a:t> model</a:t>
            </a:r>
            <a:r>
              <a:rPr lang="en-US" sz="2200" dirty="0">
                <a:solidFill>
                  <a:srgbClr val="92D05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>
                <a:solidFill>
                  <a:srgbClr val="FFC000"/>
                </a:solidFill>
              </a:rPr>
              <a:t>Memahami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bgmn</a:t>
            </a:r>
            <a:r>
              <a:rPr lang="en-US" sz="2200" b="1" dirty="0">
                <a:solidFill>
                  <a:srgbClr val="FFC000"/>
                </a:solidFill>
              </a:rPr>
              <a:t> platform &amp; </a:t>
            </a:r>
            <a:r>
              <a:rPr lang="en-US" sz="2200" b="1" dirty="0" err="1">
                <a:solidFill>
                  <a:srgbClr val="FFC000"/>
                </a:solidFill>
              </a:rPr>
              <a:t>peralatan</a:t>
            </a:r>
            <a:r>
              <a:rPr lang="en-US" sz="2200" b="1" dirty="0">
                <a:solidFill>
                  <a:srgbClr val="FFC000"/>
                </a:solidFill>
              </a:rPr>
              <a:t> virtual </a:t>
            </a:r>
            <a:r>
              <a:rPr lang="en-US" sz="2200" b="1" dirty="0" err="1">
                <a:solidFill>
                  <a:srgbClr val="FFC000"/>
                </a:solidFill>
              </a:rPr>
              <a:t>digunakan</a:t>
            </a:r>
            <a:r>
              <a:rPr lang="en-US" sz="2200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/>
              <a:t>Mempelajari</a:t>
            </a:r>
            <a:r>
              <a:rPr lang="en-US" sz="2200" b="1" dirty="0"/>
              <a:t> </a:t>
            </a:r>
            <a:r>
              <a:rPr lang="en-US" sz="2200" b="1" dirty="0" err="1"/>
              <a:t>cara</a:t>
            </a:r>
            <a:r>
              <a:rPr lang="en-US" sz="2200" b="1" dirty="0"/>
              <a:t> </a:t>
            </a:r>
            <a:r>
              <a:rPr lang="en-US" sz="2200" b="1" dirty="0" err="1"/>
              <a:t>kerja</a:t>
            </a:r>
            <a:r>
              <a:rPr lang="en-US" sz="2200" b="1" dirty="0"/>
              <a:t> </a:t>
            </a:r>
            <a:r>
              <a:rPr lang="en-US" sz="2200" b="1" dirty="0" err="1"/>
              <a:t>komunikasi</a:t>
            </a:r>
            <a:r>
              <a:rPr lang="en-US" sz="2200" b="1" dirty="0"/>
              <a:t> </a:t>
            </a:r>
            <a:r>
              <a:rPr lang="en-US" sz="2200" b="1" dirty="0" err="1"/>
              <a:t>awan</a:t>
            </a:r>
            <a:r>
              <a:rPr lang="en-US" sz="2200" b="1" dirty="0"/>
              <a:t>.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>
                <a:solidFill>
                  <a:srgbClr val="FFFF00"/>
                </a:solidFill>
              </a:rPr>
              <a:t>Menemukan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dunia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baru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klien</a:t>
            </a:r>
            <a:r>
              <a:rPr lang="en-US" sz="2200" b="1" dirty="0">
                <a:solidFill>
                  <a:srgbClr val="FFFF00"/>
                </a:solidFill>
              </a:rPr>
              <a:t> cloud</a:t>
            </a:r>
            <a:r>
              <a:rPr lang="en-US" sz="2200" dirty="0">
                <a:solidFill>
                  <a:srgbClr val="FFFF00"/>
                </a:solidFill>
              </a:rPr>
              <a:t>.</a:t>
            </a:r>
          </a:p>
          <a:p>
            <a:r>
              <a:rPr lang="en-US" sz="2200" dirty="0" smtClean="0"/>
              <a:t>======================================================</a:t>
            </a:r>
          </a:p>
          <a:p>
            <a:r>
              <a:rPr lang="en-US" sz="2800" b="1" dirty="0" err="1" smtClean="0">
                <a:solidFill>
                  <a:srgbClr val="FFC000"/>
                </a:solidFill>
              </a:rPr>
              <a:t>Pertemuan</a:t>
            </a:r>
            <a:r>
              <a:rPr lang="en-US" sz="2800" b="1" dirty="0" smtClean="0">
                <a:solidFill>
                  <a:srgbClr val="FFC000"/>
                </a:solidFill>
              </a:rPr>
              <a:t> 4: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>
                <a:solidFill>
                  <a:srgbClr val="92D050"/>
                </a:solidFill>
              </a:rPr>
              <a:t>Mempelajari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 smtClean="0">
                <a:solidFill>
                  <a:srgbClr val="92D050"/>
                </a:solidFill>
              </a:rPr>
              <a:t>bbg</a:t>
            </a:r>
            <a:r>
              <a:rPr lang="en-US" sz="2200" b="1" dirty="0" smtClean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jenis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 smtClean="0">
                <a:solidFill>
                  <a:srgbClr val="92D050"/>
                </a:solidFill>
              </a:rPr>
              <a:t>layanan</a:t>
            </a:r>
            <a:r>
              <a:rPr lang="en-US" sz="2200" dirty="0" smtClean="0">
                <a:solidFill>
                  <a:srgbClr val="92D05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 smtClean="0">
                <a:solidFill>
                  <a:srgbClr val="FFC000"/>
                </a:solidFill>
              </a:rPr>
              <a:t>Menciptakan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cloud </a:t>
            </a:r>
            <a:r>
              <a:rPr lang="en-US" sz="2200" b="1" dirty="0" smtClean="0">
                <a:solidFill>
                  <a:srgbClr val="FFC000"/>
                </a:solidFill>
              </a:rPr>
              <a:t>dg </a:t>
            </a:r>
            <a:r>
              <a:rPr lang="en-US" sz="2200" b="1" dirty="0" err="1">
                <a:solidFill>
                  <a:srgbClr val="FFC000"/>
                </a:solidFill>
              </a:rPr>
              <a:t>Infrastruktur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 smtClean="0">
                <a:solidFill>
                  <a:srgbClr val="FFC000"/>
                </a:solidFill>
              </a:rPr>
              <a:t>sbg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 err="1" smtClean="0">
                <a:solidFill>
                  <a:srgbClr val="FFC000"/>
                </a:solidFill>
              </a:rPr>
              <a:t>Layanan</a:t>
            </a:r>
            <a:r>
              <a:rPr lang="en-US" sz="2200" b="1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 smtClean="0"/>
              <a:t>Bekerja</a:t>
            </a:r>
            <a:r>
              <a:rPr lang="en-US" sz="2200" b="1" dirty="0" smtClean="0"/>
              <a:t> dg </a:t>
            </a:r>
            <a:r>
              <a:rPr lang="en-US" sz="2200" b="1" dirty="0" err="1"/>
              <a:t>Perangkat</a:t>
            </a:r>
            <a:r>
              <a:rPr lang="en-US" sz="2200" b="1" dirty="0"/>
              <a:t> </a:t>
            </a:r>
            <a:r>
              <a:rPr lang="en-US" sz="2200" b="1" dirty="0" err="1"/>
              <a:t>Lunak</a:t>
            </a:r>
            <a:r>
              <a:rPr lang="en-US" sz="2200" b="1" dirty="0"/>
              <a:t> </a:t>
            </a:r>
            <a:r>
              <a:rPr lang="en-US" sz="2200" b="1" dirty="0" err="1" smtClean="0"/>
              <a:t>sbg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Layanan</a:t>
            </a:r>
            <a:r>
              <a:rPr lang="en-US" sz="22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 smtClean="0">
                <a:solidFill>
                  <a:srgbClr val="FFFF00"/>
                </a:solidFill>
              </a:rPr>
              <a:t>Mengembangkan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aplikasi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pd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>
                <a:solidFill>
                  <a:srgbClr val="FFFF00"/>
                </a:solidFill>
              </a:rPr>
              <a:t>Platform </a:t>
            </a:r>
            <a:r>
              <a:rPr lang="en-US" sz="2200" b="1" dirty="0" err="1" smtClean="0">
                <a:solidFill>
                  <a:srgbClr val="FFFF00"/>
                </a:solidFill>
              </a:rPr>
              <a:t>sbg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Layanan</a:t>
            </a:r>
            <a:r>
              <a:rPr lang="en-US" sz="2200" b="1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 smtClean="0">
                <a:solidFill>
                  <a:srgbClr val="92D050"/>
                </a:solidFill>
              </a:rPr>
              <a:t>Mengamankan</a:t>
            </a:r>
            <a:r>
              <a:rPr lang="en-US" sz="2200" b="1" dirty="0" smtClean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transaksi</a:t>
            </a:r>
            <a:r>
              <a:rPr lang="en-US" sz="2200" b="1" dirty="0">
                <a:solidFill>
                  <a:srgbClr val="92D050"/>
                </a:solidFill>
              </a:rPr>
              <a:t> cloud </a:t>
            </a:r>
            <a:r>
              <a:rPr lang="en-US" sz="2200" b="1" dirty="0" smtClean="0">
                <a:solidFill>
                  <a:srgbClr val="92D050"/>
                </a:solidFill>
              </a:rPr>
              <a:t>dg </a:t>
            </a:r>
            <a:r>
              <a:rPr lang="en-US" sz="2200" b="1" dirty="0">
                <a:solidFill>
                  <a:srgbClr val="92D050"/>
                </a:solidFill>
              </a:rPr>
              <a:t>Identity </a:t>
            </a:r>
            <a:r>
              <a:rPr lang="en-US" sz="2200" b="1" dirty="0" err="1" smtClean="0">
                <a:solidFill>
                  <a:srgbClr val="92D050"/>
                </a:solidFill>
              </a:rPr>
              <a:t>sbg</a:t>
            </a:r>
            <a:r>
              <a:rPr lang="en-US" sz="2200" b="1" dirty="0" smtClean="0">
                <a:solidFill>
                  <a:srgbClr val="92D050"/>
                </a:solidFill>
              </a:rPr>
              <a:t> </a:t>
            </a:r>
            <a:r>
              <a:rPr lang="en-US" sz="2200" b="1" dirty="0" err="1" smtClean="0">
                <a:solidFill>
                  <a:srgbClr val="92D050"/>
                </a:solidFill>
              </a:rPr>
              <a:t>Layanan</a:t>
            </a:r>
            <a:r>
              <a:rPr lang="en-US" sz="2200" b="1" dirty="0" smtClean="0">
                <a:solidFill>
                  <a:srgbClr val="92D050"/>
                </a:solidFill>
              </a:rPr>
              <a:t>.</a:t>
            </a:r>
            <a:endParaRPr lang="en-US" sz="2200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71030049"/>
              </p:ext>
            </p:extLst>
          </p:nvPr>
        </p:nvGraphicFramePr>
        <p:xfrm>
          <a:off x="-1" y="838200"/>
          <a:ext cx="9144000" cy="5765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576">
                  <a:extLst>
                    <a:ext uri="{9D8B030D-6E8A-4147-A177-3AD203B41FA5}">
                      <a16:colId xmlns:a16="http://schemas.microsoft.com/office/drawing/2014/main" val="231856307"/>
                    </a:ext>
                  </a:extLst>
                </a:gridCol>
                <a:gridCol w="2285576">
                  <a:extLst>
                    <a:ext uri="{9D8B030D-6E8A-4147-A177-3AD203B41FA5}">
                      <a16:colId xmlns:a16="http://schemas.microsoft.com/office/drawing/2014/main" val="4147133901"/>
                    </a:ext>
                  </a:extLst>
                </a:gridCol>
                <a:gridCol w="2286424">
                  <a:extLst>
                    <a:ext uri="{9D8B030D-6E8A-4147-A177-3AD203B41FA5}">
                      <a16:colId xmlns:a16="http://schemas.microsoft.com/office/drawing/2014/main" val="2364788340"/>
                    </a:ext>
                  </a:extLst>
                </a:gridCol>
                <a:gridCol w="2286424">
                  <a:extLst>
                    <a:ext uri="{9D8B030D-6E8A-4147-A177-3AD203B41FA5}">
                      <a16:colId xmlns:a16="http://schemas.microsoft.com/office/drawing/2014/main" val="4177194918"/>
                    </a:ext>
                  </a:extLst>
                </a:gridCol>
              </a:tblGrid>
              <a:tr h="62412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Table 4.1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34701"/>
                  </a:ext>
                </a:extLst>
              </a:tr>
              <a:tr h="62412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Shrink-Wrapped versus SaaS Licensing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9203"/>
                  </a:ext>
                </a:extLst>
              </a:tr>
              <a:tr h="127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Kecilkan-Dibungkus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Perangkat lunak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Hibrida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SaaS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774815"/>
                  </a:ext>
                </a:extLst>
              </a:tr>
              <a:tr h="655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Perizinan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Dimiliki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Berlangganan (biaya tetap)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Berlangganan meteran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86137"/>
                  </a:ext>
                </a:extLst>
              </a:tr>
              <a:tr h="655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Lokasi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Diinstal secara lokal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Tersedia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melalui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aplikasi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Berbasis cloud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27395"/>
                  </a:ext>
                </a:extLst>
              </a:tr>
              <a:tr h="19301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Pengelolaan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Staf TI lokal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Penyedia Layanan Aplikasi (ASP)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Vendor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cloud </a:t>
                      </a:r>
                      <a:r>
                        <a:rPr lang="en-US" sz="2000" dirty="0" err="1">
                          <a:effectLst/>
                        </a:rPr>
                        <a:t>melalui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Perjanjian</a:t>
                      </a:r>
                      <a:r>
                        <a:rPr lang="en-US" sz="2000" dirty="0">
                          <a:effectLst/>
                        </a:rPr>
                        <a:t> Tingkat </a:t>
                      </a:r>
                      <a:r>
                        <a:rPr lang="en-US" sz="2000" dirty="0" err="1">
                          <a:effectLst/>
                        </a:rPr>
                        <a:t>Layanan</a:t>
                      </a:r>
                      <a:r>
                        <a:rPr lang="en-US" sz="2000" dirty="0">
                          <a:effectLst/>
                        </a:rPr>
                        <a:t> (SLA)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52929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Shrink-Wrapped versus SaaS Licensing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SaaS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pd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katnak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sumber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terbuka</a:t>
            </a:r>
            <a:r>
              <a:rPr lang="en-US" sz="2400" dirty="0" smtClean="0">
                <a:solidFill>
                  <a:srgbClr val="92D050"/>
                </a:solidFill>
              </a:rPr>
              <a:t> (open source)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hg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en-US" sz="2400" dirty="0"/>
              <a:t>SaaS Terbuka. </a:t>
            </a:r>
            <a:r>
              <a:rPr lang="en-US" sz="2400" dirty="0" err="1" smtClean="0"/>
              <a:t>Keuntungannya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sistem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jauh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lebih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murah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 smtClean="0"/>
              <a:t>krn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tdk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hrs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membeli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sistem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operasi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atau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katnak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92D050"/>
                </a:solidFill>
              </a:rPr>
              <a:t>lebih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sedikit</a:t>
            </a:r>
            <a:r>
              <a:rPr lang="en-US" sz="2400" dirty="0">
                <a:solidFill>
                  <a:srgbClr val="92D050"/>
                </a:solidFill>
              </a:rPr>
              <a:t> vendor </a:t>
            </a:r>
            <a:r>
              <a:rPr lang="en-US" sz="2400" dirty="0" smtClean="0">
                <a:solidFill>
                  <a:srgbClr val="92D050"/>
                </a:solidFill>
              </a:rPr>
              <a:t>lock-in &amp; </a:t>
            </a:r>
            <a:r>
              <a:rPr lang="en-US" sz="2400" dirty="0" err="1">
                <a:solidFill>
                  <a:srgbClr val="92D050"/>
                </a:solidFill>
              </a:rPr>
              <a:t>aplikasi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lebih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portabel</a:t>
            </a:r>
            <a:r>
              <a:rPr lang="en-US" sz="240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SaaS &amp; </a:t>
            </a:r>
            <a:r>
              <a:rPr lang="en-US" sz="2800" b="1" dirty="0">
                <a:solidFill>
                  <a:srgbClr val="FFFF00"/>
                </a:solidFill>
              </a:rPr>
              <a:t>SOA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Implementasi</a:t>
            </a:r>
            <a:r>
              <a:rPr lang="en-US" sz="2400" b="1" dirty="0">
                <a:solidFill>
                  <a:srgbClr val="FFFF00"/>
                </a:solidFill>
              </a:rPr>
              <a:t> SaaS modern </a:t>
            </a:r>
            <a:r>
              <a:rPr lang="en-US" sz="2400" b="1" dirty="0" err="1">
                <a:solidFill>
                  <a:srgbClr val="FFFF00"/>
                </a:solidFill>
              </a:rPr>
              <a:t>menggunakan</a:t>
            </a:r>
            <a:r>
              <a:rPr lang="en-US" sz="2400" b="1" dirty="0">
                <a:solidFill>
                  <a:srgbClr val="FFFF00"/>
                </a:solidFill>
              </a:rPr>
              <a:t> Bus </a:t>
            </a:r>
            <a:r>
              <a:rPr lang="en-US" sz="2400" b="1" dirty="0" err="1">
                <a:solidFill>
                  <a:srgbClr val="FFFF00"/>
                </a:solidFill>
              </a:rPr>
              <a:t>Layanan</a:t>
            </a:r>
            <a:r>
              <a:rPr lang="en-US" sz="2400" b="1" dirty="0">
                <a:solidFill>
                  <a:srgbClr val="FFFF00"/>
                </a:solidFill>
              </a:rPr>
              <a:t> Perusahaan &amp;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dirancang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dg </a:t>
            </a:r>
            <a:r>
              <a:rPr lang="en-US" sz="2400" b="1" dirty="0" err="1">
                <a:solidFill>
                  <a:srgbClr val="FFFF00"/>
                </a:solidFill>
              </a:rPr>
              <a:t>komponen</a:t>
            </a:r>
            <a:r>
              <a:rPr lang="en-US" sz="2400" b="1" dirty="0">
                <a:solidFill>
                  <a:srgbClr val="FFFF00"/>
                </a:solidFill>
              </a:rPr>
              <a:t> SOA</a:t>
            </a:r>
          </a:p>
        </p:txBody>
      </p:sp>
      <p:pic>
        <p:nvPicPr>
          <p:cNvPr id="5" name="image31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3999" cy="55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SaaS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pd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katnak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sumber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terbuka</a:t>
            </a:r>
            <a:r>
              <a:rPr lang="en-US" sz="2400" dirty="0">
                <a:solidFill>
                  <a:srgbClr val="92D050"/>
                </a:solidFill>
              </a:rPr>
              <a:t> (open source)</a:t>
            </a:r>
            <a:r>
              <a:rPr lang="en-US" sz="2400" dirty="0"/>
              <a:t> </a:t>
            </a:r>
            <a:r>
              <a:rPr lang="en-US" sz="2400" dirty="0" err="1"/>
              <a:t>shg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sbg</a:t>
            </a:r>
            <a:r>
              <a:rPr lang="en-US" sz="2400" dirty="0"/>
              <a:t> SaaS Terbuka. </a:t>
            </a:r>
            <a:r>
              <a:rPr lang="en-US" sz="2400" dirty="0" err="1"/>
              <a:t>Keuntungannya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sistem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jauh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lebih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murah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krn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tdk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hrs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membeli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sistem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operasi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atau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katnak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92D050"/>
                </a:solidFill>
              </a:rPr>
              <a:t>lebih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sedikit</a:t>
            </a:r>
            <a:r>
              <a:rPr lang="en-US" sz="2400" dirty="0">
                <a:solidFill>
                  <a:srgbClr val="92D050"/>
                </a:solidFill>
              </a:rPr>
              <a:t> vendor lock-in &amp; </a:t>
            </a:r>
            <a:r>
              <a:rPr lang="en-US" sz="2400" dirty="0" err="1">
                <a:solidFill>
                  <a:srgbClr val="92D050"/>
                </a:solidFill>
              </a:rPr>
              <a:t>aplikasi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lebih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portabel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SaaS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mendukung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fitur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yg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disebut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mashup</a:t>
            </a:r>
            <a:r>
              <a:rPr lang="en-US" sz="2400" dirty="0" smtClean="0"/>
              <a:t> (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menampilkan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halaman</a:t>
            </a:r>
            <a:r>
              <a:rPr lang="en-US" sz="2400" dirty="0">
                <a:solidFill>
                  <a:srgbClr val="FFC000"/>
                </a:solidFill>
              </a:rPr>
              <a:t> Web </a:t>
            </a:r>
            <a:r>
              <a:rPr lang="en-US" sz="2400" dirty="0" err="1" smtClean="0">
                <a:solidFill>
                  <a:srgbClr val="FFC000"/>
                </a:solidFill>
              </a:rPr>
              <a:t>yg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menampilkan</a:t>
            </a:r>
            <a:r>
              <a:rPr lang="en-US" sz="2400" dirty="0">
                <a:solidFill>
                  <a:srgbClr val="FFC000"/>
                </a:solidFill>
              </a:rPr>
              <a:t> data </a:t>
            </a:r>
            <a:r>
              <a:rPr lang="en-US" sz="2400" dirty="0" smtClean="0">
                <a:solidFill>
                  <a:srgbClr val="FFC000"/>
                </a:solidFill>
              </a:rPr>
              <a:t>&amp; </a:t>
            </a:r>
            <a:r>
              <a:rPr lang="en-US" sz="2400" dirty="0" err="1">
                <a:solidFill>
                  <a:srgbClr val="FFC000"/>
                </a:solidFill>
              </a:rPr>
              <a:t>mendukung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fitur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dari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2 </a:t>
            </a:r>
            <a:r>
              <a:rPr lang="en-US" sz="2400" dirty="0" err="1">
                <a:solidFill>
                  <a:srgbClr val="FFC000"/>
                </a:solidFill>
              </a:rPr>
              <a:t>sumber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atau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lebih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SaaS &amp; SOA</a:t>
            </a:r>
          </a:p>
        </p:txBody>
      </p:sp>
    </p:spTree>
    <p:extLst>
      <p:ext uri="{BB962C8B-B14F-4D97-AF65-F5344CB8AC3E}">
        <p14:creationId xmlns:p14="http://schemas.microsoft.com/office/powerpoint/2010/main" val="36361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Mashup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aplikasi</a:t>
            </a:r>
            <a:r>
              <a:rPr lang="en-US" sz="2400" dirty="0">
                <a:solidFill>
                  <a:srgbClr val="92D050"/>
                </a:solidFill>
              </a:rPr>
              <a:t> Web hybrid </a:t>
            </a:r>
            <a:r>
              <a:rPr lang="en-US" sz="2400" dirty="0" err="1">
                <a:solidFill>
                  <a:srgbClr val="92D050"/>
                </a:solidFill>
              </a:rPr>
              <a:t>yg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sangat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berguna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92D050"/>
                </a:solidFill>
              </a:rPr>
              <a:t>Open Mashup Alliance (OMA)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r>
              <a:rPr lang="en-US" sz="2400" dirty="0"/>
              <a:t> </a:t>
            </a:r>
            <a:r>
              <a:rPr lang="en-US" sz="2400" dirty="0" err="1"/>
              <a:t>nirlaba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didedikasikan</a:t>
            </a:r>
            <a:r>
              <a:rPr lang="en-US" sz="2400" dirty="0"/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mashup.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, Enterprise Mashup Markup Language (EMML),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Domain Specific Language (DSL). 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Mashup</a:t>
            </a:r>
            <a:r>
              <a:rPr lang="en-US" sz="2400" dirty="0" smtClean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3 </a:t>
            </a:r>
            <a:r>
              <a:rPr lang="en-US" sz="2400" dirty="0" err="1">
                <a:solidFill>
                  <a:srgbClr val="FFFF00"/>
                </a:solidFill>
              </a:rPr>
              <a:t>komponen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/>
              <a:t>terpisah</a:t>
            </a:r>
            <a:r>
              <a:rPr lang="en-US" sz="2400" dirty="0" smtClean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00"/>
                </a:solidFill>
              </a:rPr>
              <a:t>Antarmuka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pengguna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interaktif</a:t>
            </a:r>
            <a:r>
              <a:rPr lang="en-US" sz="2000" dirty="0"/>
              <a:t>,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smtClean="0"/>
              <a:t>dg </a:t>
            </a:r>
            <a:r>
              <a:rPr lang="en-US" sz="2000" dirty="0"/>
              <a:t>HTML / XHTML, Ajax, JavaScript,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CSS.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00"/>
                </a:solidFill>
              </a:rPr>
              <a:t>Layanan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web </a:t>
            </a:r>
            <a:r>
              <a:rPr lang="en-US" sz="2000" dirty="0" err="1" smtClean="0">
                <a:solidFill>
                  <a:srgbClr val="FFFF00"/>
                </a:solidFill>
              </a:rPr>
              <a:t>yg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dpt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diakses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menggunakan</a:t>
            </a:r>
            <a:r>
              <a:rPr lang="en-US" sz="2000" dirty="0">
                <a:solidFill>
                  <a:srgbClr val="FFFF00"/>
                </a:solidFill>
              </a:rPr>
              <a:t> API, </a:t>
            </a:r>
            <a:r>
              <a:rPr lang="en-US" sz="2000" dirty="0" smtClean="0">
                <a:solidFill>
                  <a:srgbClr val="FFFF00"/>
                </a:solidFill>
              </a:rPr>
              <a:t>&amp; </a:t>
            </a:r>
            <a:r>
              <a:rPr lang="en-US" sz="2000" dirty="0" err="1" smtClean="0">
                <a:solidFill>
                  <a:srgbClr val="FFFF00"/>
                </a:solidFill>
              </a:rPr>
              <a:t>yg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datanya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dpt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diikat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&amp; </a:t>
            </a:r>
            <a:r>
              <a:rPr lang="en-US" sz="2000" dirty="0" err="1">
                <a:solidFill>
                  <a:srgbClr val="FFFF00"/>
                </a:solidFill>
              </a:rPr>
              <a:t>diangkut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oleh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protokol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layanan</a:t>
            </a:r>
            <a:r>
              <a:rPr lang="en-US" sz="2000" dirty="0">
                <a:solidFill>
                  <a:srgbClr val="FFFF00"/>
                </a:solidFill>
              </a:rPr>
              <a:t> Web </a:t>
            </a:r>
            <a:r>
              <a:rPr lang="en-US" sz="2000" dirty="0" err="1"/>
              <a:t>seperti</a:t>
            </a:r>
            <a:r>
              <a:rPr lang="en-US" sz="2000" dirty="0"/>
              <a:t> SOAP, REST, XML / HTTP, XML / RPC, </a:t>
            </a:r>
            <a:r>
              <a:rPr lang="en-US" sz="2000" dirty="0" err="1"/>
              <a:t>dan</a:t>
            </a:r>
            <a:r>
              <a:rPr lang="en-US" sz="2000" dirty="0"/>
              <a:t> JSON / RPC</a:t>
            </a:r>
            <a:r>
              <a:rPr lang="en-US" sz="2000" dirty="0" smtClean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FF00"/>
                </a:solidFill>
              </a:rPr>
              <a:t>Transfer </a:t>
            </a:r>
            <a:r>
              <a:rPr lang="en-US" sz="2000" dirty="0">
                <a:solidFill>
                  <a:srgbClr val="FFFF00"/>
                </a:solidFill>
              </a:rPr>
              <a:t>data </a:t>
            </a:r>
            <a:r>
              <a:rPr lang="en-US" sz="2000" dirty="0" err="1" smtClean="0">
                <a:solidFill>
                  <a:srgbClr val="FFFF00"/>
                </a:solidFill>
              </a:rPr>
              <a:t>dlm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bentuk</a:t>
            </a:r>
            <a:r>
              <a:rPr lang="en-US" sz="2000" dirty="0">
                <a:solidFill>
                  <a:srgbClr val="FFFF00"/>
                </a:solidFill>
              </a:rPr>
              <a:t> XML, KML </a:t>
            </a:r>
            <a:r>
              <a:rPr lang="en-US" sz="2000" dirty="0"/>
              <a:t>(Keyhole Markup Language), </a:t>
            </a:r>
            <a:r>
              <a:rPr lang="en-US" sz="2000" dirty="0">
                <a:solidFill>
                  <a:srgbClr val="FFFF00"/>
                </a:solidFill>
              </a:rPr>
              <a:t>JSON </a:t>
            </a:r>
            <a:r>
              <a:rPr lang="en-US" sz="2000" dirty="0"/>
              <a:t>(</a:t>
            </a:r>
            <a:r>
              <a:rPr lang="en-US" sz="2000" dirty="0" err="1"/>
              <a:t>Notasi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JavaScript),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sejenisnya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Contoh</a:t>
            </a:r>
            <a:r>
              <a:rPr lang="en-US" sz="2200" dirty="0" smtClean="0"/>
              <a:t> </a:t>
            </a:r>
            <a:r>
              <a:rPr lang="en-US" sz="2200" dirty="0" err="1" smtClean="0"/>
              <a:t>katnak</a:t>
            </a:r>
            <a:r>
              <a:rPr lang="en-US" sz="2200" dirty="0" smtClean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(SaaS)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perangkat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lunak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Manajemen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Hubungan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Pelanggan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ditawarkan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oleh</a:t>
            </a:r>
            <a:r>
              <a:rPr lang="en-US" sz="2200" dirty="0">
                <a:solidFill>
                  <a:srgbClr val="92D050"/>
                </a:solidFill>
              </a:rPr>
              <a:t> Salesforce.com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solusinya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menawarkan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penjualan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layanan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dukungan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pemasaran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konten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analisis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analitis</a:t>
            </a:r>
            <a:r>
              <a:rPr lang="en-US" sz="2200" dirty="0" smtClean="0">
                <a:solidFill>
                  <a:srgbClr val="92D050"/>
                </a:solidFill>
              </a:rPr>
              <a:t> &amp; </a:t>
            </a:r>
            <a:r>
              <a:rPr lang="en-US" sz="2200" dirty="0" err="1">
                <a:solidFill>
                  <a:srgbClr val="92D050"/>
                </a:solidFill>
              </a:rPr>
              <a:t>bahkan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kolaborasi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melalui</a:t>
            </a:r>
            <a:r>
              <a:rPr lang="en-US" sz="2200" dirty="0">
                <a:solidFill>
                  <a:srgbClr val="92D050"/>
                </a:solidFill>
              </a:rPr>
              <a:t> platform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disebut</a:t>
            </a:r>
            <a:r>
              <a:rPr lang="en-US" sz="2200" dirty="0">
                <a:solidFill>
                  <a:srgbClr val="92D050"/>
                </a:solidFill>
              </a:rPr>
              <a:t> Chatter</a:t>
            </a:r>
            <a:r>
              <a:rPr lang="en-US" sz="2200" dirty="0"/>
              <a:t>. Salesforce.com </a:t>
            </a:r>
            <a:r>
              <a:rPr lang="en-US" sz="2200" dirty="0" err="1"/>
              <a:t>didirikan</a:t>
            </a:r>
            <a:r>
              <a:rPr lang="en-US" sz="2200" dirty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 smtClean="0"/>
              <a:t>th</a:t>
            </a:r>
            <a:r>
              <a:rPr lang="en-US" sz="2200" dirty="0" smtClean="0"/>
              <a:t> </a:t>
            </a:r>
            <a:r>
              <a:rPr lang="en-US" sz="2200" dirty="0"/>
              <a:t>1999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sekelompok</a:t>
            </a:r>
            <a:r>
              <a:rPr lang="en-US" sz="2200" dirty="0"/>
              <a:t> </a:t>
            </a:r>
            <a:r>
              <a:rPr lang="en-US" sz="2200" dirty="0" err="1"/>
              <a:t>eksekutif</a:t>
            </a:r>
            <a:r>
              <a:rPr lang="en-US" sz="2200" dirty="0"/>
              <a:t> Oracle </a:t>
            </a:r>
            <a:r>
              <a:rPr lang="en-US" sz="2200" dirty="0" smtClean="0"/>
              <a:t>&amp; </a:t>
            </a:r>
            <a:r>
              <a:rPr lang="en-US" sz="2200" dirty="0" err="1"/>
              <a:t>pengadopsi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pokok</a:t>
            </a:r>
            <a:r>
              <a:rPr lang="en-US" sz="2200" dirty="0"/>
              <a:t> </a:t>
            </a:r>
            <a:r>
              <a:rPr lang="en-US" sz="2200" dirty="0" err="1"/>
              <a:t>komputasi</a:t>
            </a:r>
            <a:r>
              <a:rPr lang="en-US" sz="2200" dirty="0"/>
              <a:t> </a:t>
            </a:r>
            <a:r>
              <a:rPr lang="en-US" sz="2200" dirty="0" err="1" smtClean="0"/>
              <a:t>awan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Terkadang</a:t>
            </a:r>
            <a:r>
              <a:rPr lang="en-US" sz="2200" dirty="0" smtClean="0"/>
              <a:t> </a:t>
            </a:r>
            <a:r>
              <a:rPr lang="en-US" sz="2200" dirty="0"/>
              <a:t>orang </a:t>
            </a:r>
            <a:r>
              <a:rPr lang="en-US" sz="2200" dirty="0" err="1"/>
              <a:t>menyebut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CaaS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atau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CRaaS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</a:t>
            </a:r>
            <a:r>
              <a:rPr lang="en-US" sz="2200" dirty="0" err="1"/>
              <a:t>p</a:t>
            </a:r>
            <a:r>
              <a:rPr lang="en-US" sz="2200" dirty="0" err="1" smtClean="0"/>
              <a:t>elanggan</a:t>
            </a:r>
            <a:r>
              <a:rPr lang="en-US" sz="2200" dirty="0" smtClean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perangkat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lunak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/>
              <a:t>.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kasus</a:t>
            </a:r>
            <a:r>
              <a:rPr lang="en-US" sz="2200" dirty="0"/>
              <a:t> di mana </a:t>
            </a:r>
            <a:r>
              <a:rPr lang="en-US" sz="2200" dirty="0" err="1" smtClean="0"/>
              <a:t>bbg</a:t>
            </a:r>
            <a:r>
              <a:rPr lang="en-US" sz="2200" dirty="0" smtClean="0"/>
              <a:t> </a:t>
            </a:r>
            <a:r>
              <a:rPr lang="en-US" sz="2200" dirty="0" err="1"/>
              <a:t>jenis</a:t>
            </a:r>
            <a:r>
              <a:rPr lang="en-US" sz="2200" dirty="0"/>
              <a:t> data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dipelihara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, </a:t>
            </a:r>
            <a:r>
              <a:rPr lang="en-US" sz="2200" dirty="0" err="1" smtClean="0"/>
              <a:t>kita</a:t>
            </a:r>
            <a:r>
              <a:rPr lang="en-US" sz="2200" dirty="0" smtClean="0"/>
              <a:t> </a:t>
            </a:r>
            <a:r>
              <a:rPr lang="en-US" sz="2200" dirty="0" err="1" smtClean="0"/>
              <a:t>melihat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jenis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disebut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XaaS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FF00"/>
                </a:solidFill>
              </a:rPr>
              <a:t>Salesforce.com</a:t>
            </a:r>
            <a:r>
              <a:rPr lang="en-US" sz="2200" dirty="0" smtClean="0"/>
              <a:t> </a:t>
            </a:r>
            <a:r>
              <a:rPr lang="en-US" sz="2200" dirty="0" err="1"/>
              <a:t>memperluas</a:t>
            </a:r>
            <a:r>
              <a:rPr lang="en-US" sz="2200" dirty="0"/>
              <a:t> </a:t>
            </a:r>
            <a:r>
              <a:rPr lang="en-US" sz="2200" dirty="0" err="1"/>
              <a:t>penawaran</a:t>
            </a:r>
            <a:r>
              <a:rPr lang="en-US" sz="2200" dirty="0"/>
              <a:t> SaaS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memungkinkan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pengembang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membuat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aplikasi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tambahan</a:t>
            </a:r>
            <a:r>
              <a:rPr lang="en-US" sz="2200" dirty="0"/>
              <a:t>,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/>
              <a:t>dasarnya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mengubah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layanan</a:t>
            </a:r>
            <a:r>
              <a:rPr lang="en-US" sz="2200" dirty="0">
                <a:solidFill>
                  <a:srgbClr val="FFFF00"/>
                </a:solidFill>
              </a:rPr>
              <a:t> SaaS </a:t>
            </a:r>
            <a:r>
              <a:rPr lang="en-US" sz="2200" dirty="0" err="1">
                <a:solidFill>
                  <a:srgbClr val="FFFF00"/>
                </a:solidFill>
              </a:rPr>
              <a:t>menjadi</a:t>
            </a:r>
            <a:r>
              <a:rPr lang="en-US" sz="2200" dirty="0">
                <a:solidFill>
                  <a:srgbClr val="FFFF00"/>
                </a:solidFill>
              </a:rPr>
              <a:t> Platform </a:t>
            </a:r>
            <a:r>
              <a:rPr lang="en-US" sz="2200" dirty="0" err="1" smtClean="0">
                <a:solidFill>
                  <a:srgbClr val="FFFF00"/>
                </a:solidFill>
              </a:rPr>
              <a:t>sbg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Layanan</a:t>
            </a:r>
            <a:r>
              <a:rPr lang="en-US" sz="2200" dirty="0">
                <a:solidFill>
                  <a:srgbClr val="FFFF00"/>
                </a:solidFill>
              </a:rPr>
              <a:t> (PaaS)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disebut</a:t>
            </a:r>
            <a:r>
              <a:rPr lang="en-US" sz="2200" dirty="0">
                <a:solidFill>
                  <a:srgbClr val="FFFF00"/>
                </a:solidFill>
              </a:rPr>
              <a:t> Platform </a:t>
            </a:r>
            <a:r>
              <a:rPr lang="en-US" sz="2200" dirty="0" smtClean="0">
                <a:solidFill>
                  <a:srgbClr val="FFFF00"/>
                </a:solidFill>
              </a:rPr>
              <a:t>Force.com</a:t>
            </a:r>
            <a:r>
              <a:rPr lang="en-US" sz="2200" dirty="0" smtClean="0"/>
              <a:t>. </a:t>
            </a:r>
            <a:r>
              <a:rPr lang="en-US" sz="2200" dirty="0" err="1" smtClean="0"/>
              <a:t>Hampir</a:t>
            </a:r>
            <a:r>
              <a:rPr lang="en-US" sz="2200" dirty="0" smtClean="0"/>
              <a:t> </a:t>
            </a:r>
            <a:r>
              <a:rPr lang="en-US" sz="2200" dirty="0" err="1"/>
              <a:t>seribu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/>
              <a:t>platform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ratusan</a:t>
            </a:r>
            <a:r>
              <a:rPr lang="en-US" sz="2200" dirty="0"/>
              <a:t> vendor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Salesforce.com &amp;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SaaS CRM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Salesforce.com </a:t>
            </a:r>
            <a:r>
              <a:rPr lang="en-US" sz="2400" b="1" dirty="0" err="1">
                <a:solidFill>
                  <a:srgbClr val="FFFF00"/>
                </a:solidFill>
              </a:rPr>
              <a:t>adalah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penyedia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perangkat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lunak</a:t>
            </a:r>
            <a:r>
              <a:rPr lang="en-US" sz="2400" b="1" dirty="0">
                <a:solidFill>
                  <a:srgbClr val="FFFF00"/>
                </a:solidFill>
              </a:rPr>
              <a:t> CRM SaaS </a:t>
            </a:r>
            <a:r>
              <a:rPr lang="en-US" sz="2400" b="1" dirty="0" err="1">
                <a:solidFill>
                  <a:srgbClr val="FFFF00"/>
                </a:solidFill>
              </a:rPr>
              <a:t>terbesar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&amp; </a:t>
            </a:r>
            <a:r>
              <a:rPr lang="en-US" sz="2400" b="1" dirty="0" err="1">
                <a:solidFill>
                  <a:srgbClr val="FFFF00"/>
                </a:solidFill>
              </a:rPr>
              <a:t>pelopor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dlm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jenis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perangkat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lunak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komputasi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awan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ini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5" name="image32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" y="1066801"/>
            <a:ext cx="9144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C000"/>
                </a:solidFill>
              </a:rPr>
              <a:t>Pembentukan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&amp; </a:t>
            </a:r>
            <a:r>
              <a:rPr lang="en-US" sz="2200" dirty="0" err="1">
                <a:solidFill>
                  <a:srgbClr val="FFC000"/>
                </a:solidFill>
              </a:rPr>
              <a:t>bukti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identitas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fungsi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jaringan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pusat</a:t>
            </a:r>
            <a:r>
              <a:rPr lang="en-US" sz="2200" dirty="0"/>
              <a:t>.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menyimpan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informasi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terkait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dg </a:t>
            </a:r>
            <a:r>
              <a:rPr lang="en-US" sz="2200" dirty="0" err="1">
                <a:solidFill>
                  <a:srgbClr val="FFC000"/>
                </a:solidFill>
              </a:rPr>
              <a:t>entitas</a:t>
            </a:r>
            <a:r>
              <a:rPr lang="en-US" sz="2200" dirty="0">
                <a:solidFill>
                  <a:srgbClr val="FFC000"/>
                </a:solidFill>
              </a:rPr>
              <a:t> digital </a:t>
            </a:r>
            <a:r>
              <a:rPr lang="en-US" sz="2200" dirty="0" err="1" smtClean="0">
                <a:solidFill>
                  <a:srgbClr val="FFC000"/>
                </a:solidFill>
              </a:rPr>
              <a:t>dlm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bentuk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dpt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ditanyakan</a:t>
            </a:r>
            <a:r>
              <a:rPr lang="en-US" sz="2200" dirty="0" smtClean="0">
                <a:solidFill>
                  <a:srgbClr val="FFC000"/>
                </a:solidFill>
              </a:rPr>
              <a:t> &amp; </a:t>
            </a:r>
            <a:r>
              <a:rPr lang="en-US" sz="2200" dirty="0" err="1">
                <a:solidFill>
                  <a:srgbClr val="FFC000"/>
                </a:solidFill>
              </a:rPr>
              <a:t>dikelola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utk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digunakan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dlm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transaksi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elektronik</a:t>
            </a:r>
            <a:r>
              <a:rPr lang="en-US" sz="2200" dirty="0"/>
              <a:t>.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fungsi</a:t>
            </a:r>
            <a:r>
              <a:rPr lang="en-US" sz="2200" dirty="0"/>
              <a:t> </a:t>
            </a:r>
            <a:r>
              <a:rPr lang="en-US" sz="2200" dirty="0" err="1"/>
              <a:t>intinya</a:t>
            </a:r>
            <a:r>
              <a:rPr lang="en-US" sz="2200" dirty="0"/>
              <a:t>: </a:t>
            </a:r>
            <a:r>
              <a:rPr lang="en-US" sz="2200" dirty="0" err="1">
                <a:solidFill>
                  <a:srgbClr val="FFC000"/>
                </a:solidFill>
              </a:rPr>
              <a:t>menyimpan</a:t>
            </a:r>
            <a:r>
              <a:rPr lang="en-US" sz="2200" dirty="0">
                <a:solidFill>
                  <a:srgbClr val="FFC000"/>
                </a:solidFill>
              </a:rPr>
              <a:t> data, </a:t>
            </a:r>
            <a:r>
              <a:rPr lang="en-US" sz="2200" dirty="0" err="1">
                <a:solidFill>
                  <a:srgbClr val="FFC000"/>
                </a:solidFill>
              </a:rPr>
              <a:t>mesin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kueri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smtClean="0">
                <a:solidFill>
                  <a:srgbClr val="FFC000"/>
                </a:solidFill>
              </a:rPr>
              <a:t>&amp; </a:t>
            </a:r>
            <a:r>
              <a:rPr lang="en-US" sz="2200" dirty="0" err="1">
                <a:solidFill>
                  <a:srgbClr val="FFC000"/>
                </a:solidFill>
              </a:rPr>
              <a:t>mesin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kebijakan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menjaga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integritas</a:t>
            </a:r>
            <a:r>
              <a:rPr lang="en-US" sz="2200" dirty="0">
                <a:solidFill>
                  <a:srgbClr val="FFC000"/>
                </a:solidFill>
              </a:rPr>
              <a:t> data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92D050"/>
                </a:solidFill>
              </a:rPr>
              <a:t>Sistem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transaksi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terdistribusi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/>
              <a:t>spt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92D050"/>
                </a:solidFill>
              </a:rPr>
              <a:t>internetworks</a:t>
            </a:r>
            <a:r>
              <a:rPr lang="en-US" sz="2200" dirty="0" smtClean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komputasi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 </a:t>
            </a:r>
            <a:r>
              <a:rPr lang="en-US" sz="2200" dirty="0" err="1"/>
              <a:t>memperbesar</a:t>
            </a:r>
            <a:r>
              <a:rPr lang="en-US" sz="2200" dirty="0"/>
              <a:t> </a:t>
            </a:r>
            <a:r>
              <a:rPr lang="en-US" sz="2200" dirty="0" err="1"/>
              <a:t>kesulitan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dihadapi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manajemen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 smtClean="0">
                <a:solidFill>
                  <a:srgbClr val="92D050"/>
                </a:solidFill>
              </a:rPr>
              <a:t>memaparkan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permukaan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serangan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jauh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lebih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besar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kpd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penyusup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dp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jaringan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pribadi</a:t>
            </a:r>
            <a:r>
              <a:rPr lang="en-US" sz="2200" dirty="0">
                <a:solidFill>
                  <a:srgbClr val="92D050"/>
                </a:solidFill>
              </a:rPr>
              <a:t>.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perlindungan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lalu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lintas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jaringan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akses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sumber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daya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istimewa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atau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hak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istimewa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ditetapkan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lainnya</a:t>
            </a:r>
            <a:r>
              <a:rPr lang="en-US" sz="2200" dirty="0">
                <a:solidFill>
                  <a:srgbClr val="92D050"/>
                </a:solidFill>
              </a:rPr>
              <a:t>, </a:t>
            </a:r>
            <a:r>
              <a:rPr lang="en-US" sz="2200" dirty="0" err="1">
                <a:solidFill>
                  <a:srgbClr val="92D050"/>
                </a:solidFill>
              </a:rPr>
              <a:t>otorisasi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divalidasi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atas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suatu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objek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bdsk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identitasnya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prinsip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utama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dari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desain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jaringan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aman</a:t>
            </a:r>
            <a:r>
              <a:rPr lang="en-US" sz="2200" dirty="0"/>
              <a:t>.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92D050"/>
                </a:solidFill>
              </a:rPr>
              <a:t>membangun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identitas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dilihat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kunci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utk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mendapatkan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kepercayaan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rgbClr val="92D050"/>
                </a:solidFill>
              </a:rPr>
              <a:t>&amp; </a:t>
            </a:r>
            <a:r>
              <a:rPr lang="en-US" sz="2200" dirty="0" err="1" smtClean="0">
                <a:solidFill>
                  <a:srgbClr val="92D050"/>
                </a:solidFill>
              </a:rPr>
              <a:t>apa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pun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ingin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diklaim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oleh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suatu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objek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atau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entitas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Menentukan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Identitas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sbg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Layanan</a:t>
            </a:r>
            <a:r>
              <a:rPr lang="en-US" sz="2800" b="1" dirty="0">
                <a:solidFill>
                  <a:srgbClr val="FFFF00"/>
                </a:solidFill>
              </a:rPr>
              <a:t> (</a:t>
            </a:r>
            <a:r>
              <a:rPr lang="en-US" sz="2800" b="1" dirty="0" err="1">
                <a:solidFill>
                  <a:srgbClr val="FFFF00"/>
                </a:solidFill>
              </a:rPr>
              <a:t>IDaaS</a:t>
            </a:r>
            <a:r>
              <a:rPr lang="en-US" sz="2800" b="1" dirty="0">
                <a:solidFill>
                  <a:srgbClr val="FFFF00"/>
                </a:solidFill>
              </a:rPr>
              <a:t>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3048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Layanan</a:t>
            </a:r>
            <a:r>
              <a:rPr lang="en-US" sz="2200" dirty="0" smtClean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manajemen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identitas</a:t>
            </a:r>
            <a:r>
              <a:rPr lang="en-US" sz="2200" dirty="0">
                <a:solidFill>
                  <a:srgbClr val="FFFF00"/>
                </a:solidFill>
              </a:rPr>
              <a:t> digital </a:t>
            </a:r>
            <a:r>
              <a:rPr lang="en-US" sz="2200" dirty="0" err="1" smtClean="0">
                <a:solidFill>
                  <a:srgbClr val="FFFF00"/>
                </a:solidFill>
              </a:rPr>
              <a:t>sbg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layanan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bagian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dari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sistem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dikerjakan</a:t>
            </a:r>
            <a:r>
              <a:rPr lang="en-US" sz="2200" dirty="0">
                <a:solidFill>
                  <a:srgbClr val="FFFF00"/>
                </a:solidFill>
              </a:rPr>
              <a:t> di internet </a:t>
            </a:r>
            <a:r>
              <a:rPr lang="en-US" sz="2200" dirty="0" err="1">
                <a:solidFill>
                  <a:srgbClr val="FFFF00"/>
                </a:solidFill>
              </a:rPr>
              <a:t>sejak</a:t>
            </a:r>
            <a:r>
              <a:rPr lang="en-US" sz="2200" dirty="0">
                <a:solidFill>
                  <a:srgbClr val="FFFF00"/>
                </a:solidFill>
              </a:rPr>
              <a:t> Hari </a:t>
            </a:r>
            <a:r>
              <a:rPr lang="en-US" sz="2200" dirty="0" err="1">
                <a:solidFill>
                  <a:srgbClr val="FFFF00"/>
                </a:solidFill>
              </a:rPr>
              <a:t>Pertama</a:t>
            </a:r>
            <a:r>
              <a:rPr lang="en-US" sz="2200" dirty="0"/>
              <a:t>.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komputasi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, </a:t>
            </a:r>
            <a:r>
              <a:rPr lang="en-US" sz="2200" dirty="0" err="1"/>
              <a:t>IDentity</a:t>
            </a:r>
            <a:r>
              <a:rPr lang="en-US" sz="2200" dirty="0"/>
              <a:t> as a Service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FLAVor</a:t>
            </a:r>
            <a:r>
              <a:rPr lang="en-US" sz="2200" dirty="0"/>
              <a:t> (Four Letter Acronym</a:t>
            </a:r>
            <a:r>
              <a:rPr lang="en-US" sz="2200" dirty="0" smtClean="0"/>
              <a:t>), </a:t>
            </a:r>
            <a:r>
              <a:rPr lang="en-US" sz="2200" dirty="0" err="1"/>
              <a:t>diterapkan</a:t>
            </a:r>
            <a:r>
              <a:rPr lang="en-US" sz="2200" dirty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. </a:t>
            </a:r>
            <a:r>
              <a:rPr lang="en-US" sz="2200" dirty="0" err="1"/>
              <a:t>Layanan</a:t>
            </a:r>
            <a:r>
              <a:rPr lang="en-US" sz="2200" dirty="0"/>
              <a:t> Nama Domain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berjalan</a:t>
            </a:r>
            <a:r>
              <a:rPr lang="en-US" sz="2200" dirty="0"/>
              <a:t> di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pribadi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jantung</a:t>
            </a:r>
            <a:r>
              <a:rPr lang="en-US" sz="2200" dirty="0"/>
              <a:t> Internet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otorisasi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. Server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menjalankan</a:t>
            </a:r>
            <a:r>
              <a:rPr lang="en-US" sz="2200" dirty="0"/>
              <a:t> </a:t>
            </a:r>
            <a:r>
              <a:rPr lang="en-US" sz="2200" dirty="0" err="1" smtClean="0"/>
              <a:t>bbg</a:t>
            </a:r>
            <a:r>
              <a:rPr lang="en-US" sz="2200" dirty="0" smtClean="0"/>
              <a:t> </a:t>
            </a:r>
            <a:r>
              <a:rPr lang="en-US" sz="2200" dirty="0"/>
              <a:t>domain Internet (.COM, .ORG, .EDU, .MIL, .TV, .RU, </a:t>
            </a:r>
            <a:r>
              <a:rPr lang="en-US" sz="2200" dirty="0" err="1" smtClean="0"/>
              <a:t>dsb</a:t>
            </a:r>
            <a:r>
              <a:rPr lang="en-US" sz="2200" dirty="0" smtClean="0"/>
              <a:t>) </a:t>
            </a:r>
            <a:r>
              <a:rPr lang="en-US" sz="2200" dirty="0" err="1"/>
              <a:t>adalah</a:t>
            </a:r>
            <a:r>
              <a:rPr lang="en-US" sz="2200" dirty="0"/>
              <a:t> server </a:t>
            </a:r>
            <a:r>
              <a:rPr lang="en-US" sz="2200" dirty="0" err="1"/>
              <a:t>IDaaS</a:t>
            </a:r>
            <a:r>
              <a:rPr lang="en-US" sz="2200" dirty="0"/>
              <a:t>. DNS </a:t>
            </a:r>
            <a:r>
              <a:rPr lang="en-US" sz="2200" dirty="0" err="1"/>
              <a:t>menetapkan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domain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milik</a:t>
            </a:r>
            <a:r>
              <a:rPr lang="en-US" sz="2200" dirty="0"/>
              <a:t> set </a:t>
            </a:r>
            <a:r>
              <a:rPr lang="en-US" sz="2200" dirty="0" err="1"/>
              <a:t>alamat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ditugaskan</a:t>
            </a:r>
            <a:r>
              <a:rPr lang="en-US" sz="2200" dirty="0"/>
              <a:t>, </a:t>
            </a:r>
            <a:r>
              <a:rPr lang="en-US" sz="2200" dirty="0" err="1"/>
              <a:t>terkait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 smtClean="0"/>
              <a:t>pemilik</a:t>
            </a:r>
            <a:r>
              <a:rPr lang="en-US" sz="2200" dirty="0" smtClean="0"/>
              <a:t> &amp;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pemilik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</a:t>
            </a:r>
            <a:r>
              <a:rPr lang="en-US" sz="2200" dirty="0" err="1" smtClean="0"/>
              <a:t>dsb</a:t>
            </a:r>
            <a:r>
              <a:rPr lang="en-US" sz="2200" dirty="0" smtClean="0"/>
              <a:t>.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en-US" sz="2200" dirty="0"/>
              <a:t> IP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ditetapkan</a:t>
            </a:r>
            <a:r>
              <a:rPr lang="en-US" sz="2200" dirty="0"/>
              <a:t>, </a:t>
            </a:r>
            <a:r>
              <a:rPr lang="en-US" sz="2200" dirty="0" err="1"/>
              <a:t>properti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metadata</a:t>
            </a:r>
            <a:r>
              <a:rPr lang="en-US" sz="2200" dirty="0"/>
              <a:t>-</a:t>
            </a:r>
            <a:r>
              <a:rPr lang="en-US" sz="2200" dirty="0" err="1"/>
              <a:t>nya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Kita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mengkategorikan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segudang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sbg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IDaaS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berjalan</a:t>
            </a:r>
            <a:r>
              <a:rPr lang="en-US" sz="2200" dirty="0">
                <a:solidFill>
                  <a:srgbClr val="FFC000"/>
                </a:solidFill>
              </a:rPr>
              <a:t> di cloud</a:t>
            </a:r>
            <a:r>
              <a:rPr lang="en-US" sz="2200" dirty="0"/>
              <a:t>. </a:t>
            </a:r>
            <a:r>
              <a:rPr lang="en-US" sz="2200" dirty="0" err="1"/>
              <a:t>Namun</a:t>
            </a:r>
            <a:r>
              <a:rPr lang="en-US" sz="2200" dirty="0"/>
              <a:t>,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pakar</a:t>
            </a:r>
            <a:r>
              <a:rPr lang="en-US" sz="2200" dirty="0"/>
              <a:t> di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IDaaS</a:t>
            </a:r>
            <a:r>
              <a:rPr lang="en-US" sz="2200" dirty="0"/>
              <a:t> </a:t>
            </a:r>
            <a:r>
              <a:rPr lang="en-US" sz="2200" dirty="0" err="1"/>
              <a:t>mendefinisikan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,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mempersempit</a:t>
            </a:r>
            <a:r>
              <a:rPr lang="en-US" sz="2200" dirty="0"/>
              <a:t> </a:t>
            </a:r>
            <a:r>
              <a:rPr lang="en-US" sz="2200" dirty="0" err="1"/>
              <a:t>definisi</a:t>
            </a:r>
            <a:r>
              <a:rPr lang="en-US" sz="2200" dirty="0"/>
              <a:t> </a:t>
            </a:r>
            <a:r>
              <a:rPr lang="en-US" sz="2200" dirty="0" err="1" smtClean="0"/>
              <a:t>shg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beroperasi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aturan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</a:t>
            </a:r>
            <a:r>
              <a:rPr lang="en-US" sz="2200" dirty="0" err="1"/>
              <a:t>Berorientasi</a:t>
            </a:r>
            <a:r>
              <a:rPr lang="en-US" sz="2200" dirty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92D050"/>
                </a:solidFill>
              </a:rPr>
              <a:t>Identitas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92D050"/>
                </a:solidFill>
              </a:rPr>
              <a:t>serangkaian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karakteristik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atau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sifat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yg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membuat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sesuatu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dikenali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atau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diketahui</a:t>
            </a:r>
            <a:r>
              <a:rPr lang="en-US" sz="2000" dirty="0"/>
              <a:t>. </a:t>
            </a:r>
            <a:r>
              <a:rPr lang="en-US" sz="2000" b="1" dirty="0" err="1" smtClean="0">
                <a:solidFill>
                  <a:srgbClr val="92D050"/>
                </a:solidFill>
              </a:rPr>
              <a:t>Identitas</a:t>
            </a:r>
            <a:r>
              <a:rPr lang="en-US" sz="2000" b="1" dirty="0" smtClean="0">
                <a:solidFill>
                  <a:srgbClr val="92D050"/>
                </a:solidFill>
              </a:rPr>
              <a:t> </a:t>
            </a:r>
            <a:r>
              <a:rPr lang="en-US" sz="2000" b="1" dirty="0">
                <a:solidFill>
                  <a:srgbClr val="92D050"/>
                </a:solidFill>
              </a:rPr>
              <a:t>digital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92D050"/>
                </a:solidFill>
              </a:rPr>
              <a:t>atribut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&amp; </a:t>
            </a:r>
            <a:r>
              <a:rPr lang="en-US" sz="2000" dirty="0">
                <a:solidFill>
                  <a:srgbClr val="92D050"/>
                </a:solidFill>
              </a:rPr>
              <a:t>metadata </a:t>
            </a:r>
            <a:r>
              <a:rPr lang="en-US" sz="2000" dirty="0" err="1">
                <a:solidFill>
                  <a:srgbClr val="92D050"/>
                </a:solidFill>
              </a:rPr>
              <a:t>dari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suatu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objek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bersama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dg </a:t>
            </a:r>
            <a:r>
              <a:rPr lang="en-US" sz="2000" dirty="0" err="1">
                <a:solidFill>
                  <a:srgbClr val="92D050"/>
                </a:solidFill>
              </a:rPr>
              <a:t>serangkaian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hubungan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dg </a:t>
            </a:r>
            <a:r>
              <a:rPr lang="en-US" sz="2000" dirty="0" err="1">
                <a:solidFill>
                  <a:srgbClr val="92D050"/>
                </a:solidFill>
              </a:rPr>
              <a:t>objek</a:t>
            </a:r>
            <a:r>
              <a:rPr lang="en-US" sz="2000" dirty="0">
                <a:solidFill>
                  <a:srgbClr val="92D050"/>
                </a:solidFill>
              </a:rPr>
              <a:t> lain </a:t>
            </a:r>
            <a:r>
              <a:rPr lang="en-US" sz="2000" dirty="0" err="1" smtClean="0">
                <a:solidFill>
                  <a:srgbClr val="92D050"/>
                </a:solidFill>
              </a:rPr>
              <a:t>yg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membuat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suatu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objek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dpt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diidentifikasi</a:t>
            </a:r>
            <a:r>
              <a:rPr lang="en-US" sz="2000" dirty="0">
                <a:solidFill>
                  <a:srgbClr val="92D050"/>
                </a:solidFill>
              </a:rPr>
              <a:t>. 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C000"/>
                </a:solidFill>
              </a:rPr>
              <a:t>Deskripsi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identitas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FFC000"/>
                </a:solidFill>
              </a:rPr>
              <a:t>objek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dg </a:t>
            </a:r>
            <a:r>
              <a:rPr lang="en-US" sz="2000" dirty="0" err="1" smtClean="0">
                <a:solidFill>
                  <a:srgbClr val="FFC000"/>
                </a:solidFill>
              </a:rPr>
              <a:t>atribut</a:t>
            </a:r>
            <a:r>
              <a:rPr lang="en-US" sz="2000" dirty="0" smtClean="0">
                <a:solidFill>
                  <a:srgbClr val="FFC000"/>
                </a:solidFill>
              </a:rPr>
              <a:t> &amp; </a:t>
            </a:r>
            <a:r>
              <a:rPr lang="en-US" sz="2000" dirty="0" err="1">
                <a:solidFill>
                  <a:srgbClr val="FFC000"/>
                </a:solidFill>
              </a:rPr>
              <a:t>hubungan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yg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akan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dikenali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oleh</a:t>
            </a:r>
            <a:r>
              <a:rPr lang="en-US" sz="2000" dirty="0">
                <a:solidFill>
                  <a:srgbClr val="FFC000"/>
                </a:solidFill>
              </a:rPr>
              <a:t> programmer.</a:t>
            </a:r>
            <a:r>
              <a:rPr lang="en-US" sz="2000" dirty="0"/>
              <a:t> Basis data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 smtClean="0"/>
              <a:t>dlm</a:t>
            </a:r>
            <a:r>
              <a:rPr lang="en-US" sz="2000" dirty="0" smtClean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baris</a:t>
            </a:r>
            <a:r>
              <a:rPr lang="en-US" sz="2000" dirty="0"/>
              <a:t>, </a:t>
            </a:r>
            <a:r>
              <a:rPr lang="en-US" sz="2000" dirty="0" smtClean="0"/>
              <a:t>&amp; </a:t>
            </a:r>
            <a:r>
              <a:rPr lang="en-US" sz="2000" dirty="0" err="1"/>
              <a:t>kolom</a:t>
            </a:r>
            <a:r>
              <a:rPr lang="en-US" sz="2000" dirty="0"/>
              <a:t>, </a:t>
            </a:r>
            <a:r>
              <a:rPr lang="en-US" sz="2000" dirty="0" smtClean="0"/>
              <a:t>&amp;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smtClean="0"/>
              <a:t>dg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smtClean="0"/>
              <a:t>dg </a:t>
            </a:r>
            <a:r>
              <a:rPr lang="en-US" sz="2000" dirty="0" err="1"/>
              <a:t>gagasan</a:t>
            </a:r>
            <a:r>
              <a:rPr lang="en-US" sz="2000" dirty="0"/>
              <a:t> </a:t>
            </a:r>
            <a:r>
              <a:rPr lang="en-US" sz="2000" dirty="0" err="1"/>
              <a:t>entitas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/>
              <a:t>hubungan</a:t>
            </a:r>
            <a:r>
              <a:rPr lang="en-US" sz="2000" dirty="0"/>
              <a:t> —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 err="1"/>
              <a:t>alternatif</a:t>
            </a:r>
            <a:r>
              <a:rPr lang="en-US" sz="2000" dirty="0"/>
              <a:t> </a:t>
            </a:r>
            <a:r>
              <a:rPr lang="en-US" sz="2000" dirty="0" err="1" smtClean="0"/>
              <a:t>bdsk</a:t>
            </a:r>
            <a:r>
              <a:rPr lang="en-US" sz="2000" dirty="0" smtClean="0"/>
              <a:t> </a:t>
            </a:r>
            <a:r>
              <a:rPr lang="en-US" sz="2000" dirty="0" err="1"/>
              <a:t>gagasan</a:t>
            </a:r>
            <a:r>
              <a:rPr lang="en-US" sz="2000" dirty="0"/>
              <a:t> model </a:t>
            </a:r>
            <a:r>
              <a:rPr lang="en-US" sz="2000" dirty="0" err="1"/>
              <a:t>peran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(ORM) </a:t>
            </a:r>
            <a:r>
              <a:rPr lang="en-US" sz="2000" dirty="0" smtClean="0"/>
              <a:t>&amp; </a:t>
            </a:r>
            <a:r>
              <a:rPr lang="en-US" sz="2000" dirty="0" err="1"/>
              <a:t>arsitek</a:t>
            </a:r>
            <a:r>
              <a:rPr lang="en-US" sz="2000" dirty="0"/>
              <a:t> basis data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bergulat</a:t>
            </a:r>
            <a:r>
              <a:rPr lang="en-US" sz="2000" dirty="0"/>
              <a:t> </a:t>
            </a:r>
            <a:r>
              <a:rPr lang="en-US" sz="2000" dirty="0" smtClean="0"/>
              <a:t>dg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 </a:t>
            </a:r>
            <a:r>
              <a:rPr lang="en-US" sz="2000" dirty="0" err="1" smtClean="0"/>
              <a:t>utk</a:t>
            </a:r>
            <a:r>
              <a:rPr lang="en-US" sz="2000" dirty="0" smtClean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set data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set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C000"/>
                </a:solidFill>
              </a:rPr>
              <a:t>Identitas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dpt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C000"/>
                </a:solidFill>
              </a:rPr>
              <a:t>milik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seseorang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 err="1">
                <a:solidFill>
                  <a:srgbClr val="FFC000"/>
                </a:solidFill>
              </a:rPr>
              <a:t>dpt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meliputi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sbb</a:t>
            </a:r>
            <a:r>
              <a:rPr lang="en-US" sz="2000" dirty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dirty="0"/>
              <a:t>Hal-2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/>
              <a:t>: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biologis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ras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penampilan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dirty="0"/>
              <a:t>Hal-2 </a:t>
            </a:r>
            <a:r>
              <a:rPr lang="en-US" dirty="0" err="1">
                <a:solidFill>
                  <a:srgbClr val="FFC000"/>
                </a:solidFill>
              </a:rPr>
              <a:t>yg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ketahui</a:t>
            </a:r>
            <a:r>
              <a:rPr lang="en-US" dirty="0"/>
              <a:t>: </a:t>
            </a:r>
            <a:r>
              <a:rPr lang="en-US" dirty="0" err="1"/>
              <a:t>Biografi</a:t>
            </a:r>
            <a:r>
              <a:rPr lang="en-US" dirty="0"/>
              <a:t>, data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PIN,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bersekolah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dirty="0"/>
              <a:t>Hal-2 </a:t>
            </a:r>
            <a:r>
              <a:rPr lang="en-US" dirty="0" err="1">
                <a:solidFill>
                  <a:srgbClr val="FFC000"/>
                </a:solidFill>
              </a:rPr>
              <a:t>yg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miliki</a:t>
            </a:r>
            <a:r>
              <a:rPr lang="en-US" dirty="0"/>
              <a:t>: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pembuluh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di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, </a:t>
            </a:r>
            <a:r>
              <a:rPr lang="en-US" dirty="0" err="1"/>
              <a:t>rekening</a:t>
            </a:r>
            <a:r>
              <a:rPr lang="en-US" dirty="0"/>
              <a:t> bank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benda</a:t>
            </a:r>
            <a:r>
              <a:rPr lang="en-US" dirty="0"/>
              <a:t> &amp;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, &amp;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dirty="0"/>
              <a:t>Hal-2 </a:t>
            </a:r>
            <a:r>
              <a:rPr lang="en-US" dirty="0" err="1">
                <a:solidFill>
                  <a:srgbClr val="FFC000"/>
                </a:solidFill>
              </a:rPr>
              <a:t>yg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berhubungan</a:t>
            </a:r>
            <a:r>
              <a:rPr lang="en-US" dirty="0">
                <a:solidFill>
                  <a:srgbClr val="FFC000"/>
                </a:solidFill>
              </a:rPr>
              <a:t> dg </a:t>
            </a:r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/>
              <a:t>: </a:t>
            </a:r>
            <a:r>
              <a:rPr lang="en-US" dirty="0" err="1"/>
              <a:t>Keluarga</a:t>
            </a:r>
            <a:r>
              <a:rPr lang="en-US" dirty="0"/>
              <a:t> &amp; teman-2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katnak</a:t>
            </a:r>
            <a:r>
              <a:rPr lang="en-US" dirty="0"/>
              <a:t>, </a:t>
            </a:r>
            <a:r>
              <a:rPr lang="en-US" dirty="0" err="1"/>
              <a:t>kepercayaan</a:t>
            </a:r>
            <a:r>
              <a:rPr lang="en-US" dirty="0"/>
              <a:t> &amp; nilai-2, </a:t>
            </a:r>
            <a:r>
              <a:rPr lang="en-US" dirty="0" err="1"/>
              <a:t>kegiatan</a:t>
            </a:r>
            <a:r>
              <a:rPr lang="en-US" dirty="0"/>
              <a:t> &amp; </a:t>
            </a:r>
            <a:r>
              <a:rPr lang="en-US" dirty="0" err="1"/>
              <a:t>usaha</a:t>
            </a:r>
            <a:r>
              <a:rPr lang="en-US" dirty="0"/>
              <a:t>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kebiasaan</a:t>
            </a:r>
            <a:r>
              <a:rPr lang="en-US" dirty="0"/>
              <a:t> &amp; </a:t>
            </a:r>
            <a:r>
              <a:rPr lang="en-US" dirty="0" err="1"/>
              <a:t>praktik</a:t>
            </a:r>
            <a:r>
              <a:rPr lang="en-US" dirty="0"/>
              <a:t>,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iGoogle</a:t>
            </a:r>
            <a:r>
              <a:rPr lang="en-US" dirty="0"/>
              <a:t>, &amp;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Apa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itu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identitas</a:t>
            </a:r>
            <a:r>
              <a:rPr lang="en-US" sz="2800" b="1" dirty="0">
                <a:solidFill>
                  <a:srgbClr val="FFFF00"/>
                </a:solidFill>
              </a:rPr>
              <a:t>?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Mengenalkan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FFC000"/>
                </a:solidFill>
              </a:rPr>
              <a:t>bbrp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jenis</a:t>
            </a:r>
            <a:r>
              <a:rPr lang="en-US" sz="2200" b="1" dirty="0">
                <a:solidFill>
                  <a:srgbClr val="FFC000"/>
                </a:solidFill>
              </a:rPr>
              <a:t> model </a:t>
            </a:r>
            <a:r>
              <a:rPr lang="en-US" sz="2200" b="1" dirty="0" err="1">
                <a:solidFill>
                  <a:srgbClr val="FFC000"/>
                </a:solidFill>
              </a:rPr>
              <a:t>komputasi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awan</a:t>
            </a:r>
            <a:r>
              <a:rPr lang="en-US" sz="2200" dirty="0"/>
              <a:t>,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dikategorikan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serangkaian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model </a:t>
            </a:r>
            <a:r>
              <a:rPr lang="en-US" sz="2200" b="1" dirty="0" err="1" smtClean="0">
                <a:solidFill>
                  <a:srgbClr val="FFC000"/>
                </a:solidFill>
              </a:rPr>
              <a:t>layanan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(</a:t>
            </a:r>
            <a:r>
              <a:rPr lang="en-US" sz="2200" b="1" dirty="0" err="1" smtClean="0">
                <a:solidFill>
                  <a:srgbClr val="FFC000"/>
                </a:solidFill>
              </a:rPr>
              <a:t>Iaas</a:t>
            </a:r>
            <a:r>
              <a:rPr lang="en-US" sz="2200" b="1" dirty="0" smtClean="0">
                <a:solidFill>
                  <a:srgbClr val="FFC000"/>
                </a:solidFill>
              </a:rPr>
              <a:t>, </a:t>
            </a:r>
            <a:r>
              <a:rPr lang="en-US" sz="2200" b="1" dirty="0" err="1" smtClean="0">
                <a:solidFill>
                  <a:srgbClr val="FFC000"/>
                </a:solidFill>
              </a:rPr>
              <a:t>Saas</a:t>
            </a:r>
            <a:r>
              <a:rPr lang="en-US" sz="2200" b="1" dirty="0" smtClean="0">
                <a:solidFill>
                  <a:srgbClr val="FFC000"/>
                </a:solidFill>
              </a:rPr>
              <a:t>, &amp; </a:t>
            </a:r>
            <a:r>
              <a:rPr lang="en-US" sz="2200" b="1" dirty="0" err="1" smtClean="0">
                <a:solidFill>
                  <a:srgbClr val="FFC000"/>
                </a:solidFill>
              </a:rPr>
              <a:t>Paas</a:t>
            </a:r>
            <a:r>
              <a:rPr lang="en-US" sz="2200" b="1" dirty="0" smtClean="0">
                <a:solidFill>
                  <a:srgbClr val="FFC000"/>
                </a:solidFill>
              </a:rPr>
              <a:t>)</a:t>
            </a:r>
            <a:r>
              <a:rPr lang="en-US" sz="2200" b="1" dirty="0" smtClean="0"/>
              <a:t>. </a:t>
            </a:r>
            <a:r>
              <a:rPr lang="en-US" sz="2200" dirty="0" smtClean="0"/>
              <a:t>Lapisan-2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Infrastruktur</a:t>
            </a:r>
            <a:r>
              <a:rPr lang="en-US" sz="2200" b="1" dirty="0">
                <a:solidFill>
                  <a:srgbClr val="FFC000"/>
                </a:solidFill>
              </a:rPr>
              <a:t>, </a:t>
            </a:r>
            <a:r>
              <a:rPr lang="en-US" sz="2200" b="1" dirty="0" smtClean="0">
                <a:solidFill>
                  <a:srgbClr val="FFC000"/>
                </a:solidFill>
              </a:rPr>
              <a:t>Platform &amp; </a:t>
            </a:r>
            <a:r>
              <a:rPr lang="en-US" sz="2200" b="1" dirty="0" err="1">
                <a:solidFill>
                  <a:srgbClr val="FFC000"/>
                </a:solidFill>
              </a:rPr>
              <a:t>Perangkat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Lunak</a:t>
            </a:r>
            <a:r>
              <a:rPr lang="en-US" sz="2200" dirty="0"/>
              <a:t>. </a:t>
            </a:r>
            <a:r>
              <a:rPr lang="en-US" sz="2200" dirty="0" err="1"/>
              <a:t>Bergantung</a:t>
            </a:r>
            <a:r>
              <a:rPr lang="en-US" sz="2200" dirty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jenis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&amp; </a:t>
            </a:r>
            <a:r>
              <a:rPr lang="en-US" sz="2200" dirty="0" err="1">
                <a:solidFill>
                  <a:srgbClr val="FFC000"/>
                </a:solidFill>
              </a:rPr>
              <a:t>tingkat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ditawarkan</a:t>
            </a:r>
            <a:r>
              <a:rPr lang="en-US" sz="2200" dirty="0"/>
              <a:t>, </a:t>
            </a:r>
            <a:r>
              <a:rPr lang="en-US" sz="2200" dirty="0" err="1"/>
              <a:t>klien</a:t>
            </a:r>
            <a:r>
              <a:rPr lang="en-US" sz="2200" dirty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/>
              <a:t>lapisan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b="1" dirty="0" err="1" smtClean="0">
                <a:solidFill>
                  <a:srgbClr val="FFC000"/>
                </a:solidFill>
              </a:rPr>
              <a:t>utk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membuat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aplikasi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berbasis</a:t>
            </a:r>
            <a:r>
              <a:rPr lang="en-US" sz="2200" b="1" dirty="0">
                <a:solidFill>
                  <a:srgbClr val="FFC000"/>
                </a:solidFill>
              </a:rPr>
              <a:t> cloud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Model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b="1" dirty="0" smtClean="0">
                <a:solidFill>
                  <a:srgbClr val="92D050"/>
                </a:solidFill>
              </a:rPr>
              <a:t>IaaS, SaaS </a:t>
            </a:r>
            <a:r>
              <a:rPr lang="en-US" sz="2200" b="1" dirty="0">
                <a:solidFill>
                  <a:srgbClr val="92D050"/>
                </a:solidFill>
              </a:rPr>
              <a:t>&amp;</a:t>
            </a:r>
            <a:r>
              <a:rPr lang="en-US" sz="2200" b="1" dirty="0" smtClean="0">
                <a:solidFill>
                  <a:srgbClr val="92D050"/>
                </a:solidFill>
              </a:rPr>
              <a:t> PaaS</a:t>
            </a:r>
            <a:r>
              <a:rPr lang="en-US" sz="2200" dirty="0" smtClean="0"/>
              <a:t>) </a:t>
            </a:r>
            <a:r>
              <a:rPr lang="en-US" sz="2200" dirty="0" err="1" smtClean="0"/>
              <a:t>berguna</a:t>
            </a:r>
            <a:r>
              <a:rPr lang="en-US" sz="2200" dirty="0" smtClean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mengkategorikan</a:t>
            </a:r>
            <a:r>
              <a:rPr lang="en-US" sz="2200" dirty="0"/>
              <a:t> </a:t>
            </a:r>
            <a:r>
              <a:rPr lang="en-US" sz="2200" dirty="0" err="1" smtClean="0"/>
              <a:t>tdk</a:t>
            </a:r>
            <a:r>
              <a:rPr lang="en-US" sz="2200" dirty="0" smtClean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kemampuan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komputasi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awan</a:t>
            </a:r>
            <a:r>
              <a:rPr lang="en-US" sz="2200" dirty="0"/>
              <a:t>, </a:t>
            </a:r>
            <a:r>
              <a:rPr lang="en-US" sz="2200" dirty="0" err="1" smtClean="0"/>
              <a:t>ttp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juga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penawaran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92D050"/>
                </a:solidFill>
              </a:rPr>
              <a:t>produk</a:t>
            </a:r>
            <a:r>
              <a:rPr lang="en-US" sz="2200" dirty="0"/>
              <a:t>, </a:t>
            </a:r>
            <a:r>
              <a:rPr lang="en-US" sz="2200" dirty="0" smtClean="0"/>
              <a:t>&amp; </a:t>
            </a:r>
            <a:r>
              <a:rPr lang="en-US" sz="2200" dirty="0" err="1" smtClean="0">
                <a:solidFill>
                  <a:srgbClr val="92D050"/>
                </a:solidFill>
              </a:rPr>
              <a:t>layanan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vendor </a:t>
            </a:r>
            <a:r>
              <a:rPr lang="en-US" sz="2200" dirty="0" err="1"/>
              <a:t>tertentu</a:t>
            </a:r>
            <a:r>
              <a:rPr lang="en-US" sz="2200" dirty="0"/>
              <a:t>. </a:t>
            </a:r>
            <a:r>
              <a:rPr lang="en-US" sz="2200" dirty="0" err="1" smtClean="0"/>
              <a:t>Infrastruktur</a:t>
            </a:r>
            <a:r>
              <a:rPr lang="en-US" sz="2200" dirty="0" smtClean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 </a:t>
            </a: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terciptanya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sistem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atau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jaringan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komputasi</a:t>
            </a:r>
            <a:r>
              <a:rPr lang="en-US" sz="2200" dirty="0">
                <a:solidFill>
                  <a:srgbClr val="92D050"/>
                </a:solidFill>
              </a:rPr>
              <a:t> virtual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mewakili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aplikasi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dihosting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tersedia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secara</a:t>
            </a:r>
            <a:r>
              <a:rPr lang="en-US" sz="2200" dirty="0">
                <a:solidFill>
                  <a:srgbClr val="FFFF00"/>
                </a:solidFill>
              </a:rPr>
              <a:t> universal </a:t>
            </a:r>
            <a:r>
              <a:rPr lang="en-US" sz="2200" dirty="0" err="1">
                <a:solidFill>
                  <a:srgbClr val="FFFF00"/>
                </a:solidFill>
              </a:rPr>
              <a:t>melalui</a:t>
            </a:r>
            <a:r>
              <a:rPr lang="en-US" sz="2200" dirty="0">
                <a:solidFill>
                  <a:srgbClr val="FFFF00"/>
                </a:solidFill>
              </a:rPr>
              <a:t> Internet</a:t>
            </a:r>
            <a:r>
              <a:rPr lang="en-US" sz="2200" dirty="0"/>
              <a:t>,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browser.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FFF00"/>
                </a:solidFill>
              </a:rPr>
              <a:t>pengguna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berinteraksi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langsung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dg </a:t>
            </a:r>
            <a:r>
              <a:rPr lang="en-US" sz="2200" dirty="0" err="1">
                <a:solidFill>
                  <a:srgbClr val="FFFF00"/>
                </a:solidFill>
              </a:rPr>
              <a:t>perangkat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lunak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dihosting</a:t>
            </a:r>
            <a:r>
              <a:rPr lang="en-US" sz="2200" dirty="0"/>
              <a:t>. SaaS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dilihat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FFFF00"/>
                </a:solidFill>
              </a:rPr>
              <a:t>model </a:t>
            </a:r>
            <a:r>
              <a:rPr lang="en-US" sz="2200" dirty="0" err="1">
                <a:solidFill>
                  <a:srgbClr val="FFFF00"/>
                </a:solidFill>
              </a:rPr>
              <a:t>alternatif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dari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perangkat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lunak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dpt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menggantikan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banyak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perangkat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lunak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sejenis</a:t>
            </a:r>
            <a:r>
              <a:rPr lang="en-US" sz="2200" dirty="0" smtClean="0">
                <a:solidFill>
                  <a:srgbClr val="FFFF00"/>
                </a:solidFill>
              </a:rPr>
              <a:t>.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Umum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542924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 smtClean="0"/>
              <a:t>Utk</a:t>
            </a:r>
            <a:r>
              <a:rPr lang="en-US" sz="1900" dirty="0" smtClean="0"/>
              <a:t> </a:t>
            </a:r>
            <a:r>
              <a:rPr lang="en-US" sz="1900" dirty="0" err="1"/>
              <a:t>menetapkan</a:t>
            </a:r>
            <a:r>
              <a:rPr lang="en-US" sz="1900" dirty="0"/>
              <a:t> </a:t>
            </a:r>
            <a:r>
              <a:rPr lang="en-US" sz="1900" dirty="0" err="1"/>
              <a:t>identitas</a:t>
            </a:r>
            <a:r>
              <a:rPr lang="en-US" sz="1900" dirty="0"/>
              <a:t> </a:t>
            </a:r>
            <a:r>
              <a:rPr lang="en-US" sz="1900" dirty="0" err="1" smtClean="0"/>
              <a:t>kita</a:t>
            </a:r>
            <a:r>
              <a:rPr lang="en-US" sz="1900" dirty="0" smtClean="0"/>
              <a:t> </a:t>
            </a:r>
            <a:r>
              <a:rPr lang="en-US" sz="1900" dirty="0"/>
              <a:t>di </a:t>
            </a:r>
            <a:r>
              <a:rPr lang="en-US" sz="1900" dirty="0" err="1"/>
              <a:t>jaringan</a:t>
            </a:r>
            <a:r>
              <a:rPr lang="en-US" sz="1900" dirty="0"/>
              <a:t>, </a:t>
            </a:r>
            <a:r>
              <a:rPr lang="en-US" sz="1900" dirty="0" err="1" smtClean="0"/>
              <a:t>mungkin</a:t>
            </a:r>
            <a:r>
              <a:rPr lang="en-US" sz="1900" dirty="0" smtClean="0"/>
              <a:t> </a:t>
            </a:r>
            <a:r>
              <a:rPr lang="en-US" sz="1900" dirty="0" err="1" smtClean="0"/>
              <a:t>kita</a:t>
            </a:r>
            <a:r>
              <a:rPr lang="en-US" sz="1900" dirty="0" smtClean="0"/>
              <a:t> </a:t>
            </a:r>
            <a:r>
              <a:rPr lang="en-US" sz="1900" dirty="0" err="1" smtClean="0"/>
              <a:t>diminta</a:t>
            </a:r>
            <a:r>
              <a:rPr lang="en-US" sz="1900" dirty="0" smtClean="0"/>
              <a:t> </a:t>
            </a:r>
            <a:r>
              <a:rPr lang="en-US" sz="1900" dirty="0" err="1"/>
              <a:t>memberikan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FFFF00"/>
                </a:solidFill>
              </a:rPr>
              <a:t>nama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smtClean="0">
                <a:solidFill>
                  <a:srgbClr val="FFFF00"/>
                </a:solidFill>
              </a:rPr>
              <a:t>&amp; </a:t>
            </a:r>
            <a:r>
              <a:rPr lang="en-US" sz="1900" dirty="0">
                <a:solidFill>
                  <a:srgbClr val="FFFF00"/>
                </a:solidFill>
              </a:rPr>
              <a:t>kata </a:t>
            </a:r>
            <a:r>
              <a:rPr lang="en-US" sz="1900" dirty="0" err="1">
                <a:solidFill>
                  <a:srgbClr val="FFFF00"/>
                </a:solidFill>
              </a:rPr>
              <a:t>sandi</a:t>
            </a:r>
            <a:r>
              <a:rPr lang="en-US" sz="1900" dirty="0">
                <a:solidFill>
                  <a:srgbClr val="FFFF00"/>
                </a:solidFill>
              </a:rPr>
              <a:t>,</a:t>
            </a:r>
            <a:r>
              <a:rPr lang="en-US" sz="1900" dirty="0"/>
              <a:t> </a:t>
            </a:r>
            <a:r>
              <a:rPr lang="en-US" sz="1900" dirty="0" err="1" smtClean="0"/>
              <a:t>yg</a:t>
            </a:r>
            <a:r>
              <a:rPr lang="en-US" sz="1900" dirty="0" smtClean="0"/>
              <a:t> </a:t>
            </a:r>
            <a:r>
              <a:rPr lang="en-US" sz="1900" dirty="0" err="1"/>
              <a:t>disebut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FFFF00"/>
                </a:solidFill>
              </a:rPr>
              <a:t>metode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otentikasi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faktor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tunggal</a:t>
            </a:r>
            <a:r>
              <a:rPr lang="en-US" sz="1900" dirty="0"/>
              <a:t>. </a:t>
            </a:r>
            <a:r>
              <a:rPr lang="en-US" sz="1900" dirty="0" err="1"/>
              <a:t>Otentikasi</a:t>
            </a:r>
            <a:r>
              <a:rPr lang="en-US" sz="1900" dirty="0"/>
              <a:t> </a:t>
            </a:r>
            <a:r>
              <a:rPr lang="en-US" sz="1900" dirty="0" err="1" smtClean="0"/>
              <a:t>yg</a:t>
            </a:r>
            <a:r>
              <a:rPr lang="en-US" sz="1900" dirty="0" smtClean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aman</a:t>
            </a:r>
            <a:r>
              <a:rPr lang="en-US" sz="1900" dirty="0"/>
              <a:t> </a:t>
            </a:r>
            <a:r>
              <a:rPr lang="en-US" sz="1900" dirty="0" err="1"/>
              <a:t>membutuhkan</a:t>
            </a:r>
            <a:r>
              <a:rPr lang="en-US" sz="1900" dirty="0"/>
              <a:t> </a:t>
            </a:r>
            <a:r>
              <a:rPr lang="en-US" sz="1900" dirty="0" err="1"/>
              <a:t>penggunaan</a:t>
            </a:r>
            <a:r>
              <a:rPr lang="en-US" sz="1900" dirty="0"/>
              <a:t> </a:t>
            </a:r>
            <a:r>
              <a:rPr lang="en-US" sz="1900" dirty="0" err="1"/>
              <a:t>setidaknya</a:t>
            </a:r>
            <a:r>
              <a:rPr lang="en-US" sz="1900" dirty="0"/>
              <a:t> </a:t>
            </a:r>
            <a:r>
              <a:rPr lang="en-US" sz="1900" dirty="0" err="1"/>
              <a:t>otentikasi</a:t>
            </a:r>
            <a:r>
              <a:rPr lang="en-US" sz="1900" dirty="0"/>
              <a:t> </a:t>
            </a:r>
            <a:r>
              <a:rPr lang="en-US" sz="1900" dirty="0" err="1"/>
              <a:t>dua</a:t>
            </a:r>
            <a:r>
              <a:rPr lang="en-US" sz="1900" dirty="0"/>
              <a:t> </a:t>
            </a:r>
            <a:r>
              <a:rPr lang="en-US" sz="1900" dirty="0" smtClean="0"/>
              <a:t>factor</a:t>
            </a:r>
            <a:r>
              <a:rPr lang="en-US" sz="1900" dirty="0"/>
              <a:t>,</a:t>
            </a:r>
            <a:r>
              <a:rPr lang="en-US" sz="1900" dirty="0" smtClean="0"/>
              <a:t> </a:t>
            </a:r>
            <a:r>
              <a:rPr lang="en-US" sz="1900" dirty="0" err="1"/>
              <a:t>misalnya</a:t>
            </a:r>
            <a:r>
              <a:rPr lang="en-US" sz="1900" dirty="0"/>
              <a:t>, </a:t>
            </a:r>
            <a:r>
              <a:rPr lang="en-US" sz="1900" dirty="0" err="1" smtClean="0"/>
              <a:t>tdk</a:t>
            </a:r>
            <a:r>
              <a:rPr lang="en-US" sz="1900" dirty="0" smtClean="0"/>
              <a:t> </a:t>
            </a:r>
            <a:r>
              <a:rPr lang="en-US" sz="1900" dirty="0" err="1"/>
              <a:t>hanya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FFFF00"/>
                </a:solidFill>
              </a:rPr>
              <a:t>nama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smtClean="0">
                <a:solidFill>
                  <a:srgbClr val="FFFF00"/>
                </a:solidFill>
              </a:rPr>
              <a:t>&amp; </a:t>
            </a:r>
            <a:r>
              <a:rPr lang="en-US" sz="1900" dirty="0">
                <a:solidFill>
                  <a:srgbClr val="FFFF00"/>
                </a:solidFill>
              </a:rPr>
              <a:t>kata </a:t>
            </a:r>
            <a:r>
              <a:rPr lang="en-US" sz="1900" dirty="0" err="1">
                <a:solidFill>
                  <a:srgbClr val="FFFF00"/>
                </a:solidFill>
              </a:rPr>
              <a:t>sandi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 smtClean="0"/>
              <a:t>tetapi</a:t>
            </a:r>
            <a:r>
              <a:rPr lang="en-US" sz="1900" dirty="0" smtClean="0"/>
              <a:t> </a:t>
            </a:r>
            <a:r>
              <a:rPr lang="en-US" sz="1900" dirty="0" err="1"/>
              <a:t>juga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FFFF00"/>
                </a:solidFill>
              </a:rPr>
              <a:t>nomor</a:t>
            </a:r>
            <a:r>
              <a:rPr lang="en-US" sz="1900" dirty="0">
                <a:solidFill>
                  <a:srgbClr val="FFFF00"/>
                </a:solidFill>
              </a:rPr>
              <a:t> token </a:t>
            </a:r>
            <a:r>
              <a:rPr lang="en-US" sz="1900" dirty="0" err="1">
                <a:solidFill>
                  <a:srgbClr val="FFFF00"/>
                </a:solidFill>
              </a:rPr>
              <a:t>sementara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 smtClean="0">
                <a:solidFill>
                  <a:srgbClr val="FFFF00"/>
                </a:solidFill>
              </a:rPr>
              <a:t>yg</a:t>
            </a:r>
            <a:r>
              <a:rPr lang="en-US" sz="1900" dirty="0" smtClean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disediakan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oleh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kunci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perangkat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 smtClean="0">
                <a:solidFill>
                  <a:srgbClr val="FFFF00"/>
                </a:solidFill>
              </a:rPr>
              <a:t>keras</a:t>
            </a:r>
            <a:r>
              <a:rPr lang="en-US" sz="1900" dirty="0" smtClean="0"/>
              <a:t>. </a:t>
            </a:r>
            <a:r>
              <a:rPr lang="en-US" sz="1900" dirty="0" err="1" smtClean="0"/>
              <a:t>Utk</a:t>
            </a:r>
            <a:r>
              <a:rPr lang="en-US" sz="1900" dirty="0" smtClean="0"/>
              <a:t> </a:t>
            </a:r>
            <a:r>
              <a:rPr lang="en-US" sz="1900" dirty="0" err="1"/>
              <a:t>menuju</a:t>
            </a:r>
            <a:r>
              <a:rPr lang="en-US" sz="1900" dirty="0"/>
              <a:t> multifactor </a:t>
            </a:r>
            <a:r>
              <a:rPr lang="en-US" sz="1900" dirty="0" err="1"/>
              <a:t>otentikasi</a:t>
            </a:r>
            <a:r>
              <a:rPr lang="en-US" sz="1900" dirty="0"/>
              <a:t>, </a:t>
            </a:r>
            <a:r>
              <a:rPr lang="en-US" sz="1900" dirty="0" err="1" smtClean="0"/>
              <a:t>kita</a:t>
            </a:r>
            <a:r>
              <a:rPr lang="en-US" sz="1900" dirty="0" smtClean="0"/>
              <a:t> </a:t>
            </a:r>
            <a:r>
              <a:rPr lang="en-US" sz="1900" dirty="0" err="1"/>
              <a:t>mungkin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 smtClean="0"/>
              <a:t>yg</a:t>
            </a:r>
            <a:r>
              <a:rPr lang="en-US" sz="1900" dirty="0" smtClean="0"/>
              <a:t> </a:t>
            </a:r>
            <a:r>
              <a:rPr lang="en-US" sz="1900" dirty="0" err="1"/>
              <a:t>meneliti</a:t>
            </a:r>
            <a:r>
              <a:rPr lang="en-US" sz="1900" dirty="0"/>
              <a:t> </a:t>
            </a:r>
            <a:r>
              <a:rPr lang="en-US" sz="1900" dirty="0" err="1"/>
              <a:t>faktor</a:t>
            </a:r>
            <a:r>
              <a:rPr lang="en-US" sz="1900" dirty="0"/>
              <a:t> </a:t>
            </a:r>
            <a:r>
              <a:rPr lang="en-US" sz="1900" dirty="0" err="1"/>
              <a:t>biometrik</a:t>
            </a:r>
            <a:r>
              <a:rPr lang="en-US" sz="1900" dirty="0"/>
              <a:t> </a:t>
            </a:r>
            <a:r>
              <a:rPr lang="en-US" sz="1900" dirty="0" err="1" smtClean="0"/>
              <a:t>spt</a:t>
            </a:r>
            <a:r>
              <a:rPr lang="en-US" sz="1900" dirty="0" smtClean="0"/>
              <a:t> </a:t>
            </a:r>
            <a:r>
              <a:rPr lang="en-US" sz="1900" dirty="0" err="1">
                <a:solidFill>
                  <a:srgbClr val="FFFF00"/>
                </a:solidFill>
              </a:rPr>
              <a:t>sidik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jari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atau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pola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pembuluh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darah</a:t>
            </a:r>
            <a:r>
              <a:rPr lang="en-US" sz="1900" dirty="0">
                <a:solidFill>
                  <a:srgbClr val="FFFF00"/>
                </a:solidFill>
              </a:rPr>
              <a:t> retina </a:t>
            </a:r>
            <a:r>
              <a:rPr lang="en-US" sz="1900" dirty="0"/>
              <a:t>— </a:t>
            </a:r>
            <a:r>
              <a:rPr lang="en-US" sz="1900" dirty="0" err="1"/>
              <a:t>keduanya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 smtClean="0"/>
              <a:t>unik</a:t>
            </a:r>
            <a:r>
              <a:rPr lang="en-US" sz="1900" dirty="0" smtClean="0"/>
              <a:t>. </a:t>
            </a:r>
            <a:r>
              <a:rPr lang="en-US" sz="1900" dirty="0" err="1"/>
              <a:t>Otentikasi</a:t>
            </a:r>
            <a:r>
              <a:rPr lang="en-US" sz="1900" dirty="0"/>
              <a:t> </a:t>
            </a:r>
            <a:r>
              <a:rPr lang="en-US" sz="1900" dirty="0" err="1"/>
              <a:t>multifaktor</a:t>
            </a:r>
            <a:r>
              <a:rPr lang="en-US" sz="1900" dirty="0"/>
              <a:t> </a:t>
            </a:r>
            <a:r>
              <a:rPr lang="en-US" sz="1900" dirty="0" err="1"/>
              <a:t>membutuhkan</a:t>
            </a:r>
            <a:r>
              <a:rPr lang="en-US" sz="1900" dirty="0"/>
              <a:t> </a:t>
            </a:r>
            <a:r>
              <a:rPr lang="en-US" sz="1900" dirty="0" err="1"/>
              <a:t>penggunaan</a:t>
            </a:r>
            <a:r>
              <a:rPr lang="en-US" sz="1900" dirty="0"/>
              <a:t> </a:t>
            </a:r>
            <a:r>
              <a:rPr lang="en-US" sz="1900" dirty="0" err="1"/>
              <a:t>luar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keamanan</a:t>
            </a:r>
            <a:r>
              <a:rPr lang="en-US" sz="1900" dirty="0"/>
              <a:t> </a:t>
            </a:r>
            <a:r>
              <a:rPr lang="en-US" sz="1900" dirty="0" err="1"/>
              <a:t>jaringan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layanan</a:t>
            </a:r>
            <a:r>
              <a:rPr lang="en-US" sz="1900" dirty="0"/>
              <a:t> </a:t>
            </a:r>
            <a:r>
              <a:rPr lang="en-US" sz="1900" dirty="0" err="1" smtClean="0"/>
              <a:t>kepercayaan</a:t>
            </a:r>
            <a:r>
              <a:rPr lang="en-US" sz="1900" dirty="0" smtClean="0"/>
              <a:t> &amp; </a:t>
            </a:r>
            <a:r>
              <a:rPr lang="en-US" sz="1900" dirty="0" err="1" smtClean="0"/>
              <a:t>dlm</a:t>
            </a:r>
            <a:r>
              <a:rPr lang="en-US" sz="1900" dirty="0" smtClean="0"/>
              <a:t> </a:t>
            </a:r>
            <a:r>
              <a:rPr lang="en-US" sz="1900" dirty="0" err="1"/>
              <a:t>penyebaran</a:t>
            </a:r>
            <a:r>
              <a:rPr lang="en-US" sz="1900" dirty="0"/>
              <a:t> </a:t>
            </a:r>
            <a:r>
              <a:rPr lang="en-US" sz="1900" dirty="0" err="1"/>
              <a:t>layanan</a:t>
            </a:r>
            <a:r>
              <a:rPr lang="en-US" sz="1900" dirty="0"/>
              <a:t> </a:t>
            </a:r>
            <a:r>
              <a:rPr lang="en-US" sz="1900" dirty="0" err="1"/>
              <a:t>kepercayaan</a:t>
            </a:r>
            <a:r>
              <a:rPr lang="en-US" sz="1900" dirty="0"/>
              <a:t> </a:t>
            </a:r>
            <a:r>
              <a:rPr lang="en-US" sz="1900" dirty="0" err="1"/>
              <a:t>itulah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FFFF00"/>
                </a:solidFill>
              </a:rPr>
              <a:t>aplikasi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IDaaS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/>
              <a:t>pertama</a:t>
            </a:r>
            <a:r>
              <a:rPr lang="en-US" sz="1900" dirty="0"/>
              <a:t> </a:t>
            </a:r>
            <a:r>
              <a:rPr lang="en-US" sz="1900" dirty="0" smtClean="0"/>
              <a:t>&amp; </a:t>
            </a:r>
            <a:r>
              <a:rPr lang="en-US" sz="1900" dirty="0"/>
              <a:t>paling </a:t>
            </a:r>
            <a:r>
              <a:rPr lang="en-US" sz="1900" dirty="0" err="1"/>
              <a:t>umum</a:t>
            </a:r>
            <a:r>
              <a:rPr lang="en-US" sz="1900" dirty="0"/>
              <a:t> </a:t>
            </a:r>
            <a:r>
              <a:rPr lang="en-US" sz="1900" dirty="0" err="1" smtClean="0"/>
              <a:t>digunakan</a:t>
            </a:r>
            <a:r>
              <a:rPr lang="en-US" sz="1900" dirty="0" smtClean="0"/>
              <a:t> </a:t>
            </a:r>
            <a:r>
              <a:rPr lang="en-US" sz="1900" dirty="0"/>
              <a:t>di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 smtClean="0"/>
              <a:t>Banyak</a:t>
            </a:r>
            <a:r>
              <a:rPr lang="en-US" sz="1900" dirty="0" smtClean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identitas</a:t>
            </a:r>
            <a:r>
              <a:rPr lang="en-US" sz="1900" dirty="0"/>
              <a:t> digital. </a:t>
            </a:r>
            <a:r>
              <a:rPr lang="en-US" sz="1900" dirty="0" err="1"/>
              <a:t>Akun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92D050"/>
                </a:solidFill>
              </a:rPr>
              <a:t>pengguna</a:t>
            </a:r>
            <a:r>
              <a:rPr lang="en-US" sz="1900" dirty="0">
                <a:solidFill>
                  <a:srgbClr val="92D050"/>
                </a:solidFill>
              </a:rPr>
              <a:t> &amp;</a:t>
            </a:r>
            <a:r>
              <a:rPr lang="en-US" sz="1900" dirty="0" smtClean="0">
                <a:solidFill>
                  <a:srgbClr val="92D050"/>
                </a:solidFill>
              </a:rPr>
              <a:t> </a:t>
            </a:r>
            <a:r>
              <a:rPr lang="en-US" sz="1900" dirty="0" err="1">
                <a:solidFill>
                  <a:srgbClr val="92D050"/>
                </a:solidFill>
              </a:rPr>
              <a:t>mesin</a:t>
            </a:r>
            <a:r>
              <a:rPr lang="en-US" sz="1900" dirty="0">
                <a:solidFill>
                  <a:srgbClr val="92D050"/>
                </a:solidFill>
              </a:rPr>
              <a:t>, </a:t>
            </a:r>
            <a:r>
              <a:rPr lang="en-US" sz="1900" dirty="0" err="1" smtClean="0">
                <a:solidFill>
                  <a:srgbClr val="92D050"/>
                </a:solidFill>
              </a:rPr>
              <a:t>perangkat</a:t>
            </a:r>
            <a:r>
              <a:rPr lang="en-US" sz="1900" dirty="0" smtClean="0">
                <a:solidFill>
                  <a:srgbClr val="92D050"/>
                </a:solidFill>
              </a:rPr>
              <a:t> &amp; </a:t>
            </a:r>
            <a:r>
              <a:rPr lang="en-US" sz="1900" dirty="0" err="1">
                <a:solidFill>
                  <a:srgbClr val="92D050"/>
                </a:solidFill>
              </a:rPr>
              <a:t>objek</a:t>
            </a:r>
            <a:r>
              <a:rPr lang="en-US" sz="1900" dirty="0">
                <a:solidFill>
                  <a:srgbClr val="92D050"/>
                </a:solidFill>
              </a:rPr>
              <a:t> lain </a:t>
            </a:r>
            <a:r>
              <a:rPr lang="en-US" sz="1900" dirty="0" err="1">
                <a:solidFill>
                  <a:srgbClr val="92D050"/>
                </a:solidFill>
              </a:rPr>
              <a:t>membangun</a:t>
            </a:r>
            <a:r>
              <a:rPr lang="en-US" sz="1900" dirty="0">
                <a:solidFill>
                  <a:srgbClr val="92D050"/>
                </a:solidFill>
              </a:rPr>
              <a:t> </a:t>
            </a:r>
            <a:r>
              <a:rPr lang="en-US" sz="1900" dirty="0" err="1">
                <a:solidFill>
                  <a:srgbClr val="92D050"/>
                </a:solidFill>
              </a:rPr>
              <a:t>identitas</a:t>
            </a:r>
            <a:r>
              <a:rPr lang="en-US" sz="1900" dirty="0">
                <a:solidFill>
                  <a:srgbClr val="92D050"/>
                </a:solidFill>
              </a:rPr>
              <a:t> </a:t>
            </a:r>
            <a:r>
              <a:rPr lang="en-US" sz="1900" dirty="0" err="1">
                <a:solidFill>
                  <a:srgbClr val="92D050"/>
                </a:solidFill>
              </a:rPr>
              <a:t>mereka</a:t>
            </a:r>
            <a:r>
              <a:rPr lang="en-US" sz="1900" dirty="0">
                <a:solidFill>
                  <a:srgbClr val="92D050"/>
                </a:solidFill>
              </a:rPr>
              <a:t> </a:t>
            </a:r>
            <a:r>
              <a:rPr lang="en-US" sz="1900" dirty="0" err="1" smtClean="0">
                <a:solidFill>
                  <a:srgbClr val="92D050"/>
                </a:solidFill>
              </a:rPr>
              <a:t>dlm</a:t>
            </a:r>
            <a:r>
              <a:rPr lang="en-US" sz="1900" dirty="0" smtClean="0">
                <a:solidFill>
                  <a:srgbClr val="92D050"/>
                </a:solidFill>
              </a:rPr>
              <a:t> </a:t>
            </a:r>
            <a:r>
              <a:rPr lang="en-US" sz="1900" dirty="0" err="1" smtClean="0">
                <a:solidFill>
                  <a:srgbClr val="92D050"/>
                </a:solidFill>
              </a:rPr>
              <a:t>bbrp</a:t>
            </a:r>
            <a:r>
              <a:rPr lang="en-US" sz="1900" dirty="0" smtClean="0">
                <a:solidFill>
                  <a:srgbClr val="92D050"/>
                </a:solidFill>
              </a:rPr>
              <a:t> </a:t>
            </a:r>
            <a:r>
              <a:rPr lang="en-US" sz="1900" dirty="0" err="1">
                <a:solidFill>
                  <a:srgbClr val="92D050"/>
                </a:solidFill>
              </a:rPr>
              <a:t>cara</a:t>
            </a:r>
            <a:r>
              <a:rPr lang="en-US" sz="1900" dirty="0"/>
              <a:t>. </a:t>
            </a:r>
            <a:r>
              <a:rPr lang="en-US" sz="1900" dirty="0" err="1" smtClean="0"/>
              <a:t>Utk</a:t>
            </a:r>
            <a:r>
              <a:rPr lang="en-US" sz="1900" dirty="0" smtClean="0"/>
              <a:t> </a:t>
            </a:r>
            <a:r>
              <a:rPr lang="en-US" sz="1900" dirty="0" err="1"/>
              <a:t>akun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smtClean="0"/>
              <a:t>&amp; </a:t>
            </a:r>
            <a:r>
              <a:rPr lang="en-US" sz="1900" dirty="0" err="1"/>
              <a:t>mesin</a:t>
            </a:r>
            <a:r>
              <a:rPr lang="en-US" sz="1900" dirty="0"/>
              <a:t>, </a:t>
            </a:r>
            <a:r>
              <a:rPr lang="en-US" sz="1900" dirty="0" err="1"/>
              <a:t>identitas</a:t>
            </a:r>
            <a:r>
              <a:rPr lang="en-US" sz="1900" dirty="0"/>
              <a:t> </a:t>
            </a:r>
            <a:r>
              <a:rPr lang="en-US" sz="1900" dirty="0" err="1"/>
              <a:t>dibuat</a:t>
            </a:r>
            <a:r>
              <a:rPr lang="en-US" sz="1900" dirty="0"/>
              <a:t> </a:t>
            </a:r>
            <a:r>
              <a:rPr lang="en-US" sz="1900" dirty="0" smtClean="0"/>
              <a:t>&amp; </a:t>
            </a:r>
            <a:r>
              <a:rPr lang="en-US" sz="1900" dirty="0" err="1"/>
              <a:t>disimpan</a:t>
            </a:r>
            <a:r>
              <a:rPr lang="en-US" sz="1900" dirty="0"/>
              <a:t> </a:t>
            </a:r>
            <a:r>
              <a:rPr lang="en-US" sz="1900" dirty="0" err="1" smtClean="0"/>
              <a:t>dlm</a:t>
            </a:r>
            <a:r>
              <a:rPr lang="en-US" sz="1900" dirty="0" smtClean="0"/>
              <a:t> </a:t>
            </a:r>
            <a:r>
              <a:rPr lang="en-US" sz="1900" dirty="0"/>
              <a:t>database </a:t>
            </a:r>
            <a:r>
              <a:rPr lang="en-US" sz="1900" dirty="0" err="1"/>
              <a:t>keamanan</a:t>
            </a:r>
            <a:r>
              <a:rPr lang="en-US" sz="1900" dirty="0"/>
              <a:t> domain </a:t>
            </a:r>
            <a:r>
              <a:rPr lang="en-US" sz="1900" dirty="0" err="1" smtClean="0"/>
              <a:t>yg</a:t>
            </a:r>
            <a:r>
              <a:rPr lang="en-US" sz="1900" dirty="0" smtClean="0"/>
              <a:t> </a:t>
            </a:r>
            <a:r>
              <a:rPr lang="en-US" sz="1900" dirty="0" err="1"/>
              <a:t>menjadi</a:t>
            </a:r>
            <a:r>
              <a:rPr lang="en-US" sz="1900" dirty="0"/>
              <a:t> </a:t>
            </a:r>
            <a:r>
              <a:rPr lang="en-US" sz="1900" dirty="0" err="1"/>
              <a:t>dasar</a:t>
            </a:r>
            <a:r>
              <a:rPr lang="en-US" sz="1900" dirty="0"/>
              <a:t> </a:t>
            </a:r>
            <a:r>
              <a:rPr lang="en-US" sz="1900" dirty="0" err="1" smtClean="0"/>
              <a:t>utk</a:t>
            </a:r>
            <a:r>
              <a:rPr lang="en-US" sz="1900" dirty="0" smtClean="0"/>
              <a:t> </a:t>
            </a:r>
            <a:r>
              <a:rPr lang="en-US" sz="1900" dirty="0"/>
              <a:t>domain </a:t>
            </a:r>
            <a:r>
              <a:rPr lang="en-US" sz="1900" dirty="0" err="1"/>
              <a:t>jaringan</a:t>
            </a:r>
            <a:r>
              <a:rPr lang="en-US" sz="1900" dirty="0"/>
              <a:t> </a:t>
            </a:r>
            <a:r>
              <a:rPr lang="en-US" sz="1900" dirty="0" err="1"/>
              <a:t>apa</a:t>
            </a:r>
            <a:r>
              <a:rPr lang="en-US" sz="1900" dirty="0"/>
              <a:t> pun, </a:t>
            </a:r>
            <a:r>
              <a:rPr lang="en-US" sz="1900" dirty="0" err="1" smtClean="0"/>
              <a:t>dlm</a:t>
            </a:r>
            <a:r>
              <a:rPr lang="en-US" sz="1900" dirty="0" smtClean="0"/>
              <a:t> </a:t>
            </a:r>
            <a:r>
              <a:rPr lang="en-US" sz="1900" dirty="0" err="1"/>
              <a:t>layanan</a:t>
            </a:r>
            <a:r>
              <a:rPr lang="en-US" sz="1900" dirty="0"/>
              <a:t> </a:t>
            </a:r>
            <a:r>
              <a:rPr lang="en-US" sz="1900" dirty="0" err="1" smtClean="0"/>
              <a:t>direktori</a:t>
            </a:r>
            <a:r>
              <a:rPr lang="en-US" sz="1900" dirty="0" smtClean="0"/>
              <a:t> &amp; </a:t>
            </a:r>
            <a:r>
              <a:rPr lang="en-US" sz="1900" dirty="0" err="1" smtClean="0"/>
              <a:t>dlm</a:t>
            </a:r>
            <a:r>
              <a:rPr lang="en-US" sz="1900" dirty="0" smtClean="0"/>
              <a:t> </a:t>
            </a:r>
            <a:r>
              <a:rPr lang="en-US" sz="1900" dirty="0" err="1"/>
              <a:t>penyimpanan</a:t>
            </a:r>
            <a:r>
              <a:rPr lang="en-US" sz="1900" dirty="0"/>
              <a:t> data </a:t>
            </a:r>
            <a:r>
              <a:rPr lang="en-US" sz="1900" dirty="0" err="1" smtClean="0"/>
              <a:t>dlm</a:t>
            </a:r>
            <a:r>
              <a:rPr lang="en-US" sz="1900" dirty="0" smtClean="0"/>
              <a:t> </a:t>
            </a: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gabungan</a:t>
            </a:r>
            <a:r>
              <a:rPr lang="en-US" sz="19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Cara di mana Microsoft </a:t>
            </a:r>
            <a:r>
              <a:rPr lang="en-US" sz="1900" dirty="0" err="1"/>
              <a:t>memvalidasi</a:t>
            </a:r>
            <a:r>
              <a:rPr lang="en-US" sz="1900" dirty="0"/>
              <a:t> </a:t>
            </a:r>
            <a:r>
              <a:rPr lang="en-US" sz="1900" dirty="0" err="1"/>
              <a:t>instalasi</a:t>
            </a:r>
            <a:r>
              <a:rPr lang="en-US" sz="1900" dirty="0"/>
              <a:t> Windows &amp; Office </a:t>
            </a:r>
            <a:r>
              <a:rPr lang="en-US" sz="1900" dirty="0" err="1"/>
              <a:t>disebut</a:t>
            </a:r>
            <a:r>
              <a:rPr lang="en-US" sz="1900" dirty="0"/>
              <a:t> </a:t>
            </a:r>
            <a:r>
              <a:rPr lang="en-US" sz="1900" dirty="0" err="1"/>
              <a:t>Aktivasi</a:t>
            </a:r>
            <a:r>
              <a:rPr lang="en-US" sz="1900" dirty="0"/>
              <a:t> </a:t>
            </a:r>
            <a:r>
              <a:rPr lang="en-US" sz="1900" dirty="0" err="1"/>
              <a:t>Produk</a:t>
            </a:r>
            <a:r>
              <a:rPr lang="en-US" sz="1900" dirty="0"/>
              <a:t> Windows &amp; </a:t>
            </a:r>
            <a:r>
              <a:rPr lang="en-US" sz="1900" dirty="0" err="1"/>
              <a:t>membuat</a:t>
            </a:r>
            <a:r>
              <a:rPr lang="en-US" sz="1900" dirty="0"/>
              <a:t> </a:t>
            </a:r>
            <a:r>
              <a:rPr lang="en-US" sz="1900" dirty="0" err="1"/>
              <a:t>indeks</a:t>
            </a:r>
            <a:r>
              <a:rPr lang="en-US" sz="1900" dirty="0"/>
              <a:t> </a:t>
            </a:r>
            <a:r>
              <a:rPr lang="en-US" sz="1900" dirty="0" err="1"/>
              <a:t>identifikasi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profil</a:t>
            </a:r>
            <a:r>
              <a:rPr lang="en-US" sz="1900" dirty="0"/>
              <a:t> </a:t>
            </a:r>
            <a:r>
              <a:rPr lang="en-US" sz="1900" dirty="0" err="1"/>
              <a:t>sistem</a:t>
            </a:r>
            <a:r>
              <a:rPr lang="en-US" sz="1900" dirty="0"/>
              <a:t> , </a:t>
            </a:r>
            <a:r>
              <a:rPr lang="en-US" sz="1900" dirty="0" err="1"/>
              <a:t>yg</a:t>
            </a:r>
            <a:r>
              <a:rPr lang="en-US" sz="1900" dirty="0"/>
              <a:t> </a:t>
            </a:r>
            <a:r>
              <a:rPr lang="en-US" sz="1900" dirty="0" err="1"/>
              <a:t>bersifat</a:t>
            </a:r>
            <a:r>
              <a:rPr lang="en-US" sz="1900" dirty="0"/>
              <a:t> </a:t>
            </a:r>
            <a:r>
              <a:rPr lang="en-US" sz="1900" dirty="0" err="1"/>
              <a:t>instruktif</a:t>
            </a:r>
            <a:r>
              <a:rPr lang="en-US" sz="19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Utk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92D050"/>
                </a:solidFill>
              </a:rPr>
              <a:t>memvalidasi</a:t>
            </a:r>
            <a:r>
              <a:rPr lang="en-US" sz="2000" dirty="0">
                <a:solidFill>
                  <a:srgbClr val="92D050"/>
                </a:solidFill>
              </a:rPr>
              <a:t> situs Web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92D050"/>
                </a:solidFill>
              </a:rPr>
              <a:t>transaksi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err="1">
                <a:solidFill>
                  <a:srgbClr val="92D050"/>
                </a:solidFill>
              </a:rPr>
              <a:t>peserta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transaksi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err="1" smtClean="0">
                <a:solidFill>
                  <a:srgbClr val="92D050"/>
                </a:solidFill>
              </a:rPr>
              <a:t>klien</a:t>
            </a:r>
            <a:r>
              <a:rPr lang="en-US" sz="2000" dirty="0" smtClean="0">
                <a:solidFill>
                  <a:srgbClr val="92D050"/>
                </a:solidFill>
              </a:rPr>
              <a:t> &amp; </a:t>
            </a:r>
            <a:r>
              <a:rPr lang="en-US" sz="2000" dirty="0" err="1">
                <a:solidFill>
                  <a:srgbClr val="92D050"/>
                </a:solidFill>
              </a:rPr>
              <a:t>layanan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jaringan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bbg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bentuk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layanan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identitas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telah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digunakan</a:t>
            </a:r>
            <a:r>
              <a:rPr lang="en-US" sz="2000" dirty="0">
                <a:solidFill>
                  <a:srgbClr val="92D050"/>
                </a:solidFill>
              </a:rPr>
              <a:t> di </a:t>
            </a:r>
            <a:r>
              <a:rPr lang="en-US" sz="2000" dirty="0" err="1">
                <a:solidFill>
                  <a:srgbClr val="92D050"/>
                </a:solidFill>
              </a:rPr>
              <a:t>jaringan</a:t>
            </a:r>
            <a:r>
              <a:rPr lang="en-US" sz="2000" dirty="0"/>
              <a:t>. </a:t>
            </a:r>
            <a:r>
              <a:rPr lang="en-US" sz="2000" dirty="0" err="1"/>
              <a:t>Tiket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token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, server </a:t>
            </a:r>
            <a:r>
              <a:rPr lang="en-US" sz="2000" dirty="0" err="1" smtClean="0"/>
              <a:t>sertifikat</a:t>
            </a:r>
            <a:r>
              <a:rPr lang="en-US" sz="2000" dirty="0" smtClean="0"/>
              <a:t> &amp; </a:t>
            </a:r>
            <a:r>
              <a:rPr lang="en-US" sz="2000" dirty="0" err="1"/>
              <a:t>mekanisme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semuanya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dpt</a:t>
            </a:r>
            <a:r>
              <a:rPr lang="en-US" sz="2000" dirty="0" smtClean="0"/>
              <a:t> </a:t>
            </a:r>
            <a:r>
              <a:rPr lang="en-US" sz="2000" dirty="0" err="1"/>
              <a:t>didorong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C000"/>
                </a:solidFill>
              </a:rPr>
              <a:t>Perlindungan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identitas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area </a:t>
            </a:r>
            <a:r>
              <a:rPr lang="en-US" sz="2000" dirty="0" err="1">
                <a:solidFill>
                  <a:srgbClr val="FFC000"/>
                </a:solidFill>
              </a:rPr>
              <a:t>komputasi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jaringan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yg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lebih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mahal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&amp; </a:t>
            </a:r>
            <a:r>
              <a:rPr lang="en-US" sz="2000" dirty="0" err="1">
                <a:solidFill>
                  <a:srgbClr val="FFC000"/>
                </a:solidFill>
              </a:rPr>
              <a:t>kompleks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Identitas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sbg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Layanan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IDaaS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/>
              <a:t>dpt</a:t>
            </a:r>
            <a:r>
              <a:rPr lang="en-US" sz="2000" dirty="0"/>
              <a:t>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rgbClr val="FFFF00"/>
                </a:solidFill>
              </a:rPr>
              <a:t>Layanan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otentikasi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verifikasi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identitas</a:t>
            </a:r>
            <a:r>
              <a:rPr lang="en-US" sz="2000" dirty="0">
                <a:solidFill>
                  <a:srgbClr val="FFFF00"/>
                </a:solidFill>
              </a:rPr>
              <a:t>), </a:t>
            </a:r>
            <a:r>
              <a:rPr lang="en-US" sz="2000" dirty="0" err="1">
                <a:solidFill>
                  <a:srgbClr val="FFFF00"/>
                </a:solidFill>
              </a:rPr>
              <a:t>Layanan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direktori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Identitas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federasi</a:t>
            </a:r>
            <a:r>
              <a:rPr lang="en-US" sz="2000" dirty="0">
                <a:solidFill>
                  <a:srgbClr val="FFFF00"/>
                </a:solidFill>
              </a:rPr>
              <a:t>, Tata </a:t>
            </a:r>
            <a:r>
              <a:rPr lang="en-US" sz="2000" dirty="0" err="1">
                <a:solidFill>
                  <a:srgbClr val="FFFF00"/>
                </a:solidFill>
              </a:rPr>
              <a:t>kelola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identitas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Identitas</a:t>
            </a:r>
            <a:r>
              <a:rPr lang="en-US" sz="2000" dirty="0">
                <a:solidFill>
                  <a:srgbClr val="FFFF00"/>
                </a:solidFill>
              </a:rPr>
              <a:t> &amp; </a:t>
            </a:r>
            <a:r>
              <a:rPr lang="en-US" sz="2000" dirty="0" err="1">
                <a:solidFill>
                  <a:srgbClr val="FFFF00"/>
                </a:solidFill>
              </a:rPr>
              <a:t>manajemen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profil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Kebijakan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peran</a:t>
            </a:r>
            <a:r>
              <a:rPr lang="en-US" sz="2000" dirty="0">
                <a:solidFill>
                  <a:srgbClr val="FFFF00"/>
                </a:solidFill>
              </a:rPr>
              <a:t>, &amp; </a:t>
            </a:r>
            <a:r>
              <a:rPr lang="en-US" sz="2000" dirty="0" err="1">
                <a:solidFill>
                  <a:srgbClr val="FFFF00"/>
                </a:solidFill>
              </a:rPr>
              <a:t>penegakan</a:t>
            </a:r>
            <a:r>
              <a:rPr lang="en-US" sz="2000" dirty="0">
                <a:solidFill>
                  <a:srgbClr val="FFFF00"/>
                </a:solidFill>
              </a:rPr>
              <a:t> hokum, </a:t>
            </a:r>
            <a:r>
              <a:rPr lang="en-US" sz="2000" dirty="0" err="1">
                <a:solidFill>
                  <a:srgbClr val="FFFF00"/>
                </a:solidFill>
              </a:rPr>
              <a:t>Penyediaan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administrasi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kebijakan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eksternal</a:t>
            </a:r>
            <a:r>
              <a:rPr lang="en-US" sz="2000" dirty="0">
                <a:solidFill>
                  <a:srgbClr val="FFFF00"/>
                </a:solidFill>
              </a:rPr>
              <a:t>), </a:t>
            </a:r>
            <a:r>
              <a:rPr lang="en-US" sz="2000" dirty="0" err="1">
                <a:solidFill>
                  <a:srgbClr val="FFFF00"/>
                </a:solidFill>
              </a:rPr>
              <a:t>Pendaftaran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Pemantauan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risiko</a:t>
            </a:r>
            <a:r>
              <a:rPr lang="en-US" sz="2000" dirty="0">
                <a:solidFill>
                  <a:srgbClr val="FFFF00"/>
                </a:solidFill>
              </a:rPr>
              <a:t> &amp; </a:t>
            </a:r>
            <a:r>
              <a:rPr lang="en-US" sz="2000" dirty="0" err="1">
                <a:solidFill>
                  <a:srgbClr val="FFFF00"/>
                </a:solidFill>
              </a:rPr>
              <a:t>peristiwa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termasuk</a:t>
            </a:r>
            <a:r>
              <a:rPr lang="en-US" sz="2000" dirty="0">
                <a:solidFill>
                  <a:srgbClr val="FFFF00"/>
                </a:solidFill>
              </a:rPr>
              <a:t> audit, </a:t>
            </a:r>
            <a:r>
              <a:rPr lang="en-US" sz="2000" dirty="0" err="1">
                <a:solidFill>
                  <a:srgbClr val="FFFF00"/>
                </a:solidFill>
              </a:rPr>
              <a:t>Layanan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masuk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tunggal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otentikasi</a:t>
            </a:r>
            <a:r>
              <a:rPr lang="en-US" sz="2000" dirty="0">
                <a:solidFill>
                  <a:srgbClr val="FFFF00"/>
                </a:solidFill>
              </a:rPr>
              <a:t> pass-through).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Pembagian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dpt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92D050"/>
                </a:solidFill>
              </a:rPr>
              <a:t>subjek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peraturan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pemerintah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yg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berbeda</a:t>
            </a:r>
            <a:r>
              <a:rPr lang="en-US" sz="2000" dirty="0">
                <a:solidFill>
                  <a:srgbClr val="92D050"/>
                </a:solidFill>
              </a:rPr>
              <a:t> &amp; </a:t>
            </a:r>
            <a:r>
              <a:rPr lang="en-US" sz="2000" dirty="0" err="1">
                <a:solidFill>
                  <a:srgbClr val="92D050"/>
                </a:solidFill>
              </a:rPr>
              <a:t>dlm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banyak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kasus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hrs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dilindungi</a:t>
            </a:r>
            <a:r>
              <a:rPr lang="en-US" sz="2000" dirty="0"/>
              <a:t> </a:t>
            </a:r>
            <a:r>
              <a:rPr lang="en-US" sz="2000" dirty="0" err="1"/>
              <a:t>shg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dpt</a:t>
            </a:r>
            <a:r>
              <a:rPr lang="en-US" sz="2000" dirty="0"/>
              <a:t> </a:t>
            </a:r>
            <a:r>
              <a:rPr lang="en-US" sz="2000" dirty="0" err="1"/>
              <a:t>dibenarkan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jml</a:t>
            </a:r>
            <a:r>
              <a:rPr lang="en-US" sz="2000" dirty="0"/>
              <a:t> minimal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dpt</a:t>
            </a:r>
            <a:r>
              <a:rPr lang="en-US" sz="2000" dirty="0"/>
              <a:t> </a:t>
            </a:r>
            <a:r>
              <a:rPr lang="en-US" sz="2000" dirty="0" err="1"/>
              <a:t>diungkapkan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Kelas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L</a:t>
            </a:r>
            <a:r>
              <a:rPr lang="en-US" sz="2800" b="1" dirty="0" err="1" smtClean="0">
                <a:solidFill>
                  <a:srgbClr val="FFFF00"/>
                </a:solidFill>
              </a:rPr>
              <a:t>ayanan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Identitas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Jaringan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rgbClr val="92D050"/>
                </a:solidFill>
              </a:rPr>
              <a:t>Kode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perilaku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tertentu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harus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dipatuhi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hukum</a:t>
            </a:r>
            <a:r>
              <a:rPr lang="en-US" sz="2200" dirty="0" smtClean="0"/>
              <a:t>.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bekerja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/>
              <a:t>IDaaS</a:t>
            </a:r>
            <a:r>
              <a:rPr lang="en-US" sz="2200" dirty="0"/>
              <a:t>, </a:t>
            </a:r>
            <a:r>
              <a:rPr lang="en-US" sz="2200" dirty="0" err="1"/>
              <a:t>evaluasi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IDaaS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bdsk</a:t>
            </a:r>
            <a:r>
              <a:rPr lang="en-US" sz="2200" dirty="0" smtClean="0">
                <a:solidFill>
                  <a:srgbClr val="92D050"/>
                </a:solidFill>
              </a:rPr>
              <a:t>:</a:t>
            </a:r>
            <a:endParaRPr lang="en-US" sz="2200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FFC000"/>
                </a:solidFill>
              </a:rPr>
              <a:t>Kontrol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pengguna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 smtClean="0">
                <a:solidFill>
                  <a:srgbClr val="FFC000"/>
                </a:solidFill>
              </a:rPr>
              <a:t>utk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menyetujui</a:t>
            </a:r>
            <a:r>
              <a:rPr lang="en-US" sz="2200" dirty="0"/>
              <a:t>: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mengatur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 smtClean="0"/>
              <a:t>hrs</a:t>
            </a:r>
            <a:r>
              <a:rPr lang="en-US" sz="2200" dirty="0" smtClean="0"/>
              <a:t> </a:t>
            </a:r>
            <a:r>
              <a:rPr lang="en-US" sz="2200" dirty="0" err="1"/>
              <a:t>menyetujui</a:t>
            </a:r>
            <a:r>
              <a:rPr lang="en-US" sz="2200" dirty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 smtClean="0"/>
              <a:t>mereka</a:t>
            </a:r>
            <a:r>
              <a:rPr lang="en-US" sz="2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FFFF00"/>
                </a:solidFill>
              </a:rPr>
              <a:t>Pengungkapan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>
                <a:solidFill>
                  <a:srgbClr val="FFFF00"/>
                </a:solidFill>
              </a:rPr>
              <a:t>Minimal</a:t>
            </a:r>
            <a:r>
              <a:rPr lang="en-US" sz="2200" dirty="0"/>
              <a:t>: </a:t>
            </a:r>
            <a:r>
              <a:rPr lang="en-US" sz="2200" dirty="0" err="1" smtClean="0"/>
              <a:t>Jml</a:t>
            </a:r>
            <a:r>
              <a:rPr lang="en-US" sz="2200" dirty="0" smtClean="0"/>
              <a:t> </a:t>
            </a:r>
            <a:r>
              <a:rPr lang="en-US" sz="2200" dirty="0"/>
              <a:t>minimum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ditawarkan</a:t>
            </a:r>
            <a:r>
              <a:rPr lang="en-US" sz="2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92D050"/>
                </a:solidFill>
              </a:rPr>
              <a:t>Akses</a:t>
            </a:r>
            <a:r>
              <a:rPr lang="en-US" sz="2200" b="1" dirty="0" smtClean="0">
                <a:solidFill>
                  <a:srgbClr val="92D050"/>
                </a:solidFill>
              </a:rPr>
              <a:t> </a:t>
            </a:r>
            <a:r>
              <a:rPr lang="en-US" sz="2200" b="1" dirty="0" err="1" smtClean="0">
                <a:solidFill>
                  <a:srgbClr val="92D050"/>
                </a:solidFill>
              </a:rPr>
              <a:t>yg</a:t>
            </a:r>
            <a:r>
              <a:rPr lang="en-US" sz="2200" b="1" dirty="0" smtClean="0">
                <a:solidFill>
                  <a:srgbClr val="92D050"/>
                </a:solidFill>
              </a:rPr>
              <a:t> </a:t>
            </a:r>
            <a:r>
              <a:rPr lang="en-US" sz="2200" b="1" dirty="0" err="1" smtClean="0">
                <a:solidFill>
                  <a:srgbClr val="92D050"/>
                </a:solidFill>
              </a:rPr>
              <a:t>dpt</a:t>
            </a:r>
            <a:r>
              <a:rPr lang="en-US" sz="2200" b="1" dirty="0" smtClean="0">
                <a:solidFill>
                  <a:srgbClr val="92D050"/>
                </a:solidFill>
              </a:rPr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dibenarkan</a:t>
            </a:r>
            <a:r>
              <a:rPr lang="en-US" sz="2200" dirty="0"/>
              <a:t>: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smtClean="0"/>
              <a:t>pihak-2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pembenaran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terkandung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digital </a:t>
            </a:r>
            <a:r>
              <a:rPr lang="en-US" sz="2200" dirty="0" smtClean="0"/>
              <a:t>&amp;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err="1"/>
              <a:t>tepercaya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pemilik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 smtClean="0"/>
              <a:t>tsb</a:t>
            </a:r>
            <a:r>
              <a:rPr lang="en-US" sz="2200" dirty="0" smtClean="0"/>
              <a:t>.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FFC000"/>
                </a:solidFill>
              </a:rPr>
              <a:t>Paparan</a:t>
            </a:r>
            <a:r>
              <a:rPr lang="en-US" sz="2200" b="1" dirty="0" smtClean="0">
                <a:solidFill>
                  <a:srgbClr val="FFC000"/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Directional</a:t>
            </a:r>
            <a:r>
              <a:rPr lang="en-US" sz="2200" dirty="0"/>
              <a:t>: </a:t>
            </a:r>
            <a:r>
              <a:rPr lang="en-US" sz="2200" dirty="0" err="1"/>
              <a:t>Sistem</a:t>
            </a:r>
            <a:r>
              <a:rPr lang="en-US" sz="2200" dirty="0"/>
              <a:t> ID </a:t>
            </a:r>
            <a:r>
              <a:rPr lang="en-US" sz="2200" dirty="0" err="1" smtClean="0"/>
              <a:t>hrs</a:t>
            </a:r>
            <a:r>
              <a:rPr lang="en-US" sz="2200" dirty="0" smtClean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smtClean="0"/>
              <a:t>2 </a:t>
            </a:r>
            <a:r>
              <a:rPr lang="en-US" sz="2200" dirty="0" err="1" smtClean="0"/>
              <a:t>arah</a:t>
            </a:r>
            <a:r>
              <a:rPr lang="en-US" sz="2200" dirty="0" smtClean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entitas</a:t>
            </a:r>
            <a:r>
              <a:rPr lang="en-US" sz="2200" dirty="0"/>
              <a:t> </a:t>
            </a:r>
            <a:r>
              <a:rPr lang="en-US" sz="2200" dirty="0" err="1"/>
              <a:t>publik</a:t>
            </a:r>
            <a:r>
              <a:rPr lang="en-US" sz="2200" dirty="0"/>
              <a:t> </a:t>
            </a:r>
            <a:r>
              <a:rPr lang="en-US" sz="2200" dirty="0" err="1" smtClean="0"/>
              <a:t>shg</a:t>
            </a:r>
            <a:r>
              <a:rPr lang="en-US" sz="2200" dirty="0" smtClean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ditemukan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/>
              <a:t>pengidentifikasi</a:t>
            </a:r>
            <a:r>
              <a:rPr lang="en-US" sz="2200" dirty="0"/>
              <a:t> </a:t>
            </a:r>
            <a:r>
              <a:rPr lang="en-US" sz="2200" dirty="0" err="1"/>
              <a:t>searah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entitas</a:t>
            </a:r>
            <a:r>
              <a:rPr lang="en-US" sz="2200" dirty="0"/>
              <a:t> </a:t>
            </a:r>
            <a:r>
              <a:rPr lang="en-US" sz="2200" dirty="0" err="1"/>
              <a:t>pribadi</a:t>
            </a:r>
            <a:r>
              <a:rPr lang="en-US" sz="2200" dirty="0"/>
              <a:t>, </a:t>
            </a:r>
            <a:r>
              <a:rPr lang="en-US" sz="2200" dirty="0" err="1" smtClean="0"/>
              <a:t>shg</a:t>
            </a:r>
            <a:r>
              <a:rPr lang="en-US" sz="2200" dirty="0" smtClean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ID </a:t>
            </a:r>
            <a:r>
              <a:rPr lang="en-US" sz="2200" dirty="0" err="1" smtClean="0"/>
              <a:t>pribadi</a:t>
            </a:r>
            <a:r>
              <a:rPr lang="en-US" sz="22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Kode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E</a:t>
            </a:r>
            <a:r>
              <a:rPr lang="en-US" sz="2800" b="1" dirty="0" err="1" smtClean="0">
                <a:solidFill>
                  <a:srgbClr val="FFFF00"/>
                </a:solidFill>
              </a:rPr>
              <a:t>tik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Sistem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Perilaku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FFFF00"/>
                </a:solidFill>
              </a:rPr>
              <a:t>Interoperabilitas</a:t>
            </a:r>
            <a:r>
              <a:rPr lang="en-US" sz="2400" dirty="0"/>
              <a:t>: </a:t>
            </a:r>
            <a:r>
              <a:rPr lang="en-US" sz="2400" dirty="0" err="1"/>
              <a:t>Sistem</a:t>
            </a:r>
            <a:r>
              <a:rPr lang="en-US" sz="2400" dirty="0"/>
              <a:t> ID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awan</a:t>
            </a:r>
            <a:r>
              <a:rPr lang="en-US" sz="2400" dirty="0"/>
              <a:t> </a:t>
            </a:r>
            <a:r>
              <a:rPr lang="en-US" sz="2400" dirty="0" err="1" smtClean="0"/>
              <a:t>hrs</a:t>
            </a:r>
            <a:r>
              <a:rPr lang="en-US" sz="2400" dirty="0" smtClean="0"/>
              <a:t> </a:t>
            </a:r>
            <a:r>
              <a:rPr lang="en-US" sz="2400" dirty="0" err="1"/>
              <a:t>dikenalkan</a:t>
            </a:r>
            <a:r>
              <a:rPr lang="en-US" sz="2400" dirty="0"/>
              <a:t> </a:t>
            </a:r>
            <a:r>
              <a:rPr lang="en-US" sz="2400" dirty="0" smtClean="0"/>
              <a:t>dg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lain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</a:t>
            </a:r>
            <a:r>
              <a:rPr lang="en-US" sz="2400" dirty="0" smtClean="0"/>
              <a:t>lain.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rgbClr val="92D050"/>
                </a:solidFill>
              </a:rPr>
              <a:t>Identifikasi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manusia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</a:rPr>
              <a:t>yg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tidak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ambigu</a:t>
            </a:r>
            <a:r>
              <a:rPr lang="en-US" sz="2400" dirty="0"/>
              <a:t>: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IDaaS</a:t>
            </a:r>
            <a:r>
              <a:rPr lang="en-US" sz="2400" dirty="0"/>
              <a:t> </a:t>
            </a:r>
            <a:r>
              <a:rPr lang="en-US" sz="2400" dirty="0" err="1" smtClean="0"/>
              <a:t>hrs</a:t>
            </a:r>
            <a:r>
              <a:rPr lang="en-US" sz="2400" dirty="0" smtClean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sambil</a:t>
            </a:r>
            <a:r>
              <a:rPr lang="en-US" sz="2400" dirty="0"/>
              <a:t> </a:t>
            </a:r>
            <a:r>
              <a:rPr lang="en-US" sz="2400" dirty="0" err="1"/>
              <a:t>melindungi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rgbClr val="FFC000"/>
                </a:solidFill>
              </a:rPr>
              <a:t>Konsistensi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Layanan</a:t>
            </a:r>
            <a:r>
              <a:rPr lang="en-US" sz="2400" dirty="0"/>
              <a:t>: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IDaaS</a:t>
            </a:r>
            <a:r>
              <a:rPr lang="en-US" sz="2400" dirty="0"/>
              <a:t> </a:t>
            </a:r>
            <a:r>
              <a:rPr lang="en-US" sz="2400" dirty="0" err="1" smtClean="0"/>
              <a:t>hrs</a:t>
            </a:r>
            <a:r>
              <a:rPr lang="en-US" sz="2400" dirty="0" smtClean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, </a:t>
            </a:r>
            <a:r>
              <a:rPr lang="en-US" sz="2400" dirty="0" err="1"/>
              <a:t>konsisten</a:t>
            </a:r>
            <a:r>
              <a:rPr lang="en-US" sz="2400" dirty="0"/>
              <a:t> di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r>
              <a:rPr lang="en-US" sz="2400" dirty="0"/>
              <a:t>, </a:t>
            </a:r>
            <a:r>
              <a:rPr lang="en-US" sz="2400" dirty="0" smtClean="0"/>
              <a:t>&amp;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C000"/>
                </a:solidFill>
              </a:rPr>
              <a:t>menyediakan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perlindungan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yg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mudah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C000"/>
                </a:solidFill>
              </a:rPr>
              <a:t>mengintegrasikan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layanan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ide</a:t>
            </a:r>
            <a:r>
              <a:rPr lang="en-US" dirty="0" err="1">
                <a:solidFill>
                  <a:srgbClr val="FFC000"/>
                </a:solidFill>
              </a:rPr>
              <a:t>Identitas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sbg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Layanan</a:t>
            </a:r>
            <a:r>
              <a:rPr lang="en-US" dirty="0" err="1" smtClean="0">
                <a:solidFill>
                  <a:srgbClr val="FFC000"/>
                </a:solidFill>
              </a:rPr>
              <a:t>ntitas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dlm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aplikasi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individu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>dg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minimal, </a:t>
            </a:r>
            <a:r>
              <a:rPr lang="en-US" dirty="0" smtClean="0"/>
              <a:t>dg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 smtClean="0"/>
              <a:t>IDaaS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/>
              <a:t>lain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smtClean="0"/>
              <a:t>dg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smtClean="0"/>
              <a:t>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plikasi</a:t>
            </a:r>
            <a:r>
              <a:rPr lang="en-US" dirty="0" smtClean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IDaaS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standar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industri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yg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dirancang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menyediakan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interoperabilitas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bbrp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92D050"/>
                </a:solidFill>
              </a:rPr>
              <a:t>Otentikasi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sentris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pengguna</a:t>
            </a:r>
            <a:r>
              <a:rPr lang="en-US" dirty="0" smtClean="0"/>
              <a:t>: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CardSpace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92D050"/>
                </a:solidFill>
              </a:rPr>
              <a:t>Bahasa </a:t>
            </a:r>
            <a:r>
              <a:rPr lang="en-US" b="1" dirty="0" err="1">
                <a:solidFill>
                  <a:srgbClr val="92D050"/>
                </a:solidFill>
              </a:rPr>
              <a:t>Kebijakan</a:t>
            </a:r>
            <a:r>
              <a:rPr lang="en-US" b="1" dirty="0">
                <a:solidFill>
                  <a:srgbClr val="92D050"/>
                </a:solidFill>
              </a:rPr>
              <a:t> XACML</a:t>
            </a:r>
            <a:r>
              <a:rPr lang="en-US" dirty="0"/>
              <a:t>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ID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XACML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smtClean="0"/>
              <a:t>dg </a:t>
            </a:r>
            <a:r>
              <a:rPr lang="en-US" dirty="0"/>
              <a:t>SAML; </a:t>
            </a:r>
            <a:r>
              <a:rPr lang="en-US" dirty="0" err="1"/>
              <a:t>mengompilasi</a:t>
            </a:r>
            <a:r>
              <a:rPr lang="en-US" dirty="0"/>
              <a:t> SAML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otorisasi</a:t>
            </a:r>
            <a:r>
              <a:rPr lang="en-US" dirty="0"/>
              <a:t> ID, XACML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ID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/>
              <a:t>kebijakannya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92D050"/>
                </a:solidFill>
              </a:rPr>
              <a:t>Bahasa </a:t>
            </a:r>
            <a:r>
              <a:rPr lang="en-US" b="1" dirty="0" err="1">
                <a:solidFill>
                  <a:srgbClr val="92D050"/>
                </a:solidFill>
              </a:rPr>
              <a:t>Penyedia</a:t>
            </a:r>
            <a:r>
              <a:rPr lang="en-US" b="1" dirty="0">
                <a:solidFill>
                  <a:srgbClr val="92D050"/>
                </a:solidFill>
              </a:rPr>
              <a:t> SPML</a:t>
            </a:r>
            <a:r>
              <a:rPr lang="en-US" dirty="0"/>
              <a:t>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/ </a:t>
            </a:r>
            <a:r>
              <a:rPr lang="en-US" dirty="0" err="1"/>
              <a:t>respons</a:t>
            </a:r>
            <a:r>
              <a:rPr lang="en-US" dirty="0"/>
              <a:t> XML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92D050"/>
                </a:solidFill>
              </a:rPr>
              <a:t>Sistem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Audit XDAS</a:t>
            </a:r>
            <a:r>
              <a:rPr lang="en-US" dirty="0"/>
              <a:t>: </a:t>
            </a:r>
            <a:r>
              <a:rPr lang="en-US" dirty="0" err="1"/>
              <a:t>Layanan</a:t>
            </a:r>
            <a:r>
              <a:rPr lang="en-US" dirty="0"/>
              <a:t> Audit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smtClean="0"/>
              <a:t>&amp;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menentang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dg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/>
              <a:t>sah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Interoperabilitas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IDaaS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 err="1">
                <a:solidFill>
                  <a:srgbClr val="FFFF00"/>
                </a:solidFill>
              </a:rPr>
              <a:t>Buka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standar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yg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mendukung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infrastruktur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IDaaS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utk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komputasi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awan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5" name="image33.jpe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44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92D050"/>
                </a:solidFill>
              </a:rPr>
              <a:t>OpenID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r>
              <a:rPr lang="en-US" sz="2200" dirty="0"/>
              <a:t> </a:t>
            </a:r>
            <a:r>
              <a:rPr lang="en-US" sz="2200" dirty="0" err="1"/>
              <a:t>industri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berkembang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mengotentikasi</a:t>
            </a:r>
            <a:r>
              <a:rPr lang="en-US" sz="2200" dirty="0">
                <a:solidFill>
                  <a:srgbClr val="92D050"/>
                </a:solidFill>
              </a:rPr>
              <a:t> "</a:t>
            </a:r>
            <a:r>
              <a:rPr lang="en-US" sz="2200" dirty="0" err="1">
                <a:solidFill>
                  <a:srgbClr val="92D050"/>
                </a:solidFill>
              </a:rPr>
              <a:t>pengguna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akhir</a:t>
            </a:r>
            <a:r>
              <a:rPr lang="en-US" sz="2200" dirty="0">
                <a:solidFill>
                  <a:srgbClr val="92D050"/>
                </a:solidFill>
              </a:rPr>
              <a:t>" </a:t>
            </a:r>
            <a:r>
              <a:rPr lang="en-US" sz="2200" dirty="0" smtClean="0"/>
              <a:t>dg </a:t>
            </a:r>
            <a:r>
              <a:rPr lang="en-US" sz="2200" dirty="0" err="1">
                <a:solidFill>
                  <a:srgbClr val="92D050"/>
                </a:solidFill>
              </a:rPr>
              <a:t>menyimpan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identitas</a:t>
            </a:r>
            <a:r>
              <a:rPr lang="en-US" sz="2200" dirty="0">
                <a:solidFill>
                  <a:srgbClr val="92D050"/>
                </a:solidFill>
              </a:rPr>
              <a:t> digital </a:t>
            </a:r>
            <a:r>
              <a:rPr lang="en-US" sz="2200" dirty="0" err="1">
                <a:solidFill>
                  <a:srgbClr val="92D050"/>
                </a:solidFill>
              </a:rPr>
              <a:t>mereka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dlm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format </a:t>
            </a:r>
            <a:r>
              <a:rPr lang="en-US" sz="2200" dirty="0" err="1">
                <a:solidFill>
                  <a:srgbClr val="92D050"/>
                </a:solidFill>
              </a:rPr>
              <a:t>umum</a:t>
            </a:r>
            <a:r>
              <a:rPr lang="en-US" sz="2200" dirty="0"/>
              <a:t>. </a:t>
            </a:r>
            <a:r>
              <a:rPr lang="en-US" sz="2200" dirty="0" err="1" smtClean="0"/>
              <a:t>Pengidentifikasi</a:t>
            </a:r>
            <a:r>
              <a:rPr lang="en-US" sz="2200" dirty="0" smtClean="0"/>
              <a:t> </a:t>
            </a:r>
            <a:r>
              <a:rPr lang="en-US" sz="2200" dirty="0" err="1"/>
              <a:t>mengambil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Uniform Resource Locator (URL)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Extensible Resource Identifier (XRI)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diautentikasi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OpenID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memenuhi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r>
              <a:rPr lang="en-US" sz="2200" dirty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OpenID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diautentikasi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penyedia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tepercaya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Standar</a:t>
            </a:r>
            <a:r>
              <a:rPr lang="en-US" sz="2200" dirty="0" smtClean="0"/>
              <a:t> </a:t>
            </a:r>
            <a:r>
              <a:rPr lang="en-US" sz="2200" dirty="0" err="1"/>
              <a:t>OpenID</a:t>
            </a:r>
            <a:r>
              <a:rPr lang="en-US" sz="2200" dirty="0"/>
              <a:t> </a:t>
            </a:r>
            <a:r>
              <a:rPr lang="en-US" sz="2200" dirty="0" err="1"/>
              <a:t>berlaku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utk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identitas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unik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URL</a:t>
            </a:r>
            <a:r>
              <a:rPr lang="en-US" sz="2200" dirty="0" smtClean="0"/>
              <a:t>,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otentikasi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diperlukan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utk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berhasil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masuk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sistem</a:t>
            </a:r>
            <a:r>
              <a:rPr lang="en-US" sz="2200" dirty="0">
                <a:solidFill>
                  <a:srgbClr val="FFC000"/>
                </a:solidFill>
              </a:rPr>
              <a:t>.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demikian</a:t>
            </a:r>
            <a:r>
              <a:rPr lang="en-US" sz="2200" dirty="0"/>
              <a:t>, </a:t>
            </a:r>
            <a:r>
              <a:rPr lang="en-US" sz="2200" dirty="0" err="1"/>
              <a:t>otorisasi</a:t>
            </a:r>
            <a:r>
              <a:rPr lang="en-US" sz="2200" dirty="0"/>
              <a:t> </a:t>
            </a:r>
            <a:r>
              <a:rPr lang="en-US" sz="2200" dirty="0" err="1"/>
              <a:t>OpenID</a:t>
            </a:r>
            <a:r>
              <a:rPr lang="en-US" sz="2200" dirty="0"/>
              <a:t> </a:t>
            </a:r>
            <a:r>
              <a:rPr lang="en-US" sz="2200" dirty="0" err="1" smtClean="0"/>
              <a:t>tdk</a:t>
            </a:r>
            <a:r>
              <a:rPr lang="en-US" sz="2200" dirty="0" smtClean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mencakup</a:t>
            </a:r>
            <a:r>
              <a:rPr lang="en-US" sz="2200" dirty="0">
                <a:solidFill>
                  <a:srgbClr val="FFC000"/>
                </a:solidFill>
              </a:rPr>
              <a:t> kata </a:t>
            </a:r>
            <a:r>
              <a:rPr lang="en-US" sz="2200" dirty="0" err="1">
                <a:solidFill>
                  <a:srgbClr val="FFC000"/>
                </a:solidFill>
              </a:rPr>
              <a:t>sandi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kartu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pintar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FC000"/>
                </a:solidFill>
              </a:rPr>
              <a:t>kunci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perangkat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keras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smtClean="0">
                <a:solidFill>
                  <a:srgbClr val="FFC000"/>
                </a:solidFill>
              </a:rPr>
              <a:t>token &amp; </a:t>
            </a:r>
            <a:r>
              <a:rPr lang="en-US" sz="2200" dirty="0" err="1">
                <a:solidFill>
                  <a:srgbClr val="FFC000"/>
                </a:solidFill>
              </a:rPr>
              <a:t>biometrik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Otentikasi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P</a:t>
            </a:r>
            <a:r>
              <a:rPr lang="en-US" sz="2800" b="1" dirty="0" err="1" smtClean="0">
                <a:solidFill>
                  <a:srgbClr val="FFFF00"/>
                </a:solidFill>
              </a:rPr>
              <a:t>engguna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penyedia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terpercaya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format URL </a:t>
            </a:r>
            <a:r>
              <a:rPr lang="en-US" dirty="0" err="1"/>
              <a:t>mereka</a:t>
            </a:r>
            <a:r>
              <a:rPr lang="en-US" dirty="0"/>
              <a:t>:</a:t>
            </a:r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FFFF00"/>
                </a:solidFill>
              </a:rPr>
              <a:t>Blogger</a:t>
            </a:r>
            <a:r>
              <a:rPr lang="en-US" dirty="0"/>
              <a:t>: &lt;username&gt;.blogger.com </a:t>
            </a:r>
            <a:r>
              <a:rPr lang="en-US" dirty="0" err="1"/>
              <a:t>atau</a:t>
            </a:r>
            <a:r>
              <a:rPr lang="en-US" dirty="0"/>
              <a:t> &lt;</a:t>
            </a:r>
            <a:r>
              <a:rPr lang="en-US" dirty="0" err="1"/>
              <a:t>blogid</a:t>
            </a:r>
            <a:r>
              <a:rPr lang="en-US" dirty="0"/>
              <a:t>&gt; .blogspot.com</a:t>
            </a:r>
          </a:p>
          <a:p>
            <a:r>
              <a:rPr lang="en-US" dirty="0"/>
              <a:t>• </a:t>
            </a:r>
            <a:r>
              <a:rPr lang="en-US" b="1" dirty="0" err="1">
                <a:solidFill>
                  <a:srgbClr val="92D050"/>
                </a:solidFill>
              </a:rPr>
              <a:t>MySpace</a:t>
            </a:r>
            <a:r>
              <a:rPr lang="en-US" dirty="0"/>
              <a:t>: myspace.com/ &lt;username&gt;</a:t>
            </a:r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FFC000"/>
                </a:solidFill>
              </a:rPr>
              <a:t>Google</a:t>
            </a:r>
            <a:r>
              <a:rPr lang="en-US" b="1" dirty="0"/>
              <a:t>:</a:t>
            </a:r>
            <a:r>
              <a:rPr lang="en-US" dirty="0"/>
              <a:t> https://www.google.com/accounts/o8/id</a:t>
            </a:r>
          </a:p>
          <a:p>
            <a:r>
              <a:rPr lang="en-US" dirty="0"/>
              <a:t>• </a:t>
            </a:r>
            <a:r>
              <a:rPr lang="en-US" b="1" dirty="0" err="1">
                <a:solidFill>
                  <a:srgbClr val="FFFF00"/>
                </a:solidFill>
              </a:rPr>
              <a:t>Profil</a:t>
            </a:r>
            <a:r>
              <a:rPr lang="en-US" b="1" dirty="0">
                <a:solidFill>
                  <a:srgbClr val="FFFF00"/>
                </a:solidFill>
              </a:rPr>
              <a:t> Google</a:t>
            </a:r>
            <a:r>
              <a:rPr lang="en-US" dirty="0"/>
              <a:t>: google.com/profiles/ &lt;username&gt;</a:t>
            </a:r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92D050"/>
                </a:solidFill>
              </a:rPr>
              <a:t>Microsoft</a:t>
            </a:r>
            <a:r>
              <a:rPr lang="en-US" b="1" dirty="0"/>
              <a:t>:</a:t>
            </a:r>
            <a:r>
              <a:rPr lang="en-US" dirty="0"/>
              <a:t> accountservices.passport.net/</a:t>
            </a:r>
          </a:p>
          <a:p>
            <a:r>
              <a:rPr lang="en-US" dirty="0"/>
              <a:t>• </a:t>
            </a:r>
            <a:r>
              <a:rPr lang="en-US" b="1" dirty="0" err="1">
                <a:solidFill>
                  <a:srgbClr val="FFC000"/>
                </a:solidFill>
              </a:rPr>
              <a:t>MyOpenID</a:t>
            </a:r>
            <a:r>
              <a:rPr lang="en-US" dirty="0"/>
              <a:t>: &lt;username&gt; .myopenid.com</a:t>
            </a:r>
          </a:p>
          <a:p>
            <a:r>
              <a:rPr lang="en-US" dirty="0"/>
              <a:t>• </a:t>
            </a:r>
            <a:r>
              <a:rPr lang="en-US" b="1" dirty="0" err="1">
                <a:solidFill>
                  <a:srgbClr val="FFFF00"/>
                </a:solidFill>
              </a:rPr>
              <a:t>Oranye</a:t>
            </a:r>
            <a:r>
              <a:rPr lang="en-US" dirty="0"/>
              <a:t>: openid.orange.fr/username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orange.fr/</a:t>
            </a:r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92D050"/>
                </a:solidFill>
              </a:rPr>
              <a:t>Verisign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> &lt;username&gt; .pip.verisinglabs.com</a:t>
            </a:r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FFC000"/>
                </a:solidFill>
              </a:rPr>
              <a:t>WordPress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&lt;username&gt; .wordpress.com</a:t>
            </a:r>
          </a:p>
          <a:p>
            <a:r>
              <a:rPr lang="en-US" dirty="0"/>
              <a:t>• </a:t>
            </a:r>
            <a:r>
              <a:rPr lang="en-US" b="1" dirty="0">
                <a:solidFill>
                  <a:srgbClr val="92D050"/>
                </a:solidFill>
              </a:rPr>
              <a:t>Yahoo</a:t>
            </a:r>
            <a:r>
              <a:rPr lang="en-US" dirty="0">
                <a:solidFill>
                  <a:srgbClr val="92D050"/>
                </a:solidFill>
              </a:rPr>
              <a:t> !: </a:t>
            </a:r>
            <a:r>
              <a:rPr lang="en-US" dirty="0" smtClean="0"/>
              <a:t>openid.yahoo.com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 err="1" smtClean="0">
                <a:solidFill>
                  <a:srgbClr val="FFFF00"/>
                </a:solidFill>
              </a:rPr>
              <a:t>Kartu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Identifikasi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</a:rPr>
              <a:t>CardSpace </a:t>
            </a:r>
            <a:r>
              <a:rPr lang="en-US" sz="2200" b="1" dirty="0" err="1" smtClean="0">
                <a:solidFill>
                  <a:srgbClr val="FFFF00"/>
                </a:solidFill>
              </a:rPr>
              <a:t>pribadi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yg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menyimpan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informasi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serupa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disimpan</a:t>
            </a:r>
            <a:r>
              <a:rPr lang="en-US" sz="2200" b="1" dirty="0">
                <a:solidFill>
                  <a:srgbClr val="FFFF00"/>
                </a:solidFill>
              </a:rPr>
              <a:t> di </a:t>
            </a:r>
            <a:r>
              <a:rPr lang="en-US" sz="2200" b="1" dirty="0" err="1">
                <a:solidFill>
                  <a:srgbClr val="FFFF00"/>
                </a:solidFill>
              </a:rPr>
              <a:t>layanan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jaringan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</a:rPr>
              <a:t>&amp; </a:t>
            </a:r>
            <a:r>
              <a:rPr lang="en-US" sz="2200" b="1" dirty="0" err="1" smtClean="0">
                <a:solidFill>
                  <a:srgbClr val="FFFF00"/>
                </a:solidFill>
              </a:rPr>
              <a:t>dpt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dibagikan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ke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</a:rPr>
              <a:t>cloud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5" name="image34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76200" y="1000124"/>
            <a:ext cx="8915400" cy="5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6858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 err="1">
                <a:solidFill>
                  <a:srgbClr val="FFFF00"/>
                </a:solidFill>
              </a:rPr>
              <a:t>Kerangka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Identitas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Sumber</a:t>
            </a:r>
            <a:r>
              <a:rPr lang="en-US" sz="2200" b="1" dirty="0">
                <a:solidFill>
                  <a:srgbClr val="FFFF00"/>
                </a:solidFill>
              </a:rPr>
              <a:t> Terbuka Higgins </a:t>
            </a:r>
            <a:r>
              <a:rPr lang="en-US" sz="2200" b="1" dirty="0" err="1">
                <a:solidFill>
                  <a:srgbClr val="FFFF00"/>
                </a:solidFill>
              </a:rPr>
              <a:t>menggunakan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metafora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</a:t>
            </a:r>
            <a:r>
              <a:rPr lang="en-US" sz="2200" b="1" dirty="0">
                <a:solidFill>
                  <a:srgbClr val="FFFF00"/>
                </a:solidFill>
              </a:rPr>
              <a:t>-Card &amp;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>
                <a:solidFill>
                  <a:srgbClr val="FFFF00"/>
                </a:solidFill>
              </a:rPr>
              <a:t>API </a:t>
            </a:r>
            <a:r>
              <a:rPr lang="en-US" sz="2200" b="1" dirty="0" err="1">
                <a:solidFill>
                  <a:srgbClr val="FFFF00"/>
                </a:solidFill>
              </a:rPr>
              <a:t>layanan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identitas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yg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dpt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dioperasikan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utk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membuat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layanan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otentikasi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berbasis</a:t>
            </a:r>
            <a:r>
              <a:rPr lang="en-US" sz="2200" b="1" dirty="0">
                <a:solidFill>
                  <a:srgbClr val="FFFF00"/>
                </a:solidFill>
              </a:rPr>
              <a:t> cloud </a:t>
            </a:r>
            <a:r>
              <a:rPr lang="en-US" sz="2200" b="1" dirty="0" err="1" smtClean="0">
                <a:solidFill>
                  <a:srgbClr val="FFFF00"/>
                </a:solidFill>
              </a:rPr>
              <a:t>yg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netral</a:t>
            </a:r>
            <a:r>
              <a:rPr lang="en-US" sz="2200" b="1" dirty="0" smtClean="0">
                <a:solidFill>
                  <a:srgbClr val="FFFF00"/>
                </a:solidFill>
              </a:rPr>
              <a:t>-vendor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1"/>
            <a:ext cx="9144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7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FF00"/>
                </a:solidFill>
              </a:rPr>
              <a:t>PaaS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infrastruktur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komputasi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awan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yg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menciptakan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lingkungan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pengembangan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tempat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aplikasi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dpt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dibangun</a:t>
            </a:r>
            <a:r>
              <a:rPr lang="en-US" sz="2400" dirty="0"/>
              <a:t>. PaaS </a:t>
            </a:r>
            <a:r>
              <a:rPr lang="en-US" sz="2400" dirty="0" err="1"/>
              <a:t>menyediakan</a:t>
            </a:r>
            <a:r>
              <a:rPr lang="en-US" sz="2400" dirty="0"/>
              <a:t> model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utk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membuat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atau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menambah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aplikasi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yg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kompleks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spt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sistem</a:t>
            </a:r>
            <a:r>
              <a:rPr lang="en-US" sz="2400" dirty="0">
                <a:solidFill>
                  <a:srgbClr val="FFFF00"/>
                </a:solidFill>
              </a:rPr>
              <a:t> Customer Relation Management (CRM) </a:t>
            </a:r>
            <a:r>
              <a:rPr lang="en-US" sz="2400" dirty="0" err="1">
                <a:solidFill>
                  <a:srgbClr val="FFFF00"/>
                </a:solidFill>
              </a:rPr>
              <a:t>atau</a:t>
            </a:r>
            <a:r>
              <a:rPr lang="en-US" sz="2400" dirty="0">
                <a:solidFill>
                  <a:srgbClr val="FFFF00"/>
                </a:solidFill>
              </a:rPr>
              <a:t> Enterprise Resource Planning (ERP)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awan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matang</a:t>
            </a:r>
            <a:r>
              <a:rPr lang="en-US" sz="2400" dirty="0"/>
              <a:t>, </a:t>
            </a:r>
            <a:r>
              <a:rPr lang="en-US" sz="2400" dirty="0" err="1" smtClean="0"/>
              <a:t>bbrp</a:t>
            </a:r>
            <a:r>
              <a:rPr lang="en-US" sz="2400" dirty="0" smtClean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diperkenalkan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/>
              <a:t>disandingkan</a:t>
            </a:r>
            <a:r>
              <a:rPr lang="en-US" sz="2400" dirty="0"/>
              <a:t> </a:t>
            </a:r>
            <a:r>
              <a:rPr lang="en-US" sz="2400" dirty="0" smtClean="0"/>
              <a:t>dg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/>
              <a:t>paling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/>
              <a:t>sepenuhnya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Identity as a Service (</a:t>
            </a:r>
            <a:r>
              <a:rPr lang="en-US" sz="2400" b="1" dirty="0" err="1">
                <a:solidFill>
                  <a:srgbClr val="FFC000"/>
                </a:solidFill>
              </a:rPr>
              <a:t>IDaaS</a:t>
            </a:r>
            <a:r>
              <a:rPr lang="en-US" sz="2400" b="1" dirty="0">
                <a:solidFill>
                  <a:srgbClr val="FFC000"/>
                </a:solidFill>
              </a:rPr>
              <a:t>). </a:t>
            </a:r>
            <a:r>
              <a:rPr lang="en-US" sz="2400" dirty="0" err="1" smtClean="0"/>
              <a:t>IDaaS</a:t>
            </a:r>
            <a:r>
              <a:rPr lang="en-US" sz="2400" dirty="0" smtClean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layanan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otentikasi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&amp; </a:t>
            </a:r>
            <a:r>
              <a:rPr lang="en-US" sz="2400" dirty="0" err="1">
                <a:solidFill>
                  <a:srgbClr val="FFC000"/>
                </a:solidFill>
              </a:rPr>
              <a:t>otorisasi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pd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jaringan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terdistribusi</a:t>
            </a:r>
            <a:r>
              <a:rPr lang="en-US" sz="2400" dirty="0" smtClean="0"/>
              <a:t>.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lain </a:t>
            </a:r>
            <a:r>
              <a:rPr lang="en-US" sz="2400" dirty="0" err="1" smtClean="0"/>
              <a:t>spt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Kepatuhan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sbg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Layanan</a:t>
            </a:r>
            <a:r>
              <a:rPr lang="en-US" sz="2400" dirty="0">
                <a:solidFill>
                  <a:srgbClr val="FFC000"/>
                </a:solidFill>
              </a:rPr>
              <a:t> (</a:t>
            </a:r>
            <a:r>
              <a:rPr lang="en-US" sz="2400" dirty="0" err="1">
                <a:solidFill>
                  <a:srgbClr val="FFC000"/>
                </a:solidFill>
              </a:rPr>
              <a:t>CaaS</a:t>
            </a:r>
            <a:r>
              <a:rPr lang="en-US" sz="2400" dirty="0">
                <a:solidFill>
                  <a:srgbClr val="FFC000"/>
                </a:solidFill>
              </a:rPr>
              <a:t>), </a:t>
            </a:r>
            <a:r>
              <a:rPr lang="en-US" sz="2400" dirty="0" err="1">
                <a:solidFill>
                  <a:srgbClr val="FFC000"/>
                </a:solidFill>
              </a:rPr>
              <a:t>penyediaan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>
                <a:solidFill>
                  <a:srgbClr val="FFC000"/>
                </a:solidFill>
              </a:rPr>
              <a:t>pemantauan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</a:rPr>
              <a:t>komunikasi</a:t>
            </a:r>
            <a:r>
              <a:rPr lang="en-US" sz="2400" dirty="0" smtClean="0">
                <a:solidFill>
                  <a:srgbClr val="FFC000"/>
                </a:solidFill>
              </a:rPr>
              <a:t> &amp; </a:t>
            </a:r>
            <a:r>
              <a:rPr lang="en-US" sz="2400" dirty="0" err="1">
                <a:solidFill>
                  <a:srgbClr val="FFC000"/>
                </a:solidFill>
              </a:rPr>
              <a:t>banyak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layanan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vertikal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 smtClean="0"/>
              <a:t>sepenuhnya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75647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Permintaan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/>
              <a:t>balasan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komputasi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 </a:t>
            </a:r>
            <a:r>
              <a:rPr lang="en-US" sz="2200" dirty="0" err="1"/>
              <a:t>hampir</a:t>
            </a:r>
            <a:r>
              <a:rPr lang="en-US" sz="2200" dirty="0"/>
              <a:t>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balasan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atau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permintaan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XML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skema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menjelaskan</a:t>
            </a:r>
            <a:r>
              <a:rPr lang="en-US" sz="2200" dirty="0">
                <a:solidFill>
                  <a:srgbClr val="FFC000"/>
                </a:solidFill>
              </a:rPr>
              <a:t> data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dikandungnya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titik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</a:t>
            </a:r>
            <a:r>
              <a:rPr lang="en-US" sz="2200" dirty="0">
                <a:solidFill>
                  <a:srgbClr val="FFC000"/>
                </a:solidFill>
              </a:rPr>
              <a:t> file </a:t>
            </a:r>
            <a:r>
              <a:rPr lang="en-US" sz="2200" dirty="0" err="1">
                <a:solidFill>
                  <a:srgbClr val="FFC000"/>
                </a:solidFill>
              </a:rPr>
              <a:t>teks</a:t>
            </a:r>
            <a:r>
              <a:rPr lang="en-US" sz="2200" dirty="0">
                <a:solidFill>
                  <a:srgbClr val="FFC000"/>
                </a:solidFill>
              </a:rPr>
              <a:t> lain </a:t>
            </a:r>
            <a:r>
              <a:rPr lang="en-US" sz="2200" dirty="0" smtClean="0">
                <a:solidFill>
                  <a:srgbClr val="FFC000"/>
                </a:solidFill>
              </a:rPr>
              <a:t>dg </a:t>
            </a:r>
            <a:r>
              <a:rPr lang="en-US" sz="2200" dirty="0" err="1">
                <a:solidFill>
                  <a:srgbClr val="FFC000"/>
                </a:solidFill>
              </a:rPr>
              <a:t>skema</a:t>
            </a:r>
            <a:r>
              <a:rPr lang="en-US" sz="2200" dirty="0"/>
              <a:t>. </a:t>
            </a:r>
            <a:r>
              <a:rPr lang="en-US" sz="2200" dirty="0" err="1" smtClean="0"/>
              <a:t>Bbg</a:t>
            </a:r>
            <a:r>
              <a:rPr lang="en-US" sz="2200" dirty="0" smtClean="0"/>
              <a:t> </a:t>
            </a:r>
            <a:r>
              <a:rPr lang="en-US" sz="2200" dirty="0"/>
              <a:t>file XML </a:t>
            </a:r>
            <a:r>
              <a:rPr lang="en-US" sz="2200" dirty="0" err="1"/>
              <a:t>khusus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,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dicatat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XACML </a:t>
            </a:r>
            <a:r>
              <a:rPr lang="en-US" sz="2200" dirty="0" smtClean="0"/>
              <a:t>&amp; SAML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92D050"/>
                </a:solidFill>
              </a:rPr>
              <a:t>Lokasi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/>
              <a:t>di mana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/>
              <a:t>dikelola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Titik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Administrasi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Kebijakan</a:t>
            </a:r>
            <a:r>
              <a:rPr lang="en-US" sz="2200" dirty="0" smtClean="0"/>
              <a:t>. </a:t>
            </a:r>
            <a:r>
              <a:rPr lang="en-US" sz="2200" dirty="0" err="1"/>
              <a:t>Permintaan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/>
              <a:t>diteruskan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lokasi</a:t>
            </a:r>
            <a:r>
              <a:rPr lang="en-US" sz="2200" dirty="0"/>
              <a:t> di mana </a:t>
            </a:r>
            <a:r>
              <a:rPr lang="en-US" sz="2200" dirty="0" err="1"/>
              <a:t>logika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dijalankan</a:t>
            </a:r>
            <a:r>
              <a:rPr lang="en-US" sz="2200" dirty="0"/>
              <a:t>,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Poin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Keputusan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Kebijakan</a:t>
            </a:r>
            <a:r>
              <a:rPr lang="en-US" sz="2200" dirty="0" smtClean="0"/>
              <a:t>. </a:t>
            </a:r>
            <a:r>
              <a:rPr lang="en-US" sz="2200" dirty="0" err="1">
                <a:solidFill>
                  <a:srgbClr val="92D050"/>
                </a:solidFill>
              </a:rPr>
              <a:t>Hasil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kebijakan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/>
              <a:t>ditransmisikan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PAP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bertindak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/>
              <a:t>menegakkan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PDP,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Titik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Penegakan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Kebijakan</a:t>
            </a:r>
            <a:r>
              <a:rPr lang="en-US" sz="2200" dirty="0" smtClean="0"/>
              <a:t>. </a:t>
            </a:r>
            <a:r>
              <a:rPr lang="en-US" sz="2200" dirty="0" err="1"/>
              <a:t>Mesin</a:t>
            </a:r>
            <a:r>
              <a:rPr lang="en-US" sz="2200" dirty="0"/>
              <a:t> XACML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mengakses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sumber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daya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menyediakan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informasi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tambahan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dpt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digunakan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utk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menentukan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logika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kebijakan</a:t>
            </a:r>
            <a:r>
              <a:rPr lang="en-US" sz="2200" dirty="0"/>
              <a:t>,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Titik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Informasi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Kebijakan</a:t>
            </a:r>
            <a:r>
              <a:rPr lang="en-US" sz="2200" dirty="0" smtClean="0"/>
              <a:t>. </a:t>
            </a:r>
            <a:r>
              <a:rPr lang="en-US" sz="2200" dirty="0" err="1" smtClean="0"/>
              <a:t>Permintaan</a:t>
            </a:r>
            <a:r>
              <a:rPr lang="en-US" sz="2200" dirty="0" smtClean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XACML, di mana </a:t>
            </a:r>
            <a:r>
              <a:rPr lang="en-US" sz="2200" dirty="0" err="1"/>
              <a:t>ia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arahan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Titik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Titik</a:t>
            </a:r>
            <a:r>
              <a:rPr lang="en-US" sz="2200" dirty="0"/>
              <a:t> </a:t>
            </a:r>
            <a:r>
              <a:rPr lang="en-US" sz="2200" dirty="0" err="1"/>
              <a:t>Penegakan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kewajiban</a:t>
            </a:r>
            <a:r>
              <a:rPr lang="en-US" sz="22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Bahasa </a:t>
            </a:r>
            <a:r>
              <a:rPr lang="en-US" sz="2800" b="1" dirty="0" smtClean="0">
                <a:solidFill>
                  <a:srgbClr val="FFFF00"/>
                </a:solidFill>
              </a:rPr>
              <a:t>Markup </a:t>
            </a:r>
            <a:r>
              <a:rPr lang="en-US" sz="2800" b="1" dirty="0" err="1">
                <a:solidFill>
                  <a:srgbClr val="FFFF00"/>
                </a:solidFill>
              </a:rPr>
              <a:t>O</a:t>
            </a:r>
            <a:r>
              <a:rPr lang="en-US" sz="2800" b="1" dirty="0" err="1" smtClean="0">
                <a:solidFill>
                  <a:srgbClr val="FFFF00"/>
                </a:solidFill>
              </a:rPr>
              <a:t>torisasi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096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bertukar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informasi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antara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layanan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otentikasi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&amp; </a:t>
            </a:r>
            <a:r>
              <a:rPr lang="en-US" sz="2400" dirty="0" err="1">
                <a:solidFill>
                  <a:srgbClr val="92D050"/>
                </a:solidFill>
              </a:rPr>
              <a:t>otorisasi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/>
              <a:t>a</a:t>
            </a:r>
            <a:r>
              <a:rPr lang="en-US" sz="2400" dirty="0" err="1" smtClean="0"/>
              <a:t>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berorientasi</a:t>
            </a:r>
            <a:r>
              <a:rPr lang="en-US" sz="2400" dirty="0" smtClean="0"/>
              <a:t> </a:t>
            </a:r>
            <a:r>
              <a:rPr lang="en-US" sz="2400" dirty="0" err="1"/>
              <a:t>l</a:t>
            </a:r>
            <a:r>
              <a:rPr lang="en-US" sz="2400" dirty="0" err="1" smtClean="0"/>
              <a:t>ayanan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Security </a:t>
            </a:r>
            <a:r>
              <a:rPr lang="en-US" sz="2400" dirty="0" smtClean="0">
                <a:solidFill>
                  <a:srgbClr val="92D050"/>
                </a:solidFill>
              </a:rPr>
              <a:t>Market </a:t>
            </a:r>
            <a:r>
              <a:rPr lang="en-US" sz="2400" dirty="0">
                <a:solidFill>
                  <a:srgbClr val="92D050"/>
                </a:solidFill>
              </a:rPr>
              <a:t>Language (SAML)</a:t>
            </a:r>
            <a:r>
              <a:rPr lang="en-US" sz="2400" dirty="0"/>
              <a:t>.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/>
              <a:t>SAML, </a:t>
            </a:r>
            <a:r>
              <a:rPr lang="en-US" sz="2400" dirty="0" err="1">
                <a:solidFill>
                  <a:srgbClr val="92D050"/>
                </a:solidFill>
              </a:rPr>
              <a:t>penyedia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layanan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meneruskan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pernyataan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atau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serangkaian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pernyataan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ke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penyedia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identitas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yg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hrs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dievaluasi</a:t>
            </a:r>
            <a:r>
              <a:rPr lang="en-US" sz="2400" dirty="0"/>
              <a:t>.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</a:t>
            </a:r>
            <a:r>
              <a:rPr lang="en-US" sz="2400" dirty="0" err="1" smtClean="0"/>
              <a:t>hrs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menentukan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apakah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prinsip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atau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pengguna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yg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meminta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akses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terdaftar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pd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layanan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identitas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&amp; </a:t>
            </a:r>
            <a:r>
              <a:rPr lang="en-US" sz="2400" dirty="0" err="1">
                <a:solidFill>
                  <a:srgbClr val="92D050"/>
                </a:solidFill>
              </a:rPr>
              <a:t>siapa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yg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ia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klaim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SAML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beroperasi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sbg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mekanisme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balasan</a:t>
            </a:r>
            <a:r>
              <a:rPr lang="en-US" sz="2400" dirty="0" smtClean="0">
                <a:solidFill>
                  <a:srgbClr val="FFC000"/>
                </a:solidFill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</a:rPr>
              <a:t>tdk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membuat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tuntutan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pd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layanan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identifikasi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ttg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bgmn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identitas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diautentikasi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memvalidasi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identitas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prinsip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dlm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pernyataan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menyerahkan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otorisasi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lokal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penyedia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layanan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</a:rPr>
              <a:t>yg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kemudian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menegakkan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penilaian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kontrol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akses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bdsk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otorisasi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6858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solidFill>
                  <a:srgbClr val="FFFF00"/>
                </a:solidFill>
              </a:rPr>
              <a:t>SAML </a:t>
            </a:r>
            <a:r>
              <a:rPr lang="en-US" sz="2200" b="1" dirty="0" err="1">
                <a:solidFill>
                  <a:srgbClr val="FFFF00"/>
                </a:solidFill>
              </a:rPr>
              <a:t>T</a:t>
            </a:r>
            <a:r>
              <a:rPr lang="en-US" sz="2200" b="1" dirty="0" err="1" smtClean="0">
                <a:solidFill>
                  <a:srgbClr val="FFFF00"/>
                </a:solidFill>
              </a:rPr>
              <a:t>erintegrasi</a:t>
            </a:r>
            <a:r>
              <a:rPr lang="en-US" sz="2200" b="1" dirty="0" smtClean="0">
                <a:solidFill>
                  <a:srgbClr val="FFFF00"/>
                </a:solidFill>
              </a:rPr>
              <a:t> dg </a:t>
            </a:r>
            <a:r>
              <a:rPr lang="en-US" sz="2200" b="1" dirty="0">
                <a:solidFill>
                  <a:srgbClr val="FFFF00"/>
                </a:solidFill>
              </a:rPr>
              <a:t>XACML </a:t>
            </a:r>
            <a:r>
              <a:rPr lang="en-US" sz="2200" b="1" dirty="0" err="1" smtClean="0">
                <a:solidFill>
                  <a:srgbClr val="FFFF00"/>
                </a:solidFill>
              </a:rPr>
              <a:t>utk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</a:t>
            </a:r>
            <a:r>
              <a:rPr lang="en-US" sz="2200" b="1" dirty="0" err="1" smtClean="0">
                <a:solidFill>
                  <a:srgbClr val="FFFF00"/>
                </a:solidFill>
              </a:rPr>
              <a:t>engimplementasikan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Mesin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K</a:t>
            </a:r>
            <a:r>
              <a:rPr lang="en-US" sz="2200" b="1" dirty="0" err="1" smtClean="0">
                <a:solidFill>
                  <a:srgbClr val="FFFF00"/>
                </a:solidFill>
              </a:rPr>
              <a:t>ebijakan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dlm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Arsitektur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Berorientasi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Layanan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utk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Mendukung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Otorisasi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L</a:t>
            </a:r>
            <a:r>
              <a:rPr lang="en-US" sz="2200" b="1" dirty="0" err="1" smtClean="0">
                <a:solidFill>
                  <a:srgbClr val="FFFF00"/>
                </a:solidFill>
              </a:rPr>
              <a:t>ayanan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Identitas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5" name="image36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39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381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SAML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92D050"/>
                </a:solidFill>
              </a:rPr>
              <a:t>menyediakan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mekanisme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Browser Single Sign On (SSO). </a:t>
            </a:r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Web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SAML.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SAML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Bahasa </a:t>
            </a:r>
            <a:r>
              <a:rPr lang="en-US" dirty="0" err="1"/>
              <a:t>Markah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(SPML)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OASIS lain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 </a:t>
            </a:r>
            <a:r>
              <a:rPr lang="en-US" b="1" dirty="0">
                <a:solidFill>
                  <a:srgbClr val="FFC000"/>
                </a:solidFill>
              </a:rPr>
              <a:t>Provisioning </a:t>
            </a:r>
            <a:r>
              <a:rPr lang="en-US" dirty="0" err="1"/>
              <a:t>adalah</a:t>
            </a:r>
            <a:r>
              <a:rPr lang="en-US" dirty="0"/>
              <a:t> proses di mana </a:t>
            </a:r>
            <a:r>
              <a:rPr lang="en-US" dirty="0" err="1">
                <a:solidFill>
                  <a:srgbClr val="FFC000"/>
                </a:solidFill>
              </a:rPr>
              <a:t>sumber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daya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disiapkan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utk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digunakan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dipesan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diakses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digunakan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smtClean="0">
                <a:solidFill>
                  <a:srgbClr val="FFC000"/>
                </a:solidFill>
              </a:rPr>
              <a:t>&amp; </a:t>
            </a:r>
            <a:r>
              <a:rPr lang="en-US" dirty="0" err="1">
                <a:solidFill>
                  <a:srgbClr val="FFC000"/>
                </a:solidFill>
              </a:rPr>
              <a:t>kemudian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dirilis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ketika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transaksi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selesai</a:t>
            </a:r>
            <a:r>
              <a:rPr lang="en-US" dirty="0">
                <a:solidFill>
                  <a:srgbClr val="FFC000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Sistem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penyediaan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>
                <a:solidFill>
                  <a:srgbClr val="FFFF00"/>
                </a:solidFill>
              </a:rPr>
              <a:t>3 </a:t>
            </a:r>
            <a:r>
              <a:rPr lang="en-US" dirty="0" err="1">
                <a:solidFill>
                  <a:srgbClr val="FFFF00"/>
                </a:solidFill>
              </a:rPr>
              <a:t>jenis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komponen</a:t>
            </a:r>
            <a:r>
              <a:rPr lang="en-US" dirty="0"/>
              <a:t>: </a:t>
            </a:r>
            <a:r>
              <a:rPr lang="en-US" dirty="0" err="1">
                <a:solidFill>
                  <a:srgbClr val="FFFF00"/>
                </a:solidFill>
              </a:rPr>
              <a:t>Otoritas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Peminta</a:t>
            </a:r>
            <a:r>
              <a:rPr lang="en-US" dirty="0">
                <a:solidFill>
                  <a:srgbClr val="FFFF00"/>
                </a:solidFill>
              </a:rPr>
              <a:t> (RA) </a:t>
            </a:r>
            <a:r>
              <a:rPr lang="en-US" dirty="0" err="1">
                <a:solidFill>
                  <a:srgbClr val="FFFF00"/>
                </a:solidFill>
              </a:rPr>
              <a:t>adalah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klien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Titik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Layanan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Penyediaan</a:t>
            </a:r>
            <a:r>
              <a:rPr lang="en-US" dirty="0">
                <a:solidFill>
                  <a:srgbClr val="FFFF00"/>
                </a:solidFill>
              </a:rPr>
              <a:t> (PSP) </a:t>
            </a:r>
            <a:r>
              <a:rPr lang="en-US" dirty="0" err="1">
                <a:solidFill>
                  <a:srgbClr val="FFFF00"/>
                </a:solidFill>
              </a:rPr>
              <a:t>adalah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komponen</a:t>
            </a:r>
            <a:r>
              <a:rPr lang="en-US" dirty="0">
                <a:solidFill>
                  <a:srgbClr val="FFFF00"/>
                </a:solidFill>
              </a:rPr>
              <a:t> cloud </a:t>
            </a:r>
            <a:r>
              <a:rPr lang="en-US" dirty="0" err="1" smtClean="0">
                <a:solidFill>
                  <a:srgbClr val="FFFF00"/>
                </a:solidFill>
              </a:rPr>
              <a:t>yg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menerima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permintaan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&amp; </a:t>
            </a:r>
            <a:r>
              <a:rPr lang="en-US" dirty="0" err="1">
                <a:solidFill>
                  <a:srgbClr val="FFFF00"/>
                </a:solidFill>
              </a:rPr>
              <a:t>mengembalikan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respons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ke</a:t>
            </a:r>
            <a:r>
              <a:rPr lang="en-US" dirty="0">
                <a:solidFill>
                  <a:srgbClr val="FFFF00"/>
                </a:solidFill>
              </a:rPr>
              <a:t> RA, </a:t>
            </a:r>
            <a:r>
              <a:rPr lang="en-US" dirty="0" smtClean="0">
                <a:solidFill>
                  <a:srgbClr val="FFFF00"/>
                </a:solidFill>
              </a:rPr>
              <a:t>&amp; </a:t>
            </a:r>
            <a:r>
              <a:rPr lang="en-US" dirty="0">
                <a:solidFill>
                  <a:srgbClr val="FFFF00"/>
                </a:solidFill>
              </a:rPr>
              <a:t>Target </a:t>
            </a:r>
            <a:r>
              <a:rPr lang="en-US" dirty="0" err="1">
                <a:solidFill>
                  <a:srgbClr val="FFFF00"/>
                </a:solidFill>
              </a:rPr>
              <a:t>Layanan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Penyediaan</a:t>
            </a:r>
            <a:r>
              <a:rPr lang="en-US" dirty="0">
                <a:solidFill>
                  <a:srgbClr val="FFFF00"/>
                </a:solidFill>
              </a:rPr>
              <a:t> (PST)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aplikasi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perangkat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lunak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tempat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tindakan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penyediaan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dilakukan</a:t>
            </a:r>
            <a:r>
              <a:rPr lang="en-US" dirty="0">
                <a:solidFill>
                  <a:srgbClr val="FFFF00"/>
                </a:solidFill>
              </a:rPr>
              <a:t>. </a:t>
            </a: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SPML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92D050"/>
                </a:solidFill>
              </a:rPr>
              <a:t>menyiapkan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layanan</a:t>
            </a:r>
            <a:r>
              <a:rPr lang="en-US" dirty="0">
                <a:solidFill>
                  <a:srgbClr val="92D050"/>
                </a:solidFill>
              </a:rPr>
              <a:t> Web </a:t>
            </a:r>
            <a:r>
              <a:rPr lang="en-US" dirty="0" smtClean="0">
                <a:solidFill>
                  <a:srgbClr val="92D050"/>
                </a:solidFill>
              </a:rPr>
              <a:t>&amp; </a:t>
            </a:r>
            <a:r>
              <a:rPr lang="en-US" dirty="0" err="1">
                <a:solidFill>
                  <a:srgbClr val="92D050"/>
                </a:solidFill>
              </a:rPr>
              <a:t>aplikasi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utk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digunakan</a:t>
            </a:r>
            <a:r>
              <a:rPr lang="en-US" dirty="0"/>
              <a:t>,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&amp;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  <a:r>
              <a:rPr lang="en-US" dirty="0" smtClean="0"/>
              <a:t>Dg </a:t>
            </a:r>
            <a:r>
              <a:rPr lang="en-US" dirty="0"/>
              <a:t>SPML,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smtClean="0"/>
              <a:t>&amp;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solidFill>
                  <a:srgbClr val="FFFF00"/>
                </a:solidFill>
              </a:rPr>
              <a:t>SAML </a:t>
            </a:r>
            <a:r>
              <a:rPr lang="en-US" sz="2200" b="1" dirty="0" err="1">
                <a:solidFill>
                  <a:srgbClr val="FFFF00"/>
                </a:solidFill>
              </a:rPr>
              <a:t>menyediakan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mekanisme</a:t>
            </a:r>
            <a:r>
              <a:rPr lang="en-US" sz="2200" b="1" dirty="0">
                <a:solidFill>
                  <a:srgbClr val="FFFF00"/>
                </a:solidFill>
              </a:rPr>
              <a:t> di mana </a:t>
            </a:r>
            <a:r>
              <a:rPr lang="en-US" sz="2200" b="1" dirty="0" err="1">
                <a:solidFill>
                  <a:srgbClr val="FFFF00"/>
                </a:solidFill>
              </a:rPr>
              <a:t>pemohon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layanan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dpt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menggunakan</a:t>
            </a:r>
            <a:r>
              <a:rPr lang="en-US" sz="2200" b="1" dirty="0">
                <a:solidFill>
                  <a:srgbClr val="FFFF00"/>
                </a:solidFill>
              </a:rPr>
              <a:t> log </a:t>
            </a:r>
            <a:r>
              <a:rPr lang="en-US" sz="2200" b="1" dirty="0" err="1">
                <a:solidFill>
                  <a:srgbClr val="FFFF00"/>
                </a:solidFill>
              </a:rPr>
              <a:t>masuk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tunggal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</a:rPr>
              <a:t>utk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mengakses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 err="1">
                <a:solidFill>
                  <a:srgbClr val="FFFF00"/>
                </a:solidFill>
              </a:rPr>
              <a:t>layanan</a:t>
            </a:r>
            <a:r>
              <a:rPr lang="en-US" sz="2200" b="1" dirty="0">
                <a:solidFill>
                  <a:srgbClr val="FFFF00"/>
                </a:solidFill>
              </a:rPr>
              <a:t> Web </a:t>
            </a:r>
            <a:r>
              <a:rPr lang="en-US" sz="2200" b="1" dirty="0" smtClean="0">
                <a:solidFill>
                  <a:srgbClr val="FFFF00"/>
                </a:solidFill>
              </a:rPr>
              <a:t>dg </a:t>
            </a:r>
            <a:r>
              <a:rPr lang="en-US" sz="2200" b="1" dirty="0" err="1">
                <a:solidFill>
                  <a:srgbClr val="FFFF00"/>
                </a:solidFill>
              </a:rPr>
              <a:t>aman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5" name="image37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" y="1066800"/>
            <a:ext cx="9144000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92D050"/>
                </a:solidFill>
              </a:rPr>
              <a:t>Komputasi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awan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 err="1"/>
              <a:t>dasarnya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mencakup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wilayah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hukum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berbeda</a:t>
            </a:r>
            <a:r>
              <a:rPr lang="en-US" sz="2200" dirty="0"/>
              <a:t>. </a:t>
            </a:r>
            <a:r>
              <a:rPr lang="en-US" sz="2200" dirty="0" err="1"/>
              <a:t>Hukum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 </a:t>
            </a:r>
            <a:r>
              <a:rPr lang="en-US" sz="2200" dirty="0" err="1"/>
              <a:t>permintaan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 smtClean="0"/>
              <a:t>tdk</a:t>
            </a:r>
            <a:r>
              <a:rPr lang="en-US" sz="2200" dirty="0" smtClean="0"/>
              <a:t> </a:t>
            </a:r>
            <a:r>
              <a:rPr lang="en-US" sz="2200" dirty="0" err="1"/>
              <a:t>cocok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hukum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permintaan</a:t>
            </a:r>
            <a:r>
              <a:rPr lang="en-US" sz="2200" dirty="0"/>
              <a:t> </a:t>
            </a:r>
            <a:r>
              <a:rPr lang="en-US" sz="2200" dirty="0" err="1"/>
              <a:t>diproses</a:t>
            </a:r>
            <a:r>
              <a:rPr lang="en-US" sz="2200" dirty="0"/>
              <a:t>, </a:t>
            </a:r>
            <a:r>
              <a:rPr lang="en-US" sz="2200" dirty="0" smtClean="0"/>
              <a:t>&amp;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kemungkinan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hukum</a:t>
            </a:r>
            <a:r>
              <a:rPr lang="en-US" sz="2200" dirty="0"/>
              <a:t> </a:t>
            </a:r>
            <a:r>
              <a:rPr lang="en-US" sz="2200" dirty="0" err="1"/>
              <a:t>lokasi</a:t>
            </a:r>
            <a:r>
              <a:rPr lang="en-US" sz="2200" dirty="0"/>
              <a:t> </a:t>
            </a:r>
            <a:r>
              <a:rPr lang="en-US" sz="2200" dirty="0" err="1" smtClean="0"/>
              <a:t>tdk</a:t>
            </a:r>
            <a:r>
              <a:rPr lang="en-US" sz="2200" dirty="0" smtClean="0"/>
              <a:t> </a:t>
            </a:r>
            <a:r>
              <a:rPr lang="en-US" sz="2200" dirty="0" err="1"/>
              <a:t>cocok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hukum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disediakan</a:t>
            </a:r>
            <a:r>
              <a:rPr lang="en-US" sz="2200" dirty="0"/>
              <a:t>. </a:t>
            </a:r>
            <a:r>
              <a:rPr lang="en-US" sz="2200" dirty="0" err="1"/>
              <a:t>Kepatuhan</a:t>
            </a:r>
            <a:r>
              <a:rPr lang="en-US" sz="2200" dirty="0"/>
              <a:t>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 smtClean="0"/>
              <a:t>sekedar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92D050"/>
                </a:solidFill>
              </a:rPr>
              <a:t>menyediakan</a:t>
            </a:r>
            <a:r>
              <a:rPr lang="en-US" sz="2200" dirty="0">
                <a:solidFill>
                  <a:srgbClr val="92D050"/>
                </a:solidFill>
              </a:rPr>
              <a:t> token </a:t>
            </a:r>
            <a:r>
              <a:rPr lang="en-US" sz="2200" dirty="0" err="1">
                <a:solidFill>
                  <a:srgbClr val="92D050"/>
                </a:solidFill>
              </a:rPr>
              <a:t>layanan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anonim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utk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identitas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shg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mereka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dpt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memperoleh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akses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sumber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daya</a:t>
            </a:r>
            <a:r>
              <a:rPr lang="en-US" sz="2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FFC000"/>
                </a:solidFill>
              </a:rPr>
              <a:t>Aplikasi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Kepatuhan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sbg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berfungsi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pihak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ketiga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tepercaya</a:t>
            </a:r>
            <a:r>
              <a:rPr lang="en-US" sz="2200" dirty="0"/>
              <a:t>, </a:t>
            </a:r>
            <a:r>
              <a:rPr lang="en-US" sz="2200" dirty="0" err="1" smtClean="0"/>
              <a:t>krn</a:t>
            </a:r>
            <a:r>
              <a:rPr lang="en-US" sz="2200" dirty="0" smtClean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C000"/>
                </a:solidFill>
              </a:rPr>
              <a:t>man-in-the-middle</a:t>
            </a:r>
            <a:r>
              <a:rPr lang="en-US" sz="2200" dirty="0"/>
              <a:t>. </a:t>
            </a:r>
            <a:r>
              <a:rPr lang="en-US" sz="2200" dirty="0" err="1"/>
              <a:t>CaaS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dirancang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sbg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lapisan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arsitektur</a:t>
            </a:r>
            <a:r>
              <a:rPr lang="en-US" sz="2200" dirty="0">
                <a:solidFill>
                  <a:srgbClr val="FFC000"/>
                </a:solidFill>
              </a:rPr>
              <a:t> SOA </a:t>
            </a:r>
            <a:r>
              <a:rPr lang="en-US" sz="2200" dirty="0" err="1">
                <a:solidFill>
                  <a:srgbClr val="FFC000"/>
                </a:solidFill>
              </a:rPr>
              <a:t>sendiri</a:t>
            </a:r>
            <a:r>
              <a:rPr lang="en-US" sz="2200" dirty="0">
                <a:solidFill>
                  <a:srgbClr val="FFC000"/>
                </a:solidFill>
              </a:rPr>
              <a:t> agar </a:t>
            </a:r>
            <a:r>
              <a:rPr lang="en-US" sz="2200" dirty="0" err="1" smtClean="0">
                <a:solidFill>
                  <a:srgbClr val="FFC000"/>
                </a:solidFill>
              </a:rPr>
              <a:t>dpt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dipercaya</a:t>
            </a:r>
            <a:r>
              <a:rPr lang="en-US" sz="2200" dirty="0" smtClean="0">
                <a:solidFill>
                  <a:srgbClr val="FFC000"/>
                </a:solidFill>
              </a:rPr>
              <a:t>, </a:t>
            </a:r>
            <a:r>
              <a:rPr lang="en-US" sz="2200" dirty="0" err="1" smtClean="0">
                <a:solidFill>
                  <a:srgbClr val="FFC000"/>
                </a:solidFill>
              </a:rPr>
              <a:t>dpt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mengelola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hubungan</a:t>
            </a:r>
            <a:r>
              <a:rPr lang="en-US" sz="2200" dirty="0">
                <a:solidFill>
                  <a:srgbClr val="FFC000"/>
                </a:solidFill>
              </a:rPr>
              <a:t> cloud, </a:t>
            </a:r>
            <a:r>
              <a:rPr lang="en-US" sz="2200" dirty="0" err="1">
                <a:solidFill>
                  <a:srgbClr val="FFC000"/>
                </a:solidFill>
              </a:rPr>
              <a:t>memahami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kebijakan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&amp; </a:t>
            </a:r>
            <a:r>
              <a:rPr lang="en-US" sz="2200" dirty="0" err="1">
                <a:solidFill>
                  <a:srgbClr val="FFC000"/>
                </a:solidFill>
              </a:rPr>
              <a:t>prosedur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keamanan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tahu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cara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menangani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informasi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&amp; </a:t>
            </a:r>
            <a:r>
              <a:rPr lang="en-US" sz="2200" dirty="0" err="1">
                <a:solidFill>
                  <a:srgbClr val="FFC000"/>
                </a:solidFill>
              </a:rPr>
              <a:t>mengelola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privasi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mengetahui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geografi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memberikan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respons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insiden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arsipkan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smtClean="0">
                <a:solidFill>
                  <a:srgbClr val="FFC000"/>
                </a:solidFill>
              </a:rPr>
              <a:t>&amp; </a:t>
            </a:r>
            <a:r>
              <a:rPr lang="en-US" sz="2200" dirty="0" err="1">
                <a:solidFill>
                  <a:srgbClr val="FFC000"/>
                </a:solidFill>
              </a:rPr>
              <a:t>izinkan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sistem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utk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ditanyai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semua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ke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tingkat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dpt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ditangkap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dlm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Perjanjian</a:t>
            </a:r>
            <a:r>
              <a:rPr lang="en-US" sz="2200" dirty="0">
                <a:solidFill>
                  <a:srgbClr val="FFC000"/>
                </a:solidFill>
              </a:rPr>
              <a:t> Tingkat </a:t>
            </a:r>
            <a:r>
              <a:rPr lang="en-US" sz="2200" dirty="0" err="1">
                <a:solidFill>
                  <a:srgbClr val="FFC000"/>
                </a:solidFill>
              </a:rPr>
              <a:t>Layanan</a:t>
            </a:r>
            <a:r>
              <a:rPr lang="en-US" sz="2200" dirty="0"/>
              <a:t>. </a:t>
            </a:r>
            <a:r>
              <a:rPr lang="en-US" sz="2200" dirty="0" smtClean="0"/>
              <a:t> </a:t>
            </a:r>
            <a:r>
              <a:rPr lang="en-US" sz="2200" dirty="0" err="1"/>
              <a:t>CaaS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potensi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bernilai</a:t>
            </a:r>
            <a:r>
              <a:rPr lang="en-US" sz="2200" dirty="0"/>
              <a:t> </a:t>
            </a:r>
            <a:r>
              <a:rPr lang="en-US" sz="2200" dirty="0" err="1"/>
              <a:t>tambah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hebat</a:t>
            </a:r>
            <a:r>
              <a:rPr lang="en-US" sz="22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Menentukan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Kepatuhan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sbg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Layanan</a:t>
            </a:r>
            <a:r>
              <a:rPr lang="en-US" sz="2800" b="1" dirty="0">
                <a:solidFill>
                  <a:srgbClr val="FFFF00"/>
                </a:solidFill>
              </a:rPr>
              <a:t> (</a:t>
            </a:r>
            <a:r>
              <a:rPr lang="en-US" sz="2800" b="1" dirty="0" err="1">
                <a:solidFill>
                  <a:srgbClr val="FFFF00"/>
                </a:solidFill>
              </a:rPr>
              <a:t>CaaS</a:t>
            </a:r>
            <a:r>
              <a:rPr lang="en-US" sz="2800" b="1" dirty="0">
                <a:solidFill>
                  <a:srgbClr val="FFFF00"/>
                </a:solidFill>
              </a:rPr>
              <a:t>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228600"/>
            <a:ext cx="8915400" cy="63150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CaaS</a:t>
            </a:r>
            <a:r>
              <a:rPr lang="en-US" sz="2200" dirty="0"/>
              <a:t>, </a:t>
            </a:r>
            <a:r>
              <a:rPr lang="en-US" sz="2200" dirty="0" err="1" smtClean="0">
                <a:solidFill>
                  <a:srgbClr val="FFC000"/>
                </a:solidFill>
              </a:rPr>
              <a:t>bbrp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perusahaan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mengorganisir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"</a:t>
            </a:r>
            <a:r>
              <a:rPr lang="en-US" sz="2200" dirty="0" err="1">
                <a:solidFill>
                  <a:srgbClr val="FFC000"/>
                </a:solidFill>
              </a:rPr>
              <a:t>awan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vertikal</a:t>
            </a:r>
            <a:r>
              <a:rPr lang="en-US" sz="2200" dirty="0" smtClean="0">
                <a:solidFill>
                  <a:srgbClr val="FFC000"/>
                </a:solidFill>
              </a:rPr>
              <a:t>“, </a:t>
            </a:r>
            <a:r>
              <a:rPr lang="en-US" sz="2200" dirty="0" err="1"/>
              <a:t>awan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berspesialisasi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dlm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pasar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vertikal</a:t>
            </a:r>
            <a:r>
              <a:rPr lang="en-US" sz="2200" dirty="0"/>
              <a:t>. </a:t>
            </a:r>
            <a:r>
              <a:rPr lang="en-US" sz="2200" dirty="0" err="1"/>
              <a:t>Contoh</a:t>
            </a:r>
            <a:r>
              <a:rPr lang="en-US" sz="2200" dirty="0"/>
              <a:t> cloud </a:t>
            </a:r>
            <a:r>
              <a:rPr lang="en-US" sz="2200" dirty="0" err="1"/>
              <a:t>vertikal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mengiklankan</a:t>
            </a:r>
            <a:r>
              <a:rPr lang="en-US" sz="2200" dirty="0"/>
              <a:t> </a:t>
            </a:r>
            <a:r>
              <a:rPr lang="en-US" sz="2200" dirty="0" err="1"/>
              <a:t>kapabilitas</a:t>
            </a:r>
            <a:r>
              <a:rPr lang="en-US" sz="2200" dirty="0"/>
              <a:t> </a:t>
            </a:r>
            <a:r>
              <a:rPr lang="en-US" sz="2200" dirty="0" err="1"/>
              <a:t>CaaS</a:t>
            </a:r>
            <a:r>
              <a:rPr lang="en-US" sz="2200" dirty="0"/>
              <a:t> </a:t>
            </a:r>
            <a:r>
              <a:rPr lang="en-US" sz="2200" dirty="0" err="1" smtClean="0"/>
              <a:t>meliputi</a:t>
            </a:r>
            <a:r>
              <a:rPr lang="en-US" sz="2200" dirty="0" smtClean="0"/>
              <a:t>: </a:t>
            </a:r>
            <a:r>
              <a:rPr lang="en-US" sz="2200" dirty="0" err="1" smtClean="0">
                <a:solidFill>
                  <a:srgbClr val="FFC000"/>
                </a:solidFill>
              </a:rPr>
              <a:t>athenahealth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industri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medis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C000"/>
                </a:solidFill>
              </a:rPr>
              <a:t>bankserv</a:t>
            </a:r>
            <a:r>
              <a:rPr lang="en-US" sz="2200" dirty="0" smtClean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industri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perbankan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C000"/>
                </a:solidFill>
              </a:rPr>
              <a:t>ClearPoint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>
                <a:solidFill>
                  <a:srgbClr val="FFC000"/>
                </a:solidFill>
              </a:rPr>
              <a:t>PCI </a:t>
            </a:r>
            <a:r>
              <a:rPr lang="en-US" sz="2200" dirty="0"/>
              <a:t>Compliance-as-a-Service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transaksi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pedagang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/>
              <a:t>di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r>
              <a:rPr lang="en-US" sz="2200" dirty="0"/>
              <a:t> </a:t>
            </a:r>
            <a:r>
              <a:rPr lang="en-US" sz="2200" dirty="0" err="1"/>
              <a:t>Keamanan</a:t>
            </a:r>
            <a:r>
              <a:rPr lang="en-US" sz="2200" dirty="0"/>
              <a:t> Data </a:t>
            </a:r>
            <a:r>
              <a:rPr lang="en-US" sz="2200" dirty="0" err="1"/>
              <a:t>Industri</a:t>
            </a:r>
            <a:r>
              <a:rPr lang="en-US" sz="2200" dirty="0"/>
              <a:t> </a:t>
            </a:r>
            <a:r>
              <a:rPr lang="en-US" sz="2200" dirty="0" err="1"/>
              <a:t>Kartu</a:t>
            </a:r>
            <a:r>
              <a:rPr lang="en-US" sz="2200" dirty="0"/>
              <a:t> </a:t>
            </a:r>
            <a:r>
              <a:rPr lang="en-US" sz="2200" dirty="0" err="1" smtClean="0"/>
              <a:t>Pembayaran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C000"/>
                </a:solidFill>
              </a:rPr>
              <a:t>FedCloud</a:t>
            </a:r>
            <a:r>
              <a:rPr lang="en-US" sz="2200" dirty="0" smtClean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pemerintah</a:t>
            </a:r>
            <a:r>
              <a:rPr lang="en-US" sz="2200" dirty="0" smtClean="0">
                <a:solidFill>
                  <a:srgbClr val="FFC000"/>
                </a:solidFill>
              </a:rPr>
              <a:t>, </a:t>
            </a:r>
            <a:r>
              <a:rPr lang="en-US" sz="2200" dirty="0" err="1" smtClean="0">
                <a:solidFill>
                  <a:srgbClr val="FFC000"/>
                </a:solidFill>
              </a:rPr>
              <a:t>Rackserve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>
                <a:solidFill>
                  <a:srgbClr val="FFC000"/>
                </a:solidFill>
              </a:rPr>
              <a:t>PCI Compliant Cloud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FFC000"/>
                </a:solidFill>
              </a:rPr>
              <a:t>PCI </a:t>
            </a:r>
            <a:r>
              <a:rPr lang="en-US" sz="2200" dirty="0" err="1">
                <a:solidFill>
                  <a:srgbClr val="FFC000"/>
                </a:solidFill>
              </a:rPr>
              <a:t>CaaS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92D050"/>
                </a:solidFill>
              </a:rPr>
              <a:t>S</a:t>
            </a:r>
            <a:r>
              <a:rPr lang="en-US" sz="2200" dirty="0" err="1" smtClean="0">
                <a:solidFill>
                  <a:srgbClr val="92D050"/>
                </a:solidFill>
              </a:rPr>
              <a:t>istem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CaaS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/>
              <a:t>dibangun</a:t>
            </a:r>
            <a:r>
              <a:rPr lang="en-US" sz="2200" dirty="0" smtClean="0"/>
              <a:t> </a:t>
            </a:r>
            <a:r>
              <a:rPr lang="en-US" sz="2200" dirty="0"/>
              <a:t>di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92D050"/>
                </a:solidFill>
              </a:rPr>
              <a:t>cloud </a:t>
            </a:r>
            <a:r>
              <a:rPr lang="en-US" sz="2200" dirty="0" err="1">
                <a:solidFill>
                  <a:srgbClr val="92D050"/>
                </a:solidFill>
              </a:rPr>
              <a:t>pribadi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/>
              <a:t>di mana </a:t>
            </a:r>
            <a:r>
              <a:rPr lang="en-US" sz="2200" dirty="0">
                <a:solidFill>
                  <a:srgbClr val="92D050"/>
                </a:solidFill>
              </a:rPr>
              <a:t>data </a:t>
            </a:r>
            <a:r>
              <a:rPr lang="en-US" sz="2200" dirty="0" err="1">
                <a:solidFill>
                  <a:srgbClr val="92D050"/>
                </a:solidFill>
              </a:rPr>
              <a:t>berada</a:t>
            </a:r>
            <a:r>
              <a:rPr lang="en-US" sz="2200" dirty="0">
                <a:solidFill>
                  <a:srgbClr val="92D050"/>
                </a:solidFill>
              </a:rPr>
              <a:t> di </a:t>
            </a:r>
            <a:r>
              <a:rPr lang="en-US" sz="2200" dirty="0" err="1">
                <a:solidFill>
                  <a:srgbClr val="92D050"/>
                </a:solidFill>
              </a:rPr>
              <a:t>bawah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kendali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entitas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tunggal</a:t>
            </a:r>
            <a:r>
              <a:rPr lang="en-US" sz="2200" dirty="0"/>
              <a:t>, </a:t>
            </a:r>
            <a:r>
              <a:rPr lang="en-US" sz="2200" dirty="0" err="1" smtClean="0"/>
              <a:t>shg</a:t>
            </a:r>
            <a:r>
              <a:rPr lang="en-US" sz="2200" dirty="0" smtClean="0"/>
              <a:t> </a:t>
            </a:r>
            <a:r>
              <a:rPr lang="en-US" sz="2200" dirty="0" err="1"/>
              <a:t>memastikan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data </a:t>
            </a:r>
            <a:r>
              <a:rPr lang="en-US" sz="2200" dirty="0" err="1">
                <a:solidFill>
                  <a:srgbClr val="92D050"/>
                </a:solidFill>
              </a:rPr>
              <a:t>berada</a:t>
            </a:r>
            <a:r>
              <a:rPr lang="en-US" sz="2200" dirty="0">
                <a:solidFill>
                  <a:srgbClr val="92D050"/>
                </a:solidFill>
              </a:rPr>
              <a:t> di </a:t>
            </a:r>
            <a:r>
              <a:rPr lang="en-US" sz="2200" dirty="0" err="1">
                <a:solidFill>
                  <a:srgbClr val="92D050"/>
                </a:solidFill>
              </a:rPr>
              <a:t>bawah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kontrol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aman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/>
              <a:t>entitas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 smtClean="0">
                <a:solidFill>
                  <a:srgbClr val="92D050"/>
                </a:solidFill>
              </a:rPr>
              <a:t>transaksi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dpt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diaudit</a:t>
            </a:r>
            <a:r>
              <a:rPr lang="en-US" sz="2200" dirty="0" smtClean="0"/>
              <a:t>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CaaS</a:t>
            </a:r>
            <a:r>
              <a:rPr lang="en-US" sz="2200" dirty="0" smtClean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layanan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sangat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berharga</a:t>
            </a:r>
            <a:r>
              <a:rPr lang="en-US" sz="2200" dirty="0"/>
              <a:t>,</a:t>
            </a:r>
            <a:r>
              <a:rPr lang="en-US" sz="2200" dirty="0" smtClean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diimplementasikan</a:t>
            </a:r>
            <a:r>
              <a:rPr lang="en-US" sz="2200" dirty="0"/>
              <a:t> </a:t>
            </a:r>
            <a:r>
              <a:rPr lang="en-US" sz="2200" dirty="0" smtClean="0"/>
              <a:t>dg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dpt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mengukur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risiko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yg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terlibat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dlm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pelayanan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kepatuhan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smtClean="0"/>
              <a:t>&amp; </a:t>
            </a:r>
            <a:r>
              <a:rPr lang="en-US" sz="2200" dirty="0" err="1">
                <a:solidFill>
                  <a:srgbClr val="FFFF00"/>
                </a:solidFill>
              </a:rPr>
              <a:t>memastikan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atau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mengganti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rugi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pelanggan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thd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risiko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/>
              <a:t>itu</a:t>
            </a:r>
            <a:r>
              <a:rPr lang="en-US" sz="2200" dirty="0"/>
              <a:t>. </a:t>
            </a:r>
            <a:r>
              <a:rPr lang="en-US" sz="2200" dirty="0" err="1"/>
              <a:t>CaaS</a:t>
            </a:r>
            <a:r>
              <a:rPr lang="en-US" sz="2200" dirty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dibawa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menanggung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mekanisme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utk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menjamin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bahwa</a:t>
            </a:r>
            <a:r>
              <a:rPr lang="en-US" sz="2200" dirty="0">
                <a:solidFill>
                  <a:srgbClr val="FFFF00"/>
                </a:solidFill>
              </a:rPr>
              <a:t> e-mail </a:t>
            </a:r>
            <a:r>
              <a:rPr lang="en-US" sz="2200" dirty="0" err="1">
                <a:solidFill>
                  <a:srgbClr val="FFFF00"/>
                </a:solidFill>
              </a:rPr>
              <a:t>sesuai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dg </a:t>
            </a:r>
            <a:r>
              <a:rPr lang="en-US" sz="2200" dirty="0" err="1">
                <a:solidFill>
                  <a:srgbClr val="FFFF00"/>
                </a:solidFill>
              </a:rPr>
              <a:t>standar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tertentu</a:t>
            </a:r>
            <a:r>
              <a:rPr lang="en-US" sz="2200" dirty="0"/>
              <a:t>, </a:t>
            </a:r>
            <a:r>
              <a:rPr lang="en-US" sz="2200" dirty="0" err="1"/>
              <a:t>sesuatu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layanan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elektronik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baru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dari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jaringan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sistem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pos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nasional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smtClean="0"/>
              <a:t>&amp; </a:t>
            </a:r>
            <a:r>
              <a:rPr lang="en-US" sz="2200" dirty="0" err="1"/>
              <a:t>sesuatu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/>
              <a:t>membantu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mengakhiri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momok</a:t>
            </a:r>
            <a:r>
              <a:rPr lang="en-US" sz="2200" dirty="0">
                <a:solidFill>
                  <a:srgbClr val="FFFF00"/>
                </a:solidFill>
              </a:rPr>
              <a:t> spam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771524"/>
            <a:ext cx="89916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Kita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 smtClean="0"/>
              <a:t>ttg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jenis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layanan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komputasi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awan</a:t>
            </a:r>
            <a:r>
              <a:rPr lang="en-US" sz="2400" dirty="0"/>
              <a:t>.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model di mana </a:t>
            </a:r>
            <a:r>
              <a:rPr lang="en-US" sz="2400" dirty="0" err="1">
                <a:solidFill>
                  <a:srgbClr val="92D050"/>
                </a:solidFill>
              </a:rPr>
              <a:t>aplikasi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yg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didistribusikan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dibuat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&amp; </a:t>
            </a:r>
            <a:r>
              <a:rPr lang="en-US" sz="2400" dirty="0">
                <a:solidFill>
                  <a:srgbClr val="92D050"/>
                </a:solidFill>
              </a:rPr>
              <a:t>di-host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awan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CCFF"/>
                </a:solidFill>
              </a:rPr>
              <a:t>Infrastruktur</a:t>
            </a:r>
            <a:r>
              <a:rPr lang="en-US" sz="2400" b="1" dirty="0">
                <a:solidFill>
                  <a:srgbClr val="FFCCFF"/>
                </a:solidFill>
              </a:rPr>
              <a:t>, Platform, </a:t>
            </a:r>
            <a:r>
              <a:rPr lang="en-US" sz="2400" b="1" dirty="0" smtClean="0">
                <a:solidFill>
                  <a:srgbClr val="FFCCFF"/>
                </a:solidFill>
              </a:rPr>
              <a:t>&amp; </a:t>
            </a:r>
            <a:r>
              <a:rPr lang="en-US" sz="2400" b="1" dirty="0" err="1">
                <a:solidFill>
                  <a:srgbClr val="FFCCFF"/>
                </a:solidFill>
              </a:rPr>
              <a:t>Perangkat</a:t>
            </a:r>
            <a:r>
              <a:rPr lang="en-US" sz="2400" b="1" dirty="0">
                <a:solidFill>
                  <a:srgbClr val="FFCCFF"/>
                </a:solidFill>
              </a:rPr>
              <a:t> </a:t>
            </a:r>
            <a:r>
              <a:rPr lang="en-US" sz="2400" b="1" dirty="0" err="1">
                <a:solidFill>
                  <a:srgbClr val="FFCCFF"/>
                </a:solidFill>
              </a:rPr>
              <a:t>Lunak</a:t>
            </a:r>
            <a:r>
              <a:rPr lang="en-US" sz="2400" b="1" dirty="0">
                <a:solidFill>
                  <a:srgbClr val="FFCCFF"/>
                </a:solidFill>
              </a:rPr>
              <a:t>. </a:t>
            </a:r>
            <a:endParaRPr lang="en-US" sz="2400" b="1" dirty="0" smtClean="0">
              <a:solidFill>
                <a:srgbClr val="FFCC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Vendor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layanan</a:t>
            </a:r>
            <a:r>
              <a:rPr lang="en-US" sz="2400" dirty="0"/>
              <a:t> </a:t>
            </a:r>
            <a:r>
              <a:rPr lang="en-US" sz="2400" dirty="0" err="1" smtClean="0"/>
              <a:t>bdsk</a:t>
            </a:r>
            <a:r>
              <a:rPr lang="en-US" sz="2400" dirty="0" smtClean="0"/>
              <a:t> </a:t>
            </a:r>
            <a:r>
              <a:rPr lang="en-US" sz="2400" dirty="0" err="1" smtClean="0"/>
              <a:t>pd</a:t>
            </a:r>
            <a:r>
              <a:rPr lang="en-US" sz="2400" dirty="0" smtClean="0"/>
              <a:t> </a:t>
            </a:r>
            <a:r>
              <a:rPr lang="en-US" sz="2400" dirty="0" err="1" smtClean="0"/>
              <a:t>bbg</a:t>
            </a:r>
            <a:r>
              <a:rPr lang="en-US" sz="2400" dirty="0" smtClean="0"/>
              <a:t> </a:t>
            </a:r>
            <a:r>
              <a:rPr lang="en-US" sz="2400" dirty="0"/>
              <a:t>model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Infrastruktur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sebagai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Layanan</a:t>
            </a:r>
            <a:r>
              <a:rPr lang="en-US" sz="2400" dirty="0">
                <a:solidFill>
                  <a:srgbClr val="FFFF00"/>
                </a:solidFill>
              </a:rPr>
              <a:t> (IaaS), </a:t>
            </a:r>
            <a:r>
              <a:rPr lang="en-US" sz="2400" dirty="0" err="1">
                <a:solidFill>
                  <a:srgbClr val="FFFF00"/>
                </a:solidFill>
              </a:rPr>
              <a:t>Perangkat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Lunak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sebagai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Layanan</a:t>
            </a:r>
            <a:r>
              <a:rPr lang="en-US" sz="2400" dirty="0">
                <a:solidFill>
                  <a:srgbClr val="FFFF00"/>
                </a:solidFill>
              </a:rPr>
              <a:t> (SaaS), </a:t>
            </a:r>
            <a:r>
              <a:rPr lang="en-US" sz="2400" dirty="0" smtClean="0">
                <a:solidFill>
                  <a:srgbClr val="FFFF00"/>
                </a:solidFill>
              </a:rPr>
              <a:t>&amp; </a:t>
            </a:r>
            <a:r>
              <a:rPr lang="en-US" sz="2400" dirty="0">
                <a:solidFill>
                  <a:srgbClr val="FFFF00"/>
                </a:solidFill>
              </a:rPr>
              <a:t>Platform </a:t>
            </a:r>
            <a:r>
              <a:rPr lang="en-US" sz="2400" dirty="0" err="1" smtClean="0">
                <a:solidFill>
                  <a:srgbClr val="FFFF00"/>
                </a:solidFill>
              </a:rPr>
              <a:t>sbg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Layanan</a:t>
            </a:r>
            <a:r>
              <a:rPr lang="en-US" sz="2400" dirty="0">
                <a:solidFill>
                  <a:srgbClr val="FFFF00"/>
                </a:solidFill>
              </a:rPr>
              <a:t> (PaaS)</a:t>
            </a:r>
            <a:r>
              <a:rPr lang="en-US" sz="2400" dirty="0"/>
              <a:t>,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 smtClean="0"/>
              <a:t>bgmn</a:t>
            </a:r>
            <a:r>
              <a:rPr lang="en-US" sz="2400" dirty="0" smtClean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 smtClean="0"/>
              <a:t>diatur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Infrastruktur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model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sistem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atau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jaringan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komputasi</a:t>
            </a:r>
            <a:r>
              <a:rPr lang="en-US" sz="2400" dirty="0">
                <a:solidFill>
                  <a:srgbClr val="FFC000"/>
                </a:solidFill>
              </a:rPr>
              <a:t> virtual </a:t>
            </a:r>
            <a:r>
              <a:rPr lang="en-US" sz="2400" dirty="0" smtClean="0">
                <a:solidFill>
                  <a:srgbClr val="FFC000"/>
                </a:solidFill>
              </a:rPr>
              <a:t>&amp; </a:t>
            </a:r>
            <a:r>
              <a:rPr lang="en-US" sz="2400" dirty="0" err="1">
                <a:solidFill>
                  <a:srgbClr val="FFC000"/>
                </a:solidFill>
              </a:rPr>
              <a:t>menyebarkan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aplikasi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kita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di </a:t>
            </a:r>
            <a:r>
              <a:rPr lang="en-US" sz="2400" dirty="0" smtClean="0">
                <a:solidFill>
                  <a:srgbClr val="FFC000"/>
                </a:solidFill>
              </a:rPr>
              <a:t>server-2 </a:t>
            </a:r>
            <a:r>
              <a:rPr lang="en-US" sz="2400" dirty="0" err="1" smtClean="0">
                <a:solidFill>
                  <a:srgbClr val="FFC000"/>
                </a:solidFill>
              </a:rPr>
              <a:t>itu</a:t>
            </a:r>
            <a:r>
              <a:rPr lang="en-US" sz="2400" dirty="0" smtClean="0">
                <a:solidFill>
                  <a:srgbClr val="FFC000"/>
                </a:solidFill>
              </a:rPr>
              <a:t>.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/>
              <a:t>di-host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/>
              <a:t>setara</a:t>
            </a:r>
            <a:r>
              <a:rPr lang="en-US" sz="2400" dirty="0"/>
              <a:t> </a:t>
            </a:r>
            <a:r>
              <a:rPr lang="en-US" sz="2400" dirty="0" smtClean="0"/>
              <a:t>dg </a:t>
            </a:r>
            <a:r>
              <a:rPr lang="en-US" sz="2400" dirty="0"/>
              <a:t>cloud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desktop </a:t>
            </a:r>
            <a:r>
              <a:rPr lang="en-US" sz="2400" dirty="0" err="1"/>
              <a:t>tradisional</a:t>
            </a:r>
            <a:r>
              <a:rPr lang="en-US" sz="240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Ringkasan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609600"/>
            <a:ext cx="89916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92D050"/>
                </a:solidFill>
              </a:rPr>
              <a:t>Platform as a Service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komputasi</a:t>
            </a:r>
            <a:r>
              <a:rPr lang="en-US" sz="2400" dirty="0" smtClean="0"/>
              <a:t> </a:t>
            </a:r>
            <a:r>
              <a:rPr lang="en-US" sz="2400" dirty="0" err="1" smtClean="0"/>
              <a:t>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lain </a:t>
            </a:r>
            <a:r>
              <a:rPr lang="en-US" sz="2400" dirty="0" err="1" smtClean="0"/>
              <a:t>dimungkinkan</a:t>
            </a:r>
            <a:r>
              <a:rPr lang="en-US" sz="2400" dirty="0" smtClean="0"/>
              <a:t>. Kita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ttg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Identity as a Service (</a:t>
            </a:r>
            <a:r>
              <a:rPr lang="en-US" sz="2400" b="1" dirty="0" err="1" smtClean="0">
                <a:solidFill>
                  <a:srgbClr val="92D050"/>
                </a:solidFill>
              </a:rPr>
              <a:t>IDaaS</a:t>
            </a:r>
            <a:r>
              <a:rPr lang="en-US" sz="2400" b="1" dirty="0" smtClean="0">
                <a:solidFill>
                  <a:srgbClr val="92D050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memungkinkan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transaksi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aman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pd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jaringan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</a:rPr>
              <a:t>terdistribusi</a:t>
            </a:r>
            <a:r>
              <a:rPr lang="en-US" sz="2400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Pd</a:t>
            </a:r>
            <a:r>
              <a:rPr lang="en-US" sz="2400" dirty="0" smtClean="0"/>
              <a:t> </a:t>
            </a:r>
            <a:r>
              <a:rPr lang="en-US" sz="2400" dirty="0" err="1" smtClean="0"/>
              <a:t>saatnya</a:t>
            </a:r>
            <a:r>
              <a:rPr lang="en-US" sz="2400" dirty="0" smtClean="0"/>
              <a:t>,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 smtClean="0"/>
              <a:t>komputasi</a:t>
            </a:r>
            <a:r>
              <a:rPr lang="en-US" sz="2400" dirty="0" smtClean="0"/>
              <a:t> </a:t>
            </a:r>
            <a:r>
              <a:rPr lang="en-US" sz="2400" dirty="0" err="1" smtClean="0"/>
              <a:t>awan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Sesi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, “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Abstraksi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Virtualisasi</a:t>
            </a:r>
            <a:r>
              <a:rPr lang="en-US" sz="2400" dirty="0" smtClean="0"/>
              <a:t>,”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bbrp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komputasi</a:t>
            </a:r>
            <a:r>
              <a:rPr lang="en-US" sz="2400" dirty="0" smtClean="0"/>
              <a:t> </a:t>
            </a:r>
            <a:r>
              <a:rPr lang="en-US" sz="2400" dirty="0" err="1" smtClean="0"/>
              <a:t>awan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996440"/>
            <a:ext cx="7680960" cy="227076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rgbClr val="92D050"/>
                </a:solidFill>
              </a:rPr>
              <a:t>THANK YOU</a:t>
            </a:r>
            <a:endParaRPr lang="en-US" sz="9600" b="1" dirty="0">
              <a:solidFill>
                <a:srgbClr val="92D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the fourth meeting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71524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92D050"/>
                </a:solidFill>
              </a:rPr>
              <a:t>Lapisan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Aplikasi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dasar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utk</a:t>
            </a:r>
            <a:r>
              <a:rPr lang="en-US" sz="2800" dirty="0" smtClean="0">
                <a:solidFill>
                  <a:srgbClr val="92D050"/>
                </a:solidFill>
              </a:rPr>
              <a:t> SaaS</a:t>
            </a:r>
            <a:r>
              <a:rPr lang="en-US" sz="2800" dirty="0" smtClean="0"/>
              <a:t>, </a:t>
            </a:r>
            <a:r>
              <a:rPr lang="en-US" sz="2800" dirty="0" err="1"/>
              <a:t>sementara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lapisan</a:t>
            </a:r>
            <a:r>
              <a:rPr lang="en-US" sz="2800" dirty="0">
                <a:solidFill>
                  <a:srgbClr val="92D050"/>
                </a:solidFill>
              </a:rPr>
              <a:t> Platform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dasar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utk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model </a:t>
            </a:r>
            <a:r>
              <a:rPr lang="en-US" sz="2800" dirty="0" smtClean="0">
                <a:solidFill>
                  <a:srgbClr val="92D050"/>
                </a:solidFill>
              </a:rPr>
              <a:t>PaaS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92D050"/>
                </a:solidFill>
              </a:rPr>
              <a:t>IaaS </a:t>
            </a:r>
            <a:r>
              <a:rPr lang="en-US" sz="2800" dirty="0" err="1">
                <a:solidFill>
                  <a:srgbClr val="92D050"/>
                </a:solidFill>
              </a:rPr>
              <a:t>menciptakan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 smtClean="0"/>
              <a:t>sbg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92D050"/>
                </a:solidFill>
              </a:rPr>
              <a:t>model </a:t>
            </a:r>
            <a:r>
              <a:rPr lang="en-US" sz="2800" dirty="0" err="1">
                <a:solidFill>
                  <a:srgbClr val="92D050"/>
                </a:solidFill>
              </a:rPr>
              <a:t>komputasi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utilitas</a:t>
            </a:r>
            <a:r>
              <a:rPr lang="en-US" sz="2800" dirty="0"/>
              <a:t>, </a:t>
            </a:r>
            <a:r>
              <a:rPr lang="en-US" sz="2800" dirty="0" err="1"/>
              <a:t>sesuatu</a:t>
            </a:r>
            <a:r>
              <a:rPr lang="en-US" sz="2800" dirty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dpt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92D050"/>
                </a:solidFill>
              </a:rPr>
              <a:t>manfaatkan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&amp; </a:t>
            </a:r>
            <a:r>
              <a:rPr lang="en-US" sz="2800" dirty="0" err="1">
                <a:solidFill>
                  <a:srgbClr val="92D050"/>
                </a:solidFill>
              </a:rPr>
              <a:t>tarik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sesuai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kebutuhan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batasan</a:t>
            </a:r>
            <a:r>
              <a:rPr lang="en-US" sz="2800" dirty="0"/>
              <a:t> </a:t>
            </a:r>
            <a:r>
              <a:rPr lang="en-US" sz="2800" dirty="0" err="1"/>
              <a:t>signifikan</a:t>
            </a:r>
            <a:r>
              <a:rPr lang="en-US" sz="2800" dirty="0"/>
              <a:t> </a:t>
            </a:r>
            <a:r>
              <a:rPr lang="en-US" sz="2800" dirty="0" err="1" smtClean="0"/>
              <a:t>pd</a:t>
            </a:r>
            <a:r>
              <a:rPr lang="en-US" sz="2800" dirty="0" smtClean="0"/>
              <a:t> </a:t>
            </a:r>
            <a:r>
              <a:rPr lang="en-US" sz="2800" dirty="0" err="1"/>
              <a:t>skalabilitas</a:t>
            </a:r>
            <a:r>
              <a:rPr lang="en-US" sz="2800" dirty="0"/>
              <a:t> </a:t>
            </a:r>
            <a:r>
              <a:rPr lang="en-US" sz="2800" dirty="0" err="1"/>
              <a:t>penempatan</a:t>
            </a:r>
            <a:r>
              <a:rPr lang="en-US" sz="2800" dirty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C000"/>
                </a:solidFill>
              </a:rPr>
              <a:t>IaaS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model </a:t>
            </a:r>
            <a:r>
              <a:rPr lang="en-US" sz="2800" dirty="0" err="1">
                <a:solidFill>
                  <a:srgbClr val="FFC000"/>
                </a:solidFill>
              </a:rPr>
              <a:t>layanan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komputasi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awan</a:t>
            </a:r>
            <a:r>
              <a:rPr lang="en-US" sz="2800" dirty="0">
                <a:solidFill>
                  <a:srgbClr val="FFC000"/>
                </a:solidFill>
              </a:rPr>
              <a:t> di mana </a:t>
            </a:r>
            <a:r>
              <a:rPr lang="en-US" sz="2800" dirty="0" err="1">
                <a:solidFill>
                  <a:srgbClr val="FFC000"/>
                </a:solidFill>
              </a:rPr>
              <a:t>perangkat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keras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divirtualisasikan</a:t>
            </a:r>
            <a:r>
              <a:rPr lang="en-US" sz="2800" dirty="0"/>
              <a:t> di cloud. </a:t>
            </a:r>
            <a:r>
              <a:rPr lang="en-US" sz="2800" dirty="0" err="1" smtClean="0"/>
              <a:t>Dlm</a:t>
            </a:r>
            <a:r>
              <a:rPr lang="en-US" sz="2800" dirty="0" smtClean="0"/>
              <a:t> </a:t>
            </a:r>
            <a:r>
              <a:rPr lang="en-US" sz="2800" dirty="0"/>
              <a:t>model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vendor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peralatan</a:t>
            </a:r>
            <a:r>
              <a:rPr lang="en-US" sz="2800" dirty="0"/>
              <a:t>: server, </a:t>
            </a:r>
            <a:r>
              <a:rPr lang="en-US" sz="2800" dirty="0" err="1"/>
              <a:t>penyimpanan</a:t>
            </a:r>
            <a:r>
              <a:rPr lang="en-US" sz="2800" dirty="0"/>
              <a:t>, </a:t>
            </a:r>
            <a:r>
              <a:rPr lang="en-US" sz="2800" dirty="0" err="1"/>
              <a:t>infrastruktur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, </a:t>
            </a:r>
            <a:r>
              <a:rPr lang="en-US" sz="2800" dirty="0" err="1" smtClean="0"/>
              <a:t>dsb</a:t>
            </a:r>
            <a:r>
              <a:rPr lang="en-US" sz="2800" dirty="0" smtClean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</a:rPr>
              <a:t>Mendefinisikan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Infrastruktur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sbg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Layanan</a:t>
            </a:r>
            <a:r>
              <a:rPr lang="en-US" sz="3200" b="1" dirty="0">
                <a:solidFill>
                  <a:srgbClr val="FFFF00"/>
                </a:solidFill>
              </a:rPr>
              <a:t> (IaaS)</a:t>
            </a:r>
          </a:p>
        </p:txBody>
      </p:sp>
    </p:spTree>
    <p:extLst>
      <p:ext uri="{BB962C8B-B14F-4D97-AF65-F5344CB8AC3E}">
        <p14:creationId xmlns:p14="http://schemas.microsoft.com/office/powerpoint/2010/main" val="14614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781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00"/>
                </a:solidFill>
              </a:rPr>
              <a:t>Pengembang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menciptakan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katras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virtual </a:t>
            </a:r>
            <a:r>
              <a:rPr lang="en-US" sz="2400" dirty="0" err="1">
                <a:solidFill>
                  <a:srgbClr val="FFFF00"/>
                </a:solidFill>
              </a:rPr>
              <a:t>utk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mengembangkan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aplikasi</a:t>
            </a:r>
            <a:r>
              <a:rPr lang="en-US" sz="2400" dirty="0">
                <a:solidFill>
                  <a:srgbClr val="FFFF00"/>
                </a:solidFill>
              </a:rPr>
              <a:t> &amp; </a:t>
            </a:r>
            <a:r>
              <a:rPr lang="en-US" sz="2400" dirty="0" err="1">
                <a:solidFill>
                  <a:srgbClr val="FFFF00"/>
                </a:solidFill>
              </a:rPr>
              <a:t>layanan</a:t>
            </a:r>
            <a:r>
              <a:rPr lang="en-US" sz="2400" dirty="0"/>
              <a:t>. </a:t>
            </a:r>
            <a:r>
              <a:rPr lang="en-US" sz="2400" dirty="0" err="1"/>
              <a:t>Pd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, vendor IaaS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layanan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utilitas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katras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/>
              <a:t>di mana </a:t>
            </a:r>
            <a:r>
              <a:rPr lang="en-US" sz="2400" dirty="0" err="1">
                <a:solidFill>
                  <a:srgbClr val="FFFF00"/>
                </a:solidFill>
              </a:rPr>
              <a:t>pengguna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menyediakan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sumber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daya</a:t>
            </a:r>
            <a:r>
              <a:rPr lang="en-US" sz="2400" dirty="0">
                <a:solidFill>
                  <a:srgbClr val="FFFF00"/>
                </a:solidFill>
              </a:rPr>
              <a:t> virtual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2D050"/>
                </a:solidFill>
              </a:rPr>
              <a:t>Pengembang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berinteraksi</a:t>
            </a:r>
            <a:r>
              <a:rPr lang="en-US" sz="2400" dirty="0">
                <a:solidFill>
                  <a:srgbClr val="92D050"/>
                </a:solidFill>
              </a:rPr>
              <a:t> dg model IaaS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membuat</a:t>
            </a:r>
            <a:r>
              <a:rPr lang="en-US" sz="2400" dirty="0">
                <a:solidFill>
                  <a:srgbClr val="92D050"/>
                </a:solidFill>
              </a:rPr>
              <a:t> server </a:t>
            </a:r>
            <a:r>
              <a:rPr lang="en-US" sz="2400" dirty="0" err="1">
                <a:solidFill>
                  <a:srgbClr val="92D050"/>
                </a:solidFill>
              </a:rPr>
              <a:t>pribadi</a:t>
            </a:r>
            <a:r>
              <a:rPr lang="en-US" sz="2400" dirty="0">
                <a:solidFill>
                  <a:srgbClr val="92D050"/>
                </a:solidFill>
              </a:rPr>
              <a:t> virtual, </a:t>
            </a:r>
            <a:r>
              <a:rPr lang="en-US" sz="2400" dirty="0" err="1">
                <a:solidFill>
                  <a:srgbClr val="92D050"/>
                </a:solidFill>
              </a:rPr>
              <a:t>penyimpanan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pribadi</a:t>
            </a:r>
            <a:r>
              <a:rPr lang="en-US" sz="2400" dirty="0">
                <a:solidFill>
                  <a:srgbClr val="92D050"/>
                </a:solidFill>
              </a:rPr>
              <a:t> virtual, </a:t>
            </a:r>
            <a:r>
              <a:rPr lang="en-US" sz="2400" dirty="0" err="1">
                <a:solidFill>
                  <a:srgbClr val="92D050"/>
                </a:solidFill>
              </a:rPr>
              <a:t>jaringan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pribadi</a:t>
            </a:r>
            <a:r>
              <a:rPr lang="en-US" sz="2400" dirty="0">
                <a:solidFill>
                  <a:srgbClr val="92D050"/>
                </a:solidFill>
              </a:rPr>
              <a:t> virtual, &amp; </a:t>
            </a:r>
            <a:r>
              <a:rPr lang="en-US" sz="2400" dirty="0" err="1">
                <a:solidFill>
                  <a:srgbClr val="92D050"/>
                </a:solidFill>
              </a:rPr>
              <a:t>kemudian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mengisi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sistem</a:t>
            </a:r>
            <a:r>
              <a:rPr lang="en-US" sz="2400" dirty="0">
                <a:solidFill>
                  <a:srgbClr val="92D050"/>
                </a:solidFill>
              </a:rPr>
              <a:t> virtual </a:t>
            </a:r>
            <a:r>
              <a:rPr lang="en-US" sz="2400" dirty="0" err="1"/>
              <a:t>ini</a:t>
            </a:r>
            <a:r>
              <a:rPr lang="en-US" sz="2400" dirty="0"/>
              <a:t> dg </a:t>
            </a:r>
            <a:r>
              <a:rPr lang="en-US" sz="2400" dirty="0" err="1"/>
              <a:t>aplikasi</a:t>
            </a:r>
            <a:r>
              <a:rPr lang="en-US" sz="2400" dirty="0"/>
              <a:t> &amp;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solusinya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/>
              <a:t>IaaS, </a:t>
            </a:r>
            <a:r>
              <a:rPr lang="en-US" sz="2400" dirty="0" err="1">
                <a:solidFill>
                  <a:srgbClr val="92D050"/>
                </a:solidFill>
              </a:rPr>
              <a:t>sumber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daya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tervirtualisasi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dipetakan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sistem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nyata</a:t>
            </a:r>
            <a:r>
              <a:rPr lang="en-US" sz="2400" dirty="0"/>
              <a:t>.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92D050"/>
                </a:solidFill>
              </a:rPr>
              <a:t>klien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berinteraksi</a:t>
            </a:r>
            <a:r>
              <a:rPr lang="en-US" sz="2400" dirty="0">
                <a:solidFill>
                  <a:srgbClr val="92D050"/>
                </a:solidFill>
              </a:rPr>
              <a:t> dg </a:t>
            </a:r>
            <a:r>
              <a:rPr lang="en-US" sz="2400" dirty="0" err="1">
                <a:solidFill>
                  <a:srgbClr val="92D050"/>
                </a:solidFill>
              </a:rPr>
              <a:t>layanan</a:t>
            </a:r>
            <a:r>
              <a:rPr lang="en-US" sz="2400" dirty="0">
                <a:solidFill>
                  <a:srgbClr val="92D050"/>
                </a:solidFill>
              </a:rPr>
              <a:t> IaaS &amp; </a:t>
            </a:r>
            <a:r>
              <a:rPr lang="en-US" sz="2400" dirty="0" err="1">
                <a:solidFill>
                  <a:srgbClr val="92D050"/>
                </a:solidFill>
              </a:rPr>
              <a:t>meminta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sumber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daya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virtual, </a:t>
            </a:r>
            <a:r>
              <a:rPr lang="en-US" sz="2400" dirty="0" err="1">
                <a:solidFill>
                  <a:srgbClr val="92D050"/>
                </a:solidFill>
              </a:rPr>
              <a:t>permintaan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tsb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dialihkan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ke</a:t>
            </a:r>
            <a:r>
              <a:rPr lang="en-US" sz="2400" dirty="0">
                <a:solidFill>
                  <a:srgbClr val="92D050"/>
                </a:solidFill>
              </a:rPr>
              <a:t> server </a:t>
            </a:r>
            <a:r>
              <a:rPr lang="en-US" sz="2400" dirty="0" err="1">
                <a:solidFill>
                  <a:srgbClr val="92D050"/>
                </a:solidFill>
              </a:rPr>
              <a:t>nyata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yg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melakukan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pekerjaan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yg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sebenarnya</a:t>
            </a:r>
            <a:r>
              <a:rPr lang="en-US" sz="2400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Ekosistem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Komputasi</a:t>
            </a:r>
            <a:r>
              <a:rPr lang="en-US" b="1" dirty="0" smtClean="0">
                <a:solidFill>
                  <a:srgbClr val="FFFF00"/>
                </a:solidFill>
              </a:rPr>
              <a:t> Awan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image28.jpe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76200" y="762000"/>
            <a:ext cx="90677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847724"/>
            <a:ext cx="8915400" cy="57816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92D050"/>
                </a:solidFill>
              </a:rPr>
              <a:t>Unit </a:t>
            </a:r>
            <a:r>
              <a:rPr lang="en-US" sz="2200" dirty="0" err="1">
                <a:solidFill>
                  <a:srgbClr val="92D050"/>
                </a:solidFill>
              </a:rPr>
              <a:t>dasar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klien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tervirtualisasi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dlm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penyebaran</a:t>
            </a:r>
            <a:r>
              <a:rPr lang="en-US" sz="2200" dirty="0">
                <a:solidFill>
                  <a:srgbClr val="92D050"/>
                </a:solidFill>
              </a:rPr>
              <a:t> IaaS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92D050"/>
                </a:solidFill>
              </a:rPr>
              <a:t>beban</a:t>
            </a:r>
            <a:r>
              <a:rPr lang="en-US" sz="2200" b="1" dirty="0">
                <a:solidFill>
                  <a:srgbClr val="92D050"/>
                </a:solidFill>
              </a:rPr>
              <a:t> </a:t>
            </a:r>
            <a:r>
              <a:rPr lang="en-US" sz="2200" b="1" dirty="0" err="1" smtClean="0">
                <a:solidFill>
                  <a:srgbClr val="92D050"/>
                </a:solidFill>
              </a:rPr>
              <a:t>kerja</a:t>
            </a:r>
            <a:r>
              <a:rPr lang="en-US" sz="2200" dirty="0" smtClean="0"/>
              <a:t>,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mensimulasikan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kemampuan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jenis</a:t>
            </a:r>
            <a:r>
              <a:rPr lang="en-US" sz="2200" dirty="0">
                <a:solidFill>
                  <a:srgbClr val="92D050"/>
                </a:solidFill>
              </a:rPr>
              <a:t> server </a:t>
            </a:r>
            <a:r>
              <a:rPr lang="en-US" sz="2200" dirty="0" err="1">
                <a:solidFill>
                  <a:srgbClr val="92D050"/>
                </a:solidFill>
              </a:rPr>
              <a:t>nyata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atau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fisik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tertentu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utk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melakukan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sejumlah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pekerjaan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 </a:t>
            </a:r>
            <a:r>
              <a:rPr lang="en-US" sz="2200" dirty="0" err="1" smtClean="0">
                <a:solidFill>
                  <a:srgbClr val="92D050"/>
                </a:solidFill>
              </a:rPr>
              <a:t>dilakukan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dpt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diukur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rgbClr val="92D050"/>
                </a:solidFill>
              </a:rPr>
              <a:t>dg </a:t>
            </a:r>
            <a:r>
              <a:rPr lang="en-US" sz="2200" dirty="0" err="1" smtClean="0">
                <a:solidFill>
                  <a:srgbClr val="92D050"/>
                </a:solidFill>
              </a:rPr>
              <a:t>jml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Transaksi</a:t>
            </a:r>
            <a:r>
              <a:rPr lang="en-US" sz="2200" dirty="0">
                <a:solidFill>
                  <a:srgbClr val="92D050"/>
                </a:solidFill>
              </a:rPr>
              <a:t> Per </a:t>
            </a:r>
            <a:r>
              <a:rPr lang="en-US" sz="2200" dirty="0" err="1">
                <a:solidFill>
                  <a:srgbClr val="92D050"/>
                </a:solidFill>
              </a:rPr>
              <a:t>Menit</a:t>
            </a:r>
            <a:r>
              <a:rPr lang="en-US" sz="2200" dirty="0">
                <a:solidFill>
                  <a:srgbClr val="92D050"/>
                </a:solidFill>
              </a:rPr>
              <a:t> (TPM) </a:t>
            </a:r>
            <a:r>
              <a:rPr lang="en-US" sz="2200" dirty="0" err="1">
                <a:solidFill>
                  <a:srgbClr val="92D050"/>
                </a:solidFill>
              </a:rPr>
              <a:t>atau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metrik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serupa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thd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</a:rPr>
              <a:t>jenis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sistem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tertentu</a:t>
            </a:r>
            <a:r>
              <a:rPr lang="en-US" sz="2200" dirty="0"/>
              <a:t>. </a:t>
            </a:r>
            <a:r>
              <a:rPr lang="en-US" sz="2200" dirty="0" err="1"/>
              <a:t>Selain</a:t>
            </a:r>
            <a:r>
              <a:rPr lang="en-US" sz="2200" dirty="0"/>
              <a:t> throughput, </a:t>
            </a:r>
            <a:r>
              <a:rPr lang="en-US" sz="2200" dirty="0" err="1">
                <a:solidFill>
                  <a:srgbClr val="92D050"/>
                </a:solidFill>
              </a:rPr>
              <a:t>beban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kerja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memiliki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atribut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tertentu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lainnya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Disk I / </a:t>
            </a:r>
            <a:r>
              <a:rPr lang="en-US" sz="2200" dirty="0" err="1">
                <a:solidFill>
                  <a:srgbClr val="92D050"/>
                </a:solidFill>
              </a:rPr>
              <a:t>Os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/>
              <a:t>diukur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/>
              <a:t>Input / Output Per Second IOPS, </a:t>
            </a:r>
            <a:r>
              <a:rPr lang="en-US" sz="2200" dirty="0" err="1" smtClean="0">
                <a:solidFill>
                  <a:srgbClr val="92D050"/>
                </a:solidFill>
              </a:rPr>
              <a:t>jml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RAM </a:t>
            </a:r>
            <a:r>
              <a:rPr lang="en-US" sz="2200" dirty="0" err="1" smtClean="0">
                <a:solidFill>
                  <a:srgbClr val="92D050"/>
                </a:solidFill>
              </a:rPr>
              <a:t>yg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dikonsumsi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/>
              <a:t>di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/>
              <a:t>beban</a:t>
            </a:r>
            <a:r>
              <a:rPr lang="en-US" sz="2200" dirty="0"/>
              <a:t>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/>
              <a:t>MB, </a:t>
            </a:r>
            <a:r>
              <a:rPr lang="en-US" sz="2200" dirty="0">
                <a:solidFill>
                  <a:srgbClr val="92D050"/>
                </a:solidFill>
              </a:rPr>
              <a:t>throughput </a:t>
            </a:r>
            <a:r>
              <a:rPr lang="en-US" sz="2200" dirty="0" smtClean="0">
                <a:solidFill>
                  <a:srgbClr val="92D050"/>
                </a:solidFill>
              </a:rPr>
              <a:t>&amp; </a:t>
            </a:r>
            <a:r>
              <a:rPr lang="en-US" sz="2200" dirty="0" err="1">
                <a:solidFill>
                  <a:srgbClr val="92D050"/>
                </a:solidFill>
              </a:rPr>
              <a:t>latensi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 err="1">
                <a:solidFill>
                  <a:srgbClr val="92D050"/>
                </a:solidFill>
              </a:rPr>
              <a:t>jaringan</a:t>
            </a:r>
            <a:r>
              <a:rPr lang="en-US" sz="2200" dirty="0"/>
              <a:t>, </a:t>
            </a:r>
            <a:r>
              <a:rPr lang="en-US" sz="2200" dirty="0" err="1" smtClean="0"/>
              <a:t>dsb</a:t>
            </a:r>
            <a:r>
              <a:rPr lang="en-US" sz="22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dihosting</a:t>
            </a:r>
            <a:r>
              <a:rPr lang="en-US" sz="2200" dirty="0"/>
              <a:t>,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klien</a:t>
            </a:r>
            <a:r>
              <a:rPr lang="en-US" sz="2200" dirty="0"/>
              <a:t> </a:t>
            </a:r>
            <a:r>
              <a:rPr lang="en-US" sz="2200" dirty="0" err="1"/>
              <a:t>berjalan</a:t>
            </a:r>
            <a:r>
              <a:rPr lang="en-US" sz="2200" dirty="0"/>
              <a:t> </a:t>
            </a:r>
            <a:r>
              <a:rPr lang="en-US" sz="2200" dirty="0" err="1" smtClean="0"/>
              <a:t>pd</a:t>
            </a:r>
            <a:r>
              <a:rPr lang="en-US" sz="2200" dirty="0" smtClean="0"/>
              <a:t> </a:t>
            </a:r>
            <a:r>
              <a:rPr lang="en-US" sz="2200" dirty="0"/>
              <a:t>server </a:t>
            </a:r>
            <a:r>
              <a:rPr lang="en-US" sz="2200" dirty="0" err="1"/>
              <a:t>khusus</a:t>
            </a:r>
            <a:r>
              <a:rPr lang="en-US" sz="2200" dirty="0"/>
              <a:t> di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rak</a:t>
            </a:r>
            <a:r>
              <a:rPr lang="en-US" sz="2200" dirty="0"/>
              <a:t> server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mungkin</a:t>
            </a:r>
            <a:r>
              <a:rPr lang="en-US" sz="2200" dirty="0"/>
              <a:t> </a:t>
            </a:r>
            <a:r>
              <a:rPr lang="en-US" sz="2200" dirty="0" err="1" smtClean="0"/>
              <a:t>sbg</a:t>
            </a:r>
            <a:r>
              <a:rPr lang="en-US" sz="2200" dirty="0" smtClean="0"/>
              <a:t> server </a:t>
            </a:r>
            <a:r>
              <a:rPr lang="en-US" sz="2200" dirty="0" err="1"/>
              <a:t>mandiri</a:t>
            </a:r>
            <a:r>
              <a:rPr lang="en-US" sz="2200" dirty="0"/>
              <a:t> di </a:t>
            </a:r>
            <a:r>
              <a:rPr lang="en-US" sz="2200" dirty="0" err="1"/>
              <a:t>ruangan</a:t>
            </a:r>
            <a:r>
              <a:rPr lang="en-US" sz="2200" dirty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/>
              <a:t>penuh</a:t>
            </a:r>
            <a:r>
              <a:rPr lang="en-US" sz="2200" dirty="0"/>
              <a:t> server. </a:t>
            </a:r>
            <a:r>
              <a:rPr lang="en-US" sz="2200" dirty="0" err="1" smtClean="0"/>
              <a:t>Dlm</a:t>
            </a:r>
            <a:r>
              <a:rPr lang="en-US" sz="2200" dirty="0" smtClean="0"/>
              <a:t> </a:t>
            </a:r>
            <a:r>
              <a:rPr lang="en-US" sz="2200" dirty="0" err="1"/>
              <a:t>komputasi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C000"/>
                </a:solidFill>
              </a:rPr>
              <a:t>server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disediakan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C000"/>
                </a:solidFill>
              </a:rPr>
              <a:t>instance </a:t>
            </a:r>
            <a:r>
              <a:rPr lang="en-US" sz="2200" dirty="0" err="1"/>
              <a:t>disediakan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pelanggan</a:t>
            </a:r>
            <a:r>
              <a:rPr lang="en-US" sz="2200" dirty="0"/>
              <a:t>, &amp;</a:t>
            </a:r>
            <a:r>
              <a:rPr lang="en-US" sz="2200" dirty="0" smtClean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jumlah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 smtClean="0">
                <a:solidFill>
                  <a:srgbClr val="FFC000"/>
                </a:solidFill>
              </a:rPr>
              <a:t>yg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diperlukan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sumber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daya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komputasi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mencapai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C000"/>
                </a:solidFill>
              </a:rPr>
              <a:t>jenis</a:t>
            </a:r>
            <a:r>
              <a:rPr lang="en-US" sz="2200" dirty="0">
                <a:solidFill>
                  <a:srgbClr val="FFC000"/>
                </a:solidFill>
              </a:rPr>
              <a:t> server </a:t>
            </a:r>
            <a:r>
              <a:rPr lang="en-US" sz="2200" dirty="0" err="1">
                <a:solidFill>
                  <a:srgbClr val="FFC000"/>
                </a:solidFill>
              </a:rPr>
              <a:t>fisik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/>
              <a:t>dialokasikan</a:t>
            </a:r>
            <a:r>
              <a:rPr lang="en-US" sz="2200" dirty="0"/>
              <a:t> </a:t>
            </a:r>
            <a:r>
              <a:rPr lang="en-US" sz="2200" dirty="0" err="1" smtClean="0"/>
              <a:t>utk</a:t>
            </a:r>
            <a:r>
              <a:rPr lang="en-US" sz="2200" dirty="0" smtClean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klien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Beban </a:t>
            </a:r>
            <a:r>
              <a:rPr lang="en-US" sz="2800" b="1" dirty="0" err="1">
                <a:solidFill>
                  <a:srgbClr val="FFFF00"/>
                </a:solidFill>
              </a:rPr>
              <a:t>K</a:t>
            </a:r>
            <a:r>
              <a:rPr lang="en-US" sz="2800" b="1" dirty="0" err="1" smtClean="0">
                <a:solidFill>
                  <a:srgbClr val="FFFF00"/>
                </a:solidFill>
              </a:rPr>
              <a:t>erja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IaaS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6248400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Partisi</a:t>
            </a:r>
            <a:r>
              <a:rPr lang="en-US" sz="2400" b="1" dirty="0">
                <a:solidFill>
                  <a:srgbClr val="FFFF00"/>
                </a:solidFill>
              </a:rPr>
              <a:t> server </a:t>
            </a:r>
            <a:r>
              <a:rPr lang="en-US" sz="2400" b="1" dirty="0" err="1">
                <a:solidFill>
                  <a:srgbClr val="FFFF00"/>
                </a:solidFill>
              </a:rPr>
              <a:t>pribadi</a:t>
            </a:r>
            <a:r>
              <a:rPr lang="en-US" sz="2400" b="1" dirty="0">
                <a:solidFill>
                  <a:srgbClr val="FFFF00"/>
                </a:solidFill>
              </a:rPr>
              <a:t> virtual di cloud </a:t>
            </a:r>
            <a:r>
              <a:rPr lang="en-US" sz="2400" b="1" dirty="0" smtClean="0">
                <a:solidFill>
                  <a:srgbClr val="FFFF00"/>
                </a:solidFill>
              </a:rPr>
              <a:t>IaaS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5" name="image29.png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1218604"/>
            <a:ext cx="9144000" cy="51059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" y="76200"/>
            <a:ext cx="9067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 err="1"/>
              <a:t>Gambar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00"/>
                </a:solidFill>
              </a:rPr>
              <a:t>bgmn</a:t>
            </a:r>
            <a:r>
              <a:rPr lang="en-US" sz="2200" dirty="0">
                <a:solidFill>
                  <a:srgbClr val="FFFF00"/>
                </a:solidFill>
              </a:rPr>
              <a:t> 3 instance server virtual </a:t>
            </a:r>
            <a:r>
              <a:rPr lang="en-US" sz="2200" dirty="0" err="1">
                <a:solidFill>
                  <a:srgbClr val="FFFF00"/>
                </a:solidFill>
              </a:rPr>
              <a:t>pribadi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dipartisi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dlm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tumpukan</a:t>
            </a:r>
            <a:r>
              <a:rPr lang="en-US" sz="2200" dirty="0">
                <a:solidFill>
                  <a:srgbClr val="FFFF00"/>
                </a:solidFill>
              </a:rPr>
              <a:t> IaaS</a:t>
            </a:r>
            <a:r>
              <a:rPr lang="en-US" sz="2200" dirty="0"/>
              <a:t>. 3 </a:t>
            </a:r>
            <a:r>
              <a:rPr lang="en-US" sz="2200" dirty="0" err="1"/>
              <a:t>beban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tsb</a:t>
            </a:r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3 </a:t>
            </a:r>
            <a:r>
              <a:rPr lang="en-US" sz="2200" dirty="0" err="1">
                <a:solidFill>
                  <a:srgbClr val="FFFF00"/>
                </a:solidFill>
              </a:rPr>
              <a:t>ukuran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>
                <a:solidFill>
                  <a:srgbClr val="FFFF00"/>
                </a:solidFill>
              </a:rPr>
              <a:t>komputer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en-US" sz="2200" dirty="0" err="1">
                <a:solidFill>
                  <a:srgbClr val="FFFF00"/>
                </a:solidFill>
              </a:rPr>
              <a:t>kecil</a:t>
            </a:r>
            <a:r>
              <a:rPr lang="en-US" sz="2200" dirty="0">
                <a:solidFill>
                  <a:srgbClr val="FFFF00"/>
                </a:solidFill>
              </a:rPr>
              <a:t>, </a:t>
            </a:r>
            <a:r>
              <a:rPr lang="en-US" sz="2200" dirty="0" err="1">
                <a:solidFill>
                  <a:srgbClr val="FFFF00"/>
                </a:solidFill>
              </a:rPr>
              <a:t>sedang</a:t>
            </a:r>
            <a:r>
              <a:rPr lang="en-US" sz="2200" dirty="0">
                <a:solidFill>
                  <a:srgbClr val="FFFF00"/>
                </a:solidFill>
              </a:rPr>
              <a:t>, &amp; </a:t>
            </a:r>
            <a:r>
              <a:rPr lang="en-US" sz="2200" dirty="0" err="1">
                <a:solidFill>
                  <a:srgbClr val="FFFF00"/>
                </a:solidFill>
              </a:rPr>
              <a:t>besar</a:t>
            </a:r>
            <a:r>
              <a:rPr lang="en-US" sz="22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5103</TotalTime>
  <Words>4735</Words>
  <Application>Microsoft Office PowerPoint</Application>
  <PresentationFormat>On-screen Show (4:3)</PresentationFormat>
  <Paragraphs>232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Corbel</vt:lpstr>
      <vt:lpstr>Tahoma</vt:lpstr>
      <vt:lpstr>Times New Roman</vt:lpstr>
      <vt:lpstr>Tunga</vt:lpstr>
      <vt:lpstr>Wingdings</vt:lpstr>
      <vt:lpstr>mylar</vt:lpstr>
      <vt:lpstr>Memahami Layanan &amp; Aplikasinya Bdsk Jenis/Tipe Awan</vt:lpstr>
      <vt:lpstr>PowerPoint Presentation</vt:lpstr>
      <vt:lpstr>Umum</vt:lpstr>
      <vt:lpstr>PowerPoint Presentation</vt:lpstr>
      <vt:lpstr>Mendefinisikan Infrastruktur sbg Layanan (IaaS)</vt:lpstr>
      <vt:lpstr>PowerPoint Presentation</vt:lpstr>
      <vt:lpstr>Ekosistem Komputasi Awan</vt:lpstr>
      <vt:lpstr>Beban Kerja IaaS</vt:lpstr>
      <vt:lpstr>Partisi server pribadi virtual di cloud IaaS</vt:lpstr>
      <vt:lpstr>PowerPoint Presentation</vt:lpstr>
      <vt:lpstr>PowerPoint Presentation</vt:lpstr>
      <vt:lpstr>Pod/Polong, Agregasi, &amp; Failover/Silo</vt:lpstr>
      <vt:lpstr>Gambar berikut menunjukkan bgmn Pod dikumpulkan &amp; divirtualisasi di IaaS lintas zona.</vt:lpstr>
      <vt:lpstr>PowerPoint Presentation</vt:lpstr>
      <vt:lpstr>Mendefinisikan Platform sbg Layanan (PaaS)</vt:lpstr>
      <vt:lpstr>PowerPoint Presentation</vt:lpstr>
      <vt:lpstr>Menentukan Perangkat Lunak sbg Layanan (SaaS)</vt:lpstr>
      <vt:lpstr>Karakteristik SaaS</vt:lpstr>
      <vt:lpstr>PowerPoint Presentation</vt:lpstr>
      <vt:lpstr>Shrink-Wrapped versus SaaS Licensing</vt:lpstr>
      <vt:lpstr>SaaS &amp; SOA</vt:lpstr>
      <vt:lpstr>Implementasi SaaS modern menggunakan Bus Layanan Perusahaan &amp; dirancang dg komponen SOA</vt:lpstr>
      <vt:lpstr>SaaS &amp; SOA</vt:lpstr>
      <vt:lpstr>PowerPoint Presentation</vt:lpstr>
      <vt:lpstr>Salesforce.com &amp; SaaS CRM</vt:lpstr>
      <vt:lpstr>Salesforce.com adalah penyedia perangkat lunak CRM SaaS terbesar &amp; pelopor dlm jenis perangkat lunak komputasi awan ini</vt:lpstr>
      <vt:lpstr>Menentukan Identitas sbg Layanan (IDaaS)</vt:lpstr>
      <vt:lpstr>PowerPoint Presentation</vt:lpstr>
      <vt:lpstr>Apa itu identitas?</vt:lpstr>
      <vt:lpstr>PowerPoint Presentation</vt:lpstr>
      <vt:lpstr>Kelas Layanan Identitas Jaringan</vt:lpstr>
      <vt:lpstr>Kode Etik Sistem Perilaku</vt:lpstr>
      <vt:lpstr>PowerPoint Presentation</vt:lpstr>
      <vt:lpstr>Interoperabilitas IDaaS</vt:lpstr>
      <vt:lpstr>Buka standar yg mendukung infrastruktur IDaaS utk komputasi awan</vt:lpstr>
      <vt:lpstr>Otentikasi Pengguna</vt:lpstr>
      <vt:lpstr>PowerPoint Presentation</vt:lpstr>
      <vt:lpstr>Kartu Identifikasi CardSpace pribadi yg menyimpan informasi serupa disimpan di layanan jaringan &amp; dpt dibagikan ke cloud</vt:lpstr>
      <vt:lpstr>Kerangka Identitas Sumber Terbuka Higgins menggunakan metafora i-Card &amp; API layanan identitas yg dpt dioperasikan utk membuat layanan otentikasi berbasis cloud yg netral-vendor</vt:lpstr>
      <vt:lpstr>Bahasa Markup Otorisasi</vt:lpstr>
      <vt:lpstr>PowerPoint Presentation</vt:lpstr>
      <vt:lpstr>SAML Terintegrasi dg XACML utk Mengimplementasikan Mesin Kebijakan dlm Arsitektur Berorientasi Layanan utk Mendukung Otorisasi Layanan Identitas</vt:lpstr>
      <vt:lpstr>PowerPoint Presentation</vt:lpstr>
      <vt:lpstr>SAML menyediakan mekanisme di mana pemohon layanan dpt menggunakan log masuk tunggal utk mengakses layanan Web dg aman</vt:lpstr>
      <vt:lpstr>Menentukan Kepatuhan sbg Layanan (CaaS)</vt:lpstr>
      <vt:lpstr>PowerPoint Presentation</vt:lpstr>
      <vt:lpstr>Ringkasan</vt:lpstr>
      <vt:lpstr>PowerPoint Presentation</vt:lpstr>
      <vt:lpstr>End of the fourth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chris</dc:creator>
  <cp:lastModifiedBy>admin</cp:lastModifiedBy>
  <cp:revision>316</cp:revision>
  <dcterms:created xsi:type="dcterms:W3CDTF">2006-08-16T00:00:00Z</dcterms:created>
  <dcterms:modified xsi:type="dcterms:W3CDTF">2020-04-03T09:21:20Z</dcterms:modified>
</cp:coreProperties>
</file>