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7" r:id="rId3"/>
    <p:sldId id="323" r:id="rId4"/>
    <p:sldId id="318" r:id="rId5"/>
    <p:sldId id="322" r:id="rId6"/>
    <p:sldId id="319" r:id="rId7"/>
    <p:sldId id="324" r:id="rId8"/>
    <p:sldId id="325" r:id="rId9"/>
    <p:sldId id="326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CCFFFF"/>
    <a:srgbClr val="63053D"/>
    <a:srgbClr val="B80A72"/>
    <a:srgbClr val="F98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7" autoAdjust="0"/>
    <p:restoredTop sz="88645" autoAdjust="0"/>
  </p:normalViewPr>
  <p:slideViewPr>
    <p:cSldViewPr>
      <p:cViewPr>
        <p:scale>
          <a:sx n="90" d="100"/>
          <a:sy n="90" d="100"/>
        </p:scale>
        <p:origin x="-44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279" d="100"/>
        <a:sy n="279" d="100"/>
      </p:scale>
      <p:origin x="0" y="0"/>
    </p:cViewPr>
  </p:sorterViewPr>
  <p:notesViewPr>
    <p:cSldViewPr snapToGrid="0" snapToObjects="1">
      <p:cViewPr varScale="1">
        <p:scale>
          <a:sx n="151" d="100"/>
          <a:sy n="151" d="100"/>
        </p:scale>
        <p:origin x="-18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2356B-B5D9-194B-8BF8-BDC2208CF4D8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47BB-2E07-3442-BFEC-0C18990E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8101F-BDC9-7B4B-A02B-3F56E307A038}" type="datetimeFigureOut">
              <a:rPr lang="pt-PT" noProof="0" smtClean="0"/>
              <a:t>14-03-2015</a:t>
            </a:fld>
            <a:endParaRPr lang="pt-PT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4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14F4F-F6E2-D541-9B6E-AC00324A2CA3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6215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1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7179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Metáfora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metáforas</a:t>
            </a:r>
            <a:r>
              <a:rPr lang="en-US" dirty="0" smtClean="0"/>
              <a:t>) e a </a:t>
            </a:r>
            <a:r>
              <a:rPr lang="en-US" dirty="0" err="1" smtClean="0"/>
              <a:t>respectiva</a:t>
            </a:r>
            <a:r>
              <a:rPr lang="en-US" dirty="0" smtClean="0"/>
              <a:t> </a:t>
            </a:r>
            <a:r>
              <a:rPr lang="en-US" dirty="0" err="1" smtClean="0"/>
              <a:t>justificação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2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6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55074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7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4847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8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4847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9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4847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Users\Daniel\Documents\My Dropbox\IST\Cadeiras\IPM\bg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6304" y="2743200"/>
            <a:ext cx="6937695" cy="458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1492788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chemeClr val="bg2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2285984" cy="46434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144000" bIns="180000" rtlCol="0" anchor="ctr"/>
          <a:lstStyle/>
          <a:p>
            <a:pPr marL="360363" indent="0" algn="l"/>
            <a:r>
              <a:rPr lang="pt-PT" sz="3600" b="1" dirty="0" smtClean="0"/>
              <a:t>Interfaces Pessoa Máquina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85984" y="2564904"/>
            <a:ext cx="6894512" cy="360362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>
            <a:lvl1pPr marL="342900" indent="17463"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4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chemeClr val="bg2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rgbClr val="FFFFFF">
              <a:alpha val="60000"/>
            </a:srgb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4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ftr="0" dt="0"/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noProof="0" dirty="0" smtClean="0"/>
              <a:t>Laboratório 4</a:t>
            </a:r>
            <a:endParaRPr lang="pt-PT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9600" noProof="0" dirty="0" smtClean="0"/>
              <a:t>01</a:t>
            </a:r>
            <a:endParaRPr lang="pt-PT" sz="9600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PT" dirty="0" smtClean="0"/>
              <a:t>Modelo Conceptual</a:t>
            </a:r>
            <a:endParaRPr lang="pt-PT" noProof="0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483768" y="3212976"/>
            <a:ext cx="4536504" cy="244827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17463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pt-PT" sz="4000" b="1" dirty="0" smtClean="0">
                <a:solidFill>
                  <a:schemeClr val="bg2">
                    <a:lumMod val="50000"/>
                  </a:schemeClr>
                </a:solidFill>
              </a:rPr>
              <a:t>Grupo: 2</a:t>
            </a:r>
          </a:p>
          <a:p>
            <a:pPr marL="0"/>
            <a:r>
              <a:rPr lang="pt-PT" sz="2000" b="1" dirty="0" smtClean="0">
                <a:solidFill>
                  <a:schemeClr val="bg2">
                    <a:lumMod val="50000"/>
                  </a:schemeClr>
                </a:solidFill>
              </a:rPr>
              <a:t>João Massano</a:t>
            </a:r>
            <a:r>
              <a:rPr lang="pt-PT" sz="2000" b="1" dirty="0">
                <a:solidFill>
                  <a:schemeClr val="bg2">
                    <a:lumMod val="50000"/>
                  </a:schemeClr>
                </a:solidFill>
              </a:rPr>
              <a:t>, 73974</a:t>
            </a:r>
            <a:endParaRPr lang="pt-PT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/>
            <a:r>
              <a:rPr lang="pt-PT" sz="2000" b="1" dirty="0" smtClean="0">
                <a:solidFill>
                  <a:schemeClr val="bg2">
                    <a:lumMod val="50000"/>
                  </a:schemeClr>
                </a:solidFill>
              </a:rPr>
              <a:t>Pedro Bucho, 69537</a:t>
            </a:r>
          </a:p>
          <a:p>
            <a:pPr marL="0"/>
            <a:r>
              <a:rPr lang="pt-PT" sz="2000" b="1" dirty="0" smtClean="0">
                <a:solidFill>
                  <a:schemeClr val="bg2">
                    <a:lumMod val="50000"/>
                  </a:schemeClr>
                </a:solidFill>
              </a:rPr>
              <a:t>Henrique Caldeira</a:t>
            </a:r>
            <a:r>
              <a:rPr lang="pt-PT" sz="2000" b="1" dirty="0">
                <a:solidFill>
                  <a:schemeClr val="bg2">
                    <a:lumMod val="50000"/>
                  </a:schemeClr>
                </a:solidFill>
              </a:rPr>
              <a:t>, 75838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Metáfora</a:t>
            </a:r>
            <a:endParaRPr lang="pt-PT" dirty="0"/>
          </a:p>
        </p:txBody>
      </p:sp>
      <p:pic>
        <p:nvPicPr>
          <p:cNvPr id="1026" name="Picture 2" descr="http://onebigbroadcast.com/images/blog/blog_download.2899452ada07144ecbece5c40ef674780f961d7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48880"/>
            <a:ext cx="45720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57388" y="1340768"/>
            <a:ext cx="7229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/>
              <a:t>Telefone inteligente (</a:t>
            </a:r>
            <a:r>
              <a:rPr lang="pt-PT" sz="4000" i="1" dirty="0" err="1" smtClean="0"/>
              <a:t>smartphone</a:t>
            </a:r>
            <a:r>
              <a:rPr lang="pt-PT" sz="4000" dirty="0" smtClean="0"/>
              <a:t>)</a:t>
            </a:r>
            <a:endParaRPr lang="pt-PT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606430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smtClean="0"/>
              <a:t>O funcionamento do </a:t>
            </a:r>
            <a:r>
              <a:rPr lang="pt-PT" dirty="0" err="1" smtClean="0"/>
              <a:t>iRave</a:t>
            </a:r>
            <a:r>
              <a:rPr lang="pt-PT" dirty="0" smtClean="0"/>
              <a:t> assemelha-se ao de um </a:t>
            </a:r>
            <a:r>
              <a:rPr lang="pt-PT" b="1" i="1" dirty="0" err="1" smtClean="0"/>
              <a:t>smartphone</a:t>
            </a:r>
            <a:r>
              <a:rPr lang="pt-PT" dirty="0" smtClean="0"/>
              <a:t>, um objecto com o</a:t>
            </a:r>
            <a:r>
              <a:rPr lang="pt-PT" dirty="0"/>
              <a:t> </a:t>
            </a:r>
            <a:r>
              <a:rPr lang="pt-PT" dirty="0" smtClean="0"/>
              <a:t>qual o utilizador já está familiarizado e que tem a capacidade de </a:t>
            </a:r>
            <a:r>
              <a:rPr lang="pt-PT" b="1" dirty="0" smtClean="0"/>
              <a:t>memorizar</a:t>
            </a:r>
            <a:r>
              <a:rPr lang="pt-PT" dirty="0" smtClean="0"/>
              <a:t> as suas </a:t>
            </a:r>
            <a:r>
              <a:rPr lang="pt-PT" b="1" dirty="0" smtClean="0"/>
              <a:t>preferências</a:t>
            </a:r>
            <a:r>
              <a:rPr lang="pt-PT" dirty="0" smtClean="0"/>
              <a:t> e exibir as informações que </a:t>
            </a:r>
            <a:r>
              <a:rPr lang="pt-PT" b="1" dirty="0" smtClean="0"/>
              <a:t>mais lhe interessam</a:t>
            </a:r>
            <a:r>
              <a:rPr lang="pt-PT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D4-C87A-47B7-9996-84452461937B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95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Conceitos: Objetos e Atributos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003269"/>
              </p:ext>
            </p:extLst>
          </p:nvPr>
        </p:nvGraphicFramePr>
        <p:xfrm>
          <a:off x="457200" y="1981200"/>
          <a:ext cx="8229600" cy="2590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Objectos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Atributos</a:t>
                      </a:r>
                      <a:endParaRPr lang="pt-PT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Utilizador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Nome, foto</a:t>
                      </a:r>
                      <a:endParaRPr lang="pt-PT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Mapa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Amigos</a:t>
                      </a:r>
                      <a:r>
                        <a:rPr lang="pt-PT" sz="2000" baseline="0" dirty="0" smtClean="0"/>
                        <a:t> e</a:t>
                      </a:r>
                      <a:r>
                        <a:rPr lang="pt-PT" sz="2000" dirty="0" smtClean="0"/>
                        <a:t> conhecidos, palcos, pontos de venda, divertimentos,</a:t>
                      </a:r>
                      <a:r>
                        <a:rPr lang="pt-PT" sz="2000" baseline="0" dirty="0" smtClean="0"/>
                        <a:t> </a:t>
                      </a:r>
                      <a:r>
                        <a:rPr lang="pt-PT" sz="2000" dirty="0" smtClean="0"/>
                        <a:t>casas de banho</a:t>
                      </a:r>
                      <a:endParaRPr lang="pt-PT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Cartaz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Grupos e</a:t>
                      </a:r>
                      <a:r>
                        <a:rPr lang="pt-PT" sz="2000" baseline="0" dirty="0" smtClean="0"/>
                        <a:t> artistas, músicas, horários</a:t>
                      </a:r>
                      <a:endParaRPr lang="pt-PT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Carteira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 smtClean="0"/>
                        <a:t>Saldo,</a:t>
                      </a:r>
                      <a:r>
                        <a:rPr lang="pt-PT" sz="2000" baseline="0" dirty="0" smtClean="0"/>
                        <a:t> PIN</a:t>
                      </a:r>
                      <a:endParaRPr lang="pt-PT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D4-C87A-47B7-9996-84452461937B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40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Conceitos: </a:t>
            </a:r>
            <a:r>
              <a:rPr lang="pt-PT" dirty="0" smtClean="0"/>
              <a:t>Operações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000" dirty="0" smtClean="0"/>
              <a:t>Mapa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PT" sz="1600" dirty="0" smtClean="0"/>
              <a:t>Localizar amigos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PT" sz="1600" dirty="0" smtClean="0"/>
              <a:t>Localizar pontos de venda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PT" sz="1600" dirty="0" smtClean="0"/>
              <a:t>Localizar divertimentos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PT" sz="1600" dirty="0" smtClean="0"/>
              <a:t>Calcular distância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000" dirty="0" smtClean="0"/>
              <a:t>Cartaz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PT" sz="1600" dirty="0" smtClean="0"/>
              <a:t>Consultar bandas e horários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000" dirty="0" smtClean="0"/>
              <a:t>Carteira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PT" sz="1600" dirty="0" smtClean="0"/>
              <a:t>Utilizar saldo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PT" sz="1600" dirty="0" smtClean="0"/>
              <a:t>Carregar saldo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PT" sz="1600" dirty="0" smtClean="0"/>
              <a:t>Verificar saldo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PT" sz="1600" dirty="0" smtClean="0"/>
              <a:t>Cancelar utilização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PT" sz="1600" dirty="0" smtClean="0"/>
              <a:t>Transferir entre utilizadores</a:t>
            </a:r>
            <a:endParaRPr lang="pt-PT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40768"/>
            <a:ext cx="2088232" cy="184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132856"/>
            <a:ext cx="1954385" cy="27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933056"/>
            <a:ext cx="2880320" cy="214871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D4-C87A-47B7-9996-84452461937B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64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Relações entre Conceitos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Utilizador e Mapas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O mapa indica a localização dos amigos ou acompanhantes do utilizador e os locais que costuma frequentar</a:t>
            </a:r>
            <a:endParaRPr lang="pt-P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Utilizador e Cartaz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É mostrado o cartaz do festival com especial enfoque para os eventos pelos quais o utilizador tem preferência</a:t>
            </a:r>
            <a:endParaRPr lang="pt-P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Utilizador e Carteira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Um utilizador tem uma carteira virtual associada ao </a:t>
            </a:r>
            <a:r>
              <a:rPr lang="pt-PT" sz="2400" dirty="0" err="1" smtClean="0"/>
              <a:t>iRave</a:t>
            </a:r>
            <a:r>
              <a:rPr lang="pt-PT" sz="2400" dirty="0" smtClean="0"/>
              <a:t> que pode utilizar em substituição do dinheiro ou dos cartões bancários para maior comodidade e segurança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PT" sz="2400" dirty="0"/>
              <a:t>Mapa e Cartaz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pt-PT" sz="2400" dirty="0"/>
              <a:t>O mapa pode mostrar, se aplicável, o local onde se realiza um dado evento exibido no cartaz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D4-C87A-47B7-9996-84452461937B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63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Mapeamento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5410944" cy="5214974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dirty="0" smtClean="0"/>
              <a:t>Mapa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pt-PT" dirty="0" smtClean="0"/>
              <a:t>O mapa equivale a um mapa em papel com a representação do recinto com funcionalidades de </a:t>
            </a:r>
            <a:r>
              <a:rPr lang="pt-PT" i="1" dirty="0" err="1" smtClean="0"/>
              <a:t>pinpoint</a:t>
            </a:r>
            <a:r>
              <a:rPr lang="pt-PT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dirty="0" smtClean="0"/>
              <a:t>Cartaz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pt-PT" dirty="0" smtClean="0"/>
              <a:t>O cartaz do </a:t>
            </a:r>
            <a:r>
              <a:rPr lang="pt-PT" dirty="0" err="1" smtClean="0"/>
              <a:t>iRave</a:t>
            </a:r>
            <a:r>
              <a:rPr lang="pt-PT" dirty="0" smtClean="0"/>
              <a:t> é uma reprodução dinâmica do tradicional cartaz dos festivais.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dirty="0" smtClean="0"/>
              <a:t>Carteira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pt-PT" dirty="0" smtClean="0"/>
              <a:t>A carteira assemelha-se, no seu funcionamento, a uma conta à ordem onde os utilizadores podem fazer depósitos, consultar o saldo, efectuar pagamentos e fazer transferências para outros utilizadores.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D4-C87A-47B7-9996-84452461937B}" type="slidenum">
              <a:rPr lang="pt-PT" smtClean="0"/>
              <a:pPr/>
              <a:t>6</a:t>
            </a:fld>
            <a:endParaRPr lang="pt-P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68760"/>
            <a:ext cx="3024336" cy="239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301208"/>
            <a:ext cx="1726625" cy="172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00"/>
          <a:stretch/>
        </p:blipFill>
        <p:spPr bwMode="auto">
          <a:xfrm>
            <a:off x="6144779" y="3931762"/>
            <a:ext cx="2882803" cy="2232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2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Cenário Atividades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91264" cy="5214974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Funcionalidade:</a:t>
            </a:r>
          </a:p>
          <a:p>
            <a:pPr lvl="1"/>
            <a:r>
              <a:rPr lang="pt-PT" dirty="0" smtClean="0"/>
              <a:t>Mapa</a:t>
            </a:r>
            <a:endParaRPr lang="pt-PT" dirty="0" smtClean="0"/>
          </a:p>
          <a:p>
            <a:r>
              <a:rPr lang="pt-PT" dirty="0" smtClean="0"/>
              <a:t>Cenário:</a:t>
            </a:r>
          </a:p>
          <a:p>
            <a:pPr marL="360363" lvl="1" indent="0" algn="just"/>
            <a:r>
              <a:rPr lang="pt-PT" dirty="0" smtClean="0"/>
              <a:t>O </a:t>
            </a:r>
            <a:r>
              <a:rPr lang="pt-PT" dirty="0"/>
              <a:t>António e os seus amigos vão </a:t>
            </a:r>
            <a:r>
              <a:rPr lang="pt-PT" dirty="0" smtClean="0"/>
              <a:t>a um </a:t>
            </a:r>
            <a:r>
              <a:rPr lang="pt-PT" dirty="0"/>
              <a:t>festival de </a:t>
            </a:r>
            <a:r>
              <a:rPr lang="pt-PT" dirty="0" smtClean="0"/>
              <a:t>Verão. </a:t>
            </a:r>
            <a:r>
              <a:rPr lang="pt-PT" dirty="0"/>
              <a:t>A certa </a:t>
            </a:r>
            <a:r>
              <a:rPr lang="pt-PT" dirty="0" smtClean="0"/>
              <a:t>altura </a:t>
            </a:r>
            <a:r>
              <a:rPr lang="pt-PT" dirty="0"/>
              <a:t>o António precisa de ir à casa de </a:t>
            </a:r>
            <a:r>
              <a:rPr lang="pt-PT" dirty="0" smtClean="0"/>
              <a:t>banho </a:t>
            </a:r>
            <a:r>
              <a:rPr lang="pt-PT" dirty="0"/>
              <a:t>mas no regresso não consegue encontrar os amigos. Para </a:t>
            </a:r>
            <a:r>
              <a:rPr lang="pt-PT" dirty="0" smtClean="0"/>
              <a:t>tal </a:t>
            </a:r>
            <a:r>
              <a:rPr lang="pt-PT" dirty="0"/>
              <a:t>recorre ao </a:t>
            </a:r>
            <a:r>
              <a:rPr lang="pt-PT" dirty="0" err="1"/>
              <a:t>iRave</a:t>
            </a:r>
            <a:r>
              <a:rPr lang="pt-PT" dirty="0"/>
              <a:t> que lhe foi entregue à entrada e, depois de os amigos autorizarem o António a ver a sua localização, em menos de 30 segundos consegue saber o local onde se </a:t>
            </a:r>
            <a:r>
              <a:rPr lang="pt-PT" dirty="0" smtClean="0"/>
              <a:t>encontram, dirigindo-se para lá.</a:t>
            </a:r>
            <a:endParaRPr lang="pt-P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908720"/>
            <a:ext cx="2664296" cy="19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D4-C87A-47B7-9996-84452461937B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22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Cenário </a:t>
            </a:r>
            <a:r>
              <a:rPr lang="pt-PT" dirty="0" err="1" smtClean="0"/>
              <a:t>Atividades</a:t>
            </a:r>
            <a:r>
              <a:rPr lang="pt-PT" dirty="0" smtClean="0"/>
              <a:t>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7211144" cy="5214974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Funcionalidade:</a:t>
            </a:r>
          </a:p>
          <a:p>
            <a:pPr lvl="1"/>
            <a:r>
              <a:rPr lang="pt-PT" dirty="0" smtClean="0"/>
              <a:t>Carteira</a:t>
            </a:r>
          </a:p>
          <a:p>
            <a:r>
              <a:rPr lang="pt-PT" dirty="0" smtClean="0"/>
              <a:t>Cenário:</a:t>
            </a:r>
          </a:p>
          <a:p>
            <a:pPr marL="360363" lvl="1" indent="0" algn="just"/>
            <a:r>
              <a:rPr lang="pt-PT" dirty="0" smtClean="0"/>
              <a:t>O </a:t>
            </a:r>
            <a:r>
              <a:rPr lang="pt-PT" dirty="0" smtClean="0"/>
              <a:t>Bernardo vai a um festival e vai querer gastar algum dinheiro para comprar bebidas. Para isso recorre ao seu </a:t>
            </a:r>
            <a:r>
              <a:rPr lang="pt-PT" dirty="0" err="1" smtClean="0"/>
              <a:t>iRave</a:t>
            </a:r>
            <a:r>
              <a:rPr lang="pt-PT" dirty="0" smtClean="0"/>
              <a:t>.</a:t>
            </a:r>
          </a:p>
          <a:p>
            <a:pPr marL="360363" lvl="1" indent="0" algn="just"/>
            <a:r>
              <a:rPr lang="pt-PT" dirty="0" smtClean="0"/>
              <a:t>À entrada do recinto é-lhe entregue o </a:t>
            </a:r>
            <a:r>
              <a:rPr lang="pt-PT" dirty="0" err="1" smtClean="0"/>
              <a:t>iRave</a:t>
            </a:r>
            <a:r>
              <a:rPr lang="pt-PT" dirty="0" smtClean="0"/>
              <a:t>, e logo de seguida ele carrega a sua carteira virtual com o dinheiro que trouxe. Mais tarde ele vai tomar uma bebida. Para tal dirige-se ao quiosque respectivo, faz o pedido e encosta o seu </a:t>
            </a:r>
            <a:r>
              <a:rPr lang="pt-PT" dirty="0" err="1" smtClean="0"/>
              <a:t>iRave</a:t>
            </a:r>
            <a:r>
              <a:rPr lang="pt-PT" dirty="0" smtClean="0"/>
              <a:t> ao sensor que se encontra junto à janela, marca o PIN no ecrã do </a:t>
            </a:r>
            <a:r>
              <a:rPr lang="pt-PT" dirty="0" err="1" smtClean="0"/>
              <a:t>iRave</a:t>
            </a:r>
            <a:r>
              <a:rPr lang="pt-PT" dirty="0" smtClean="0"/>
              <a:t> e a bebida é-lhe entregue.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57"/>
          <a:stretch/>
        </p:blipFill>
        <p:spPr bwMode="auto">
          <a:xfrm>
            <a:off x="7668344" y="974810"/>
            <a:ext cx="1440160" cy="252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D4-C87A-47B7-9996-84452461937B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90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Cenário </a:t>
            </a:r>
            <a:r>
              <a:rPr lang="pt-PT" dirty="0" err="1" smtClean="0"/>
              <a:t>Atividades</a:t>
            </a:r>
            <a:r>
              <a:rPr lang="pt-PT" dirty="0" smtClean="0"/>
              <a:t>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7211144" cy="5214974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Funcionalidade:</a:t>
            </a:r>
          </a:p>
          <a:p>
            <a:pPr lvl="1"/>
            <a:r>
              <a:rPr lang="pt-PT" dirty="0" smtClean="0"/>
              <a:t>Cartaz</a:t>
            </a:r>
            <a:endParaRPr lang="pt-PT" dirty="0" smtClean="0"/>
          </a:p>
          <a:p>
            <a:r>
              <a:rPr lang="pt-PT" dirty="0" smtClean="0"/>
              <a:t>Cenário:</a:t>
            </a:r>
          </a:p>
          <a:p>
            <a:pPr marL="360363" lvl="1" indent="0" algn="just"/>
            <a:r>
              <a:rPr lang="pt-PT" dirty="0"/>
              <a:t>A Carla está no festival e quer saber qual é a banda que irá tocar de seguida no palco. Para </a:t>
            </a:r>
            <a:r>
              <a:rPr lang="pt-PT" dirty="0" smtClean="0"/>
              <a:t>isso </a:t>
            </a:r>
            <a:r>
              <a:rPr lang="pt-PT" dirty="0"/>
              <a:t>recorre ao seu </a:t>
            </a:r>
            <a:r>
              <a:rPr lang="pt-PT" dirty="0" err="1"/>
              <a:t>iRave</a:t>
            </a:r>
            <a:r>
              <a:rPr lang="pt-PT" dirty="0"/>
              <a:t> para ver o </a:t>
            </a:r>
            <a:r>
              <a:rPr lang="pt-PT" dirty="0" smtClean="0"/>
              <a:t>programa e fica a saber que </a:t>
            </a:r>
            <a:r>
              <a:rPr lang="pt-PT" dirty="0"/>
              <a:t>vão tocar os </a:t>
            </a:r>
            <a:r>
              <a:rPr lang="pt-PT" i="1" dirty="0"/>
              <a:t>Tribal </a:t>
            </a:r>
            <a:r>
              <a:rPr lang="pt-PT" i="1" dirty="0" err="1"/>
              <a:t>Shower</a:t>
            </a:r>
            <a:r>
              <a:rPr lang="pt-PT" dirty="0"/>
              <a:t>. </a:t>
            </a:r>
            <a:r>
              <a:rPr lang="pt-PT" dirty="0" smtClean="0"/>
              <a:t>Nesse momento </a:t>
            </a:r>
            <a:r>
              <a:rPr lang="pt-PT" dirty="0"/>
              <a:t>um membro do </a:t>
            </a:r>
            <a:r>
              <a:rPr lang="pt-PT" i="1" dirty="0"/>
              <a:t>staff</a:t>
            </a:r>
            <a:r>
              <a:rPr lang="pt-PT" dirty="0"/>
              <a:t> informa que devido a um imprevisto vai haver uma alteração na ordem pela qual os artistas vão </a:t>
            </a:r>
            <a:r>
              <a:rPr lang="pt-PT" dirty="0" smtClean="0"/>
              <a:t>actuar. A Carla volta </a:t>
            </a:r>
            <a:r>
              <a:rPr lang="pt-PT" dirty="0"/>
              <a:t>a olhar para o </a:t>
            </a:r>
            <a:r>
              <a:rPr lang="pt-PT" dirty="0" err="1"/>
              <a:t>iRave</a:t>
            </a:r>
            <a:r>
              <a:rPr lang="pt-PT" dirty="0"/>
              <a:t> </a:t>
            </a:r>
            <a:r>
              <a:rPr lang="pt-PT" dirty="0" smtClean="0"/>
              <a:t>e </a:t>
            </a:r>
            <a:r>
              <a:rPr lang="pt-PT" dirty="0"/>
              <a:t>repara que a alteração anunciada já se encontra listada no </a:t>
            </a:r>
            <a:r>
              <a:rPr lang="pt-PT" dirty="0" smtClean="0"/>
              <a:t>dispositivo: é </a:t>
            </a:r>
            <a:r>
              <a:rPr lang="pt-PT" dirty="0"/>
              <a:t>a vez dos </a:t>
            </a:r>
            <a:r>
              <a:rPr lang="pt-PT" i="1" dirty="0" err="1"/>
              <a:t>Bloody</a:t>
            </a:r>
            <a:r>
              <a:rPr lang="pt-PT" i="1" dirty="0"/>
              <a:t> </a:t>
            </a:r>
            <a:r>
              <a:rPr lang="pt-PT" i="1" dirty="0" err="1" smtClean="0"/>
              <a:t>Earl</a:t>
            </a:r>
            <a:r>
              <a:rPr lang="pt-PT" dirty="0" smtClean="0"/>
              <a:t> actuarem.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81" y="908720"/>
            <a:ext cx="1832735" cy="1832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D4-C87A-47B7-9996-84452461937B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57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_2012_template">
  <a:themeElements>
    <a:clrScheme name="Custom 1">
      <a:dk1>
        <a:srgbClr val="000000"/>
      </a:dk1>
      <a:lt1>
        <a:srgbClr val="FFFFFF"/>
      </a:lt1>
      <a:dk2>
        <a:srgbClr val="63053D"/>
      </a:dk2>
      <a:lt2>
        <a:srgbClr val="2A9300"/>
      </a:lt2>
      <a:accent1>
        <a:srgbClr val="B80A72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2126</TotalTime>
  <Words>610</Words>
  <Application>Microsoft Office PowerPoint</Application>
  <PresentationFormat>On-screen Show (4:3)</PresentationFormat>
  <Paragraphs>82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ipm_2012_template</vt:lpstr>
      <vt:lpstr>Laboratório 4</vt:lpstr>
      <vt:lpstr>Metáfora</vt:lpstr>
      <vt:lpstr>Conceitos: Objetos e Atributos</vt:lpstr>
      <vt:lpstr>Conceitos: Operações</vt:lpstr>
      <vt:lpstr>Relações entre Conceitos</vt:lpstr>
      <vt:lpstr>Mapeamento</vt:lpstr>
      <vt:lpstr>Cenário Atividades 1</vt:lpstr>
      <vt:lpstr>Cenário Atividades 2</vt:lpstr>
      <vt:lpstr>Cenário Atividades 3</vt:lpstr>
    </vt:vector>
  </TitlesOfParts>
  <Company>Instituto Superior Técnico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3</dc:title>
  <dc:creator>Manuel J. Fonseca</dc:creator>
  <cp:lastModifiedBy>Valorsul</cp:lastModifiedBy>
  <cp:revision>142</cp:revision>
  <dcterms:created xsi:type="dcterms:W3CDTF">2012-07-20T15:09:32Z</dcterms:created>
  <dcterms:modified xsi:type="dcterms:W3CDTF">2015-03-14T23:41:07Z</dcterms:modified>
</cp:coreProperties>
</file>