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PT" sz="2000">
                <a:latin typeface="Arial"/>
              </a:rPr>
              <a:t>Clique para editar o formato das notas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PT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PT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PT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BAE53D5-1A5C-4534-996C-550AA2A81B8F}" type="slidenum">
              <a:rPr lang="pt-P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C20CF8D-FBA3-4DBF-9059-5B5C8F370A1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3F1E736-F014-4A36-A2FD-899172F7721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0F4B59D-F503-4DA9-BB41-28CAE1FE2740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49D2097-6EB4-4D06-9013-1098D43194F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8270E1D-C70E-487D-A91B-001382BFCE0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27576FC-1D9B-4D96-A198-6EC1F7429D47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E1C9D2-5816-49F5-93FE-6343CF7FE0E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440" y="2743200"/>
            <a:ext cx="6937200" cy="4581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6000" y="1000080"/>
            <a:ext cx="6928920" cy="1492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Clique para editar o formato do títuloClick to edit 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4572000"/>
            <a:ext cx="2285640" cy="22856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b="1" lang="pt-PT" sz="11500">
                <a:solidFill>
                  <a:srgbClr val="ffffff"/>
                </a:solidFill>
                <a:latin typeface="Calibri"/>
              </a:rPr>
              <a:t>Clique para editar o formato de texto dos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pt-PT" sz="11500">
                <a:solidFill>
                  <a:srgbClr val="ffffff"/>
                </a:solidFill>
                <a:latin typeface="Calibri"/>
              </a:rPr>
              <a:t>Segundo nível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pt-PT" sz="11500">
                <a:solidFill>
                  <a:srgbClr val="ffffff"/>
                </a:solidFill>
                <a:latin typeface="Calibri"/>
              </a:rPr>
              <a:t>Terceiro nível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pt-PT" sz="11500">
                <a:solidFill>
                  <a:srgbClr val="ffffff"/>
                </a:solidFill>
                <a:latin typeface="Calibri"/>
              </a:rPr>
              <a:t>Quarto nível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pt-PT" sz="11500">
                <a:solidFill>
                  <a:srgbClr val="ffffff"/>
                </a:solidFill>
                <a:latin typeface="Calibri"/>
              </a:rPr>
              <a:t>Quinto nível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pt-PT" sz="11500">
                <a:solidFill>
                  <a:srgbClr val="ffffff"/>
                </a:solidFill>
                <a:latin typeface="Calibri"/>
              </a:rPr>
              <a:t>Sexto nível de tópicos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11500">
                <a:solidFill>
                  <a:srgbClr val="ffffff"/>
                </a:solidFill>
                <a:latin typeface="Calibri"/>
              </a:rPr>
              <a:t>Sétimo nível de tópicosClick to edit Master text styles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0" y="0"/>
            <a:ext cx="2285640" cy="4642920"/>
          </a:xfrm>
          <a:prstGeom prst="rect">
            <a:avLst/>
          </a:prstGeom>
          <a:solidFill>
            <a:srgbClr val="2a9300"/>
          </a:solidFill>
          <a:ln w="25560">
            <a:noFill/>
          </a:ln>
        </p:spPr>
        <p:txBody>
          <a:bodyPr lIns="0" rIns="90000" tIns="144000" bIns="180000" anchor="ctr"/>
          <a:p>
            <a:pPr>
              <a:lnSpc>
                <a:spcPct val="100000"/>
              </a:lnSpc>
            </a:pPr>
            <a:r>
              <a:rPr b="1" lang="pt-PT" sz="3600">
                <a:solidFill>
                  <a:srgbClr val="ffffff"/>
                </a:solidFill>
                <a:latin typeface="Calibri"/>
              </a:rPr>
              <a:t>Interfaces Pessoa Máquina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2286000" y="2565000"/>
            <a:ext cx="6894000" cy="360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PT">
                <a:solidFill>
                  <a:srgbClr val="ffffff"/>
                </a:solidFill>
                <a:latin typeface="Calibri"/>
              </a:rPr>
              <a:t>Clique para editar o formato de texto dos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PT">
                <a:solidFill>
                  <a:srgbClr val="ffffff"/>
                </a:solidFill>
                <a:latin typeface="Calibri"/>
              </a:rPr>
              <a:t>Segundo nível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PT">
                <a:solidFill>
                  <a:srgbClr val="ffffff"/>
                </a:solidFill>
                <a:latin typeface="Calibri"/>
              </a:rPr>
              <a:t>Terceiro nível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PT">
                <a:solidFill>
                  <a:srgbClr val="ffffff"/>
                </a:solidFill>
                <a:latin typeface="Calibri"/>
              </a:rPr>
              <a:t>Quarto nível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PT">
                <a:solidFill>
                  <a:srgbClr val="ffffff"/>
                </a:solidFill>
                <a:latin typeface="Calibri"/>
              </a:rPr>
              <a:t>Quinto nível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PT">
                <a:solidFill>
                  <a:srgbClr val="ffffff"/>
                </a:solidFill>
                <a:latin typeface="Calibri"/>
              </a:rPr>
              <a:t>Sexto nível de tópicos</a:t>
            </a:r>
            <a:endParaRPr/>
          </a:p>
          <a:p>
            <a:pPr>
              <a:lnSpc>
                <a:spcPct val="100000"/>
              </a:lnSpc>
            </a:pPr>
            <a:r>
              <a:rPr lang="pt-PT">
                <a:solidFill>
                  <a:srgbClr val="ffffff"/>
                </a:solidFill>
                <a:latin typeface="Calibri"/>
              </a:rPr>
              <a:t>Sétimo nível de tópicosClick to edit Master text styles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Clique para editar o formato do títuloClick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pt-PT" sz="3200">
                <a:solidFill>
                  <a:srgbClr val="2a9300"/>
                </a:solidFill>
                <a:latin typeface="Calibri"/>
              </a:rPr>
              <a:t>Clique para editar o formato de texto dos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pt-PT" sz="3200">
                <a:solidFill>
                  <a:srgbClr val="2a9300"/>
                </a:solidFill>
                <a:latin typeface="Calibri"/>
              </a:rPr>
              <a:t>Segundo nível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pt-PT" sz="3200">
                <a:solidFill>
                  <a:srgbClr val="2a9300"/>
                </a:solidFill>
                <a:latin typeface="Calibri"/>
              </a:rPr>
              <a:t>Terceiro nível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pt-PT" sz="3200">
                <a:solidFill>
                  <a:srgbClr val="2a9300"/>
                </a:solidFill>
                <a:latin typeface="Calibri"/>
              </a:rPr>
              <a:t>Quarto nível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pt-PT" sz="3200">
                <a:solidFill>
                  <a:srgbClr val="2a9300"/>
                </a:solidFill>
                <a:latin typeface="Calibri"/>
              </a:rPr>
              <a:t>Quinto nível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pt-PT" sz="3200">
                <a:solidFill>
                  <a:srgbClr val="2a9300"/>
                </a:solidFill>
                <a:latin typeface="Calibri"/>
              </a:rPr>
              <a:t>Sexto nível de tópicos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3200">
                <a:solidFill>
                  <a:srgbClr val="2a9300"/>
                </a:solidFill>
                <a:latin typeface="Calibri"/>
              </a:rPr>
              <a:t>Sétimo nível de tópicosClick to edit Master text styles</a:t>
            </a:r>
            <a:endParaRPr/>
          </a:p>
          <a:p>
            <a:r>
              <a:rPr lang="pt-PT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r>
              <a:rPr lang="pt-PT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r>
              <a:rPr lang="pt-PT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r>
              <a:rPr lang="pt-PT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PT">
                <a:solidFill>
                  <a:srgbClr val="000000"/>
                </a:solidFill>
                <a:latin typeface="Calibri"/>
              </a:rPr>
              <a:t>26-04-2015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5E12E88-FDC8-4EAD-9C1E-CFD508C2CE3D}" type="slidenum">
              <a:rPr lang="pt-PT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286000" y="1000080"/>
            <a:ext cx="6928920" cy="1492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Laboratório 09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0" y="4572000"/>
            <a:ext cx="2285640" cy="228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PT" sz="9600">
                <a:solidFill>
                  <a:srgbClr val="ffffff"/>
                </a:solidFill>
                <a:latin typeface="Calibri"/>
              </a:rPr>
              <a:t>01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2286000" y="2565000"/>
            <a:ext cx="6894000" cy="36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PT">
                <a:solidFill>
                  <a:srgbClr val="ffffff"/>
                </a:solidFill>
                <a:latin typeface="Calibri"/>
              </a:rPr>
              <a:t>Três Tarefas + Critérios de Usabilidade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2483640" y="3213000"/>
            <a:ext cx="4536000" cy="100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pt-PT" sz="4000">
                <a:solidFill>
                  <a:srgbClr val="154a00"/>
                </a:solidFill>
                <a:latin typeface="Calibri"/>
              </a:rPr>
              <a:t>Grupo: 2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2800">
                <a:solidFill>
                  <a:srgbClr val="154a00"/>
                </a:solidFill>
                <a:latin typeface="Calibri"/>
              </a:rPr>
              <a:t>Pedro Bucho, 69537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2800">
                <a:solidFill>
                  <a:srgbClr val="154a00"/>
                </a:solidFill>
                <a:latin typeface="Calibri"/>
              </a:rPr>
              <a:t>Henrique Caldeira,  75838</a:t>
            </a:r>
            <a:endParaRPr/>
          </a:p>
          <a:p>
            <a:pPr>
              <a:lnSpc>
                <a:spcPct val="100000"/>
              </a:lnSpc>
            </a:pPr>
            <a:r>
              <a:rPr b="1" lang="pt-PT" sz="2800">
                <a:solidFill>
                  <a:srgbClr val="154a00"/>
                </a:solidFill>
                <a:latin typeface="Calibri"/>
              </a:rPr>
              <a:t>João Massano, 73974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Tarefa 1 – Encontrar um amigo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2a9300"/>
                </a:solidFill>
                <a:latin typeface="Calibri"/>
              </a:rPr>
              <a:t>Enunciado: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Esta tarefa enquadra-se na funcionalidade “Mapa”.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A tarefa consiste em o utilizador localizar um amigo, também ele um utilizador do iRave.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6400" y="3456000"/>
            <a:ext cx="2001600" cy="165600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3240000" y="5184000"/>
            <a:ext cx="2088000" cy="63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Localização da funcionalidade "Mapa" no ecrã principal do iRave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564000" y="3924000"/>
            <a:ext cx="864000" cy="720000"/>
          </a:xfrm>
          <a:prstGeom prst="ellipse">
            <a:avLst/>
          </a:prstGeom>
          <a:noFill/>
          <a:ln w="90000">
            <a:solidFill>
              <a:srgbClr val="ff420e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Tarefa 1 – Encontrar um amigo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2a9300"/>
                </a:solidFill>
                <a:latin typeface="Calibri"/>
              </a:rPr>
              <a:t>Critérios de Usabilidade: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O utilizador deve ser capaz de realizar a tarefa eficientemente em menos de </a:t>
            </a:r>
            <a:r>
              <a:rPr b="1" lang="pt-PT" sz="2400">
                <a:solidFill>
                  <a:srgbClr val="000000"/>
                </a:solidFill>
                <a:latin typeface="Calibri"/>
              </a:rPr>
              <a:t>10 segundos</a:t>
            </a:r>
            <a:r>
              <a:rPr lang="pt-PT" sz="2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A tarefa deverá ser realizada num máximo de </a:t>
            </a:r>
            <a:r>
              <a:rPr b="1" lang="pt-PT" sz="2400">
                <a:solidFill>
                  <a:srgbClr val="000000"/>
                </a:solidFill>
                <a:latin typeface="Calibri"/>
              </a:rPr>
              <a:t>7 cliques</a:t>
            </a:r>
            <a:r>
              <a:rPr lang="pt-PT" sz="2400">
                <a:solidFill>
                  <a:srgbClr val="000000"/>
                </a:solidFill>
                <a:latin typeface="Calibri"/>
              </a:rPr>
              <a:t>, dependendo do número de indivíduos que pretenda localizar.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O utilizador não deverá cometer mais que </a:t>
            </a:r>
            <a:r>
              <a:rPr b="1" lang="pt-PT" sz="2400">
                <a:solidFill>
                  <a:srgbClr val="000000"/>
                </a:solidFill>
                <a:latin typeface="Calibri"/>
              </a:rPr>
              <a:t>2 erros</a:t>
            </a:r>
            <a:r>
              <a:rPr lang="pt-PT" sz="2400">
                <a:solidFill>
                  <a:srgbClr val="000000"/>
                </a:solidFill>
                <a:latin typeface="Calibri"/>
              </a:rPr>
              <a:t>, que poderão surgir no momento da escolha dos amigos que pretende localizar.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5040000"/>
            <a:ext cx="1944000" cy="1432800"/>
          </a:xfrm>
          <a:prstGeom prst="rect">
            <a:avLst/>
          </a:prstGeom>
          <a:ln>
            <a:noFill/>
          </a:ln>
        </p:spPr>
      </p:pic>
      <p:sp>
        <p:nvSpPr>
          <p:cNvPr id="95" name="TextShape 3"/>
          <p:cNvSpPr txBox="1"/>
          <p:nvPr/>
        </p:nvSpPr>
        <p:spPr>
          <a:xfrm>
            <a:off x="4392000" y="6050160"/>
            <a:ext cx="2088000" cy="45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Selecção de amigos para localizar no mapa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24000" y="4968000"/>
            <a:ext cx="1944000" cy="1530000"/>
          </a:xfrm>
          <a:prstGeom prst="rect">
            <a:avLst/>
          </a:prstGeom>
          <a:ln>
            <a:noFill/>
          </a:ln>
        </p:spPr>
      </p:pic>
      <p:sp>
        <p:nvSpPr>
          <p:cNvPr id="97" name="TextShape 4"/>
          <p:cNvSpPr txBox="1"/>
          <p:nvPr/>
        </p:nvSpPr>
        <p:spPr>
          <a:xfrm>
            <a:off x="2736000" y="5112360"/>
            <a:ext cx="2088000" cy="45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Mapa do recinto (sem marcações)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Tarefa 2 – Pagar produto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b="1" lang="pt-PT" sz="2200">
                <a:solidFill>
                  <a:srgbClr val="2a9300"/>
                </a:solidFill>
                <a:latin typeface="Calibri"/>
              </a:rPr>
              <a:t>Enunciado: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200">
                <a:solidFill>
                  <a:srgbClr val="000000"/>
                </a:solidFill>
                <a:latin typeface="Calibri"/>
              </a:rPr>
              <a:t>Esta tarefa enquadra-se na funcionalidade “Carteira virtual”.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200">
                <a:solidFill>
                  <a:srgbClr val="000000"/>
                </a:solidFill>
                <a:latin typeface="Calibri"/>
              </a:rPr>
              <a:t>A tarefa consiste em o utilizador adquirir um produto no recinto do festival.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6400" y="3456360"/>
            <a:ext cx="2001600" cy="1656000"/>
          </a:xfrm>
          <a:prstGeom prst="rect">
            <a:avLst/>
          </a:prstGeom>
          <a:ln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3240000" y="5184360"/>
            <a:ext cx="2088000" cy="81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Localização da funcionalidade "Carteira Virtual" no ecrã principal do iRave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4176000" y="3888000"/>
            <a:ext cx="864000" cy="720000"/>
          </a:xfrm>
          <a:prstGeom prst="ellipse">
            <a:avLst/>
          </a:prstGeom>
          <a:noFill/>
          <a:ln w="90000">
            <a:solidFill>
              <a:srgbClr val="ff420e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Tarefa 2 – Pagar produto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781920"/>
            <a:ext cx="8229240" cy="521460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b="1" lang="pt-PT" sz="2000">
                <a:solidFill>
                  <a:srgbClr val="2a9300"/>
                </a:solidFill>
                <a:latin typeface="Calibri"/>
              </a:rPr>
              <a:t>Critérios de Usabilidade: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000">
                <a:solidFill>
                  <a:srgbClr val="000000"/>
                </a:solidFill>
                <a:latin typeface="Calibri"/>
              </a:rPr>
              <a:t>O utilizador deve ser capaz de realizar a tarefa de forma eficiente em </a:t>
            </a:r>
            <a:r>
              <a:rPr b="1" lang="pt-PT" sz="2000">
                <a:solidFill>
                  <a:srgbClr val="000000"/>
                </a:solidFill>
                <a:latin typeface="Calibri"/>
              </a:rPr>
              <a:t>30 segundos</a:t>
            </a:r>
            <a:r>
              <a:rPr lang="pt-PT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000">
                <a:solidFill>
                  <a:srgbClr val="000000"/>
                </a:solidFill>
                <a:latin typeface="Calibri"/>
              </a:rPr>
              <a:t>A tarefa deverá ser realizada num máximo de </a:t>
            </a:r>
            <a:r>
              <a:rPr b="1" lang="pt-PT" sz="2000">
                <a:solidFill>
                  <a:srgbClr val="000000"/>
                </a:solidFill>
                <a:latin typeface="Calibri"/>
              </a:rPr>
              <a:t>9 cliques</a:t>
            </a:r>
            <a:r>
              <a:rPr lang="pt-PT" sz="2000">
                <a:solidFill>
                  <a:srgbClr val="000000"/>
                </a:solidFill>
                <a:latin typeface="Calibri"/>
              </a:rPr>
              <a:t>, correspondendo à selecção da funcionalidade, selecção da opção de pagamento, confirmação da informação, introdução do PIN e confirmação do pagamento.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000">
                <a:solidFill>
                  <a:srgbClr val="000000"/>
                </a:solidFill>
                <a:latin typeface="Calibri"/>
              </a:rPr>
              <a:t>Nesta funcionalidade o utilizador poderá cometer até um máximo de </a:t>
            </a:r>
            <a:r>
              <a:rPr b="1" lang="pt-PT" sz="2000">
                <a:solidFill>
                  <a:srgbClr val="000000"/>
                </a:solidFill>
                <a:latin typeface="Calibri"/>
              </a:rPr>
              <a:t>4 erros</a:t>
            </a:r>
            <a:r>
              <a:rPr lang="pt-PT" sz="2000">
                <a:solidFill>
                  <a:srgbClr val="000000"/>
                </a:solidFill>
                <a:latin typeface="Calibri"/>
              </a:rPr>
              <a:t>, que estarão associados a enganos na escolha da opção de pagamento e na introdução do PIN.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4253760"/>
            <a:ext cx="1476000" cy="11462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00" y="5544000"/>
            <a:ext cx="1476000" cy="11844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16000" y="4176000"/>
            <a:ext cx="1476000" cy="11628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616000" y="5533200"/>
            <a:ext cx="1476000" cy="116280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2448000" y="4392000"/>
            <a:ext cx="2088000" cy="45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1. Selecção da opção na funcionalidade “Carteira”</a:t>
            </a:r>
            <a:endParaRPr/>
          </a:p>
        </p:txBody>
      </p:sp>
      <p:sp>
        <p:nvSpPr>
          <p:cNvPr id="110" name="TextShape 4"/>
          <p:cNvSpPr txBox="1"/>
          <p:nvPr/>
        </p:nvSpPr>
        <p:spPr>
          <a:xfrm>
            <a:off x="2448000" y="5904000"/>
            <a:ext cx="2088000" cy="63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2. Ecrã de espera para a detecção do sensor de pagamento</a:t>
            </a:r>
            <a:endParaRPr/>
          </a:p>
        </p:txBody>
      </p:sp>
      <p:sp>
        <p:nvSpPr>
          <p:cNvPr id="111" name="TextShape 5"/>
          <p:cNvSpPr txBox="1"/>
          <p:nvPr/>
        </p:nvSpPr>
        <p:spPr>
          <a:xfrm>
            <a:off x="7200000" y="4409640"/>
            <a:ext cx="2088000" cy="27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3. Introdução do PIN</a:t>
            </a:r>
            <a:endParaRPr/>
          </a:p>
        </p:txBody>
      </p:sp>
      <p:sp>
        <p:nvSpPr>
          <p:cNvPr id="112" name="TextShape 6"/>
          <p:cNvSpPr txBox="1"/>
          <p:nvPr/>
        </p:nvSpPr>
        <p:spPr>
          <a:xfrm>
            <a:off x="7200000" y="5921640"/>
            <a:ext cx="2088000" cy="45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4. Mensagem de confirmação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Tarefa 3 – Consultar cartaz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2a9300"/>
                </a:solidFill>
                <a:latin typeface="Calibri"/>
              </a:rPr>
              <a:t>Enunciado: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Esta tarefa enquadra-se na funcionalidade “Cartaz”.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A tarefa consiste em o utilizador consultar o cartaz do evento.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6400" y="3456360"/>
            <a:ext cx="2001600" cy="165600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3240000" y="5184360"/>
            <a:ext cx="2088000" cy="63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Localização da funcionalidade "Cartaz" no ecrã principal do iRave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3600000" y="4392000"/>
            <a:ext cx="864000" cy="720000"/>
          </a:xfrm>
          <a:prstGeom prst="ellipse">
            <a:avLst/>
          </a:prstGeom>
          <a:noFill/>
          <a:ln w="90000">
            <a:solidFill>
              <a:srgbClr val="ff420e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4400">
                <a:solidFill>
                  <a:srgbClr val="ffffff"/>
                </a:solidFill>
                <a:latin typeface="Calibri"/>
              </a:rPr>
              <a:t>Tarefa 3 – Consultar cartaz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pt-PT" sz="2400">
                <a:solidFill>
                  <a:srgbClr val="2a9300"/>
                </a:solidFill>
                <a:latin typeface="Calibri"/>
              </a:rPr>
              <a:t>Critérios de Usabilidade: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O utilizador deve ser capaz de realizar a tarefa eficientemente em menos de </a:t>
            </a:r>
            <a:r>
              <a:rPr b="1" lang="pt-PT" sz="2400">
                <a:solidFill>
                  <a:srgbClr val="000000"/>
                </a:solidFill>
                <a:latin typeface="Calibri"/>
              </a:rPr>
              <a:t>5 segundos</a:t>
            </a:r>
            <a:r>
              <a:rPr lang="pt-PT" sz="2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A tarefa deverá ser realizada num máximo de </a:t>
            </a:r>
            <a:r>
              <a:rPr b="1" lang="pt-PT" sz="2400">
                <a:solidFill>
                  <a:srgbClr val="000000"/>
                </a:solidFill>
                <a:latin typeface="Calibri"/>
              </a:rPr>
              <a:t>5 cliques</a:t>
            </a:r>
            <a:r>
              <a:rPr lang="pt-PT" sz="2400">
                <a:solidFill>
                  <a:srgbClr val="000000"/>
                </a:solidFill>
                <a:latin typeface="Calibri"/>
              </a:rPr>
              <a:t>, partindo do menu principal do iRave.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PT" sz="2400">
                <a:solidFill>
                  <a:srgbClr val="000000"/>
                </a:solidFill>
                <a:latin typeface="Calibri"/>
              </a:rPr>
              <a:t>O utilizador não deverá ser capaz de cometer mais que </a:t>
            </a:r>
            <a:r>
              <a:rPr b="1" lang="pt-PT" sz="2400">
                <a:solidFill>
                  <a:srgbClr val="000000"/>
                </a:solidFill>
                <a:latin typeface="Calibri"/>
              </a:rPr>
              <a:t>2 erros</a:t>
            </a:r>
            <a:r>
              <a:rPr lang="pt-PT" sz="2400">
                <a:solidFill>
                  <a:srgbClr val="000000"/>
                </a:solidFill>
                <a:latin typeface="Calibri"/>
              </a:rPr>
              <a:t>, dada a simplicidade da funcionalidade. Estes erros dever-se-ão a enganos no </a:t>
            </a:r>
            <a:r>
              <a:rPr i="1" lang="pt-PT" sz="2400">
                <a:solidFill>
                  <a:srgbClr val="000000"/>
                </a:solidFill>
                <a:latin typeface="Calibri"/>
              </a:rPr>
              <a:t>swipe</a:t>
            </a:r>
            <a:r>
              <a:rPr lang="pt-PT" sz="2400">
                <a:solidFill>
                  <a:srgbClr val="000000"/>
                </a:solidFill>
                <a:latin typeface="Calibri"/>
              </a:rPr>
              <a:t> entre ecrãs.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0" y="4968000"/>
            <a:ext cx="1944000" cy="15696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000" y="4968000"/>
            <a:ext cx="1944000" cy="153252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3528000" y="5472000"/>
            <a:ext cx="2088000" cy="450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pt-PT" sz="1400">
                <a:latin typeface="Calibri"/>
              </a:rPr>
              <a:t>Listagem das bandas no iRave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