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3" r:id="rId7"/>
    <p:sldId id="264"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9334D819-9F07-4261-B09B-9E467E5D9002}" type="datetimeFigureOut">
              <a:rPr lang="en-US" dirty="0"/>
              <a:pPr/>
              <a:t>5/31/2020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5/31/2020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5/31/2020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5/31/2020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5/31/2020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7634B33-5396-4B19-9230-92CD2DDDA5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8560" y="1743464"/>
            <a:ext cx="3734880" cy="2931172"/>
          </a:xfrm>
          <a:prstGeom prst="rect">
            <a:avLst/>
          </a:prstGeom>
        </p:spPr>
      </p:pic>
      <p:sp>
        <p:nvSpPr>
          <p:cNvPr id="6" name="TextBox 5">
            <a:extLst>
              <a:ext uri="{FF2B5EF4-FFF2-40B4-BE49-F238E27FC236}">
                <a16:creationId xmlns:a16="http://schemas.microsoft.com/office/drawing/2014/main" id="{7AB4A50B-5DD6-495C-B9E7-28F44DA4FEEB}"/>
              </a:ext>
            </a:extLst>
          </p:cNvPr>
          <p:cNvSpPr txBox="1"/>
          <p:nvPr/>
        </p:nvSpPr>
        <p:spPr>
          <a:xfrm>
            <a:off x="5207793" y="6062661"/>
            <a:ext cx="1909763" cy="461665"/>
          </a:xfrm>
          <a:prstGeom prst="rect">
            <a:avLst/>
          </a:prstGeom>
          <a:noFill/>
        </p:spPr>
        <p:txBody>
          <a:bodyPr wrap="square" rtlCol="0">
            <a:spAutoFit/>
          </a:bodyPr>
          <a:lstStyle/>
          <a:p>
            <a:r>
              <a:rPr lang="en-US" sz="2400" dirty="0">
                <a:latin typeface="Agency FB" panose="020B0503020202020204" pitchFamily="34" charset="0"/>
              </a:rPr>
              <a:t>hu skateboarding</a:t>
            </a:r>
            <a:endParaRPr lang="es-ES_tradnl" sz="2400" dirty="0">
              <a:latin typeface="Agency FB" panose="020B0503020202020204" pitchFamily="34" charset="0"/>
            </a:endParaRPr>
          </a:p>
        </p:txBody>
      </p:sp>
      <p:sp>
        <p:nvSpPr>
          <p:cNvPr id="7" name="TextBox 6">
            <a:extLst>
              <a:ext uri="{FF2B5EF4-FFF2-40B4-BE49-F238E27FC236}">
                <a16:creationId xmlns:a16="http://schemas.microsoft.com/office/drawing/2014/main" id="{420D43C1-44AF-4DB5-BBC1-0F1EBEB2EE32}"/>
              </a:ext>
            </a:extLst>
          </p:cNvPr>
          <p:cNvSpPr txBox="1"/>
          <p:nvPr/>
        </p:nvSpPr>
        <p:spPr>
          <a:xfrm>
            <a:off x="523875" y="180975"/>
            <a:ext cx="3267689" cy="369332"/>
          </a:xfrm>
          <a:prstGeom prst="rect">
            <a:avLst/>
          </a:prstGeom>
          <a:noFill/>
        </p:spPr>
        <p:txBody>
          <a:bodyPr wrap="none" rtlCol="0">
            <a:spAutoFit/>
          </a:bodyPr>
          <a:lstStyle/>
          <a:p>
            <a:r>
              <a:rPr lang="en-US" dirty="0"/>
              <a:t>Por Hugo Miguel Martins Ribeiro</a:t>
            </a:r>
            <a:endParaRPr lang="es-ES_tradnl" dirty="0"/>
          </a:p>
        </p:txBody>
      </p:sp>
    </p:spTree>
    <p:extLst>
      <p:ext uri="{BB962C8B-B14F-4D97-AF65-F5344CB8AC3E}">
        <p14:creationId xmlns:p14="http://schemas.microsoft.com/office/powerpoint/2010/main" val="358272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BA7E-B530-4289-9973-26ECEBBE755E}"/>
              </a:ext>
            </a:extLst>
          </p:cNvPr>
          <p:cNvSpPr>
            <a:spLocks noGrp="1"/>
          </p:cNvSpPr>
          <p:nvPr>
            <p:ph type="title"/>
          </p:nvPr>
        </p:nvSpPr>
        <p:spPr/>
        <p:txBody>
          <a:bodyPr/>
          <a:lstStyle/>
          <a:p>
            <a:r>
              <a:rPr lang="es-ES_tradnl" dirty="0"/>
              <a:t>¿Qué es </a:t>
            </a:r>
            <a:r>
              <a:rPr lang="es-ES_tradnl" dirty="0" err="1"/>
              <a:t>hu</a:t>
            </a:r>
            <a:r>
              <a:rPr lang="es-ES_tradnl" dirty="0"/>
              <a:t>?</a:t>
            </a:r>
          </a:p>
        </p:txBody>
      </p:sp>
      <p:sp>
        <p:nvSpPr>
          <p:cNvPr id="3" name="Content Placeholder 2">
            <a:extLst>
              <a:ext uri="{FF2B5EF4-FFF2-40B4-BE49-F238E27FC236}">
                <a16:creationId xmlns:a16="http://schemas.microsoft.com/office/drawing/2014/main" id="{F71A8B9F-8C90-462F-9519-C73CC2BD0C39}"/>
              </a:ext>
            </a:extLst>
          </p:cNvPr>
          <p:cNvSpPr>
            <a:spLocks noGrp="1"/>
          </p:cNvSpPr>
          <p:nvPr>
            <p:ph idx="1"/>
          </p:nvPr>
        </p:nvSpPr>
        <p:spPr>
          <a:xfrm>
            <a:off x="1251678" y="2286001"/>
            <a:ext cx="10178322" cy="4057649"/>
          </a:xfrm>
        </p:spPr>
        <p:txBody>
          <a:bodyPr>
            <a:normAutofit/>
          </a:bodyPr>
          <a:lstStyle/>
          <a:p>
            <a:r>
              <a:rPr lang="es-ES_tradnl" sz="2800" dirty="0" err="1"/>
              <a:t>hu</a:t>
            </a:r>
            <a:r>
              <a:rPr lang="es-ES_tradnl" sz="2800" dirty="0"/>
              <a:t> es una marca de material y </a:t>
            </a:r>
            <a:r>
              <a:rPr lang="es-ES_tradnl" sz="2800" dirty="0" err="1"/>
              <a:t>merchandising</a:t>
            </a:r>
            <a:r>
              <a:rPr lang="es-ES_tradnl" sz="2800" dirty="0"/>
              <a:t> de skate.</a:t>
            </a:r>
          </a:p>
          <a:p>
            <a:endParaRPr lang="es-ES_tradnl" sz="2800" dirty="0"/>
          </a:p>
          <a:p>
            <a:r>
              <a:rPr lang="es-ES_tradnl" sz="2800" dirty="0"/>
              <a:t>La página en la que está hecha </a:t>
            </a:r>
            <a:r>
              <a:rPr lang="es-ES_tradnl" sz="2800" dirty="0" err="1"/>
              <a:t>hu</a:t>
            </a:r>
            <a:r>
              <a:rPr lang="es-ES_tradnl" sz="2800" dirty="0"/>
              <a:t> emplea </a:t>
            </a:r>
            <a:r>
              <a:rPr lang="es-ES_tradnl" sz="2800" dirty="0" err="1"/>
              <a:t>html</a:t>
            </a:r>
            <a:r>
              <a:rPr lang="es-ES_tradnl" sz="2800" dirty="0"/>
              <a:t>, </a:t>
            </a:r>
            <a:r>
              <a:rPr lang="es-ES_tradnl" sz="2800" dirty="0" err="1"/>
              <a:t>css</a:t>
            </a:r>
            <a:r>
              <a:rPr lang="es-ES_tradnl" sz="2800" dirty="0"/>
              <a:t>, </a:t>
            </a:r>
            <a:r>
              <a:rPr lang="es-ES_tradnl" sz="2800" dirty="0" err="1"/>
              <a:t>php</a:t>
            </a:r>
            <a:r>
              <a:rPr lang="es-ES_tradnl" sz="2800" dirty="0"/>
              <a:t> y un poco de </a:t>
            </a:r>
            <a:r>
              <a:rPr lang="es-ES_tradnl" sz="2800" dirty="0" err="1"/>
              <a:t>javascript</a:t>
            </a:r>
            <a:r>
              <a:rPr lang="es-ES_tradnl" sz="2800" dirty="0"/>
              <a:t> para su </a:t>
            </a:r>
            <a:r>
              <a:rPr lang="es-ES_tradnl" sz="2800" dirty="0" err="1"/>
              <a:t>funcionanmiento</a:t>
            </a:r>
            <a:endParaRPr lang="es-ES_tradnl" sz="2800" dirty="0"/>
          </a:p>
          <a:p>
            <a:endParaRPr lang="es-ES_tradnl" sz="2800" dirty="0"/>
          </a:p>
          <a:p>
            <a:r>
              <a:rPr lang="es-ES_tradnl" sz="2800" dirty="0"/>
              <a:t>Además emplea bases de datos </a:t>
            </a:r>
            <a:r>
              <a:rPr lang="es-ES_tradnl" sz="2800" dirty="0" err="1"/>
              <a:t>mysql</a:t>
            </a:r>
            <a:r>
              <a:rPr lang="es-ES_tradnl" sz="2800" dirty="0"/>
              <a:t>, manejados por la herramienta </a:t>
            </a:r>
            <a:r>
              <a:rPr lang="es-ES_tradnl" sz="2800" dirty="0" err="1"/>
              <a:t>phpmyadmin</a:t>
            </a:r>
            <a:r>
              <a:rPr lang="es-ES_tradnl" sz="2800" dirty="0"/>
              <a:t>.</a:t>
            </a:r>
          </a:p>
        </p:txBody>
      </p:sp>
    </p:spTree>
    <p:extLst>
      <p:ext uri="{BB962C8B-B14F-4D97-AF65-F5344CB8AC3E}">
        <p14:creationId xmlns:p14="http://schemas.microsoft.com/office/powerpoint/2010/main" val="69307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90119-D05D-4468-A471-BB9E0DF87FA8}"/>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dirty="0" err="1">
                <a:solidFill>
                  <a:schemeClr val="tx2"/>
                </a:solidFill>
              </a:rPr>
              <a:t>Estructura</a:t>
            </a:r>
            <a:r>
              <a:rPr lang="en-US" sz="8000" spc="800" dirty="0">
                <a:solidFill>
                  <a:schemeClr val="tx2"/>
                </a:solidFill>
              </a:rPr>
              <a:t> de la </a:t>
            </a:r>
            <a:r>
              <a:rPr lang="en-US" sz="8000" spc="800" dirty="0" err="1">
                <a:solidFill>
                  <a:schemeClr val="tx2"/>
                </a:solidFill>
              </a:rPr>
              <a:t>página</a:t>
            </a:r>
            <a:endParaRPr lang="en-US" sz="8000" spc="800" dirty="0">
              <a:solidFill>
                <a:schemeClr val="tx2"/>
              </a:solidFill>
            </a:endParaRPr>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0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464F62F-93DE-479E-B1AB-9E261181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 name="Rectangle 13">
            <a:extLst>
              <a:ext uri="{FF2B5EF4-FFF2-40B4-BE49-F238E27FC236}">
                <a16:creationId xmlns:a16="http://schemas.microsoft.com/office/drawing/2014/main" id="{2F588857-76D9-4C02-AA35-9307C567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7" name="Picture 6" descr="A screenshot of a person&#10;&#10;Description automatically generated">
            <a:extLst>
              <a:ext uri="{FF2B5EF4-FFF2-40B4-BE49-F238E27FC236}">
                <a16:creationId xmlns:a16="http://schemas.microsoft.com/office/drawing/2014/main" id="{F269C8DF-8625-4DB8-A2CF-56D04AF8521C}"/>
              </a:ext>
            </a:extLst>
          </p:cNvPr>
          <p:cNvPicPr>
            <a:picLocks noChangeAspect="1"/>
          </p:cNvPicPr>
          <p:nvPr/>
        </p:nvPicPr>
        <p:blipFill rotWithShape="1">
          <a:blip r:embed="rId2"/>
          <a:srcRect l="69" r="3335" b="3"/>
          <a:stretch/>
        </p:blipFill>
        <p:spPr>
          <a:xfrm>
            <a:off x="20" y="10"/>
            <a:ext cx="6095980" cy="3944127"/>
          </a:xfrm>
          <a:prstGeom prst="rect">
            <a:avLst/>
          </a:prstGeom>
        </p:spPr>
      </p:pic>
      <p:pic>
        <p:nvPicPr>
          <p:cNvPr id="5" name="Content Placeholder 4" descr="A picture containing photo, man, riding&#10;&#10;Description automatically generated">
            <a:extLst>
              <a:ext uri="{FF2B5EF4-FFF2-40B4-BE49-F238E27FC236}">
                <a16:creationId xmlns:a16="http://schemas.microsoft.com/office/drawing/2014/main" id="{F597E602-62EF-4ECB-AB08-7FD4B5AE5EAE}"/>
              </a:ext>
            </a:extLst>
          </p:cNvPr>
          <p:cNvPicPr>
            <a:picLocks noChangeAspect="1"/>
          </p:cNvPicPr>
          <p:nvPr/>
        </p:nvPicPr>
        <p:blipFill rotWithShape="1">
          <a:blip r:embed="rId3"/>
          <a:srcRect l="68" r="3336" b="3"/>
          <a:stretch/>
        </p:blipFill>
        <p:spPr>
          <a:xfrm>
            <a:off x="6096000" y="10"/>
            <a:ext cx="6096000" cy="3944127"/>
          </a:xfrm>
          <a:prstGeom prst="rect">
            <a:avLst/>
          </a:prstGeom>
        </p:spPr>
      </p:pic>
      <p:sp>
        <p:nvSpPr>
          <p:cNvPr id="18" name="Freeform: Shape 17">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CD479-8CD3-4BC7-9A40-55E72611DC45}"/>
              </a:ext>
            </a:extLst>
          </p:cNvPr>
          <p:cNvSpPr>
            <a:spLocks noGrp="1"/>
          </p:cNvSpPr>
          <p:nvPr>
            <p:ph type="title"/>
          </p:nvPr>
        </p:nvSpPr>
        <p:spPr>
          <a:xfrm>
            <a:off x="755168" y="4292599"/>
            <a:ext cx="10681664" cy="2198488"/>
          </a:xfrm>
        </p:spPr>
        <p:txBody>
          <a:bodyPr vert="horz" lIns="91440" tIns="45720" rIns="91440" bIns="45720" rtlCol="0" anchor="ctr">
            <a:normAutofit fontScale="90000"/>
          </a:bodyPr>
          <a:lstStyle/>
          <a:p>
            <a:pPr algn="ctr"/>
            <a:r>
              <a:rPr lang="en-US" sz="2800" cap="none" spc="0" dirty="0"/>
              <a:t>INDEX.PHP</a:t>
            </a:r>
            <a:br>
              <a:rPr lang="en-US" sz="1700" spc="0" dirty="0"/>
            </a:br>
            <a:br>
              <a:rPr lang="en-US" sz="1700" spc="0" dirty="0"/>
            </a:br>
            <a:r>
              <a:rPr lang="en-US" sz="2800" cap="none" spc="0" dirty="0" err="1"/>
              <a:t>Ésta</a:t>
            </a:r>
            <a:r>
              <a:rPr lang="en-US" sz="2800" cap="none" spc="0" dirty="0"/>
              <a:t> es la </a:t>
            </a:r>
            <a:r>
              <a:rPr lang="en-US" sz="2800" cap="none" spc="0" dirty="0" err="1"/>
              <a:t>página</a:t>
            </a:r>
            <a:r>
              <a:rPr lang="en-US" sz="2800" cap="none" spc="0" dirty="0"/>
              <a:t> principal de la tienda. </a:t>
            </a:r>
            <a:br>
              <a:rPr lang="en-US" sz="2800" cap="none" spc="0" dirty="0"/>
            </a:br>
            <a:br>
              <a:rPr lang="en-US" sz="2800" cap="none" spc="0" dirty="0"/>
            </a:br>
            <a:r>
              <a:rPr lang="en-US" sz="2800" cap="none" spc="0" dirty="0" err="1"/>
              <a:t>En</a:t>
            </a:r>
            <a:r>
              <a:rPr lang="en-US" sz="2800" cap="none" spc="0" dirty="0"/>
              <a:t> la </a:t>
            </a:r>
            <a:r>
              <a:rPr lang="en-US" sz="2800" cap="none" spc="0" dirty="0" err="1"/>
              <a:t>estructura</a:t>
            </a:r>
            <a:r>
              <a:rPr lang="en-US" sz="2800" cap="none" spc="0" dirty="0"/>
              <a:t> de la </a:t>
            </a:r>
            <a:r>
              <a:rPr lang="en-US" sz="2800" cap="none" spc="0" dirty="0" err="1"/>
              <a:t>página</a:t>
            </a:r>
            <a:r>
              <a:rPr lang="en-US" sz="2800" cap="none" spc="0" dirty="0"/>
              <a:t> </a:t>
            </a:r>
            <a:r>
              <a:rPr lang="en-US" sz="2800" cap="none" spc="0" dirty="0" err="1"/>
              <a:t>está</a:t>
            </a:r>
            <a:r>
              <a:rPr lang="en-US" sz="2800" cap="none" spc="0" dirty="0"/>
              <a:t> </a:t>
            </a:r>
            <a:r>
              <a:rPr lang="en-US" sz="2800" cap="none" spc="0" dirty="0" err="1"/>
              <a:t>presente</a:t>
            </a:r>
            <a:r>
              <a:rPr lang="en-US" sz="2800" cap="none" spc="0" dirty="0"/>
              <a:t> una </a:t>
            </a:r>
            <a:r>
              <a:rPr lang="en-US" sz="2800" cap="none" spc="0" dirty="0" err="1"/>
              <a:t>barra</a:t>
            </a:r>
            <a:r>
              <a:rPr lang="en-US" sz="2800" cap="none" spc="0" dirty="0"/>
              <a:t> de </a:t>
            </a:r>
            <a:r>
              <a:rPr lang="en-US" sz="2800" cap="none" spc="0" dirty="0" err="1"/>
              <a:t>navegación</a:t>
            </a:r>
            <a:r>
              <a:rPr lang="en-US" sz="2800" cap="none" spc="0" dirty="0"/>
              <a:t> </a:t>
            </a:r>
            <a:r>
              <a:rPr lang="en-US" sz="2800" cap="none" spc="0" dirty="0" err="1"/>
              <a:t>accesible</a:t>
            </a:r>
            <a:r>
              <a:rPr lang="en-US" sz="2800" cap="none" spc="0" dirty="0"/>
              <a:t> </a:t>
            </a:r>
            <a:r>
              <a:rPr lang="en-US" sz="2800" cap="none" spc="0" dirty="0" err="1"/>
              <a:t>desde</a:t>
            </a:r>
            <a:r>
              <a:rPr lang="en-US" sz="2800" cap="none" spc="0" dirty="0"/>
              <a:t> </a:t>
            </a:r>
            <a:r>
              <a:rPr lang="en-US" sz="2800" cap="none" spc="0" dirty="0" err="1"/>
              <a:t>todas</a:t>
            </a:r>
            <a:r>
              <a:rPr lang="en-US" sz="2800" cap="none" spc="0" dirty="0"/>
              <a:t> las </a:t>
            </a:r>
            <a:r>
              <a:rPr lang="en-US" sz="2800" cap="none" spc="0" dirty="0" err="1"/>
              <a:t>páginas</a:t>
            </a:r>
            <a:r>
              <a:rPr lang="en-US" sz="2800" cap="none" spc="0" dirty="0"/>
              <a:t> </a:t>
            </a:r>
            <a:r>
              <a:rPr lang="en-US" sz="2800" cap="none" spc="0" dirty="0" err="1"/>
              <a:t>menos</a:t>
            </a:r>
            <a:r>
              <a:rPr lang="en-US" sz="2800" cap="none" spc="0" dirty="0"/>
              <a:t> </a:t>
            </a:r>
            <a:r>
              <a:rPr lang="en-US" sz="2800" cap="none" spc="0" dirty="0" err="1"/>
              <a:t>entrar.php</a:t>
            </a:r>
            <a:r>
              <a:rPr lang="en-US" sz="2800" cap="none" spc="0" dirty="0"/>
              <a:t>.</a:t>
            </a:r>
          </a:p>
        </p:txBody>
      </p:sp>
    </p:spTree>
    <p:extLst>
      <p:ext uri="{BB962C8B-B14F-4D97-AF65-F5344CB8AC3E}">
        <p14:creationId xmlns:p14="http://schemas.microsoft.com/office/powerpoint/2010/main" val="9932642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464F62F-93DE-479E-B1AB-9E261181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 name="Rectangle 21">
            <a:extLst>
              <a:ext uri="{FF2B5EF4-FFF2-40B4-BE49-F238E27FC236}">
                <a16:creationId xmlns:a16="http://schemas.microsoft.com/office/drawing/2014/main" id="{2F588857-76D9-4C02-AA35-9307C567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8B5776D-931D-4526-BC77-3A1C27072629}"/>
              </a:ext>
            </a:extLst>
          </p:cNvPr>
          <p:cNvPicPr>
            <a:picLocks noChangeAspect="1"/>
          </p:cNvPicPr>
          <p:nvPr/>
        </p:nvPicPr>
        <p:blipFill rotWithShape="1">
          <a:blip r:embed="rId2"/>
          <a:srcRect l="3401" r="3" b="3"/>
          <a:stretch/>
        </p:blipFill>
        <p:spPr>
          <a:xfrm>
            <a:off x="20" y="10"/>
            <a:ext cx="6095980" cy="394412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303A7BC-0390-4600-8364-368462ED36D1}"/>
              </a:ext>
            </a:extLst>
          </p:cNvPr>
          <p:cNvPicPr>
            <a:picLocks noChangeAspect="1"/>
          </p:cNvPicPr>
          <p:nvPr/>
        </p:nvPicPr>
        <p:blipFill rotWithShape="1">
          <a:blip r:embed="rId3"/>
          <a:srcRect t="8227"/>
          <a:stretch/>
        </p:blipFill>
        <p:spPr>
          <a:xfrm>
            <a:off x="6096000" y="10"/>
            <a:ext cx="6096000" cy="3944127"/>
          </a:xfrm>
          <a:prstGeom prst="rect">
            <a:avLst/>
          </a:prstGeom>
        </p:spPr>
      </p:pic>
      <p:sp>
        <p:nvSpPr>
          <p:cNvPr id="26" name="Freeform: Shape 2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CD479-8CD3-4BC7-9A40-55E72611DC45}"/>
              </a:ext>
            </a:extLst>
          </p:cNvPr>
          <p:cNvSpPr>
            <a:spLocks noGrp="1"/>
          </p:cNvSpPr>
          <p:nvPr>
            <p:ph type="title"/>
          </p:nvPr>
        </p:nvSpPr>
        <p:spPr>
          <a:xfrm>
            <a:off x="755168" y="4292599"/>
            <a:ext cx="10681664" cy="2012951"/>
          </a:xfrm>
        </p:spPr>
        <p:txBody>
          <a:bodyPr vert="horz" lIns="91440" tIns="45720" rIns="91440" bIns="45720" rtlCol="0" anchor="ctr">
            <a:normAutofit/>
          </a:bodyPr>
          <a:lstStyle/>
          <a:p>
            <a:pPr algn="ctr"/>
            <a:r>
              <a:rPr lang="es-ES_tradnl" sz="2800" spc="0" dirty="0" err="1"/>
              <a:t>entrar.php</a:t>
            </a:r>
            <a:br>
              <a:rPr lang="es-ES_tradnl" sz="2800" spc="0" dirty="0"/>
            </a:br>
            <a:br>
              <a:rPr lang="es-ES_tradnl" sz="2800" spc="0" dirty="0"/>
            </a:br>
            <a:r>
              <a:rPr lang="es-ES_tradnl" sz="2800" cap="none" spc="0" dirty="0"/>
              <a:t>En </a:t>
            </a:r>
            <a:r>
              <a:rPr lang="es-ES_tradnl" sz="2800" cap="none" spc="0" dirty="0" err="1"/>
              <a:t>entrar.Php</a:t>
            </a:r>
            <a:r>
              <a:rPr lang="es-ES_tradnl" sz="2800" cap="none" spc="0" dirty="0"/>
              <a:t> es donde se </a:t>
            </a:r>
            <a:r>
              <a:rPr lang="es-ES_tradnl" sz="2800" cap="none" spc="0" dirty="0" err="1"/>
              <a:t>efectua</a:t>
            </a:r>
            <a:r>
              <a:rPr lang="es-ES_tradnl" sz="2800" cap="none" spc="0" dirty="0"/>
              <a:t> tanto el </a:t>
            </a:r>
            <a:r>
              <a:rPr lang="es-ES_tradnl" sz="2800" cap="none" spc="0" dirty="0" err="1"/>
              <a:t>login</a:t>
            </a:r>
            <a:r>
              <a:rPr lang="es-ES_tradnl" sz="2800" cap="none" spc="0" dirty="0"/>
              <a:t> como el registro. </a:t>
            </a:r>
            <a:br>
              <a:rPr lang="es-ES_tradnl" sz="2800" cap="none" spc="0" dirty="0"/>
            </a:br>
            <a:r>
              <a:rPr lang="es-ES_tradnl" sz="2800" cap="none" spc="0" dirty="0"/>
              <a:t>Para ello se ha empleado el modelo de la clase formulario.</a:t>
            </a:r>
            <a:endParaRPr lang="es-ES_tradnl" sz="2800" spc="0" dirty="0"/>
          </a:p>
        </p:txBody>
      </p:sp>
    </p:spTree>
    <p:extLst>
      <p:ext uri="{BB962C8B-B14F-4D97-AF65-F5344CB8AC3E}">
        <p14:creationId xmlns:p14="http://schemas.microsoft.com/office/powerpoint/2010/main" val="5318412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464F62F-93DE-479E-B1AB-9E261181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 name="Rectangle 21">
            <a:extLst>
              <a:ext uri="{FF2B5EF4-FFF2-40B4-BE49-F238E27FC236}">
                <a16:creationId xmlns:a16="http://schemas.microsoft.com/office/drawing/2014/main" id="{2F588857-76D9-4C02-AA35-9307C567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4" name="Picture 3">
            <a:extLst>
              <a:ext uri="{FF2B5EF4-FFF2-40B4-BE49-F238E27FC236}">
                <a16:creationId xmlns:a16="http://schemas.microsoft.com/office/drawing/2014/main" id="{18B5776D-931D-4526-BC77-3A1C27072629}"/>
              </a:ext>
            </a:extLst>
          </p:cNvPr>
          <p:cNvPicPr>
            <a:picLocks noChangeAspect="1"/>
          </p:cNvPicPr>
          <p:nvPr/>
        </p:nvPicPr>
        <p:blipFill>
          <a:blip r:embed="rId2"/>
          <a:srcRect/>
          <a:stretch/>
        </p:blipFill>
        <p:spPr>
          <a:xfrm>
            <a:off x="-3" y="-1"/>
            <a:ext cx="6096001" cy="3809987"/>
          </a:xfrm>
          <a:prstGeom prst="rect">
            <a:avLst/>
          </a:prstGeom>
        </p:spPr>
      </p:pic>
      <p:pic>
        <p:nvPicPr>
          <p:cNvPr id="8" name="Picture 7">
            <a:extLst>
              <a:ext uri="{FF2B5EF4-FFF2-40B4-BE49-F238E27FC236}">
                <a16:creationId xmlns:a16="http://schemas.microsoft.com/office/drawing/2014/main" id="{5303A7BC-0390-4600-8364-368462ED36D1}"/>
              </a:ext>
            </a:extLst>
          </p:cNvPr>
          <p:cNvPicPr>
            <a:picLocks noChangeAspect="1"/>
          </p:cNvPicPr>
          <p:nvPr/>
        </p:nvPicPr>
        <p:blipFill>
          <a:blip r:embed="rId3"/>
          <a:srcRect/>
          <a:stretch/>
        </p:blipFill>
        <p:spPr>
          <a:xfrm>
            <a:off x="6096000" y="0"/>
            <a:ext cx="6096000" cy="3810000"/>
          </a:xfrm>
          <a:prstGeom prst="rect">
            <a:avLst/>
          </a:prstGeom>
        </p:spPr>
      </p:pic>
      <p:sp>
        <p:nvSpPr>
          <p:cNvPr id="26" name="Freeform: Shape 2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CD479-8CD3-4BC7-9A40-55E72611DC45}"/>
              </a:ext>
            </a:extLst>
          </p:cNvPr>
          <p:cNvSpPr>
            <a:spLocks noGrp="1"/>
          </p:cNvSpPr>
          <p:nvPr>
            <p:ph type="title"/>
          </p:nvPr>
        </p:nvSpPr>
        <p:spPr>
          <a:xfrm>
            <a:off x="755168" y="4292599"/>
            <a:ext cx="10681664" cy="2012951"/>
          </a:xfrm>
        </p:spPr>
        <p:txBody>
          <a:bodyPr vert="horz" lIns="91440" tIns="45720" rIns="91440" bIns="45720" rtlCol="0" anchor="ctr">
            <a:normAutofit fontScale="90000"/>
          </a:bodyPr>
          <a:lstStyle/>
          <a:p>
            <a:pPr algn="ctr"/>
            <a:r>
              <a:rPr lang="es-ES_tradnl" sz="2800" spc="0" dirty="0" err="1"/>
              <a:t>Tienda.php</a:t>
            </a:r>
            <a:r>
              <a:rPr lang="es-ES_tradnl" sz="2800" spc="0" dirty="0"/>
              <a:t> y </a:t>
            </a:r>
            <a:r>
              <a:rPr lang="es-ES_tradnl" sz="2800" spc="0" dirty="0" err="1"/>
              <a:t>carrito.php</a:t>
            </a:r>
            <a:br>
              <a:rPr lang="es-ES_tradnl" sz="2800" spc="0" dirty="0"/>
            </a:br>
            <a:br>
              <a:rPr lang="es-ES_tradnl" sz="2800" spc="0" dirty="0"/>
            </a:br>
            <a:r>
              <a:rPr lang="es-ES_tradnl" sz="2800" cap="none" spc="0" dirty="0"/>
              <a:t>En la tienda podremos visualizar los productos que tenemos en la tabla productos de la base de datos. Al añadir un producto al carrito este se guarda en una variable de sesión, la cual puede ser luego visualizada en el carrito.</a:t>
            </a:r>
            <a:br>
              <a:rPr lang="es-ES_tradnl" sz="2800" cap="none" spc="0" dirty="0"/>
            </a:br>
            <a:r>
              <a:rPr lang="es-ES_tradnl" sz="2800" cap="none" spc="0" dirty="0"/>
              <a:t>Dentro del carrito se podrá borrar artículos y efectuar el pedido.</a:t>
            </a:r>
            <a:endParaRPr lang="es-ES_tradnl" sz="2800" spc="0" dirty="0"/>
          </a:p>
        </p:txBody>
      </p:sp>
    </p:spTree>
    <p:extLst>
      <p:ext uri="{BB962C8B-B14F-4D97-AF65-F5344CB8AC3E}">
        <p14:creationId xmlns:p14="http://schemas.microsoft.com/office/powerpoint/2010/main" val="19389311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464F62F-93DE-479E-B1AB-9E261181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 name="Rectangle 21">
            <a:extLst>
              <a:ext uri="{FF2B5EF4-FFF2-40B4-BE49-F238E27FC236}">
                <a16:creationId xmlns:a16="http://schemas.microsoft.com/office/drawing/2014/main" id="{2F588857-76D9-4C02-AA35-9307C567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4" name="Picture 3">
            <a:extLst>
              <a:ext uri="{FF2B5EF4-FFF2-40B4-BE49-F238E27FC236}">
                <a16:creationId xmlns:a16="http://schemas.microsoft.com/office/drawing/2014/main" id="{18B5776D-931D-4526-BC77-3A1C27072629}"/>
              </a:ext>
            </a:extLst>
          </p:cNvPr>
          <p:cNvPicPr>
            <a:picLocks noChangeAspect="1"/>
          </p:cNvPicPr>
          <p:nvPr/>
        </p:nvPicPr>
        <p:blipFill>
          <a:blip r:embed="rId2"/>
          <a:srcRect/>
          <a:stretch/>
        </p:blipFill>
        <p:spPr>
          <a:xfrm>
            <a:off x="8" y="-1"/>
            <a:ext cx="6095978" cy="3809987"/>
          </a:xfrm>
          <a:prstGeom prst="rect">
            <a:avLst/>
          </a:prstGeom>
        </p:spPr>
      </p:pic>
      <p:pic>
        <p:nvPicPr>
          <p:cNvPr id="8" name="Picture 7">
            <a:extLst>
              <a:ext uri="{FF2B5EF4-FFF2-40B4-BE49-F238E27FC236}">
                <a16:creationId xmlns:a16="http://schemas.microsoft.com/office/drawing/2014/main" id="{5303A7BC-0390-4600-8364-368462ED36D1}"/>
              </a:ext>
            </a:extLst>
          </p:cNvPr>
          <p:cNvPicPr>
            <a:picLocks noChangeAspect="1"/>
          </p:cNvPicPr>
          <p:nvPr/>
        </p:nvPicPr>
        <p:blipFill>
          <a:blip r:embed="rId3"/>
          <a:srcRect/>
          <a:stretch/>
        </p:blipFill>
        <p:spPr>
          <a:xfrm>
            <a:off x="6096000" y="0"/>
            <a:ext cx="6095999" cy="3810000"/>
          </a:xfrm>
          <a:prstGeom prst="rect">
            <a:avLst/>
          </a:prstGeom>
        </p:spPr>
      </p:pic>
      <p:sp>
        <p:nvSpPr>
          <p:cNvPr id="26" name="Freeform: Shape 2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CD479-8CD3-4BC7-9A40-55E72611DC45}"/>
              </a:ext>
            </a:extLst>
          </p:cNvPr>
          <p:cNvSpPr>
            <a:spLocks noGrp="1"/>
          </p:cNvSpPr>
          <p:nvPr>
            <p:ph type="title"/>
          </p:nvPr>
        </p:nvSpPr>
        <p:spPr>
          <a:xfrm>
            <a:off x="755168" y="4292599"/>
            <a:ext cx="10681664" cy="2012951"/>
          </a:xfrm>
        </p:spPr>
        <p:txBody>
          <a:bodyPr vert="horz" lIns="91440" tIns="45720" rIns="91440" bIns="45720" rtlCol="0" anchor="ctr">
            <a:normAutofit fontScale="90000"/>
          </a:bodyPr>
          <a:lstStyle/>
          <a:p>
            <a:pPr algn="ctr"/>
            <a:r>
              <a:rPr lang="es-ES_tradnl" sz="2800" spc="0" dirty="0" err="1"/>
              <a:t>Perfil.php</a:t>
            </a:r>
            <a:r>
              <a:rPr lang="es-ES_tradnl" sz="2800" spc="0" dirty="0"/>
              <a:t> y </a:t>
            </a:r>
            <a:r>
              <a:rPr lang="es-ES_tradnl" sz="2800" spc="0" dirty="0" err="1"/>
              <a:t>contacto.php</a:t>
            </a:r>
            <a:br>
              <a:rPr lang="es-ES_tradnl" sz="2800" spc="0" dirty="0"/>
            </a:br>
            <a:br>
              <a:rPr lang="es-ES_tradnl" sz="2800" spc="0" dirty="0"/>
            </a:br>
            <a:r>
              <a:rPr lang="es-ES_tradnl" sz="2800" cap="none" spc="0" dirty="0"/>
              <a:t>En el perfil podremos visualizar los datos que hemos insertado al registrarnos en la página y el historial de los pedidos que hemos realizado hasta la fecha. En contacto podremos contactar con la compañía si tenemos efectuado el </a:t>
            </a:r>
            <a:r>
              <a:rPr lang="es-ES_tradnl" sz="2800" cap="none" spc="0" dirty="0" err="1"/>
              <a:t>login</a:t>
            </a:r>
            <a:r>
              <a:rPr lang="es-ES_tradnl" sz="2800" cap="none" spc="0" dirty="0"/>
              <a:t>.</a:t>
            </a:r>
            <a:endParaRPr lang="es-ES_tradnl" sz="2800" spc="0" dirty="0"/>
          </a:p>
        </p:txBody>
      </p:sp>
    </p:spTree>
    <p:extLst>
      <p:ext uri="{BB962C8B-B14F-4D97-AF65-F5344CB8AC3E}">
        <p14:creationId xmlns:p14="http://schemas.microsoft.com/office/powerpoint/2010/main" val="2011971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82C6EB-43E1-484A-AB5C-DD662FE6F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F8DF47-C1BC-4ACC-BD2C-8ECAA3B10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11">
            <a:extLst>
              <a:ext uri="{FF2B5EF4-FFF2-40B4-BE49-F238E27FC236}">
                <a16:creationId xmlns:a16="http://schemas.microsoft.com/office/drawing/2014/main" id="{8AF709DA-DF17-4AB5-977D-8D4016C8B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AE3238C-A496-4251-B628-93DA334925D3}"/>
              </a:ext>
            </a:extLst>
          </p:cNvPr>
          <p:cNvSpPr>
            <a:spLocks noGrp="1"/>
          </p:cNvSpPr>
          <p:nvPr>
            <p:ph type="title"/>
          </p:nvPr>
        </p:nvSpPr>
        <p:spPr>
          <a:xfrm>
            <a:off x="8339328" y="457200"/>
            <a:ext cx="3090672" cy="1197864"/>
          </a:xfrm>
        </p:spPr>
        <p:txBody>
          <a:bodyPr anchor="b">
            <a:normAutofit/>
          </a:bodyPr>
          <a:lstStyle/>
          <a:p>
            <a:r>
              <a:rPr lang="en-US" sz="2800" spc="0" dirty="0" err="1">
                <a:solidFill>
                  <a:schemeClr val="bg1"/>
                </a:solidFill>
              </a:rPr>
              <a:t>Conexiones</a:t>
            </a:r>
            <a:r>
              <a:rPr lang="en-US" sz="2800" spc="0" dirty="0">
                <a:solidFill>
                  <a:schemeClr val="bg1"/>
                </a:solidFill>
              </a:rPr>
              <a:t> con la bb.dd.</a:t>
            </a:r>
            <a:endParaRPr lang="es-ES_tradnl" sz="2800" spc="0" dirty="0">
              <a:solidFill>
                <a:schemeClr val="bg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99142674-CF2D-490A-863F-9E426C2D52A2}"/>
              </a:ext>
            </a:extLst>
          </p:cNvPr>
          <p:cNvPicPr>
            <a:picLocks noChangeAspect="1"/>
          </p:cNvPicPr>
          <p:nvPr/>
        </p:nvPicPr>
        <p:blipFill>
          <a:blip r:embed="rId2"/>
          <a:stretch>
            <a:fillRect/>
          </a:stretch>
        </p:blipFill>
        <p:spPr>
          <a:xfrm>
            <a:off x="1779030" y="643464"/>
            <a:ext cx="4274067" cy="5260391"/>
          </a:xfrm>
          <a:prstGeom prst="rect">
            <a:avLst/>
          </a:prstGeom>
        </p:spPr>
      </p:pic>
      <p:sp>
        <p:nvSpPr>
          <p:cNvPr id="9" name="Content Placeholder 8">
            <a:extLst>
              <a:ext uri="{FF2B5EF4-FFF2-40B4-BE49-F238E27FC236}">
                <a16:creationId xmlns:a16="http://schemas.microsoft.com/office/drawing/2014/main" id="{0D1A59ED-1F1E-4B83-8C17-25A8EAD0ED09}"/>
              </a:ext>
            </a:extLst>
          </p:cNvPr>
          <p:cNvSpPr>
            <a:spLocks noGrp="1"/>
          </p:cNvSpPr>
          <p:nvPr>
            <p:ph idx="1"/>
          </p:nvPr>
        </p:nvSpPr>
        <p:spPr>
          <a:xfrm>
            <a:off x="8039290" y="1681353"/>
            <a:ext cx="3690747" cy="4224528"/>
          </a:xfrm>
        </p:spPr>
        <p:txBody>
          <a:bodyPr>
            <a:normAutofit/>
          </a:bodyPr>
          <a:lstStyle/>
          <a:p>
            <a:r>
              <a:rPr lang="en-US" sz="2500" dirty="0">
                <a:solidFill>
                  <a:schemeClr val="bg1"/>
                </a:solidFill>
                <a:latin typeface="+mj-lt"/>
                <a:ea typeface="+mj-ea"/>
                <a:cs typeface="+mj-cs"/>
              </a:rPr>
              <a:t>Para </a:t>
            </a:r>
            <a:r>
              <a:rPr lang="en-US" sz="2500" dirty="0" err="1">
                <a:solidFill>
                  <a:schemeClr val="bg1"/>
                </a:solidFill>
                <a:latin typeface="+mj-lt"/>
                <a:ea typeface="+mj-ea"/>
                <a:cs typeface="+mj-cs"/>
              </a:rPr>
              <a:t>efectuar</a:t>
            </a:r>
            <a:r>
              <a:rPr lang="en-US" sz="2500" dirty="0">
                <a:solidFill>
                  <a:schemeClr val="bg1"/>
                </a:solidFill>
                <a:latin typeface="+mj-lt"/>
                <a:ea typeface="+mj-ea"/>
                <a:cs typeface="+mj-cs"/>
              </a:rPr>
              <a:t> las </a:t>
            </a:r>
            <a:r>
              <a:rPr lang="en-US" sz="2500" dirty="0" err="1">
                <a:solidFill>
                  <a:schemeClr val="bg1"/>
                </a:solidFill>
                <a:latin typeface="+mj-lt"/>
                <a:ea typeface="+mj-ea"/>
                <a:cs typeface="+mj-cs"/>
              </a:rPr>
              <a:t>conexiones</a:t>
            </a:r>
            <a:r>
              <a:rPr lang="en-US" sz="2500" dirty="0">
                <a:solidFill>
                  <a:schemeClr val="bg1"/>
                </a:solidFill>
                <a:latin typeface="+mj-lt"/>
                <a:ea typeface="+mj-ea"/>
                <a:cs typeface="+mj-cs"/>
              </a:rPr>
              <a:t> con la base de </a:t>
            </a:r>
            <a:r>
              <a:rPr lang="en-US" sz="2500" dirty="0" err="1">
                <a:solidFill>
                  <a:schemeClr val="bg1"/>
                </a:solidFill>
                <a:latin typeface="+mj-lt"/>
                <a:ea typeface="+mj-ea"/>
                <a:cs typeface="+mj-cs"/>
              </a:rPr>
              <a:t>datos</a:t>
            </a:r>
            <a:r>
              <a:rPr lang="en-US" sz="2500" dirty="0">
                <a:solidFill>
                  <a:schemeClr val="bg1"/>
                </a:solidFill>
                <a:latin typeface="+mj-lt"/>
                <a:ea typeface="+mj-ea"/>
                <a:cs typeface="+mj-cs"/>
              </a:rPr>
              <a:t> se ha </a:t>
            </a:r>
            <a:r>
              <a:rPr lang="en-US" sz="2500" dirty="0" err="1">
                <a:solidFill>
                  <a:schemeClr val="bg1"/>
                </a:solidFill>
                <a:latin typeface="+mj-lt"/>
                <a:ea typeface="+mj-ea"/>
                <a:cs typeface="+mj-cs"/>
              </a:rPr>
              <a:t>empleado</a:t>
            </a:r>
            <a:r>
              <a:rPr lang="en-US" sz="2500" dirty="0">
                <a:solidFill>
                  <a:schemeClr val="bg1"/>
                </a:solidFill>
                <a:latin typeface="+mj-lt"/>
                <a:ea typeface="+mj-ea"/>
                <a:cs typeface="+mj-cs"/>
              </a:rPr>
              <a:t> el </a:t>
            </a:r>
            <a:r>
              <a:rPr lang="en-US" sz="2500" dirty="0" err="1">
                <a:solidFill>
                  <a:schemeClr val="bg1"/>
                </a:solidFill>
                <a:latin typeface="+mj-lt"/>
                <a:ea typeface="+mj-ea"/>
                <a:cs typeface="+mj-cs"/>
              </a:rPr>
              <a:t>modelo</a:t>
            </a:r>
            <a:r>
              <a:rPr lang="en-US" sz="2500" dirty="0">
                <a:solidFill>
                  <a:schemeClr val="bg1"/>
                </a:solidFill>
                <a:latin typeface="+mj-lt"/>
                <a:ea typeface="+mj-ea"/>
                <a:cs typeface="+mj-cs"/>
              </a:rPr>
              <a:t> DAO, de </a:t>
            </a:r>
            <a:r>
              <a:rPr lang="en-US" sz="2500" dirty="0" err="1">
                <a:solidFill>
                  <a:schemeClr val="bg1"/>
                </a:solidFill>
                <a:latin typeface="+mj-lt"/>
                <a:ea typeface="+mj-ea"/>
                <a:cs typeface="+mj-cs"/>
              </a:rPr>
              <a:t>manera</a:t>
            </a:r>
            <a:r>
              <a:rPr lang="en-US" sz="2500" dirty="0">
                <a:solidFill>
                  <a:schemeClr val="bg1"/>
                </a:solidFill>
                <a:latin typeface="+mj-lt"/>
                <a:ea typeface="+mj-ea"/>
                <a:cs typeface="+mj-cs"/>
              </a:rPr>
              <a:t> a que </a:t>
            </a:r>
            <a:r>
              <a:rPr lang="en-US" sz="2500" dirty="0" err="1">
                <a:solidFill>
                  <a:schemeClr val="bg1"/>
                </a:solidFill>
                <a:latin typeface="+mj-lt"/>
                <a:ea typeface="+mj-ea"/>
                <a:cs typeface="+mj-cs"/>
              </a:rPr>
              <a:t>existe</a:t>
            </a:r>
            <a:r>
              <a:rPr lang="en-US" sz="2500" dirty="0">
                <a:solidFill>
                  <a:schemeClr val="bg1"/>
                </a:solidFill>
                <a:latin typeface="+mj-lt"/>
                <a:ea typeface="+mj-ea"/>
                <a:cs typeface="+mj-cs"/>
              </a:rPr>
              <a:t> un DAO y un Transfer Object por </a:t>
            </a:r>
            <a:r>
              <a:rPr lang="en-US" sz="2500" dirty="0" err="1">
                <a:solidFill>
                  <a:schemeClr val="bg1"/>
                </a:solidFill>
                <a:latin typeface="+mj-lt"/>
                <a:ea typeface="+mj-ea"/>
                <a:cs typeface="+mj-cs"/>
              </a:rPr>
              <a:t>cada</a:t>
            </a:r>
            <a:r>
              <a:rPr lang="en-US" sz="2500" dirty="0">
                <a:solidFill>
                  <a:schemeClr val="bg1"/>
                </a:solidFill>
                <a:latin typeface="+mj-lt"/>
                <a:ea typeface="+mj-ea"/>
                <a:cs typeface="+mj-cs"/>
              </a:rPr>
              <a:t> table </a:t>
            </a:r>
            <a:r>
              <a:rPr lang="en-US" sz="2500" dirty="0" err="1">
                <a:solidFill>
                  <a:schemeClr val="bg1"/>
                </a:solidFill>
                <a:latin typeface="+mj-lt"/>
                <a:ea typeface="+mj-ea"/>
                <a:cs typeface="+mj-cs"/>
              </a:rPr>
              <a:t>en</a:t>
            </a:r>
            <a:r>
              <a:rPr lang="en-US" sz="2500" dirty="0">
                <a:solidFill>
                  <a:schemeClr val="bg1"/>
                </a:solidFill>
                <a:latin typeface="+mj-lt"/>
                <a:ea typeface="+mj-ea"/>
                <a:cs typeface="+mj-cs"/>
              </a:rPr>
              <a:t> la base de </a:t>
            </a:r>
            <a:r>
              <a:rPr lang="en-US" sz="2500" dirty="0" err="1">
                <a:solidFill>
                  <a:schemeClr val="bg1"/>
                </a:solidFill>
                <a:latin typeface="+mj-lt"/>
                <a:ea typeface="+mj-ea"/>
                <a:cs typeface="+mj-cs"/>
              </a:rPr>
              <a:t>datos</a:t>
            </a:r>
            <a:r>
              <a:rPr lang="en-US" sz="2500" dirty="0">
                <a:solidFill>
                  <a:schemeClr val="bg1"/>
                </a:solidFill>
                <a:latin typeface="+mj-lt"/>
                <a:ea typeface="+mj-ea"/>
                <a:cs typeface="+mj-cs"/>
              </a:rPr>
              <a:t>.</a:t>
            </a:r>
          </a:p>
        </p:txBody>
      </p:sp>
    </p:spTree>
    <p:extLst>
      <p:ext uri="{BB962C8B-B14F-4D97-AF65-F5344CB8AC3E}">
        <p14:creationId xmlns:p14="http://schemas.microsoft.com/office/powerpoint/2010/main" val="167679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82C6EB-43E1-484A-AB5C-DD662FE6F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F8DF47-C1BC-4ACC-BD2C-8ECAA3B10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11">
            <a:extLst>
              <a:ext uri="{FF2B5EF4-FFF2-40B4-BE49-F238E27FC236}">
                <a16:creationId xmlns:a16="http://schemas.microsoft.com/office/drawing/2014/main" id="{8AF709DA-DF17-4AB5-977D-8D4016C8B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AE3238C-A496-4251-B628-93DA334925D3}"/>
              </a:ext>
            </a:extLst>
          </p:cNvPr>
          <p:cNvSpPr>
            <a:spLocks noGrp="1"/>
          </p:cNvSpPr>
          <p:nvPr>
            <p:ph type="title"/>
          </p:nvPr>
        </p:nvSpPr>
        <p:spPr>
          <a:xfrm>
            <a:off x="8339328" y="457200"/>
            <a:ext cx="3090672" cy="1197864"/>
          </a:xfrm>
        </p:spPr>
        <p:txBody>
          <a:bodyPr anchor="b">
            <a:normAutofit/>
          </a:bodyPr>
          <a:lstStyle/>
          <a:p>
            <a:r>
              <a:rPr lang="en-US" sz="2800" spc="0" dirty="0" err="1">
                <a:solidFill>
                  <a:schemeClr val="bg1"/>
                </a:solidFill>
              </a:rPr>
              <a:t>Estructura</a:t>
            </a:r>
            <a:r>
              <a:rPr lang="en-US" sz="2800" spc="0" dirty="0">
                <a:solidFill>
                  <a:schemeClr val="bg1"/>
                </a:solidFill>
              </a:rPr>
              <a:t> de la bb.dd</a:t>
            </a:r>
            <a:endParaRPr lang="es-ES_tradnl" sz="2800" spc="0" dirty="0">
              <a:solidFill>
                <a:schemeClr val="bg1"/>
              </a:solidFill>
            </a:endParaRPr>
          </a:p>
        </p:txBody>
      </p:sp>
      <p:pic>
        <p:nvPicPr>
          <p:cNvPr id="5" name="Content Placeholder 4">
            <a:extLst>
              <a:ext uri="{FF2B5EF4-FFF2-40B4-BE49-F238E27FC236}">
                <a16:creationId xmlns:a16="http://schemas.microsoft.com/office/drawing/2014/main" id="{99142674-CF2D-490A-863F-9E426C2D52A2}"/>
              </a:ext>
            </a:extLst>
          </p:cNvPr>
          <p:cNvPicPr>
            <a:picLocks noChangeAspect="1"/>
          </p:cNvPicPr>
          <p:nvPr/>
        </p:nvPicPr>
        <p:blipFill>
          <a:blip r:embed="rId2"/>
          <a:srcRect/>
          <a:stretch/>
        </p:blipFill>
        <p:spPr>
          <a:xfrm>
            <a:off x="662418" y="1316736"/>
            <a:ext cx="6424283" cy="4224528"/>
          </a:xfrm>
          <a:prstGeom prst="rect">
            <a:avLst/>
          </a:prstGeom>
        </p:spPr>
      </p:pic>
      <p:sp>
        <p:nvSpPr>
          <p:cNvPr id="9" name="Content Placeholder 8">
            <a:extLst>
              <a:ext uri="{FF2B5EF4-FFF2-40B4-BE49-F238E27FC236}">
                <a16:creationId xmlns:a16="http://schemas.microsoft.com/office/drawing/2014/main" id="{0D1A59ED-1F1E-4B83-8C17-25A8EAD0ED09}"/>
              </a:ext>
            </a:extLst>
          </p:cNvPr>
          <p:cNvSpPr>
            <a:spLocks noGrp="1"/>
          </p:cNvSpPr>
          <p:nvPr>
            <p:ph idx="1"/>
          </p:nvPr>
        </p:nvSpPr>
        <p:spPr>
          <a:xfrm>
            <a:off x="8039290" y="1681352"/>
            <a:ext cx="3857435" cy="4719447"/>
          </a:xfrm>
        </p:spPr>
        <p:txBody>
          <a:bodyPr>
            <a:normAutofit fontScale="92500" lnSpcReduction="20000"/>
          </a:bodyPr>
          <a:lstStyle/>
          <a:p>
            <a:r>
              <a:rPr lang="es-ES_tradnl" sz="1800" dirty="0">
                <a:solidFill>
                  <a:schemeClr val="bg1"/>
                </a:solidFill>
                <a:latin typeface="+mj-lt"/>
                <a:ea typeface="+mj-ea"/>
                <a:cs typeface="+mj-cs"/>
              </a:rPr>
              <a:t>Esta es la estructura de la base de datos.</a:t>
            </a:r>
          </a:p>
          <a:p>
            <a:endParaRPr lang="es-ES_tradnl" sz="1800" dirty="0">
              <a:solidFill>
                <a:schemeClr val="bg1"/>
              </a:solidFill>
              <a:latin typeface="+mj-lt"/>
              <a:ea typeface="+mj-ea"/>
              <a:cs typeface="+mj-cs"/>
            </a:endParaRPr>
          </a:p>
          <a:p>
            <a:r>
              <a:rPr lang="es-ES_tradnl" sz="1800" dirty="0">
                <a:solidFill>
                  <a:schemeClr val="bg1"/>
                </a:solidFill>
                <a:latin typeface="+mj-lt"/>
                <a:ea typeface="+mj-ea"/>
                <a:cs typeface="+mj-cs"/>
              </a:rPr>
              <a:t>-</a:t>
            </a:r>
            <a:r>
              <a:rPr lang="es-ES_tradnl" sz="1800" dirty="0" err="1">
                <a:solidFill>
                  <a:schemeClr val="bg1"/>
                </a:solidFill>
                <a:latin typeface="+mj-lt"/>
                <a:ea typeface="+mj-ea"/>
                <a:cs typeface="+mj-cs"/>
              </a:rPr>
              <a:t>users</a:t>
            </a:r>
            <a:r>
              <a:rPr lang="es-ES_tradnl" sz="1800" dirty="0">
                <a:solidFill>
                  <a:schemeClr val="bg1"/>
                </a:solidFill>
                <a:latin typeface="+mj-lt"/>
                <a:ea typeface="+mj-ea"/>
                <a:cs typeface="+mj-cs"/>
              </a:rPr>
              <a:t> – control de usuarios.</a:t>
            </a:r>
          </a:p>
          <a:p>
            <a:endParaRPr lang="es-ES_tradnl" sz="1800" dirty="0">
              <a:solidFill>
                <a:schemeClr val="bg1"/>
              </a:solidFill>
              <a:latin typeface="+mj-lt"/>
              <a:ea typeface="+mj-ea"/>
              <a:cs typeface="+mj-cs"/>
            </a:endParaRPr>
          </a:p>
          <a:p>
            <a:r>
              <a:rPr lang="es-ES_tradnl" sz="1800" dirty="0">
                <a:solidFill>
                  <a:schemeClr val="bg1"/>
                </a:solidFill>
                <a:latin typeface="+mj-lt"/>
                <a:ea typeface="+mj-ea"/>
                <a:cs typeface="+mj-cs"/>
              </a:rPr>
              <a:t>-mensajes – almacenamiento de los mensajes de contacto.</a:t>
            </a:r>
          </a:p>
          <a:p>
            <a:endParaRPr lang="es-ES_tradnl" sz="1800" dirty="0">
              <a:solidFill>
                <a:schemeClr val="bg1"/>
              </a:solidFill>
              <a:latin typeface="+mj-lt"/>
              <a:ea typeface="+mj-ea"/>
              <a:cs typeface="+mj-cs"/>
            </a:endParaRPr>
          </a:p>
          <a:p>
            <a:r>
              <a:rPr lang="es-ES_tradnl" sz="1800" dirty="0">
                <a:solidFill>
                  <a:schemeClr val="bg1"/>
                </a:solidFill>
                <a:latin typeface="+mj-lt"/>
                <a:ea typeface="+mj-ea"/>
                <a:cs typeface="+mj-cs"/>
              </a:rPr>
              <a:t>-</a:t>
            </a:r>
            <a:r>
              <a:rPr lang="es-ES_tradnl" sz="1800" dirty="0" err="1">
                <a:solidFill>
                  <a:schemeClr val="bg1"/>
                </a:solidFill>
                <a:latin typeface="+mj-lt"/>
                <a:ea typeface="+mj-ea"/>
                <a:cs typeface="+mj-cs"/>
              </a:rPr>
              <a:t>orders</a:t>
            </a:r>
            <a:r>
              <a:rPr lang="es-ES_tradnl" sz="1800" dirty="0">
                <a:solidFill>
                  <a:schemeClr val="bg1"/>
                </a:solidFill>
                <a:latin typeface="+mj-lt"/>
                <a:ea typeface="+mj-ea"/>
                <a:cs typeface="+mj-cs"/>
              </a:rPr>
              <a:t> – almacenamiento de los pedidos.</a:t>
            </a:r>
          </a:p>
          <a:p>
            <a:endParaRPr lang="es-ES_tradnl" sz="1800" dirty="0">
              <a:solidFill>
                <a:schemeClr val="bg1"/>
              </a:solidFill>
              <a:latin typeface="+mj-lt"/>
              <a:ea typeface="+mj-ea"/>
              <a:cs typeface="+mj-cs"/>
            </a:endParaRPr>
          </a:p>
          <a:p>
            <a:r>
              <a:rPr lang="es-ES_tradnl" sz="1800" dirty="0" err="1">
                <a:solidFill>
                  <a:schemeClr val="bg1"/>
                </a:solidFill>
                <a:latin typeface="+mj-lt"/>
                <a:ea typeface="+mj-ea"/>
                <a:cs typeface="+mj-cs"/>
              </a:rPr>
              <a:t>orders_products</a:t>
            </a:r>
            <a:r>
              <a:rPr lang="es-ES_tradnl" sz="1800" dirty="0">
                <a:solidFill>
                  <a:schemeClr val="bg1"/>
                </a:solidFill>
                <a:latin typeface="+mj-lt"/>
                <a:ea typeface="+mj-ea"/>
                <a:cs typeface="+mj-cs"/>
              </a:rPr>
              <a:t> – almacenamiento de los productos de los pedidos.</a:t>
            </a:r>
          </a:p>
          <a:p>
            <a:endParaRPr lang="es-ES_tradnl" sz="1800" dirty="0">
              <a:solidFill>
                <a:schemeClr val="bg1"/>
              </a:solidFill>
              <a:latin typeface="+mj-lt"/>
              <a:ea typeface="+mj-ea"/>
              <a:cs typeface="+mj-cs"/>
            </a:endParaRPr>
          </a:p>
          <a:p>
            <a:r>
              <a:rPr lang="es-ES_tradnl" sz="1800" dirty="0" err="1">
                <a:solidFill>
                  <a:schemeClr val="bg1"/>
                </a:solidFill>
                <a:latin typeface="+mj-lt"/>
                <a:ea typeface="+mj-ea"/>
                <a:cs typeface="+mj-cs"/>
              </a:rPr>
              <a:t>products</a:t>
            </a:r>
            <a:r>
              <a:rPr lang="es-ES_tradnl" sz="1800" dirty="0">
                <a:solidFill>
                  <a:schemeClr val="bg1"/>
                </a:solidFill>
                <a:latin typeface="+mj-lt"/>
                <a:ea typeface="+mj-ea"/>
                <a:cs typeface="+mj-cs"/>
              </a:rPr>
              <a:t> – lista de los productos disponibles en la tienda online.</a:t>
            </a:r>
          </a:p>
        </p:txBody>
      </p:sp>
    </p:spTree>
    <p:extLst>
      <p:ext uri="{BB962C8B-B14F-4D97-AF65-F5344CB8AC3E}">
        <p14:creationId xmlns:p14="http://schemas.microsoft.com/office/powerpoint/2010/main" val="9303898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otalTime>6</TotalTime>
  <Words>190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Arial</vt:lpstr>
      <vt:lpstr>Gill Sans MT</vt:lpstr>
      <vt:lpstr>Impact</vt:lpstr>
      <vt:lpstr>Badge</vt:lpstr>
      <vt:lpstr>PowerPoint Presentation</vt:lpstr>
      <vt:lpstr>¿Qué es hu?</vt:lpstr>
      <vt:lpstr>Estructura de la página</vt:lpstr>
      <vt:lpstr>INDEX.PHP  Ésta es la página principal de la tienda.   En la estructura de la página está presente una barra de navegación accesible desde todas las páginas menos entrar.php.</vt:lpstr>
      <vt:lpstr>entrar.php  En entrar.Php es donde se efectua tanto el login como el registro.  Para ello se ha empleado el modelo de la clase formulario.</vt:lpstr>
      <vt:lpstr>Tienda.php y carrito.php  En la tienda podremos visualizar los productos que tenemos en la tabla productos de la base de datos. Al añadir un producto al carrito este se guarda en una variable de sesión, la cual puede ser luego visualizada en el carrito. Dentro del carrito se podrá borrar artículos y efectuar el pedido.</vt:lpstr>
      <vt:lpstr>Perfil.php y contacto.php  En el perfil podremos visualizar los datos que hemos insertado al registrarnos en la página y el historial de los pedidos que hemos realizado hasta la fecha. En contacto podremos contactar con la compañía si tenemos efectuado el login.</vt:lpstr>
      <vt:lpstr>Conexiones con la bb.dd.</vt:lpstr>
      <vt:lpstr>Estructura de la bb.dd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MIGUEL MARTINS RIBEIRO</dc:creator>
  <cp:lastModifiedBy>HUGO MIGUEL MARTINS RIBEIRO</cp:lastModifiedBy>
  <cp:revision>2</cp:revision>
  <dcterms:created xsi:type="dcterms:W3CDTF">2020-05-31T11:43:40Z</dcterms:created>
  <dcterms:modified xsi:type="dcterms:W3CDTF">2020-05-31T11:50:14Z</dcterms:modified>
</cp:coreProperties>
</file>