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62" r:id="rId5"/>
    <p:sldId id="273" r:id="rId6"/>
    <p:sldId id="275" r:id="rId7"/>
    <p:sldId id="277" r:id="rId8"/>
    <p:sldId id="278" r:id="rId9"/>
    <p:sldId id="280" r:id="rId10"/>
    <p:sldId id="281" r:id="rId11"/>
    <p:sldId id="282" r:id="rId12"/>
    <p:sldId id="274" r:id="rId13"/>
    <p:sldId id="28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86" autoAdjust="0"/>
  </p:normalViewPr>
  <p:slideViewPr>
    <p:cSldViewPr>
      <p:cViewPr varScale="1">
        <p:scale>
          <a:sx n="62" d="100"/>
          <a:sy n="62" d="100"/>
        </p:scale>
        <p:origin x="832" y="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DECISION TREE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Lato Extended"/>
              </a:rPr>
              <a:t>7PAM2021-0901-2024 - Machine Learning and Neural Networks</a:t>
            </a:r>
          </a:p>
          <a:p>
            <a:b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43FF3-57F2-373E-FAAE-8F0B888FA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58DB-5F18-EDE2-E308-0F8CAA7532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UNDERSTANDING THE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5C025A-BCAC-2A93-75DF-1F92443E73E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81844" y="1765565"/>
            <a:ext cx="998937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b="1" dirty="0"/>
              <a:t>5. Target Variable: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dirty="0"/>
              <a:t>Species: Categorical variable with three classes corresponding to the flower species</a:t>
            </a:r>
            <a:r>
              <a:rPr lang="en-US" sz="2000" dirty="0"/>
              <a:t>.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200" dirty="0"/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2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928213-6582-5B8C-1D1A-1D196371EBA7}"/>
              </a:ext>
            </a:extLst>
          </p:cNvPr>
          <p:cNvSpPr/>
          <p:nvPr/>
        </p:nvSpPr>
        <p:spPr>
          <a:xfrm>
            <a:off x="2998068" y="3789040"/>
            <a:ext cx="978408" cy="48463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6F563-4549-2FED-66C0-6C3370B673A0}"/>
              </a:ext>
            </a:extLst>
          </p:cNvPr>
          <p:cNvSpPr txBox="1"/>
          <p:nvPr/>
        </p:nvSpPr>
        <p:spPr>
          <a:xfrm>
            <a:off x="4150196" y="3848940"/>
            <a:ext cx="63367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b="1" dirty="0"/>
              <a:t>Let’s have a look at the code now!</a:t>
            </a:r>
          </a:p>
        </p:txBody>
      </p:sp>
    </p:spTree>
    <p:extLst>
      <p:ext uri="{BB962C8B-B14F-4D97-AF65-F5344CB8AC3E}">
        <p14:creationId xmlns:p14="http://schemas.microsoft.com/office/powerpoint/2010/main" val="112740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A2313-6582-3C77-8229-BFE1B07E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170-8097-46C9-D525-D6B18C7979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VISUALIZING THE DECISION TREE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0B1D5-A24E-EC37-0033-1FECDC088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74" y="2132854"/>
            <a:ext cx="7611428" cy="44274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7208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820" y="2996952"/>
            <a:ext cx="3886200" cy="864096"/>
          </a:xfrm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74332" y="1772816"/>
            <a:ext cx="6336704" cy="5486400"/>
          </a:xfrm>
        </p:spPr>
        <p:txBody>
          <a:bodyPr>
            <a:normAutofit/>
          </a:bodyPr>
          <a:lstStyle/>
          <a:p>
            <a:r>
              <a:rPr lang="en-US" sz="2200" dirty="0"/>
              <a:t>Decision trees are powerful and interpretable models that can be used for both classification and regression tasks. </a:t>
            </a:r>
          </a:p>
          <a:p>
            <a:r>
              <a:rPr lang="en-US" sz="2200" dirty="0"/>
              <a:t>The decision tree effectively classifies the Iris dataset, achieving pure nodes (gini = 0) in many cases.</a:t>
            </a:r>
          </a:p>
          <a:p>
            <a:r>
              <a:rPr lang="en-US" sz="2200" dirty="0"/>
              <a:t>This visualization highlights the hierarchical decision-making process, with simple conditions leading to accurate 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CEFFB-7B0D-F600-B79A-7481D5A5F4FA}"/>
              </a:ext>
            </a:extLst>
          </p:cNvPr>
          <p:cNvSpPr txBox="1"/>
          <p:nvPr/>
        </p:nvSpPr>
        <p:spPr>
          <a:xfrm>
            <a:off x="4294212" y="3026967"/>
            <a:ext cx="10369152" cy="80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5000" dirty="0">
                <a:latin typeface="Monotype Corsiva" panose="03010101010201010101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20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Introduction: What is a Decision Tree?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How do Decision Trees work?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Understanding the Dataset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Building the Model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Visualizing the Decision Tree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32656"/>
            <a:ext cx="9753600" cy="1325562"/>
          </a:xfrm>
          <a:solidFill>
            <a:schemeClr val="tx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INTRODUCTION: WHAT IS A DECISION TREE?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1CFFA-70F8-C27B-A5CC-490E0CF82225}"/>
              </a:ext>
            </a:extLst>
          </p:cNvPr>
          <p:cNvSpPr txBox="1"/>
          <p:nvPr/>
        </p:nvSpPr>
        <p:spPr>
          <a:xfrm>
            <a:off x="1125860" y="1988840"/>
            <a:ext cx="9753599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Decision trees are a popular and powerful tool used in various fields such as machine learning, data mining, and statistics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versatile, interpretable algorithm used for predictive modelling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decision tree algorithm falls under the category of supervised learning.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to solve both regression and classification problems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structures decisions based on input data, making it suitable for both classification and regression tasks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INTRODUCTION: WHAT IS A DECISION TREE?</a:t>
            </a:r>
            <a:br>
              <a:rPr lang="en-US" b="1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A7B841-BA3D-F4BB-0FBC-52CB05165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6" y="2060848"/>
            <a:ext cx="5715000" cy="3810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DC35D9-30D6-74CB-FF4E-F5139F15C3CB}"/>
              </a:ext>
            </a:extLst>
          </p:cNvPr>
          <p:cNvSpPr txBox="1"/>
          <p:nvPr/>
        </p:nvSpPr>
        <p:spPr>
          <a:xfrm>
            <a:off x="6814492" y="2060848"/>
            <a:ext cx="424847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Structure of a Decision Tree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1. Root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2. Internal Nodes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3. Branches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4. Leaf Nodes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HOW DO DECISION TREES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541653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 process of creating a decision tree involves:</a:t>
            </a:r>
          </a:p>
          <a:p>
            <a:pPr marL="45720" indent="0" algn="just">
              <a:buNone/>
            </a:pPr>
            <a:r>
              <a:rPr lang="en-US" dirty="0"/>
              <a:t>1. </a:t>
            </a:r>
            <a:r>
              <a:rPr lang="en-US" b="1" dirty="0"/>
              <a:t>Selecting the Best Attribute</a:t>
            </a:r>
            <a:r>
              <a:rPr lang="en-US" dirty="0"/>
              <a:t>: Using a metric like Gini impurity, entropy, or information gain, the best attribute to split the data is selected.</a:t>
            </a:r>
          </a:p>
          <a:p>
            <a:pPr marL="45720" indent="0" algn="just">
              <a:buNone/>
            </a:pPr>
            <a:r>
              <a:rPr lang="en-US" dirty="0"/>
              <a:t>2. </a:t>
            </a:r>
            <a:r>
              <a:rPr lang="en-US" b="1" dirty="0"/>
              <a:t>Splitting the Dataset</a:t>
            </a:r>
            <a:r>
              <a:rPr lang="en-US" dirty="0"/>
              <a:t>: The dataset is split into subsets based on the selected attribute.</a:t>
            </a:r>
          </a:p>
          <a:p>
            <a:pPr marL="45720" indent="0" algn="just">
              <a:buNone/>
            </a:pPr>
            <a:r>
              <a:rPr lang="en-US" dirty="0"/>
              <a:t>3. </a:t>
            </a:r>
            <a:r>
              <a:rPr lang="en-US" b="1" dirty="0"/>
              <a:t>Repeating the Process</a:t>
            </a:r>
            <a:r>
              <a:rPr lang="en-US" dirty="0"/>
              <a:t>: The process is repeated recursively for each subset, creating a new internal node or leaf node until a stopping criterion is met (e.g., all instances in a node belong to the same class or a predefined depth is reached).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940F-9288-730E-085F-539B7E66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303B-7126-76DB-DBF7-8E06499DF0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HOW DO DECISION TREES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0293-6DF2-AA9D-8A73-AC30D8ED9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184" y="1700808"/>
            <a:ext cx="9541653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1.1 </a:t>
            </a:r>
            <a:r>
              <a:rPr lang="en-US" b="1" dirty="0"/>
              <a:t>INFORMATION GAIN</a:t>
            </a:r>
          </a:p>
          <a:p>
            <a:pPr marL="45720" indent="0">
              <a:buNone/>
            </a:pPr>
            <a:r>
              <a:rPr lang="en-US" dirty="0"/>
              <a:t>Information gain is a measure of change in entropy.</a:t>
            </a:r>
          </a:p>
          <a:p>
            <a:r>
              <a:rPr lang="en-US" dirty="0"/>
              <a:t>Suppose </a:t>
            </a:r>
            <a:r>
              <a:rPr lang="en-US" b="1" dirty="0"/>
              <a:t>S</a:t>
            </a:r>
            <a:r>
              <a:rPr lang="en-US" dirty="0"/>
              <a:t> is a set of instances,</a:t>
            </a:r>
          </a:p>
          <a:p>
            <a:r>
              <a:rPr lang="en-US" b="1" dirty="0"/>
              <a:t>A</a:t>
            </a:r>
            <a:r>
              <a:rPr lang="en-US" dirty="0"/>
              <a:t> is an attribute</a:t>
            </a:r>
          </a:p>
          <a:p>
            <a:r>
              <a:rPr lang="en-US" b="1" dirty="0"/>
              <a:t>Sv</a:t>
            </a:r>
            <a:r>
              <a:rPr lang="en-US" dirty="0"/>
              <a:t> is the subset of S</a:t>
            </a:r>
          </a:p>
          <a:p>
            <a:r>
              <a:rPr lang="en-US" b="1" dirty="0"/>
              <a:t>v</a:t>
            </a:r>
            <a:r>
              <a:rPr lang="en-US" dirty="0"/>
              <a:t> represents an individual value that the attribute A can take and Values (A) is the set of all possible values of A, then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9B5A6-BA5B-9F62-F5D8-79392FF5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41" y="5445224"/>
            <a:ext cx="7164337" cy="6995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97953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32AB6-F172-7DA8-4AC7-E19B295F4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E0F5-656C-1BE4-2601-713CC890A6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HOW DO DECISION TREES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00A8-D1F3-449F-BB66-5E5E01C05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030" y="1700808"/>
            <a:ext cx="9541653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u="sng" dirty="0"/>
              <a:t>ENTROPY</a:t>
            </a:r>
            <a:r>
              <a:rPr lang="en-US" b="1" dirty="0"/>
              <a:t>: </a:t>
            </a:r>
            <a:r>
              <a:rPr lang="en-US" dirty="0"/>
              <a:t>is the measure of uncertainty of a random variable, it characterizes the impurity of an arbitrary collection of examples. The higher the entropy more the information content.</a:t>
            </a:r>
          </a:p>
          <a:p>
            <a:pPr marL="45720" indent="0">
              <a:buNone/>
            </a:pPr>
            <a:r>
              <a:rPr lang="en-US" dirty="0"/>
              <a:t>Example:</a:t>
            </a:r>
          </a:p>
          <a:p>
            <a:pPr marL="45720" indent="0">
              <a:buNone/>
            </a:pPr>
            <a:r>
              <a:rPr lang="en-US" dirty="0"/>
              <a:t>For the set X = {a,a,a,b,b,b,b,b}</a:t>
            </a:r>
          </a:p>
          <a:p>
            <a:pPr marL="45720" indent="0">
              <a:buNone/>
            </a:pPr>
            <a:r>
              <a:rPr lang="en-US" dirty="0"/>
              <a:t>Total instances: 8</a:t>
            </a:r>
          </a:p>
          <a:p>
            <a:pPr marL="45720" indent="0">
              <a:buNone/>
            </a:pPr>
            <a:r>
              <a:rPr lang="en-US" dirty="0"/>
              <a:t>Instances of b : 5</a:t>
            </a:r>
          </a:p>
          <a:p>
            <a:pPr marL="45720" indent="0">
              <a:buNone/>
            </a:pPr>
            <a:r>
              <a:rPr lang="en-US" dirty="0"/>
              <a:t>Instances of a : 3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90AA1-A866-370C-7021-59E1A50E38BC}"/>
              </a:ext>
            </a:extLst>
          </p:cNvPr>
          <p:cNvSpPr txBox="1"/>
          <p:nvPr/>
        </p:nvSpPr>
        <p:spPr>
          <a:xfrm>
            <a:off x="6094412" y="3284984"/>
            <a:ext cx="504056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b="1" dirty="0"/>
              <a:t>Entropy H(X)</a:t>
            </a:r>
            <a:r>
              <a:rPr lang="en-IN" sz="2400" dirty="0"/>
              <a:t>=[(8/3)log(8/3) + (8/5)log (8/5)​]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            =−[0.375(−1.415)+0.625(−0.678)]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=−(−0.53−0.424)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=0.954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​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 </a:t>
            </a: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38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2064-08C3-EC2F-8452-A105045A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28B2-95AE-0668-C788-6496C5DE9B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HOW DO DECISION TREES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3C6-45CD-D3ED-1987-42D6BB55A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184" y="1700808"/>
            <a:ext cx="9541653" cy="460851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1.2 </a:t>
            </a:r>
            <a:r>
              <a:rPr lang="en-US" b="1" dirty="0"/>
              <a:t>GINI INDEX</a:t>
            </a:r>
          </a:p>
          <a:p>
            <a:r>
              <a:rPr lang="en-US" dirty="0"/>
              <a:t>Gini Index is a metric to measure how often a randomly chosen element would be incorrectly identified.</a:t>
            </a:r>
          </a:p>
          <a:p>
            <a:r>
              <a:rPr lang="en-US" dirty="0"/>
              <a:t>Sklearn supports “Gini” criteria for Gini Index and by default, it takes “</a:t>
            </a:r>
            <a:r>
              <a:rPr lang="en-US" b="1" dirty="0"/>
              <a:t>gini</a:t>
            </a:r>
            <a:r>
              <a:rPr lang="en-US" dirty="0"/>
              <a:t>” value.</a:t>
            </a:r>
          </a:p>
          <a:p>
            <a:r>
              <a:rPr lang="en-US" dirty="0"/>
              <a:t>The Formula for Gini Index is given by :</a:t>
            </a:r>
          </a:p>
          <a:p>
            <a:pPr marL="45720" indent="0">
              <a:buNone/>
            </a:pPr>
            <a:endParaRPr lang="en-US" dirty="0"/>
          </a:p>
          <a:p>
            <a:endParaRPr lang="en-US" b="1" dirty="0"/>
          </a:p>
          <a:p>
            <a:r>
              <a:rPr lang="en-US" dirty="0"/>
              <a:t>It ranges from 0 to 0.5, where 0 indicates a pure set (all instances belong to the same class), and 0.5 indicates a maximally impure set (instances are evenly distributed across classes).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52B41-7091-248D-0A36-F17051B6F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86" y="4149080"/>
            <a:ext cx="2520280" cy="92637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A0A4E-4800-C12A-57B6-60755C26D57C}"/>
              </a:ext>
            </a:extLst>
          </p:cNvPr>
          <p:cNvSpPr txBox="1"/>
          <p:nvPr/>
        </p:nvSpPr>
        <p:spPr>
          <a:xfrm>
            <a:off x="4339953" y="4137126"/>
            <a:ext cx="784887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k</a:t>
            </a:r>
            <a:r>
              <a:rPr lang="en-US" sz="2400" dirty="0"/>
              <a:t> = number of unique classes in the dataset</a:t>
            </a:r>
          </a:p>
          <a:p>
            <a:r>
              <a:rPr lang="en-IN" sz="2400" b="1" dirty="0"/>
              <a:t>Pi</a:t>
            </a:r>
            <a:r>
              <a:rPr lang="en-IN" sz="2400" dirty="0"/>
              <a:t> = </a:t>
            </a:r>
            <a:r>
              <a:rPr lang="en-US" sz="2400" dirty="0"/>
              <a:t>proportion of samples belonging to class 𝑖</a:t>
            </a: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6BD02CC-0032-B6ED-F0C5-B06C584B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= number of unique classes in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pip_ipi​ = proportion of samples belonging to class iii in dataset DDD </a:t>
            </a:r>
          </a:p>
        </p:txBody>
      </p:sp>
    </p:spTree>
    <p:extLst>
      <p:ext uri="{BB962C8B-B14F-4D97-AF65-F5344CB8AC3E}">
        <p14:creationId xmlns:p14="http://schemas.microsoft.com/office/powerpoint/2010/main" val="65952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9D8E-231A-593F-0825-D0E5853D7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14B8-A7E3-E0E8-D0FF-579FDAB334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UNDERSTANDING THE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2237F2-510C-FB38-3E7B-D3651840F8F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17614" y="1603539"/>
            <a:ext cx="9709709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 Name: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Iris Dataset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dirty="0"/>
              <a:t>One of the most famous datasets in machine learning and statistics.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/>
              <a:t>2. Source: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dirty="0"/>
              <a:t>Collected by British statistician and biologist Ronald Fisher in 1936.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/>
              <a:t>3. Dataset Description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dirty="0"/>
              <a:t>Contains data about 150 samples of iris flowers from three species:</a:t>
            </a:r>
          </a:p>
          <a:p>
            <a:pPr marL="5143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b="1" dirty="0"/>
              <a:t>Setosa</a:t>
            </a:r>
          </a:p>
          <a:p>
            <a:pPr marL="5143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b="1" dirty="0"/>
              <a:t>Versicolor</a:t>
            </a:r>
          </a:p>
          <a:p>
            <a:pPr marL="5143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b="1" dirty="0"/>
              <a:t>Virginica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600" dirty="0"/>
              <a:t>4.</a:t>
            </a:r>
            <a:r>
              <a:rPr lang="en-US" sz="2600" b="1" dirty="0"/>
              <a:t> </a:t>
            </a:r>
            <a:r>
              <a:rPr lang="en-US" sz="2200" dirty="0"/>
              <a:t>Features: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dirty="0"/>
              <a:t>Each sample has 4 numerical features (in cm):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200" b="1" dirty="0"/>
              <a:t>Sepal Length      3. Petal Length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200" b="1" dirty="0"/>
              <a:t>Sepal Width        4. Petal Width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2200" b="1" dirty="0"/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200" b="1" dirty="0"/>
              <a:t>Petal Length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200" b="1" dirty="0"/>
              <a:t>Petal Width</a:t>
            </a:r>
          </a:p>
        </p:txBody>
      </p:sp>
    </p:spTree>
    <p:extLst>
      <p:ext uri="{BB962C8B-B14F-4D97-AF65-F5344CB8AC3E}">
        <p14:creationId xmlns:p14="http://schemas.microsoft.com/office/powerpoint/2010/main" val="393737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122</TotalTime>
  <Words>757</Words>
  <Application>Microsoft Office PowerPoint</Application>
  <PresentationFormat>Custom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Lato Extended</vt:lpstr>
      <vt:lpstr>Monotype Corsiva</vt:lpstr>
      <vt:lpstr>World Presentation 16x9</vt:lpstr>
      <vt:lpstr>DECISION TREE ALGORITHM</vt:lpstr>
      <vt:lpstr>AGENDA</vt:lpstr>
      <vt:lpstr>INTRODUCTION: WHAT IS A DECISION TREE? </vt:lpstr>
      <vt:lpstr>INTRODUCTION: WHAT IS A DECISION TREE? </vt:lpstr>
      <vt:lpstr>HOW DO DECISION TREES WORK?</vt:lpstr>
      <vt:lpstr>HOW DO DECISION TREES WORK?</vt:lpstr>
      <vt:lpstr>HOW DO DECISION TREES WORK?</vt:lpstr>
      <vt:lpstr>HOW DO DECISION TREES WORK?</vt:lpstr>
      <vt:lpstr>UNDERSTANDING THE DATASET</vt:lpstr>
      <vt:lpstr>UNDERSTANDING THE DATASET</vt:lpstr>
      <vt:lpstr>VISUALIZING THE DECISION TREE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 Azeez</dc:creator>
  <cp:lastModifiedBy>Fathima Azeez</cp:lastModifiedBy>
  <cp:revision>2</cp:revision>
  <dcterms:created xsi:type="dcterms:W3CDTF">2024-12-11T12:57:02Z</dcterms:created>
  <dcterms:modified xsi:type="dcterms:W3CDTF">2024-12-11T14:59:10Z</dcterms:modified>
</cp:coreProperties>
</file>