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9" d="100"/>
          <a:sy n="79" d="100"/>
        </p:scale>
        <p:origin x="15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12/21/2023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12/21/2023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2166C-077D-607E-A923-BCA28C935BF0}"/>
              </a:ext>
            </a:extLst>
          </p:cNvPr>
          <p:cNvSpPr>
            <a:spLocks noGrp="1"/>
          </p:cNvSpPr>
          <p:nvPr>
            <p:ph type="ctrTitle"/>
          </p:nvPr>
        </p:nvSpPr>
        <p:spPr/>
        <p:txBody>
          <a:bodyPr/>
          <a:lstStyle/>
          <a:p>
            <a:r>
              <a:rPr lang="en-IN" dirty="0" err="1"/>
              <a:t>OverView</a:t>
            </a:r>
            <a:r>
              <a:rPr lang="en-IN" dirty="0"/>
              <a:t> of </a:t>
            </a:r>
            <a:r>
              <a:rPr lang="en-IN" dirty="0" err="1"/>
              <a:t>jsx</a:t>
            </a:r>
            <a:endParaRPr lang="en-IN" dirty="0"/>
          </a:p>
        </p:txBody>
      </p:sp>
      <p:sp>
        <p:nvSpPr>
          <p:cNvPr id="3" name="Subtitle 2">
            <a:extLst>
              <a:ext uri="{FF2B5EF4-FFF2-40B4-BE49-F238E27FC236}">
                <a16:creationId xmlns:a16="http://schemas.microsoft.com/office/drawing/2014/main" id="{F05BE2B1-CB0C-E593-37EB-E5002A42CAE1}"/>
              </a:ext>
            </a:extLst>
          </p:cNvPr>
          <p:cNvSpPr>
            <a:spLocks noGrp="1"/>
          </p:cNvSpPr>
          <p:nvPr>
            <p:ph type="subTitle" idx="1"/>
          </p:nvPr>
        </p:nvSpPr>
        <p:spPr/>
        <p:txBody>
          <a:bodyPr/>
          <a:lstStyle/>
          <a:p>
            <a:r>
              <a:rPr lang="en-IN" dirty="0"/>
              <a:t>And why should we use it</a:t>
            </a:r>
          </a:p>
        </p:txBody>
      </p:sp>
    </p:spTree>
    <p:extLst>
      <p:ext uri="{BB962C8B-B14F-4D97-AF65-F5344CB8AC3E}">
        <p14:creationId xmlns:p14="http://schemas.microsoft.com/office/powerpoint/2010/main" val="2167588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2166C-077D-607E-A923-BCA28C935BF0}"/>
              </a:ext>
            </a:extLst>
          </p:cNvPr>
          <p:cNvSpPr>
            <a:spLocks noGrp="1"/>
          </p:cNvSpPr>
          <p:nvPr>
            <p:ph type="ctrTitle"/>
          </p:nvPr>
        </p:nvSpPr>
        <p:spPr>
          <a:xfrm>
            <a:off x="161841" y="0"/>
            <a:ext cx="10545130" cy="5586337"/>
          </a:xfrm>
        </p:spPr>
        <p:txBody>
          <a:bodyPr>
            <a:normAutofit fontScale="90000"/>
          </a:bodyPr>
          <a:lstStyle/>
          <a:p>
            <a:pPr algn="l"/>
            <a:br>
              <a:rPr lang="en-IN" dirty="0"/>
            </a:br>
            <a:r>
              <a:rPr lang="en-IN" b="0" i="0" dirty="0">
                <a:solidFill>
                  <a:schemeClr val="tx2">
                    <a:lumMod val="90000"/>
                  </a:schemeClr>
                </a:solidFill>
                <a:effectLst/>
                <a:latin typeface="Söhne"/>
              </a:rPr>
              <a:t>JSX, or JavaScript XML, is a syntax extension for JavaScript. It's often associated with React, a popular JavaScript library for building user interfaces. JSX provides a  expressive syntax for defining UI components in React.</a:t>
            </a:r>
            <a:endParaRPr lang="en-IN" dirty="0">
              <a:solidFill>
                <a:schemeClr val="tx2">
                  <a:lumMod val="90000"/>
                </a:schemeClr>
              </a:solidFill>
            </a:endParaRPr>
          </a:p>
        </p:txBody>
      </p:sp>
      <p:sp>
        <p:nvSpPr>
          <p:cNvPr id="3" name="Subtitle 2">
            <a:extLst>
              <a:ext uri="{FF2B5EF4-FFF2-40B4-BE49-F238E27FC236}">
                <a16:creationId xmlns:a16="http://schemas.microsoft.com/office/drawing/2014/main" id="{F05BE2B1-CB0C-E593-37EB-E5002A42CAE1}"/>
              </a:ext>
            </a:extLst>
          </p:cNvPr>
          <p:cNvSpPr>
            <a:spLocks noGrp="1"/>
          </p:cNvSpPr>
          <p:nvPr>
            <p:ph type="subTitle" idx="1"/>
          </p:nvPr>
        </p:nvSpPr>
        <p:spPr>
          <a:xfrm flipV="1">
            <a:off x="1397224" y="6673231"/>
            <a:ext cx="7197726" cy="45719"/>
          </a:xfrm>
        </p:spPr>
        <p:txBody>
          <a:bodyPr>
            <a:normAutofit fontScale="25000" lnSpcReduction="20000"/>
          </a:bodyPr>
          <a:lstStyle/>
          <a:p>
            <a:endParaRPr lang="en-IN" dirty="0"/>
          </a:p>
        </p:txBody>
      </p:sp>
    </p:spTree>
    <p:extLst>
      <p:ext uri="{BB962C8B-B14F-4D97-AF65-F5344CB8AC3E}">
        <p14:creationId xmlns:p14="http://schemas.microsoft.com/office/powerpoint/2010/main" val="2531731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2166C-077D-607E-A923-BCA28C935BF0}"/>
              </a:ext>
            </a:extLst>
          </p:cNvPr>
          <p:cNvSpPr>
            <a:spLocks noGrp="1"/>
          </p:cNvSpPr>
          <p:nvPr>
            <p:ph type="ctrTitle"/>
          </p:nvPr>
        </p:nvSpPr>
        <p:spPr>
          <a:xfrm>
            <a:off x="736375" y="639271"/>
            <a:ext cx="10423750" cy="5915278"/>
          </a:xfrm>
        </p:spPr>
        <p:txBody>
          <a:bodyPr>
            <a:noAutofit/>
          </a:bodyPr>
          <a:lstStyle/>
          <a:p>
            <a:pPr algn="l"/>
            <a:r>
              <a:rPr lang="en-IN" sz="2000" dirty="0">
                <a:solidFill>
                  <a:srgbClr val="C586C0"/>
                </a:solidFill>
                <a:effectLst/>
                <a:latin typeface="Consolas" panose="020B0609020204030204" pitchFamily="49" charset="0"/>
              </a:rPr>
              <a:t>import</a:t>
            </a:r>
            <a:r>
              <a:rPr lang="en-IN" sz="2000" dirty="0">
                <a:solidFill>
                  <a:srgbClr val="CCCCCC"/>
                </a:solidFill>
                <a:effectLst/>
                <a:latin typeface="Consolas" panose="020B0609020204030204" pitchFamily="49" charset="0"/>
              </a:rPr>
              <a:t> </a:t>
            </a:r>
            <a:r>
              <a:rPr lang="en-IN" sz="2000" dirty="0">
                <a:solidFill>
                  <a:srgbClr val="9CDCFE"/>
                </a:solidFill>
                <a:effectLst/>
                <a:latin typeface="Consolas" panose="020B0609020204030204" pitchFamily="49" charset="0"/>
              </a:rPr>
              <a:t>React</a:t>
            </a:r>
            <a:r>
              <a:rPr lang="en-IN" sz="2000" dirty="0">
                <a:solidFill>
                  <a:srgbClr val="CCCCCC"/>
                </a:solidFill>
                <a:effectLst/>
                <a:latin typeface="Consolas" panose="020B0609020204030204" pitchFamily="49" charset="0"/>
              </a:rPr>
              <a:t> </a:t>
            </a:r>
            <a:r>
              <a:rPr lang="en-IN" sz="2000" dirty="0">
                <a:solidFill>
                  <a:srgbClr val="C586C0"/>
                </a:solidFill>
                <a:effectLst/>
                <a:latin typeface="Consolas" panose="020B0609020204030204" pitchFamily="49" charset="0"/>
              </a:rPr>
              <a:t>from</a:t>
            </a:r>
            <a:r>
              <a:rPr lang="en-IN" sz="2000" dirty="0">
                <a:solidFill>
                  <a:srgbClr val="CCCCCC"/>
                </a:solidFill>
                <a:effectLst/>
                <a:latin typeface="Consolas" panose="020B0609020204030204" pitchFamily="49" charset="0"/>
              </a:rPr>
              <a:t> </a:t>
            </a:r>
            <a:r>
              <a:rPr lang="en-IN" sz="2000" dirty="0">
                <a:solidFill>
                  <a:srgbClr val="CE9178"/>
                </a:solidFill>
                <a:effectLst/>
                <a:latin typeface="Consolas" panose="020B0609020204030204" pitchFamily="49" charset="0"/>
              </a:rPr>
              <a:t>'react'</a:t>
            </a:r>
            <a:br>
              <a:rPr lang="en-IN" sz="2000" dirty="0">
                <a:solidFill>
                  <a:srgbClr val="CCCCCC"/>
                </a:solidFill>
                <a:effectLst/>
                <a:latin typeface="Consolas" panose="020B0609020204030204" pitchFamily="49" charset="0"/>
              </a:rPr>
            </a:br>
            <a:br>
              <a:rPr lang="en-IN" sz="2000" dirty="0">
                <a:solidFill>
                  <a:srgbClr val="CCCCCC"/>
                </a:solidFill>
                <a:effectLst/>
                <a:latin typeface="Consolas" panose="020B0609020204030204" pitchFamily="49" charset="0"/>
              </a:rPr>
            </a:br>
            <a:r>
              <a:rPr lang="en-IN" sz="2000" dirty="0">
                <a:solidFill>
                  <a:srgbClr val="569CD6"/>
                </a:solidFill>
                <a:effectLst/>
                <a:latin typeface="Consolas" panose="020B0609020204030204" pitchFamily="49" charset="0"/>
              </a:rPr>
              <a:t>function</a:t>
            </a:r>
            <a:r>
              <a:rPr lang="en-IN" sz="2000" dirty="0">
                <a:solidFill>
                  <a:srgbClr val="CCCCCC"/>
                </a:solidFill>
                <a:effectLst/>
                <a:latin typeface="Consolas" panose="020B0609020204030204" pitchFamily="49" charset="0"/>
              </a:rPr>
              <a:t> </a:t>
            </a:r>
            <a:r>
              <a:rPr lang="en-IN" sz="2000" dirty="0">
                <a:solidFill>
                  <a:srgbClr val="DCDCAA"/>
                </a:solidFill>
                <a:effectLst/>
                <a:latin typeface="Consolas" panose="020B0609020204030204" pitchFamily="49" charset="0"/>
              </a:rPr>
              <a:t>App</a:t>
            </a:r>
            <a:r>
              <a:rPr lang="en-IN" sz="2000" dirty="0">
                <a:solidFill>
                  <a:srgbClr val="CCCCCC"/>
                </a:solidFill>
                <a:effectLst/>
                <a:latin typeface="Consolas" panose="020B0609020204030204" pitchFamily="49" charset="0"/>
              </a:rPr>
              <a:t>() {</a:t>
            </a:r>
            <a:br>
              <a:rPr lang="en-IN" sz="2000" dirty="0">
                <a:solidFill>
                  <a:srgbClr val="CCCCCC"/>
                </a:solidFill>
                <a:effectLst/>
                <a:latin typeface="Consolas" panose="020B0609020204030204" pitchFamily="49" charset="0"/>
              </a:rPr>
            </a:br>
            <a:br>
              <a:rPr lang="en-IN" sz="2000" dirty="0">
                <a:solidFill>
                  <a:srgbClr val="CCCCCC"/>
                </a:solidFill>
                <a:effectLst/>
                <a:latin typeface="Consolas" panose="020B0609020204030204" pitchFamily="49" charset="0"/>
              </a:rPr>
            </a:br>
            <a:r>
              <a:rPr lang="en-IN" sz="2000" dirty="0">
                <a:solidFill>
                  <a:srgbClr val="CCCCCC"/>
                </a:solidFill>
                <a:effectLst/>
                <a:latin typeface="Consolas" panose="020B0609020204030204" pitchFamily="49" charset="0"/>
              </a:rPr>
              <a:t>  </a:t>
            </a:r>
            <a:r>
              <a:rPr lang="en-IN" sz="2000" dirty="0" err="1">
                <a:solidFill>
                  <a:srgbClr val="569CD6"/>
                </a:solidFill>
                <a:effectLst/>
                <a:latin typeface="Consolas" panose="020B0609020204030204" pitchFamily="49" charset="0"/>
              </a:rPr>
              <a:t>const</a:t>
            </a:r>
            <a:r>
              <a:rPr lang="en-IN" sz="2000" dirty="0">
                <a:solidFill>
                  <a:srgbClr val="CCCCCC"/>
                </a:solidFill>
                <a:effectLst/>
                <a:latin typeface="Consolas" panose="020B0609020204030204" pitchFamily="49" charset="0"/>
              </a:rPr>
              <a:t> </a:t>
            </a:r>
            <a:r>
              <a:rPr lang="en-IN" sz="2000" dirty="0">
                <a:solidFill>
                  <a:srgbClr val="4FC1FF"/>
                </a:solidFill>
                <a:effectLst/>
                <a:latin typeface="Consolas" panose="020B0609020204030204" pitchFamily="49" charset="0"/>
              </a:rPr>
              <a:t>name</a:t>
            </a:r>
            <a:r>
              <a:rPr lang="en-IN" sz="2000" dirty="0">
                <a:solidFill>
                  <a:srgbClr val="CCCCCC"/>
                </a:solidFill>
                <a:effectLst/>
                <a:latin typeface="Consolas" panose="020B0609020204030204" pitchFamily="49" charset="0"/>
              </a:rPr>
              <a:t> </a:t>
            </a:r>
            <a:r>
              <a:rPr lang="en-IN" sz="2000" dirty="0">
                <a:solidFill>
                  <a:srgbClr val="D4D4D4"/>
                </a:solidFill>
                <a:effectLst/>
                <a:latin typeface="Consolas" panose="020B0609020204030204" pitchFamily="49" charset="0"/>
              </a:rPr>
              <a:t>=</a:t>
            </a:r>
            <a:r>
              <a:rPr lang="en-IN" sz="2000" dirty="0">
                <a:solidFill>
                  <a:srgbClr val="CCCCCC"/>
                </a:solidFill>
                <a:effectLst/>
                <a:latin typeface="Consolas" panose="020B0609020204030204" pitchFamily="49" charset="0"/>
              </a:rPr>
              <a:t> </a:t>
            </a:r>
            <a:r>
              <a:rPr lang="en-IN" sz="2000" dirty="0">
                <a:solidFill>
                  <a:srgbClr val="CE9178"/>
                </a:solidFill>
                <a:effectLst/>
                <a:latin typeface="Consolas" panose="020B0609020204030204" pitchFamily="49" charset="0"/>
              </a:rPr>
              <a:t>"John"</a:t>
            </a:r>
            <a:br>
              <a:rPr lang="en-IN" sz="2000" dirty="0">
                <a:solidFill>
                  <a:srgbClr val="CCCCCC"/>
                </a:solidFill>
                <a:effectLst/>
                <a:latin typeface="Consolas" panose="020B0609020204030204" pitchFamily="49" charset="0"/>
              </a:rPr>
            </a:br>
            <a:r>
              <a:rPr lang="en-IN" sz="2000" dirty="0">
                <a:solidFill>
                  <a:srgbClr val="CCCCCC"/>
                </a:solidFill>
                <a:effectLst/>
                <a:latin typeface="Consolas" panose="020B0609020204030204" pitchFamily="49" charset="0"/>
              </a:rPr>
              <a:t>  </a:t>
            </a:r>
            <a:r>
              <a:rPr lang="en-IN" sz="2000" dirty="0" err="1">
                <a:solidFill>
                  <a:srgbClr val="569CD6"/>
                </a:solidFill>
                <a:effectLst/>
                <a:latin typeface="Consolas" panose="020B0609020204030204" pitchFamily="49" charset="0"/>
              </a:rPr>
              <a:t>const</a:t>
            </a:r>
            <a:r>
              <a:rPr lang="en-IN" sz="2000" dirty="0">
                <a:solidFill>
                  <a:srgbClr val="CCCCCC"/>
                </a:solidFill>
                <a:effectLst/>
                <a:latin typeface="Consolas" panose="020B0609020204030204" pitchFamily="49" charset="0"/>
              </a:rPr>
              <a:t> </a:t>
            </a:r>
            <a:r>
              <a:rPr lang="en-IN" sz="2000" dirty="0" err="1">
                <a:solidFill>
                  <a:srgbClr val="4FC1FF"/>
                </a:solidFill>
                <a:effectLst/>
                <a:latin typeface="Consolas" panose="020B0609020204030204" pitchFamily="49" charset="0"/>
              </a:rPr>
              <a:t>phnumber</a:t>
            </a:r>
            <a:r>
              <a:rPr lang="en-IN" sz="2000" dirty="0">
                <a:solidFill>
                  <a:srgbClr val="CCCCCC"/>
                </a:solidFill>
                <a:effectLst/>
                <a:latin typeface="Consolas" panose="020B0609020204030204" pitchFamily="49" charset="0"/>
              </a:rPr>
              <a:t> </a:t>
            </a:r>
            <a:r>
              <a:rPr lang="en-IN" sz="2000" dirty="0">
                <a:solidFill>
                  <a:srgbClr val="D4D4D4"/>
                </a:solidFill>
                <a:effectLst/>
                <a:latin typeface="Consolas" panose="020B0609020204030204" pitchFamily="49" charset="0"/>
              </a:rPr>
              <a:t>=</a:t>
            </a:r>
            <a:r>
              <a:rPr lang="en-IN" sz="2000" dirty="0">
                <a:solidFill>
                  <a:srgbClr val="CCCCCC"/>
                </a:solidFill>
                <a:effectLst/>
                <a:latin typeface="Consolas" panose="020B0609020204030204" pitchFamily="49" charset="0"/>
              </a:rPr>
              <a:t> </a:t>
            </a:r>
            <a:r>
              <a:rPr lang="en-IN" sz="2000" dirty="0">
                <a:solidFill>
                  <a:srgbClr val="B5CEA8"/>
                </a:solidFill>
                <a:effectLst/>
                <a:latin typeface="Consolas" panose="020B0609020204030204" pitchFamily="49" charset="0"/>
              </a:rPr>
              <a:t>1234567890</a:t>
            </a:r>
            <a:br>
              <a:rPr lang="en-IN" sz="2000" dirty="0">
                <a:solidFill>
                  <a:srgbClr val="CCCCCC"/>
                </a:solidFill>
                <a:effectLst/>
                <a:latin typeface="Consolas" panose="020B0609020204030204" pitchFamily="49" charset="0"/>
              </a:rPr>
            </a:br>
            <a:br>
              <a:rPr lang="en-IN" sz="2000" dirty="0">
                <a:solidFill>
                  <a:srgbClr val="CCCCCC"/>
                </a:solidFill>
                <a:effectLst/>
                <a:latin typeface="Consolas" panose="020B0609020204030204" pitchFamily="49" charset="0"/>
              </a:rPr>
            </a:br>
            <a:br>
              <a:rPr lang="en-IN" sz="2000" dirty="0">
                <a:solidFill>
                  <a:srgbClr val="CCCCCC"/>
                </a:solidFill>
                <a:effectLst/>
                <a:latin typeface="Consolas" panose="020B0609020204030204" pitchFamily="49" charset="0"/>
              </a:rPr>
            </a:br>
            <a:r>
              <a:rPr lang="en-IN" sz="2000" dirty="0">
                <a:solidFill>
                  <a:srgbClr val="CCCCCC"/>
                </a:solidFill>
                <a:effectLst/>
                <a:latin typeface="Consolas" panose="020B0609020204030204" pitchFamily="49" charset="0"/>
              </a:rPr>
              <a:t>  </a:t>
            </a:r>
            <a:r>
              <a:rPr lang="en-IN" sz="2000" dirty="0">
                <a:solidFill>
                  <a:srgbClr val="C586C0"/>
                </a:solidFill>
                <a:effectLst/>
                <a:latin typeface="Consolas" panose="020B0609020204030204" pitchFamily="49" charset="0"/>
              </a:rPr>
              <a:t>return</a:t>
            </a:r>
            <a:r>
              <a:rPr lang="en-IN" sz="2000" dirty="0">
                <a:solidFill>
                  <a:srgbClr val="CCCCCC"/>
                </a:solidFill>
                <a:effectLst/>
                <a:latin typeface="Consolas" panose="020B0609020204030204" pitchFamily="49" charset="0"/>
              </a:rPr>
              <a:t>(</a:t>
            </a:r>
            <a:br>
              <a:rPr lang="en-IN" sz="2000" dirty="0">
                <a:solidFill>
                  <a:srgbClr val="CCCCCC"/>
                </a:solidFill>
                <a:effectLst/>
                <a:latin typeface="Consolas" panose="020B0609020204030204" pitchFamily="49" charset="0"/>
              </a:rPr>
            </a:br>
            <a:r>
              <a:rPr lang="en-IN" sz="2000" dirty="0">
                <a:solidFill>
                  <a:srgbClr val="CCCCCC"/>
                </a:solidFill>
                <a:effectLst/>
                <a:latin typeface="Consolas" panose="020B0609020204030204" pitchFamily="49" charset="0"/>
              </a:rPr>
              <a:t>    </a:t>
            </a:r>
            <a:r>
              <a:rPr lang="en-IN" sz="2000" dirty="0">
                <a:solidFill>
                  <a:srgbClr val="808080"/>
                </a:solidFill>
                <a:effectLst/>
                <a:latin typeface="Consolas" panose="020B0609020204030204" pitchFamily="49" charset="0"/>
              </a:rPr>
              <a:t>&lt;</a:t>
            </a:r>
            <a:r>
              <a:rPr lang="en-IN" sz="2000" dirty="0">
                <a:solidFill>
                  <a:srgbClr val="569CD6"/>
                </a:solidFill>
                <a:effectLst/>
                <a:latin typeface="Consolas" panose="020B0609020204030204" pitchFamily="49" charset="0"/>
              </a:rPr>
              <a:t>div</a:t>
            </a:r>
            <a:r>
              <a:rPr lang="en-IN" sz="2000" dirty="0">
                <a:solidFill>
                  <a:srgbClr val="808080"/>
                </a:solidFill>
                <a:effectLst/>
                <a:latin typeface="Consolas" panose="020B0609020204030204" pitchFamily="49" charset="0"/>
              </a:rPr>
              <a:t>&gt;</a:t>
            </a:r>
            <a:br>
              <a:rPr lang="en-IN" sz="2000" dirty="0">
                <a:solidFill>
                  <a:srgbClr val="CCCCCC"/>
                </a:solidFill>
                <a:effectLst/>
                <a:latin typeface="Consolas" panose="020B0609020204030204" pitchFamily="49" charset="0"/>
              </a:rPr>
            </a:br>
            <a:r>
              <a:rPr lang="en-IN" sz="2000" dirty="0">
                <a:solidFill>
                  <a:srgbClr val="CCCCCC"/>
                </a:solidFill>
                <a:effectLst/>
                <a:latin typeface="Consolas" panose="020B0609020204030204" pitchFamily="49" charset="0"/>
              </a:rPr>
              <a:t>      </a:t>
            </a:r>
            <a:r>
              <a:rPr lang="en-IN" sz="2000" dirty="0">
                <a:solidFill>
                  <a:srgbClr val="808080"/>
                </a:solidFill>
                <a:effectLst/>
                <a:latin typeface="Consolas" panose="020B0609020204030204" pitchFamily="49" charset="0"/>
              </a:rPr>
              <a:t>&lt;</a:t>
            </a:r>
            <a:r>
              <a:rPr lang="en-IN" sz="2000" dirty="0">
                <a:solidFill>
                  <a:srgbClr val="569CD6"/>
                </a:solidFill>
                <a:effectLst/>
                <a:latin typeface="Consolas" panose="020B0609020204030204" pitchFamily="49" charset="0"/>
              </a:rPr>
              <a:t>h1</a:t>
            </a:r>
            <a:r>
              <a:rPr lang="en-IN" sz="2000" dirty="0">
                <a:solidFill>
                  <a:srgbClr val="808080"/>
                </a:solidFill>
                <a:effectLst/>
                <a:latin typeface="Consolas" panose="020B0609020204030204" pitchFamily="49" charset="0"/>
              </a:rPr>
              <a:t>&gt;</a:t>
            </a:r>
            <a:r>
              <a:rPr lang="en-IN" sz="2000" dirty="0">
                <a:solidFill>
                  <a:srgbClr val="CCCCCC"/>
                </a:solidFill>
                <a:effectLst/>
                <a:latin typeface="Consolas" panose="020B0609020204030204" pitchFamily="49" charset="0"/>
              </a:rPr>
              <a:t>Hello </a:t>
            </a:r>
            <a:r>
              <a:rPr lang="en-IN" sz="2000" dirty="0">
                <a:solidFill>
                  <a:srgbClr val="569CD6"/>
                </a:solidFill>
                <a:effectLst/>
                <a:latin typeface="Consolas" panose="020B0609020204030204" pitchFamily="49" charset="0"/>
              </a:rPr>
              <a:t>{</a:t>
            </a:r>
            <a:r>
              <a:rPr lang="en-IN" sz="2000" dirty="0">
                <a:solidFill>
                  <a:srgbClr val="4FC1FF"/>
                </a:solidFill>
                <a:effectLst/>
                <a:latin typeface="Consolas" panose="020B0609020204030204" pitchFamily="49" charset="0"/>
              </a:rPr>
              <a:t>name</a:t>
            </a:r>
            <a:r>
              <a:rPr lang="en-IN" sz="2000" dirty="0">
                <a:solidFill>
                  <a:srgbClr val="569CD6"/>
                </a:solidFill>
                <a:effectLst/>
                <a:latin typeface="Consolas" panose="020B0609020204030204" pitchFamily="49" charset="0"/>
              </a:rPr>
              <a:t>}</a:t>
            </a:r>
            <a:r>
              <a:rPr lang="en-IN" sz="2000" dirty="0">
                <a:solidFill>
                  <a:srgbClr val="808080"/>
                </a:solidFill>
                <a:effectLst/>
                <a:latin typeface="Consolas" panose="020B0609020204030204" pitchFamily="49" charset="0"/>
              </a:rPr>
              <a:t>&lt;/</a:t>
            </a:r>
            <a:r>
              <a:rPr lang="en-IN" sz="2000" dirty="0">
                <a:solidFill>
                  <a:srgbClr val="569CD6"/>
                </a:solidFill>
                <a:effectLst/>
                <a:latin typeface="Consolas" panose="020B0609020204030204" pitchFamily="49" charset="0"/>
              </a:rPr>
              <a:t>h1</a:t>
            </a:r>
            <a:r>
              <a:rPr lang="en-IN" sz="2000" dirty="0">
                <a:solidFill>
                  <a:srgbClr val="808080"/>
                </a:solidFill>
                <a:effectLst/>
                <a:latin typeface="Consolas" panose="020B0609020204030204" pitchFamily="49" charset="0"/>
              </a:rPr>
              <a:t>&gt;</a:t>
            </a:r>
            <a:br>
              <a:rPr lang="en-IN" sz="2000" dirty="0">
                <a:solidFill>
                  <a:srgbClr val="CCCCCC"/>
                </a:solidFill>
                <a:effectLst/>
                <a:latin typeface="Consolas" panose="020B0609020204030204" pitchFamily="49" charset="0"/>
              </a:rPr>
            </a:br>
            <a:r>
              <a:rPr lang="en-IN" sz="2000" dirty="0">
                <a:solidFill>
                  <a:srgbClr val="CCCCCC"/>
                </a:solidFill>
                <a:effectLst/>
                <a:latin typeface="Consolas" panose="020B0609020204030204" pitchFamily="49" charset="0"/>
              </a:rPr>
              <a:t>      </a:t>
            </a:r>
            <a:r>
              <a:rPr lang="en-IN" sz="2000" dirty="0">
                <a:solidFill>
                  <a:srgbClr val="808080"/>
                </a:solidFill>
                <a:effectLst/>
                <a:latin typeface="Consolas" panose="020B0609020204030204" pitchFamily="49" charset="0"/>
              </a:rPr>
              <a:t>&lt;</a:t>
            </a:r>
            <a:r>
              <a:rPr lang="en-IN" sz="2000" dirty="0">
                <a:solidFill>
                  <a:srgbClr val="569CD6"/>
                </a:solidFill>
                <a:effectLst/>
                <a:latin typeface="Consolas" panose="020B0609020204030204" pitchFamily="49" charset="0"/>
              </a:rPr>
              <a:t>h2</a:t>
            </a:r>
            <a:r>
              <a:rPr lang="en-IN" sz="2000" dirty="0">
                <a:solidFill>
                  <a:srgbClr val="808080"/>
                </a:solidFill>
                <a:effectLst/>
                <a:latin typeface="Consolas" panose="020B0609020204030204" pitchFamily="49" charset="0"/>
              </a:rPr>
              <a:t>&gt;</a:t>
            </a:r>
            <a:r>
              <a:rPr lang="en-IN" sz="2000" dirty="0">
                <a:solidFill>
                  <a:srgbClr val="CCCCCC"/>
                </a:solidFill>
                <a:effectLst/>
                <a:latin typeface="Consolas" panose="020B0609020204030204" pitchFamily="49" charset="0"/>
              </a:rPr>
              <a:t>Phone number : </a:t>
            </a:r>
            <a:r>
              <a:rPr lang="en-IN" sz="2000" dirty="0">
                <a:solidFill>
                  <a:srgbClr val="569CD6"/>
                </a:solidFill>
                <a:effectLst/>
                <a:latin typeface="Consolas" panose="020B0609020204030204" pitchFamily="49" charset="0"/>
              </a:rPr>
              <a:t>{</a:t>
            </a:r>
            <a:r>
              <a:rPr lang="en-IN" sz="2000" dirty="0" err="1">
                <a:solidFill>
                  <a:srgbClr val="4FC1FF"/>
                </a:solidFill>
                <a:effectLst/>
                <a:latin typeface="Consolas" panose="020B0609020204030204" pitchFamily="49" charset="0"/>
              </a:rPr>
              <a:t>phnumber</a:t>
            </a:r>
            <a:r>
              <a:rPr lang="en-IN" sz="2000" dirty="0">
                <a:solidFill>
                  <a:srgbClr val="569CD6"/>
                </a:solidFill>
                <a:effectLst/>
                <a:latin typeface="Consolas" panose="020B0609020204030204" pitchFamily="49" charset="0"/>
              </a:rPr>
              <a:t>}</a:t>
            </a:r>
            <a:r>
              <a:rPr lang="en-IN" sz="2000" dirty="0">
                <a:solidFill>
                  <a:srgbClr val="808080"/>
                </a:solidFill>
                <a:effectLst/>
                <a:latin typeface="Consolas" panose="020B0609020204030204" pitchFamily="49" charset="0"/>
              </a:rPr>
              <a:t>&lt;/</a:t>
            </a:r>
            <a:r>
              <a:rPr lang="en-IN" sz="2000" dirty="0">
                <a:solidFill>
                  <a:srgbClr val="569CD6"/>
                </a:solidFill>
                <a:effectLst/>
                <a:latin typeface="Consolas" panose="020B0609020204030204" pitchFamily="49" charset="0"/>
              </a:rPr>
              <a:t>h2</a:t>
            </a:r>
            <a:r>
              <a:rPr lang="en-IN" sz="2000" dirty="0">
                <a:solidFill>
                  <a:srgbClr val="808080"/>
                </a:solidFill>
                <a:effectLst/>
                <a:latin typeface="Consolas" panose="020B0609020204030204" pitchFamily="49" charset="0"/>
              </a:rPr>
              <a:t>&gt;</a:t>
            </a:r>
            <a:br>
              <a:rPr lang="en-IN" sz="2000" dirty="0">
                <a:solidFill>
                  <a:srgbClr val="CCCCCC"/>
                </a:solidFill>
                <a:effectLst/>
                <a:latin typeface="Consolas" panose="020B0609020204030204" pitchFamily="49" charset="0"/>
              </a:rPr>
            </a:br>
            <a:r>
              <a:rPr lang="en-IN" sz="2000" dirty="0">
                <a:solidFill>
                  <a:srgbClr val="CCCCCC"/>
                </a:solidFill>
                <a:effectLst/>
                <a:latin typeface="Consolas" panose="020B0609020204030204" pitchFamily="49" charset="0"/>
              </a:rPr>
              <a:t>    </a:t>
            </a:r>
            <a:r>
              <a:rPr lang="en-IN" sz="2000" dirty="0">
                <a:solidFill>
                  <a:srgbClr val="808080"/>
                </a:solidFill>
                <a:effectLst/>
                <a:latin typeface="Consolas" panose="020B0609020204030204" pitchFamily="49" charset="0"/>
              </a:rPr>
              <a:t>&lt;/</a:t>
            </a:r>
            <a:r>
              <a:rPr lang="en-IN" sz="2000" dirty="0">
                <a:solidFill>
                  <a:srgbClr val="569CD6"/>
                </a:solidFill>
                <a:effectLst/>
                <a:latin typeface="Consolas" panose="020B0609020204030204" pitchFamily="49" charset="0"/>
              </a:rPr>
              <a:t>div</a:t>
            </a:r>
            <a:r>
              <a:rPr lang="en-IN" sz="2000" dirty="0">
                <a:solidFill>
                  <a:srgbClr val="808080"/>
                </a:solidFill>
                <a:effectLst/>
                <a:latin typeface="Consolas" panose="020B0609020204030204" pitchFamily="49" charset="0"/>
              </a:rPr>
              <a:t>&gt;</a:t>
            </a:r>
            <a:br>
              <a:rPr lang="en-IN" sz="2000" dirty="0">
                <a:solidFill>
                  <a:srgbClr val="CCCCCC"/>
                </a:solidFill>
                <a:effectLst/>
                <a:latin typeface="Consolas" panose="020B0609020204030204" pitchFamily="49" charset="0"/>
              </a:rPr>
            </a:br>
            <a:r>
              <a:rPr lang="en-IN" sz="2000" dirty="0">
                <a:solidFill>
                  <a:srgbClr val="CCCCCC"/>
                </a:solidFill>
                <a:effectLst/>
                <a:latin typeface="Consolas" panose="020B0609020204030204" pitchFamily="49" charset="0"/>
              </a:rPr>
              <a:t>  )</a:t>
            </a:r>
            <a:br>
              <a:rPr lang="en-IN" sz="2000" dirty="0">
                <a:solidFill>
                  <a:srgbClr val="CCCCCC"/>
                </a:solidFill>
                <a:effectLst/>
                <a:latin typeface="Consolas" panose="020B0609020204030204" pitchFamily="49" charset="0"/>
              </a:rPr>
            </a:br>
            <a:r>
              <a:rPr lang="en-IN" sz="2000" dirty="0">
                <a:solidFill>
                  <a:srgbClr val="CCCCCC"/>
                </a:solidFill>
                <a:effectLst/>
                <a:latin typeface="Consolas" panose="020B0609020204030204" pitchFamily="49" charset="0"/>
              </a:rPr>
              <a:t>}</a:t>
            </a:r>
            <a:br>
              <a:rPr lang="en-IN" sz="2000" dirty="0">
                <a:solidFill>
                  <a:srgbClr val="CCCCCC"/>
                </a:solidFill>
                <a:effectLst/>
                <a:latin typeface="Consolas" panose="020B0609020204030204" pitchFamily="49" charset="0"/>
              </a:rPr>
            </a:br>
            <a:br>
              <a:rPr lang="en-IN" sz="2000" dirty="0">
                <a:solidFill>
                  <a:srgbClr val="CCCCCC"/>
                </a:solidFill>
                <a:effectLst/>
                <a:latin typeface="Consolas" panose="020B0609020204030204" pitchFamily="49" charset="0"/>
              </a:rPr>
            </a:br>
            <a:r>
              <a:rPr lang="en-IN" sz="2000" dirty="0">
                <a:solidFill>
                  <a:srgbClr val="C586C0"/>
                </a:solidFill>
                <a:effectLst/>
                <a:latin typeface="Consolas" panose="020B0609020204030204" pitchFamily="49" charset="0"/>
              </a:rPr>
              <a:t>export</a:t>
            </a:r>
            <a:r>
              <a:rPr lang="en-IN" sz="2000" dirty="0">
                <a:solidFill>
                  <a:srgbClr val="CCCCCC"/>
                </a:solidFill>
                <a:effectLst/>
                <a:latin typeface="Consolas" panose="020B0609020204030204" pitchFamily="49" charset="0"/>
              </a:rPr>
              <a:t> </a:t>
            </a:r>
            <a:r>
              <a:rPr lang="en-IN" sz="2000" dirty="0">
                <a:solidFill>
                  <a:srgbClr val="C586C0"/>
                </a:solidFill>
                <a:effectLst/>
                <a:latin typeface="Consolas" panose="020B0609020204030204" pitchFamily="49" charset="0"/>
              </a:rPr>
              <a:t>default</a:t>
            </a:r>
            <a:r>
              <a:rPr lang="en-IN" sz="2000" dirty="0">
                <a:solidFill>
                  <a:srgbClr val="CCCCCC"/>
                </a:solidFill>
                <a:effectLst/>
                <a:latin typeface="Consolas" panose="020B0609020204030204" pitchFamily="49" charset="0"/>
              </a:rPr>
              <a:t> </a:t>
            </a:r>
            <a:r>
              <a:rPr lang="en-IN" sz="2000" dirty="0">
                <a:solidFill>
                  <a:srgbClr val="DCDCAA"/>
                </a:solidFill>
                <a:effectLst/>
                <a:latin typeface="Consolas" panose="020B0609020204030204" pitchFamily="49" charset="0"/>
              </a:rPr>
              <a:t>App</a:t>
            </a:r>
            <a:br>
              <a:rPr lang="en-IN" sz="4400" b="0" dirty="0">
                <a:solidFill>
                  <a:srgbClr val="CCCCCC"/>
                </a:solidFill>
                <a:effectLst/>
                <a:latin typeface="Consolas" panose="020B0609020204030204" pitchFamily="49" charset="0"/>
              </a:rPr>
            </a:br>
            <a:endParaRPr lang="en-IN" sz="4400" dirty="0"/>
          </a:p>
        </p:txBody>
      </p:sp>
      <p:sp>
        <p:nvSpPr>
          <p:cNvPr id="3" name="Subtitle 2">
            <a:extLst>
              <a:ext uri="{FF2B5EF4-FFF2-40B4-BE49-F238E27FC236}">
                <a16:creationId xmlns:a16="http://schemas.microsoft.com/office/drawing/2014/main" id="{F05BE2B1-CB0C-E593-37EB-E5002A42CAE1}"/>
              </a:ext>
            </a:extLst>
          </p:cNvPr>
          <p:cNvSpPr>
            <a:spLocks noGrp="1"/>
          </p:cNvSpPr>
          <p:nvPr>
            <p:ph type="subTitle" idx="1"/>
          </p:nvPr>
        </p:nvSpPr>
        <p:spPr>
          <a:xfrm flipV="1">
            <a:off x="2586753" y="6804037"/>
            <a:ext cx="7197726" cy="45719"/>
          </a:xfrm>
        </p:spPr>
        <p:txBody>
          <a:bodyPr>
            <a:normAutofit fontScale="25000" lnSpcReduction="20000"/>
          </a:bodyPr>
          <a:lstStyle/>
          <a:p>
            <a:endParaRPr lang="en-IN" dirty="0"/>
          </a:p>
        </p:txBody>
      </p:sp>
    </p:spTree>
    <p:extLst>
      <p:ext uri="{BB962C8B-B14F-4D97-AF65-F5344CB8AC3E}">
        <p14:creationId xmlns:p14="http://schemas.microsoft.com/office/powerpoint/2010/main" val="2518344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2166C-077D-607E-A923-BCA28C935BF0}"/>
              </a:ext>
            </a:extLst>
          </p:cNvPr>
          <p:cNvSpPr>
            <a:spLocks noGrp="1"/>
          </p:cNvSpPr>
          <p:nvPr>
            <p:ph type="ctrTitle"/>
          </p:nvPr>
        </p:nvSpPr>
        <p:spPr>
          <a:xfrm>
            <a:off x="2921224" y="202301"/>
            <a:ext cx="5754645" cy="1019444"/>
          </a:xfrm>
        </p:spPr>
        <p:txBody>
          <a:bodyPr/>
          <a:lstStyle/>
          <a:p>
            <a:r>
              <a:rPr lang="en-IN" dirty="0"/>
              <a:t>Declare a variable</a:t>
            </a:r>
          </a:p>
        </p:txBody>
      </p:sp>
      <p:sp>
        <p:nvSpPr>
          <p:cNvPr id="4" name="Rectangle 1">
            <a:extLst>
              <a:ext uri="{FF2B5EF4-FFF2-40B4-BE49-F238E27FC236}">
                <a16:creationId xmlns:a16="http://schemas.microsoft.com/office/drawing/2014/main" id="{695368E5-0561-1C32-DC2E-FBBA8E383435}"/>
              </a:ext>
            </a:extLst>
          </p:cNvPr>
          <p:cNvSpPr>
            <a:spLocks noGrp="1" noChangeArrowheads="1"/>
          </p:cNvSpPr>
          <p:nvPr>
            <p:ph type="subTitle" idx="1"/>
          </p:nvPr>
        </p:nvSpPr>
        <p:spPr bwMode="auto">
          <a:xfrm>
            <a:off x="1360762" y="1995811"/>
            <a:ext cx="8320539" cy="3239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2"/>
                </a:solidFill>
                <a:effectLst/>
                <a:latin typeface="Söhne"/>
              </a:rPr>
              <a:t>In JavaScript, </a:t>
            </a:r>
            <a:r>
              <a:rPr kumimoji="0" lang="en-US" altLang="en-US" b="1" i="0" u="none" strike="noStrike" cap="none" normalizeH="0" baseline="0" dirty="0">
                <a:ln>
                  <a:noFill/>
                </a:ln>
                <a:solidFill>
                  <a:schemeClr val="tx2"/>
                </a:solidFill>
                <a:effectLst/>
                <a:latin typeface="Söhne Mono"/>
              </a:rPr>
              <a:t>let</a:t>
            </a:r>
            <a:r>
              <a:rPr kumimoji="0" lang="en-US" altLang="en-US" b="0" i="0" u="none" strike="noStrike" cap="none" normalizeH="0" baseline="0" dirty="0">
                <a:ln>
                  <a:noFill/>
                </a:ln>
                <a:solidFill>
                  <a:schemeClr val="tx2"/>
                </a:solidFill>
                <a:effectLst/>
                <a:latin typeface="Söhne"/>
              </a:rPr>
              <a:t>, </a:t>
            </a:r>
            <a:r>
              <a:rPr kumimoji="0" lang="en-US" altLang="en-US" b="1" i="0" u="none" strike="noStrike" cap="none" normalizeH="0" baseline="0" dirty="0">
                <a:ln>
                  <a:noFill/>
                </a:ln>
                <a:solidFill>
                  <a:schemeClr val="tx2"/>
                </a:solidFill>
                <a:effectLst/>
                <a:latin typeface="Söhne Mono"/>
              </a:rPr>
              <a:t>var</a:t>
            </a:r>
            <a:r>
              <a:rPr kumimoji="0" lang="en-US" altLang="en-US" b="0" i="0" u="none" strike="noStrike" cap="none" normalizeH="0" baseline="0" dirty="0">
                <a:ln>
                  <a:noFill/>
                </a:ln>
                <a:solidFill>
                  <a:schemeClr val="tx2"/>
                </a:solidFill>
                <a:effectLst/>
                <a:latin typeface="Söhne"/>
              </a:rPr>
              <a:t>, and </a:t>
            </a:r>
            <a:r>
              <a:rPr kumimoji="0" lang="en-US" altLang="en-US" b="1" i="0" u="none" strike="noStrike" cap="none" normalizeH="0" baseline="0" dirty="0">
                <a:ln>
                  <a:noFill/>
                </a:ln>
                <a:solidFill>
                  <a:schemeClr val="tx2"/>
                </a:solidFill>
                <a:effectLst/>
                <a:latin typeface="Söhne Mono"/>
              </a:rPr>
              <a:t>const</a:t>
            </a:r>
            <a:r>
              <a:rPr kumimoji="0" lang="en-US" altLang="en-US" b="0" i="0" u="none" strike="noStrike" cap="none" normalizeH="0" baseline="0" dirty="0">
                <a:ln>
                  <a:noFill/>
                </a:ln>
                <a:solidFill>
                  <a:schemeClr val="tx2"/>
                </a:solidFill>
                <a:effectLst/>
                <a:latin typeface="Söhne"/>
              </a:rPr>
              <a:t> are used to declare variables, but they have some key differences in terms of scope, hoisting</a:t>
            </a:r>
            <a:r>
              <a:rPr kumimoji="0" lang="en-US" altLang="en-US" b="0" i="0" u="none" strike="noStrike" cap="none" normalizeH="0" baseline="0" dirty="0">
                <a:ln>
                  <a:noFill/>
                </a:ln>
                <a:solidFill>
                  <a:schemeClr val="tx2"/>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cap="none" dirty="0">
              <a:solidFill>
                <a:schemeClr val="tx2"/>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2"/>
                </a:solidFill>
                <a:effectLst/>
                <a:latin typeface="Arial" panose="020B0604020202020204" pitchFamily="34" charset="0"/>
              </a:rPr>
              <a:t>VA</a:t>
            </a:r>
            <a:r>
              <a:rPr lang="en-US" altLang="en-US" cap="none" dirty="0">
                <a:solidFill>
                  <a:schemeClr val="tx2"/>
                </a:solidFill>
              </a:rPr>
              <a:t>R - </a:t>
            </a:r>
            <a:r>
              <a:rPr kumimoji="0" lang="en-US" altLang="en-US" sz="1800" b="0" i="0" u="none" strike="noStrike" cap="none" normalizeH="0" baseline="0" dirty="0">
                <a:ln>
                  <a:noFill/>
                </a:ln>
                <a:solidFill>
                  <a:schemeClr val="tx2"/>
                </a:solidFill>
                <a:effectLst/>
                <a:latin typeface="Söhne"/>
              </a:rPr>
              <a:t>Variables declared with </a:t>
            </a:r>
            <a:r>
              <a:rPr kumimoji="0" lang="en-US" altLang="en-US" b="1" i="0" u="none" strike="noStrike" cap="none" normalizeH="0" baseline="0" dirty="0">
                <a:ln>
                  <a:noFill/>
                </a:ln>
                <a:solidFill>
                  <a:schemeClr val="tx2"/>
                </a:solidFill>
                <a:effectLst/>
                <a:latin typeface="Söhne Mono"/>
              </a:rPr>
              <a:t>var</a:t>
            </a:r>
            <a:r>
              <a:rPr kumimoji="0" lang="en-US" altLang="en-US" sz="1800" b="0" i="0" u="none" strike="noStrike" cap="none" normalizeH="0" baseline="0" dirty="0">
                <a:ln>
                  <a:noFill/>
                </a:ln>
                <a:solidFill>
                  <a:schemeClr val="tx2"/>
                </a:solidFill>
                <a:effectLst/>
                <a:latin typeface="Söhne"/>
              </a:rPr>
              <a:t> can be redeclared and reassigned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cap="none" dirty="0">
              <a:solidFill>
                <a:schemeClr val="tx2"/>
              </a:solidFill>
              <a:latin typeface="Söhne"/>
            </a:endParaRPr>
          </a:p>
          <a:p>
            <a:pPr algn="l" defTabSz="914400">
              <a:buClrTx/>
              <a:buSzTx/>
            </a:pPr>
            <a:r>
              <a:rPr lang="en-US" altLang="en-US" cap="none" dirty="0">
                <a:solidFill>
                  <a:schemeClr val="tx2"/>
                </a:solidFill>
                <a:latin typeface="Söhne"/>
              </a:rPr>
              <a:t>LET - </a:t>
            </a:r>
            <a:r>
              <a:rPr kumimoji="0" lang="en-US" altLang="en-US" sz="1800" b="0" i="0" u="none" strike="noStrike" cap="none" normalizeH="0" baseline="0" dirty="0">
                <a:ln>
                  <a:noFill/>
                </a:ln>
                <a:solidFill>
                  <a:schemeClr val="tx2"/>
                </a:solidFill>
                <a:effectLst/>
                <a:latin typeface="Söhne"/>
              </a:rPr>
              <a:t>Variables declared with </a:t>
            </a:r>
            <a:r>
              <a:rPr kumimoji="0" lang="en-US" altLang="en-US" b="1" i="0" u="none" strike="noStrike" cap="none" normalizeH="0" baseline="0" dirty="0">
                <a:ln>
                  <a:noFill/>
                </a:ln>
                <a:solidFill>
                  <a:schemeClr val="tx2"/>
                </a:solidFill>
                <a:effectLst/>
                <a:latin typeface="Söhne Mono"/>
              </a:rPr>
              <a:t>let</a:t>
            </a:r>
            <a:r>
              <a:rPr kumimoji="0" lang="en-US" altLang="en-US" sz="1800" b="0" i="0" u="none" strike="noStrike" cap="none" normalizeH="0" baseline="0" dirty="0">
                <a:ln>
                  <a:noFill/>
                </a:ln>
                <a:solidFill>
                  <a:schemeClr val="tx2"/>
                </a:solidFill>
                <a:effectLst/>
                <a:latin typeface="Söhne"/>
              </a:rPr>
              <a:t> can be reassigned but not redeclared in the same scope.</a:t>
            </a:r>
            <a:r>
              <a:rPr kumimoji="0" lang="en-US" altLang="en-US" sz="1050" b="0" i="0" u="none" strike="noStrike" cap="none" normalizeH="0" baseline="0" dirty="0">
                <a:ln>
                  <a:noFill/>
                </a:ln>
                <a:solidFill>
                  <a:schemeClr val="tx2"/>
                </a:solidFill>
                <a:effectLst/>
              </a:rPr>
              <a:t> </a:t>
            </a:r>
          </a:p>
          <a:p>
            <a:pPr algn="l" defTabSz="914400">
              <a:buClrTx/>
              <a:buSzTx/>
            </a:pPr>
            <a:endParaRPr lang="en-US" altLang="en-US" sz="1050" cap="none" dirty="0">
              <a:solidFill>
                <a:schemeClr val="tx2"/>
              </a:solidFill>
              <a:latin typeface="Arial" panose="020B0604020202020204" pitchFamily="34" charset="0"/>
            </a:endParaRPr>
          </a:p>
          <a:p>
            <a:pPr algn="l" defTabSz="914400">
              <a:buClrTx/>
              <a:buSzTx/>
            </a:pPr>
            <a:r>
              <a:rPr lang="en-US" altLang="en-US" sz="1600" cap="none" dirty="0">
                <a:solidFill>
                  <a:schemeClr val="tx2"/>
                </a:solidFill>
                <a:latin typeface="Arial" panose="020B0604020202020204" pitchFamily="34" charset="0"/>
              </a:rPr>
              <a:t>CONST - </a:t>
            </a:r>
            <a:r>
              <a:rPr kumimoji="0" lang="en-US" altLang="en-US" sz="1600" b="0" i="0" u="none" strike="noStrike" cap="none" normalizeH="0" baseline="0" dirty="0">
                <a:ln>
                  <a:noFill/>
                </a:ln>
                <a:solidFill>
                  <a:schemeClr val="tx2"/>
                </a:solidFill>
                <a:effectLst/>
                <a:latin typeface="Söhne"/>
              </a:rPr>
              <a:t>Variables declared with </a:t>
            </a:r>
            <a:r>
              <a:rPr kumimoji="0" lang="en-US" altLang="en-US" sz="1600" b="1" i="0" u="none" strike="noStrike" cap="none" normalizeH="0" baseline="0" dirty="0">
                <a:ln>
                  <a:noFill/>
                </a:ln>
                <a:solidFill>
                  <a:schemeClr val="tx2"/>
                </a:solidFill>
                <a:effectLst/>
                <a:latin typeface="Söhne Mono"/>
              </a:rPr>
              <a:t>const</a:t>
            </a:r>
            <a:r>
              <a:rPr kumimoji="0" lang="en-US" altLang="en-US" sz="1600" b="0" i="0" u="none" strike="noStrike" cap="none" normalizeH="0" baseline="0" dirty="0">
                <a:ln>
                  <a:noFill/>
                </a:ln>
                <a:solidFill>
                  <a:schemeClr val="tx2"/>
                </a:solidFill>
                <a:effectLst/>
                <a:latin typeface="Söhne"/>
              </a:rPr>
              <a:t> cannot be reassigned once they are assigned a value. They must be initialized when declared, and their value cannot be changed</a:t>
            </a:r>
            <a:endParaRPr kumimoji="0" lang="en-US" altLang="en-US" sz="1600" b="0" i="0" u="none" strike="noStrike" cap="none" normalizeH="0" baseline="0" dirty="0">
              <a:ln>
                <a:noFill/>
              </a:ln>
              <a:solidFill>
                <a:schemeClr val="tx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2"/>
              </a:solidFill>
              <a:effectLst/>
              <a:latin typeface="Arial" panose="020B0604020202020204" pitchFamily="34" charset="0"/>
            </a:endParaRPr>
          </a:p>
        </p:txBody>
      </p:sp>
      <p:sp>
        <p:nvSpPr>
          <p:cNvPr id="7" name="Rectangle 4">
            <a:extLst>
              <a:ext uri="{FF2B5EF4-FFF2-40B4-BE49-F238E27FC236}">
                <a16:creationId xmlns:a16="http://schemas.microsoft.com/office/drawing/2014/main" id="{5055AFDA-7AB1-DA5E-6ADB-DC41BD8DF0EE}"/>
              </a:ext>
            </a:extLst>
          </p:cNvPr>
          <p:cNvSpPr>
            <a:spLocks noChangeArrowheads="1"/>
          </p:cNvSpPr>
          <p:nvPr/>
        </p:nvSpPr>
        <p:spPr bwMode="auto">
          <a:xfrm>
            <a:off x="0" y="3129829"/>
            <a:ext cx="84642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74151"/>
                </a:solidFill>
                <a:effectLst/>
                <a:latin typeface="Söhne"/>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0">
            <a:extLst>
              <a:ext uri="{FF2B5EF4-FFF2-40B4-BE49-F238E27FC236}">
                <a16:creationId xmlns:a16="http://schemas.microsoft.com/office/drawing/2014/main" id="{FB33B7CF-E69C-1F9D-D5B2-D8C23A51A631}"/>
              </a:ext>
            </a:extLst>
          </p:cNvPr>
          <p:cNvSpPr>
            <a:spLocks noChangeArrowheads="1"/>
          </p:cNvSpPr>
          <p:nvPr/>
        </p:nvSpPr>
        <p:spPr bwMode="auto">
          <a:xfrm flipH="1">
            <a:off x="75501" y="2445677"/>
            <a:ext cx="3406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74151"/>
                </a:solidFill>
                <a:effectLst/>
                <a:latin typeface="Söhne"/>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8788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2166C-077D-607E-A923-BCA28C935BF0}"/>
              </a:ext>
            </a:extLst>
          </p:cNvPr>
          <p:cNvSpPr>
            <a:spLocks noGrp="1"/>
          </p:cNvSpPr>
          <p:nvPr>
            <p:ph type="ctrTitle"/>
          </p:nvPr>
        </p:nvSpPr>
        <p:spPr>
          <a:xfrm>
            <a:off x="161841" y="0"/>
            <a:ext cx="10545130" cy="5586337"/>
          </a:xfrm>
        </p:spPr>
        <p:txBody>
          <a:bodyPr>
            <a:normAutofit fontScale="90000"/>
          </a:bodyPr>
          <a:lstStyle/>
          <a:p>
            <a:pPr algn="l"/>
            <a:r>
              <a:rPr lang="en-IN" sz="4000" dirty="0"/>
              <a:t>Block scoped and not block scoped variables</a:t>
            </a:r>
            <a:br>
              <a:rPr lang="en-IN" sz="4000" dirty="0"/>
            </a:br>
            <a:br>
              <a:rPr lang="en-IN" sz="4000" dirty="0"/>
            </a:br>
            <a:r>
              <a:rPr lang="en-IN" sz="4000" dirty="0" err="1"/>
              <a:t>Variables</a:t>
            </a:r>
            <a:r>
              <a:rPr lang="en-IN" sz="4000" dirty="0"/>
              <a:t> that are declared with let and </a:t>
            </a:r>
            <a:r>
              <a:rPr lang="en-IN" sz="4000" dirty="0" err="1"/>
              <a:t>const</a:t>
            </a:r>
            <a:r>
              <a:rPr lang="en-IN" sz="4000" dirty="0"/>
              <a:t> are block scoped in </a:t>
            </a:r>
            <a:r>
              <a:rPr lang="en-IN" sz="4000" dirty="0" err="1"/>
              <a:t>javascript</a:t>
            </a:r>
            <a:br>
              <a:rPr lang="en-IN" sz="4000" dirty="0"/>
            </a:br>
            <a:br>
              <a:rPr lang="en-IN" sz="4000" dirty="0"/>
            </a:br>
            <a:r>
              <a:rPr lang="en-IN" sz="4000" dirty="0"/>
              <a:t>variables that are declared with var are not block scoped </a:t>
            </a:r>
            <a:r>
              <a:rPr lang="en-IN" sz="4000" dirty="0" err="1"/>
              <a:t>varaibles</a:t>
            </a:r>
            <a:br>
              <a:rPr lang="en-IN" dirty="0"/>
            </a:br>
            <a:endParaRPr lang="en-IN" dirty="0">
              <a:solidFill>
                <a:schemeClr val="tx2">
                  <a:lumMod val="90000"/>
                </a:schemeClr>
              </a:solidFill>
            </a:endParaRPr>
          </a:p>
        </p:txBody>
      </p:sp>
      <p:sp>
        <p:nvSpPr>
          <p:cNvPr id="3" name="Subtitle 2">
            <a:extLst>
              <a:ext uri="{FF2B5EF4-FFF2-40B4-BE49-F238E27FC236}">
                <a16:creationId xmlns:a16="http://schemas.microsoft.com/office/drawing/2014/main" id="{F05BE2B1-CB0C-E593-37EB-E5002A42CAE1}"/>
              </a:ext>
            </a:extLst>
          </p:cNvPr>
          <p:cNvSpPr>
            <a:spLocks noGrp="1"/>
          </p:cNvSpPr>
          <p:nvPr>
            <p:ph type="subTitle" idx="1"/>
          </p:nvPr>
        </p:nvSpPr>
        <p:spPr>
          <a:xfrm flipV="1">
            <a:off x="1397224" y="6673231"/>
            <a:ext cx="7197726" cy="45719"/>
          </a:xfrm>
        </p:spPr>
        <p:txBody>
          <a:bodyPr>
            <a:normAutofit fontScale="25000" lnSpcReduction="20000"/>
          </a:bodyPr>
          <a:lstStyle/>
          <a:p>
            <a:endParaRPr lang="en-IN" dirty="0"/>
          </a:p>
        </p:txBody>
      </p:sp>
    </p:spTree>
    <p:extLst>
      <p:ext uri="{BB962C8B-B14F-4D97-AF65-F5344CB8AC3E}">
        <p14:creationId xmlns:p14="http://schemas.microsoft.com/office/powerpoint/2010/main" val="3258491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AFC73-EDFA-C553-6AB3-03119E568C9A}"/>
              </a:ext>
            </a:extLst>
          </p:cNvPr>
          <p:cNvSpPr>
            <a:spLocks noGrp="1"/>
          </p:cNvSpPr>
          <p:nvPr>
            <p:ph type="title"/>
          </p:nvPr>
        </p:nvSpPr>
        <p:spPr>
          <a:xfrm>
            <a:off x="685800" y="64736"/>
            <a:ext cx="10131427" cy="1278542"/>
          </a:xfrm>
        </p:spPr>
        <p:txBody>
          <a:bodyPr>
            <a:normAutofit/>
          </a:bodyPr>
          <a:lstStyle/>
          <a:p>
            <a:r>
              <a:rPr lang="en-IN" dirty="0"/>
              <a:t>Examples for LET AND CONST</a:t>
            </a:r>
          </a:p>
        </p:txBody>
      </p:sp>
      <p:sp>
        <p:nvSpPr>
          <p:cNvPr id="3" name="Text Placeholder 2">
            <a:extLst>
              <a:ext uri="{FF2B5EF4-FFF2-40B4-BE49-F238E27FC236}">
                <a16:creationId xmlns:a16="http://schemas.microsoft.com/office/drawing/2014/main" id="{A1DBADA2-38D7-937E-C8A4-345BAF707D38}"/>
              </a:ext>
            </a:extLst>
          </p:cNvPr>
          <p:cNvSpPr>
            <a:spLocks noGrp="1"/>
          </p:cNvSpPr>
          <p:nvPr>
            <p:ph type="body" idx="1"/>
          </p:nvPr>
        </p:nvSpPr>
        <p:spPr>
          <a:xfrm>
            <a:off x="685800" y="1343278"/>
            <a:ext cx="10131428" cy="4447922"/>
          </a:xfrm>
        </p:spPr>
        <p:txBody>
          <a:bodyPr/>
          <a:lstStyle/>
          <a:p>
            <a:r>
              <a:rPr lang="en-US" dirty="0"/>
              <a:t>function example() {</a:t>
            </a:r>
          </a:p>
          <a:p>
            <a:r>
              <a:rPr lang="en-US" dirty="0"/>
              <a:t>  if (true) {</a:t>
            </a:r>
          </a:p>
          <a:p>
            <a:r>
              <a:rPr lang="en-US" dirty="0"/>
              <a:t>    let x = 10; ( Block-scoped variable )</a:t>
            </a:r>
          </a:p>
          <a:p>
            <a:r>
              <a:rPr lang="en-US" dirty="0"/>
              <a:t>    console.log(x);   ( Accessible within the block )</a:t>
            </a:r>
          </a:p>
          <a:p>
            <a:r>
              <a:rPr lang="en-US" dirty="0"/>
              <a:t>  }</a:t>
            </a:r>
          </a:p>
          <a:p>
            <a:r>
              <a:rPr lang="en-US" dirty="0"/>
              <a:t>   console.log(x);    ( Error: x is not defined (outside the block) )</a:t>
            </a:r>
          </a:p>
          <a:p>
            <a:r>
              <a:rPr lang="en-US" dirty="0"/>
              <a:t>}</a:t>
            </a:r>
          </a:p>
          <a:p>
            <a:endParaRPr lang="en-IN" dirty="0"/>
          </a:p>
        </p:txBody>
      </p:sp>
    </p:spTree>
    <p:extLst>
      <p:ext uri="{BB962C8B-B14F-4D97-AF65-F5344CB8AC3E}">
        <p14:creationId xmlns:p14="http://schemas.microsoft.com/office/powerpoint/2010/main" val="465815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AFC73-EDFA-C553-6AB3-03119E568C9A}"/>
              </a:ext>
            </a:extLst>
          </p:cNvPr>
          <p:cNvSpPr>
            <a:spLocks noGrp="1"/>
          </p:cNvSpPr>
          <p:nvPr>
            <p:ph type="title"/>
          </p:nvPr>
        </p:nvSpPr>
        <p:spPr>
          <a:xfrm>
            <a:off x="685800" y="64736"/>
            <a:ext cx="10131427" cy="1278542"/>
          </a:xfrm>
        </p:spPr>
        <p:txBody>
          <a:bodyPr>
            <a:normAutofit/>
          </a:bodyPr>
          <a:lstStyle/>
          <a:p>
            <a:r>
              <a:rPr lang="en-IN" dirty="0"/>
              <a:t>Examples for VAR</a:t>
            </a:r>
          </a:p>
        </p:txBody>
      </p:sp>
      <p:sp>
        <p:nvSpPr>
          <p:cNvPr id="3" name="Text Placeholder 2">
            <a:extLst>
              <a:ext uri="{FF2B5EF4-FFF2-40B4-BE49-F238E27FC236}">
                <a16:creationId xmlns:a16="http://schemas.microsoft.com/office/drawing/2014/main" id="{A1DBADA2-38D7-937E-C8A4-345BAF707D38}"/>
              </a:ext>
            </a:extLst>
          </p:cNvPr>
          <p:cNvSpPr>
            <a:spLocks noGrp="1"/>
          </p:cNvSpPr>
          <p:nvPr>
            <p:ph type="body" idx="1"/>
          </p:nvPr>
        </p:nvSpPr>
        <p:spPr>
          <a:xfrm>
            <a:off x="685800" y="1343278"/>
            <a:ext cx="10131428" cy="4447922"/>
          </a:xfrm>
        </p:spPr>
        <p:txBody>
          <a:bodyPr/>
          <a:lstStyle/>
          <a:p>
            <a:r>
              <a:rPr lang="en-US" dirty="0"/>
              <a:t>function example() {</a:t>
            </a:r>
          </a:p>
          <a:p>
            <a:r>
              <a:rPr lang="en-US" dirty="0"/>
              <a:t>  if (true) {</a:t>
            </a:r>
          </a:p>
          <a:p>
            <a:r>
              <a:rPr lang="en-US" dirty="0"/>
              <a:t>    var z = 30;   ( Not block-scoped )</a:t>
            </a:r>
          </a:p>
          <a:p>
            <a:r>
              <a:rPr lang="en-US" dirty="0"/>
              <a:t>    console.log(z);   ( Accessible within the function )</a:t>
            </a:r>
          </a:p>
          <a:p>
            <a:r>
              <a:rPr lang="en-US" dirty="0"/>
              <a:t>  }</a:t>
            </a:r>
          </a:p>
          <a:p>
            <a:r>
              <a:rPr lang="en-US" dirty="0"/>
              <a:t>  console.log(z);   ( Accessible outside the block )</a:t>
            </a:r>
          </a:p>
          <a:p>
            <a:r>
              <a:rPr lang="en-US" dirty="0"/>
              <a:t>}</a:t>
            </a:r>
          </a:p>
          <a:p>
            <a:endParaRPr lang="en-IN" dirty="0"/>
          </a:p>
        </p:txBody>
      </p:sp>
    </p:spTree>
    <p:extLst>
      <p:ext uri="{BB962C8B-B14F-4D97-AF65-F5344CB8AC3E}">
        <p14:creationId xmlns:p14="http://schemas.microsoft.com/office/powerpoint/2010/main" val="1382819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AFC73-EDFA-C553-6AB3-03119E568C9A}"/>
              </a:ext>
            </a:extLst>
          </p:cNvPr>
          <p:cNvSpPr>
            <a:spLocks noGrp="1"/>
          </p:cNvSpPr>
          <p:nvPr>
            <p:ph type="title"/>
          </p:nvPr>
        </p:nvSpPr>
        <p:spPr>
          <a:xfrm>
            <a:off x="685800" y="64736"/>
            <a:ext cx="10131427" cy="1278542"/>
          </a:xfrm>
        </p:spPr>
        <p:txBody>
          <a:bodyPr>
            <a:normAutofit/>
          </a:bodyPr>
          <a:lstStyle/>
          <a:p>
            <a:r>
              <a:rPr lang="en-IN" dirty="0"/>
              <a:t>BEST PRACTICES</a:t>
            </a:r>
          </a:p>
        </p:txBody>
      </p:sp>
      <p:sp>
        <p:nvSpPr>
          <p:cNvPr id="5" name="Rectangle 2">
            <a:extLst>
              <a:ext uri="{FF2B5EF4-FFF2-40B4-BE49-F238E27FC236}">
                <a16:creationId xmlns:a16="http://schemas.microsoft.com/office/drawing/2014/main" id="{A437EF55-EE83-C1CA-2DC8-4091019B95E3}"/>
              </a:ext>
            </a:extLst>
          </p:cNvPr>
          <p:cNvSpPr>
            <a:spLocks noGrp="1" noChangeArrowheads="1"/>
          </p:cNvSpPr>
          <p:nvPr>
            <p:ph type="body" idx="1"/>
          </p:nvPr>
        </p:nvSpPr>
        <p:spPr bwMode="auto">
          <a:xfrm>
            <a:off x="275129" y="1854034"/>
            <a:ext cx="10843328" cy="446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2"/>
                </a:solidFill>
                <a:effectLst/>
                <a:latin typeface="Söhne"/>
              </a:rPr>
              <a:t>Use </a:t>
            </a:r>
            <a:r>
              <a:rPr kumimoji="0" lang="en-US" altLang="en-US" sz="2400" b="1" i="0" u="none" strike="noStrike" cap="none" normalizeH="0" baseline="0" dirty="0">
                <a:ln>
                  <a:noFill/>
                </a:ln>
                <a:solidFill>
                  <a:schemeClr val="tx2"/>
                </a:solidFill>
                <a:effectLst/>
                <a:latin typeface="Söhne Mono"/>
              </a:rPr>
              <a:t>const</a:t>
            </a:r>
            <a:r>
              <a:rPr kumimoji="0" lang="en-US" altLang="en-US" sz="2400" b="0" i="0" u="none" strike="noStrike" cap="none" normalizeH="0" baseline="0" dirty="0">
                <a:ln>
                  <a:noFill/>
                </a:ln>
                <a:solidFill>
                  <a:schemeClr val="tx2"/>
                </a:solidFill>
                <a:effectLst/>
                <a:latin typeface="Söhne"/>
              </a:rPr>
              <a:t> by default for variable declarations, especially when the value should not be reassigned.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2"/>
                </a:solidFill>
                <a:effectLst/>
                <a:latin typeface="Söhne"/>
              </a:rPr>
              <a:t>Use </a:t>
            </a:r>
            <a:r>
              <a:rPr kumimoji="0" lang="en-US" altLang="en-US" sz="2400" b="1" i="0" u="none" strike="noStrike" cap="none" normalizeH="0" baseline="0" dirty="0">
                <a:ln>
                  <a:noFill/>
                </a:ln>
                <a:solidFill>
                  <a:schemeClr val="tx2"/>
                </a:solidFill>
                <a:effectLst/>
                <a:latin typeface="Söhne Mono"/>
              </a:rPr>
              <a:t>let</a:t>
            </a:r>
            <a:r>
              <a:rPr kumimoji="0" lang="en-US" altLang="en-US" sz="2400" b="0" i="0" u="none" strike="noStrike" cap="none" normalizeH="0" baseline="0" dirty="0">
                <a:ln>
                  <a:noFill/>
                </a:ln>
                <a:solidFill>
                  <a:schemeClr val="tx2"/>
                </a:solidFill>
                <a:effectLst/>
                <a:latin typeface="Söhne"/>
              </a:rPr>
              <a:t> when you need to reassign a variable.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2"/>
                </a:solidFill>
                <a:effectLst/>
                <a:latin typeface="Söhne"/>
              </a:rPr>
              <a:t>Avoid using </a:t>
            </a:r>
            <a:r>
              <a:rPr kumimoji="0" lang="en-US" altLang="en-US" sz="2400" b="1" i="0" u="none" strike="noStrike" cap="none" normalizeH="0" baseline="0" dirty="0">
                <a:ln>
                  <a:noFill/>
                </a:ln>
                <a:solidFill>
                  <a:schemeClr val="tx2"/>
                </a:solidFill>
                <a:effectLst/>
                <a:latin typeface="Söhne Mono"/>
              </a:rPr>
              <a:t>var</a:t>
            </a:r>
            <a:r>
              <a:rPr kumimoji="0" lang="en-US" altLang="en-US" sz="2400" b="0" i="0" u="none" strike="noStrike" cap="none" normalizeH="0" baseline="0" dirty="0">
                <a:ln>
                  <a:noFill/>
                </a:ln>
                <a:solidFill>
                  <a:schemeClr val="tx2"/>
                </a:solidFill>
                <a:effectLst/>
                <a:latin typeface="Söhne"/>
              </a:rPr>
              <a:t> in modern JavaScript development because of its function-scoping and hoisting behavior, which can lead to unexpected issues.</a:t>
            </a:r>
            <a:br>
              <a:rPr kumimoji="0" lang="en-US" altLang="en-US" sz="1200" b="0" i="0" u="none" strike="noStrike" cap="none" normalizeH="0" baseline="0" dirty="0">
                <a:ln>
                  <a:noFill/>
                </a:ln>
                <a:solidFill>
                  <a:schemeClr val="tx2"/>
                </a:solidFill>
                <a:effectLst/>
                <a:latin typeface="Söhne"/>
              </a:rPr>
            </a:br>
            <a:br>
              <a:rPr kumimoji="0" lang="en-US" altLang="en-US" sz="1200" b="0" i="0" u="none" strike="noStrike" cap="none" normalizeH="0" baseline="0" dirty="0">
                <a:ln>
                  <a:noFill/>
                </a:ln>
                <a:solidFill>
                  <a:schemeClr val="tx2"/>
                </a:solidFill>
                <a:effectLst/>
                <a:latin typeface="Söhne"/>
              </a:rPr>
            </a:br>
            <a:br>
              <a:rPr kumimoji="0" lang="en-US" altLang="en-US" sz="1200" b="0" i="0" u="none" strike="noStrike" cap="none" normalizeH="0" baseline="0" dirty="0">
                <a:ln>
                  <a:noFill/>
                </a:ln>
                <a:solidFill>
                  <a:schemeClr val="tx2"/>
                </a:solidFill>
                <a:effectLst/>
                <a:latin typeface="Söhne"/>
              </a:rPr>
            </a:br>
            <a:br>
              <a:rPr kumimoji="0" lang="en-US" altLang="en-US" sz="1200" b="0" i="0" u="none" strike="noStrike" cap="none" normalizeH="0" baseline="0" dirty="0">
                <a:ln>
                  <a:noFill/>
                </a:ln>
                <a:solidFill>
                  <a:schemeClr val="tx2"/>
                </a:solidFill>
                <a:effectLst/>
                <a:latin typeface="Söhne"/>
              </a:rPr>
            </a:br>
            <a:br>
              <a:rPr kumimoji="0" lang="en-US" altLang="en-US" sz="1200" b="0" i="0" u="none" strike="noStrike" cap="none" normalizeH="0" baseline="0" dirty="0">
                <a:ln>
                  <a:noFill/>
                </a:ln>
                <a:solidFill>
                  <a:schemeClr val="tx2"/>
                </a:solidFill>
                <a:effectLst/>
                <a:latin typeface="Söhne"/>
              </a:rPr>
            </a:br>
            <a:br>
              <a:rPr kumimoji="0" lang="en-US" altLang="en-US" sz="1200" b="0" i="0" u="none" strike="noStrike" cap="none" normalizeH="0" baseline="0" dirty="0">
                <a:ln>
                  <a:noFill/>
                </a:ln>
                <a:solidFill>
                  <a:schemeClr val="tx2"/>
                </a:solidFill>
                <a:effectLst/>
                <a:latin typeface="Söhne"/>
              </a:rPr>
            </a:br>
            <a:br>
              <a:rPr kumimoji="0" lang="en-US" altLang="en-US" sz="1200" b="0" i="0" u="none" strike="noStrike" cap="none" normalizeH="0" baseline="0" dirty="0">
                <a:ln>
                  <a:noFill/>
                </a:ln>
                <a:solidFill>
                  <a:schemeClr val="tx2"/>
                </a:solidFill>
                <a:effectLst/>
                <a:latin typeface="Söhne"/>
              </a:rPr>
            </a:br>
            <a:br>
              <a:rPr kumimoji="0" lang="en-US" altLang="en-US" sz="1200" b="0" i="0" u="none" strike="noStrike" cap="none" normalizeH="0" baseline="0" dirty="0">
                <a:ln>
                  <a:noFill/>
                </a:ln>
                <a:solidFill>
                  <a:schemeClr val="tx2"/>
                </a:solidFill>
                <a:effectLst/>
                <a:latin typeface="Söhne"/>
              </a:rPr>
            </a:br>
            <a:br>
              <a:rPr kumimoji="0" lang="en-US" altLang="en-US" sz="1200" b="0" i="0" u="none" strike="noStrike" cap="none" normalizeH="0" baseline="0" dirty="0">
                <a:ln>
                  <a:noFill/>
                </a:ln>
                <a:solidFill>
                  <a:schemeClr val="tx2"/>
                </a:solidFill>
                <a:effectLst/>
                <a:latin typeface="Söhne"/>
              </a:rPr>
            </a:br>
            <a:endParaRPr kumimoji="0" lang="en-US" altLang="en-US" sz="1200" b="0" i="0" u="none" strike="noStrike" cap="none" normalizeH="0" baseline="0" dirty="0">
              <a:ln>
                <a:noFill/>
              </a:ln>
              <a:solidFill>
                <a:schemeClr val="tx2"/>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48773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44</TotalTime>
  <Words>426</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Consolas</vt:lpstr>
      <vt:lpstr>Söhne</vt:lpstr>
      <vt:lpstr>Söhne Mono</vt:lpstr>
      <vt:lpstr>Celestial</vt:lpstr>
      <vt:lpstr>OverView of jsx</vt:lpstr>
      <vt:lpstr> JSX, or JavaScript XML, is a syntax extension for JavaScript. It's often associated with React, a popular JavaScript library for building user interfaces. JSX provides a  expressive syntax for defining UI components in React.</vt:lpstr>
      <vt:lpstr>import React from 'react'  function App() {    const name = "John"   const phnumber = 1234567890     return(     &lt;div&gt;       &lt;h1&gt;Hello {name}&lt;/h1&gt;       &lt;h2&gt;Phone number : {phnumber}&lt;/h2&gt;     &lt;/div&gt;   ) }  export default App </vt:lpstr>
      <vt:lpstr>Declare a variable</vt:lpstr>
      <vt:lpstr>Block scoped and not block scoped variables  Variables that are declared with let and const are block scoped in javascript  variables that are declared with var are not block scoped varaibles </vt:lpstr>
      <vt:lpstr>Examples for LET AND CONST</vt:lpstr>
      <vt:lpstr>Examples for VAR</vt:lpstr>
      <vt:lpstr>BEST 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jsx</dc:title>
  <dc:creator>rukmani ramakrishnan</dc:creator>
  <cp:lastModifiedBy>rukmani ramakrishnan</cp:lastModifiedBy>
  <cp:revision>1</cp:revision>
  <dcterms:created xsi:type="dcterms:W3CDTF">2023-12-21T05:04:58Z</dcterms:created>
  <dcterms:modified xsi:type="dcterms:W3CDTF">2023-12-21T05:49:47Z</dcterms:modified>
</cp:coreProperties>
</file>