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5" r:id="rId1"/>
    <p:sldMasterId id="2147484267" r:id="rId2"/>
    <p:sldMasterId id="2147484280" r:id="rId3"/>
    <p:sldMasterId id="2147484292" r:id="rId4"/>
    <p:sldMasterId id="2147484665" r:id="rId5"/>
  </p:sldMasterIdLst>
  <p:sldIdLst>
    <p:sldId id="257" r:id="rId6"/>
    <p:sldId id="269" r:id="rId7"/>
    <p:sldId id="258" r:id="rId8"/>
    <p:sldId id="272" r:id="rId9"/>
    <p:sldId id="270" r:id="rId10"/>
    <p:sldId id="273" r:id="rId11"/>
    <p:sldId id="271" r:id="rId12"/>
    <p:sldId id="259" r:id="rId13"/>
    <p:sldId id="261" r:id="rId14"/>
    <p:sldId id="262" r:id="rId15"/>
    <p:sldId id="263" r:id="rId16"/>
    <p:sldId id="264" r:id="rId17"/>
    <p:sldId id="265" r:id="rId18"/>
    <p:sldId id="266" r:id="rId19"/>
    <p:sldId id="267"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D4F1"/>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5D312490-9E23-471F-B304-D7F336A44FFA}" type="datetimeFigureOut">
              <a:rPr lang="en-US" smtClean="0"/>
              <a:t>9/27/2024</a:t>
            </a:fld>
            <a:endParaRPr lang="en-US"/>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9C2F14C6-56E4-4FB5-A691-E76DC25AF08A}"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630576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5D312490-9E23-471F-B304-D7F336A44FFA}" type="datetimeFigureOut">
              <a:rPr lang="en-US" smtClean="0"/>
              <a:t>9/27/2024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9C2F14C6-56E4-4FB5-A691-E76DC25AF08A}" type="slidenum">
              <a:rPr lang="en-US" smtClean="0"/>
              <a:t>‹#›</a:t>
            </a:fld>
            <a:endParaRPr lang="en-US"/>
          </a:p>
        </p:txBody>
      </p:sp>
    </p:spTree>
    <p:extLst>
      <p:ext uri="{BB962C8B-B14F-4D97-AF65-F5344CB8AC3E}">
        <p14:creationId xmlns:p14="http://schemas.microsoft.com/office/powerpoint/2010/main" val="1256843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5D312490-9E23-471F-B304-D7F336A44FFA}" type="datetimeFigureOut">
              <a:rPr lang="en-US" smtClean="0"/>
              <a:t>9/27/2024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9C2F14C6-56E4-4FB5-A691-E76DC25AF08A}" type="slidenum">
              <a:rPr lang="en-US" smtClean="0"/>
              <a:t>‹#›</a:t>
            </a:fld>
            <a:endParaRPr lang="en-US"/>
          </a:p>
        </p:txBody>
      </p:sp>
    </p:spTree>
    <p:extLst>
      <p:ext uri="{BB962C8B-B14F-4D97-AF65-F5344CB8AC3E}">
        <p14:creationId xmlns:p14="http://schemas.microsoft.com/office/powerpoint/2010/main" val="3238465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9/27/2024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25679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9/27/2024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09959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9/27/2024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46365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9/27/2024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45509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9/27/2024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52313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9/27/2024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964703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9/27/2024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11337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9/27/2024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27354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5D312490-9E23-471F-B304-D7F336A44FFA}" type="datetimeFigureOut">
              <a:rPr lang="en-US" smtClean="0"/>
              <a:t>9/27/2024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9C2F14C6-56E4-4FB5-A691-E76DC25AF08A}" type="slidenum">
              <a:rPr lang="en-US" smtClean="0"/>
              <a:t>‹#›</a:t>
            </a:fld>
            <a:endParaRPr lang="en-US"/>
          </a:p>
        </p:txBody>
      </p:sp>
    </p:spTree>
    <p:extLst>
      <p:ext uri="{BB962C8B-B14F-4D97-AF65-F5344CB8AC3E}">
        <p14:creationId xmlns:p14="http://schemas.microsoft.com/office/powerpoint/2010/main" val="42578466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9/27/2024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21901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9/27/2024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92408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9/27/2024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619556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9/27/2024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384289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5D312490-9E23-471F-B304-D7F336A44FFA}" type="datetimeFigureOut">
              <a:rPr lang="en-US" smtClean="0"/>
              <a:t>9/27/2024</a:t>
            </a:fld>
            <a:endParaRPr lang="en-US"/>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9C2F14C6-56E4-4FB5-A691-E76DC25AF08A}"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0717821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5D312490-9E23-471F-B304-D7F336A44FFA}" type="datetimeFigureOut">
              <a:rPr lang="en-US" smtClean="0"/>
              <a:t>9/27/2024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9C2F14C6-56E4-4FB5-A691-E76DC25AF08A}" type="slidenum">
              <a:rPr lang="en-US" smtClean="0"/>
              <a:t>‹#›</a:t>
            </a:fld>
            <a:endParaRPr lang="en-US"/>
          </a:p>
        </p:txBody>
      </p:sp>
    </p:spTree>
    <p:extLst>
      <p:ext uri="{BB962C8B-B14F-4D97-AF65-F5344CB8AC3E}">
        <p14:creationId xmlns:p14="http://schemas.microsoft.com/office/powerpoint/2010/main" val="30379288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5D312490-9E23-471F-B304-D7F336A44FFA}" type="datetimeFigureOut">
              <a:rPr lang="en-US" smtClean="0"/>
              <a:t>9/27/2024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9C2F14C6-56E4-4FB5-A691-E76DC25AF08A}"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693927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5D312490-9E23-471F-B304-D7F336A44FFA}" type="datetimeFigureOut">
              <a:rPr lang="en-US" smtClean="0"/>
              <a:t>9/27/2024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9C2F14C6-56E4-4FB5-A691-E76DC25AF08A}" type="slidenum">
              <a:rPr lang="en-US" smtClean="0"/>
              <a:t>‹#›</a:t>
            </a:fld>
            <a:endParaRPr lang="en-US"/>
          </a:p>
        </p:txBody>
      </p:sp>
    </p:spTree>
    <p:extLst>
      <p:ext uri="{BB962C8B-B14F-4D97-AF65-F5344CB8AC3E}">
        <p14:creationId xmlns:p14="http://schemas.microsoft.com/office/powerpoint/2010/main" val="35753480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5D312490-9E23-471F-B304-D7F336A44FFA}" type="datetimeFigureOut">
              <a:rPr lang="en-US" smtClean="0"/>
              <a:t>9/27/2024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9C2F14C6-56E4-4FB5-A691-E76DC25AF08A}" type="slidenum">
              <a:rPr lang="en-US" smtClean="0"/>
              <a:t>‹#›</a:t>
            </a:fld>
            <a:endParaRPr lang="en-US"/>
          </a:p>
        </p:txBody>
      </p:sp>
    </p:spTree>
    <p:extLst>
      <p:ext uri="{BB962C8B-B14F-4D97-AF65-F5344CB8AC3E}">
        <p14:creationId xmlns:p14="http://schemas.microsoft.com/office/powerpoint/2010/main" val="14596575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5D312490-9E23-471F-B304-D7F336A44FFA}" type="datetimeFigureOut">
              <a:rPr lang="en-US" smtClean="0"/>
              <a:t>9/27/2024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9C2F14C6-56E4-4FB5-A691-E76DC25AF08A}"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319087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5D312490-9E23-471F-B304-D7F336A44FFA}" type="datetimeFigureOut">
              <a:rPr lang="en-US" smtClean="0"/>
              <a:t>9/27/2024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9C2F14C6-56E4-4FB5-A691-E76DC25AF08A}"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156533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5D312490-9E23-471F-B304-D7F336A44FFA}" type="datetimeFigureOut">
              <a:rPr lang="en-US" smtClean="0"/>
              <a:t>9/27/2024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9C2F14C6-56E4-4FB5-A691-E76DC25AF08A}" type="slidenum">
              <a:rPr lang="en-US" smtClean="0"/>
              <a:t>‹#›</a:t>
            </a:fld>
            <a:endParaRPr lang="en-US"/>
          </a:p>
        </p:txBody>
      </p:sp>
    </p:spTree>
    <p:extLst>
      <p:ext uri="{BB962C8B-B14F-4D97-AF65-F5344CB8AC3E}">
        <p14:creationId xmlns:p14="http://schemas.microsoft.com/office/powerpoint/2010/main" val="35420708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5D312490-9E23-471F-B304-D7F336A44FFA}" type="datetimeFigureOut">
              <a:rPr lang="en-US" smtClean="0"/>
              <a:t>9/27/2024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9C2F14C6-56E4-4FB5-A691-E76DC25AF08A}" type="slidenum">
              <a:rPr lang="en-US" smtClean="0"/>
              <a:t>‹#›</a:t>
            </a:fld>
            <a:endParaRPr lang="en-US"/>
          </a:p>
        </p:txBody>
      </p:sp>
    </p:spTree>
    <p:extLst>
      <p:ext uri="{BB962C8B-B14F-4D97-AF65-F5344CB8AC3E}">
        <p14:creationId xmlns:p14="http://schemas.microsoft.com/office/powerpoint/2010/main" val="34364564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5D312490-9E23-471F-B304-D7F336A44FFA}" type="datetimeFigureOut">
              <a:rPr lang="en-US" smtClean="0"/>
              <a:t>9/27/2024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9C2F14C6-56E4-4FB5-A691-E76DC25AF08A}" type="slidenum">
              <a:rPr lang="en-US" smtClean="0"/>
              <a:t>‹#›</a:t>
            </a:fld>
            <a:endParaRPr lang="en-US"/>
          </a:p>
        </p:txBody>
      </p:sp>
    </p:spTree>
    <p:extLst>
      <p:ext uri="{BB962C8B-B14F-4D97-AF65-F5344CB8AC3E}">
        <p14:creationId xmlns:p14="http://schemas.microsoft.com/office/powerpoint/2010/main" val="32455854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5D312490-9E23-471F-B304-D7F336A44FFA}" type="datetimeFigureOut">
              <a:rPr lang="en-US" smtClean="0"/>
              <a:t>9/27/2024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9C2F14C6-56E4-4FB5-A691-E76DC25AF08A}" type="slidenum">
              <a:rPr lang="en-US" smtClean="0"/>
              <a:t>‹#›</a:t>
            </a:fld>
            <a:endParaRPr lang="en-US"/>
          </a:p>
        </p:txBody>
      </p:sp>
    </p:spTree>
    <p:extLst>
      <p:ext uri="{BB962C8B-B14F-4D97-AF65-F5344CB8AC3E}">
        <p14:creationId xmlns:p14="http://schemas.microsoft.com/office/powerpoint/2010/main" val="15833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5D312490-9E23-471F-B304-D7F336A44FFA}" type="datetimeFigureOut">
              <a:rPr lang="en-US" smtClean="0"/>
              <a:t>9/27/2024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9C2F14C6-56E4-4FB5-A691-E76DC25AF08A}" type="slidenum">
              <a:rPr lang="en-US" smtClean="0"/>
              <a:t>‹#›</a:t>
            </a:fld>
            <a:endParaRPr lang="en-US"/>
          </a:p>
        </p:txBody>
      </p:sp>
    </p:spTree>
    <p:extLst>
      <p:ext uri="{BB962C8B-B14F-4D97-AF65-F5344CB8AC3E}">
        <p14:creationId xmlns:p14="http://schemas.microsoft.com/office/powerpoint/2010/main" val="32767583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9/27/2024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995898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9/27/2024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420287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9/27/2024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000423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9/27/2024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788821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9/27/2024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77428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5D312490-9E23-471F-B304-D7F336A44FFA}" type="datetimeFigureOut">
              <a:rPr lang="en-US" smtClean="0"/>
              <a:t>9/27/2024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9C2F14C6-56E4-4FB5-A691-E76DC25AF08A}" type="slidenum">
              <a:rPr lang="en-US" smtClean="0"/>
              <a:t>‹#›</a:t>
            </a:fld>
            <a:endParaRPr lang="en-US"/>
          </a:p>
        </p:txBody>
      </p:sp>
    </p:spTree>
    <p:extLst>
      <p:ext uri="{BB962C8B-B14F-4D97-AF65-F5344CB8AC3E}">
        <p14:creationId xmlns:p14="http://schemas.microsoft.com/office/powerpoint/2010/main" val="27715165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9/27/2024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631650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9/27/2024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822163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9/27/2024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023278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9/27/2024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976427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9/27/2024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4064384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9/27/2024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063927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9/27/2024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378474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3C04E684-10F4-4CC3-A0B9-F03AA7BE37CF}" type="datetimeFigureOut">
              <a:rPr lang="en-US" smtClean="0"/>
              <a:t>9/27/2024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5041691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3C04E684-10F4-4CC3-A0B9-F03AA7BE37CF}" type="datetimeFigureOut">
              <a:rPr lang="en-US" smtClean="0"/>
              <a:t>9/27/2024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1302119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3C04E684-10F4-4CC3-A0B9-F03AA7BE37CF}" type="datetimeFigureOut">
              <a:rPr lang="en-US" smtClean="0"/>
              <a:t>9/27/2024</a:t>
            </a:fld>
            <a:endParaRPr lang="en-US"/>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8656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5D312490-9E23-471F-B304-D7F336A44FFA}" type="datetimeFigureOut">
              <a:rPr lang="en-US" smtClean="0"/>
              <a:t>9/27/2024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9C2F14C6-56E4-4FB5-A691-E76DC25AF08A}" type="slidenum">
              <a:rPr lang="en-US" smtClean="0"/>
              <a:t>‹#›</a:t>
            </a:fld>
            <a:endParaRPr lang="en-US"/>
          </a:p>
        </p:txBody>
      </p:sp>
    </p:spTree>
    <p:extLst>
      <p:ext uri="{BB962C8B-B14F-4D97-AF65-F5344CB8AC3E}">
        <p14:creationId xmlns:p14="http://schemas.microsoft.com/office/powerpoint/2010/main" val="29888424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3C04E684-10F4-4CC3-A0B9-F03AA7BE37CF}" type="datetimeFigureOut">
              <a:rPr lang="en-US" smtClean="0"/>
              <a:t>9/27/2024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2659384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3C04E684-10F4-4CC3-A0B9-F03AA7BE37CF}" type="datetimeFigureOut">
              <a:rPr lang="en-US" smtClean="0"/>
              <a:t>9/27/2024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5037007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3C04E684-10F4-4CC3-A0B9-F03AA7BE37CF}" type="datetimeFigureOut">
              <a:rPr lang="en-US" smtClean="0"/>
              <a:t>9/27/2024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316524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3C04E684-10F4-4CC3-A0B9-F03AA7BE37CF}" type="datetimeFigureOut">
              <a:rPr lang="en-US" smtClean="0"/>
              <a:t>9/27/2024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339086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3C04E684-10F4-4CC3-A0B9-F03AA7BE37CF}" type="datetimeFigureOut">
              <a:rPr lang="en-US" smtClean="0"/>
              <a:t>9/27/2024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2709712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3C04E684-10F4-4CC3-A0B9-F03AA7BE37CF}" type="datetimeFigureOut">
              <a:rPr lang="en-US" smtClean="0"/>
              <a:t>9/27/2024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052053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3C04E684-10F4-4CC3-A0B9-F03AA7BE37CF}" type="datetimeFigureOut">
              <a:rPr lang="en-US" smtClean="0"/>
              <a:t>9/27/2024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4732757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3C04E684-10F4-4CC3-A0B9-F03AA7BE37CF}" type="datetimeFigureOut">
              <a:rPr lang="en-US" smtClean="0"/>
              <a:t>9/27/2024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44925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5D312490-9E23-471F-B304-D7F336A44FFA}" type="datetimeFigureOut">
              <a:rPr lang="en-US" smtClean="0"/>
              <a:t>9/27/2024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9C2F14C6-56E4-4FB5-A691-E76DC25AF08A}"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520002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5D312490-9E23-471F-B304-D7F336A44FFA}" type="datetimeFigureOut">
              <a:rPr lang="en-US" smtClean="0"/>
              <a:t>9/27/2024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9C2F14C6-56E4-4FB5-A691-E76DC25AF08A}" type="slidenum">
              <a:rPr lang="en-US" smtClean="0"/>
              <a:t>‹#›</a:t>
            </a:fld>
            <a:endParaRPr lang="en-US"/>
          </a:p>
        </p:txBody>
      </p:sp>
    </p:spTree>
    <p:extLst>
      <p:ext uri="{BB962C8B-B14F-4D97-AF65-F5344CB8AC3E}">
        <p14:creationId xmlns:p14="http://schemas.microsoft.com/office/powerpoint/2010/main" val="1649212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5D312490-9E23-471F-B304-D7F336A44FFA}" type="datetimeFigureOut">
              <a:rPr lang="en-US" smtClean="0"/>
              <a:t>9/27/2024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9C2F14C6-56E4-4FB5-A691-E76DC25AF08A}" type="slidenum">
              <a:rPr lang="en-US" smtClean="0"/>
              <a:t>‹#›</a:t>
            </a:fld>
            <a:endParaRPr lang="en-US"/>
          </a:p>
        </p:txBody>
      </p:sp>
    </p:spTree>
    <p:extLst>
      <p:ext uri="{BB962C8B-B14F-4D97-AF65-F5344CB8AC3E}">
        <p14:creationId xmlns:p14="http://schemas.microsoft.com/office/powerpoint/2010/main" val="3610783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5D312490-9E23-471F-B304-D7F336A44FFA}" type="datetimeFigureOut">
              <a:rPr lang="en-US" smtClean="0"/>
              <a:t>9/27/2024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9C2F14C6-56E4-4FB5-A691-E76DC25AF08A}" type="slidenum">
              <a:rPr lang="en-US" smtClean="0"/>
              <a:t>‹#›</a:t>
            </a:fld>
            <a:endParaRPr lang="en-US"/>
          </a:p>
        </p:txBody>
      </p:sp>
    </p:spTree>
    <p:extLst>
      <p:ext uri="{BB962C8B-B14F-4D97-AF65-F5344CB8AC3E}">
        <p14:creationId xmlns:p14="http://schemas.microsoft.com/office/powerpoint/2010/main" val="1231858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5D312490-9E23-471F-B304-D7F336A44FFA}" type="datetimeFigureOut">
              <a:rPr lang="en-US" smtClean="0"/>
              <a:t>9/27/2024</a:t>
            </a:fld>
            <a:endParaRPr lang="en-US"/>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9C2F14C6-56E4-4FB5-A691-E76DC25AF08A}" type="slidenum">
              <a:rPr lang="en-US" smtClean="0"/>
              <a:t>‹#›</a:t>
            </a:fld>
            <a:endParaRPr lang="en-US"/>
          </a:p>
        </p:txBody>
      </p:sp>
    </p:spTree>
    <p:extLst>
      <p:ext uri="{BB962C8B-B14F-4D97-AF65-F5344CB8AC3E}">
        <p14:creationId xmlns:p14="http://schemas.microsoft.com/office/powerpoint/2010/main" val="1431127892"/>
      </p:ext>
    </p:extLst>
  </p:cSld>
  <p:clrMap bg1="dk1" tx1="lt1" bg2="dk2" tx2="lt2" accent1="accent1" accent2="accent2" accent3="accent3" accent4="accent4" accent5="accent5" accent6="accent6" hlink="hlink" folHlink="folHlink"/>
  <p:sldLayoutIdLst>
    <p:sldLayoutId id="2147484256" r:id="rId1"/>
    <p:sldLayoutId id="2147484257" r:id="rId2"/>
    <p:sldLayoutId id="2147484258" r:id="rId3"/>
    <p:sldLayoutId id="2147484259" r:id="rId4"/>
    <p:sldLayoutId id="2147484260" r:id="rId5"/>
    <p:sldLayoutId id="2147484261" r:id="rId6"/>
    <p:sldLayoutId id="2147484262" r:id="rId7"/>
    <p:sldLayoutId id="2147484263" r:id="rId8"/>
    <p:sldLayoutId id="2147484264" r:id="rId9"/>
    <p:sldLayoutId id="2147484265" r:id="rId10"/>
    <p:sldLayoutId id="2147484266" r:id="rId11"/>
  </p:sldLayoutIdLst>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9/27/2024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667206488"/>
      </p:ext>
    </p:extLst>
  </p:cSld>
  <p:clrMap bg1="lt1" tx1="dk1" bg2="lt2" tx2="dk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5D312490-9E23-471F-B304-D7F336A44FFA}" type="datetimeFigureOut">
              <a:rPr lang="en-US" smtClean="0"/>
              <a:t>9/27/2024</a:t>
            </a:fld>
            <a:endParaRPr lang="en-US"/>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9C2F14C6-56E4-4FB5-A691-E76DC25AF08A}" type="slidenum">
              <a:rPr lang="en-US" smtClean="0"/>
              <a:t>‹#›</a:t>
            </a:fld>
            <a:endParaRPr lang="en-US"/>
          </a:p>
        </p:txBody>
      </p:sp>
    </p:spTree>
    <p:extLst>
      <p:ext uri="{BB962C8B-B14F-4D97-AF65-F5344CB8AC3E}">
        <p14:creationId xmlns:p14="http://schemas.microsoft.com/office/powerpoint/2010/main" val="1858245263"/>
      </p:ext>
    </p:extLst>
  </p:cSld>
  <p:clrMap bg1="dk1" tx1="lt1" bg2="dk2" tx2="lt2" accent1="accent1" accent2="accent2" accent3="accent3" accent4="accent4" accent5="accent5" accent6="accent6" hlink="hlink" folHlink="folHlink"/>
  <p:sldLayoutIdLst>
    <p:sldLayoutId id="2147484281" r:id="rId1"/>
    <p:sldLayoutId id="2147484282" r:id="rId2"/>
    <p:sldLayoutId id="2147484283" r:id="rId3"/>
    <p:sldLayoutId id="2147484284" r:id="rId4"/>
    <p:sldLayoutId id="2147484285" r:id="rId5"/>
    <p:sldLayoutId id="2147484286" r:id="rId6"/>
    <p:sldLayoutId id="2147484287" r:id="rId7"/>
    <p:sldLayoutId id="2147484288" r:id="rId8"/>
    <p:sldLayoutId id="2147484289" r:id="rId9"/>
    <p:sldLayoutId id="2147484290" r:id="rId10"/>
    <p:sldLayoutId id="2147484291" r:id="rId11"/>
  </p:sldLayoutIdLst>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9/27/2024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855343893"/>
      </p:ext>
    </p:extLst>
  </p:cSld>
  <p:clrMap bg1="lt1" tx1="dk1" bg2="lt2" tx2="dk2" accent1="accent1" accent2="accent2" accent3="accent3" accent4="accent4" accent5="accent5" accent6="accent6" hlink="hlink" folHlink="folHlink"/>
  <p:sldLayoutIdLst>
    <p:sldLayoutId id="2147484293"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 id="2147484303" r:id="rId11"/>
    <p:sldLayoutId id="2147484304"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fld id="{5D312490-9E23-471F-B304-D7F336A44FFA}" type="datetimeFigureOut">
              <a:rPr lang="en-US" smtClean="0"/>
              <a:t>9/27/2024</a:t>
            </a:fld>
            <a:endParaRPr lang="en-US"/>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9C2F14C6-56E4-4FB5-A691-E76DC25AF08A}" type="slidenum">
              <a:rPr lang="en-US" smtClean="0"/>
              <a:t>‹#›</a:t>
            </a:fld>
            <a:endParaRPr lang="en-US"/>
          </a:p>
        </p:txBody>
      </p:sp>
    </p:spTree>
    <p:extLst>
      <p:ext uri="{BB962C8B-B14F-4D97-AF65-F5344CB8AC3E}">
        <p14:creationId xmlns:p14="http://schemas.microsoft.com/office/powerpoint/2010/main" val="1270991265"/>
      </p:ext>
    </p:extLst>
  </p:cSld>
  <p:clrMap bg1="dk1" tx1="lt1" bg2="dk2" tx2="lt2" accent1="accent1" accent2="accent2" accent3="accent3" accent4="accent4" accent5="accent5" accent6="accent6" hlink="hlink" folHlink="folHlink"/>
  <p:sldLayoutIdLst>
    <p:sldLayoutId id="2147484666" r:id="rId1"/>
    <p:sldLayoutId id="2147484667" r:id="rId2"/>
    <p:sldLayoutId id="2147484668" r:id="rId3"/>
    <p:sldLayoutId id="2147484669" r:id="rId4"/>
    <p:sldLayoutId id="2147484670" r:id="rId5"/>
    <p:sldLayoutId id="2147484671" r:id="rId6"/>
    <p:sldLayoutId id="2147484672" r:id="rId7"/>
    <p:sldLayoutId id="2147484673" r:id="rId8"/>
    <p:sldLayoutId id="2147484674" r:id="rId9"/>
    <p:sldLayoutId id="2147484675" r:id="rId10"/>
    <p:sldLayoutId id="2147484676"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EE6EF4-96CB-6787-010F-98AA57BEA289}"/>
              </a:ext>
            </a:extLst>
          </p:cNvPr>
          <p:cNvSpPr/>
          <p:nvPr/>
        </p:nvSpPr>
        <p:spPr>
          <a:xfrm>
            <a:off x="3374231" y="1736071"/>
            <a:ext cx="5443537" cy="2862322"/>
          </a:xfrm>
          <a:prstGeom prst="rect">
            <a:avLst/>
          </a:prstGeom>
          <a:noFill/>
        </p:spPr>
        <p:txBody>
          <a:bodyPr wrap="square" lIns="91440" tIns="45720" rIns="91440" bIns="45720">
            <a:spAutoFit/>
          </a:bodyPr>
          <a:lstStyle/>
          <a:p>
            <a:pPr algn="ctr"/>
            <a:r>
              <a:rPr lang="en-US" sz="6000" b="1" dirty="0">
                <a:ln w="0"/>
                <a:solidFill>
                  <a:schemeClr val="tx1">
                    <a:lumMod val="85000"/>
                  </a:schemeClr>
                </a:solidFill>
                <a:effectLst>
                  <a:reflection blurRad="6350" stA="53000" endA="300" endPos="35500" dir="5400000" sy="-90000" algn="bl" rotWithShape="0"/>
                </a:effectLst>
              </a:rPr>
              <a:t>CUSTOMER</a:t>
            </a:r>
          </a:p>
          <a:p>
            <a:pPr algn="ctr"/>
            <a:r>
              <a:rPr lang="en-US" sz="6000" b="1" dirty="0">
                <a:ln w="0"/>
                <a:solidFill>
                  <a:schemeClr val="tx1">
                    <a:lumMod val="85000"/>
                  </a:schemeClr>
                </a:solidFill>
                <a:effectLst>
                  <a:reflection blurRad="6350" stA="53000" endA="300" endPos="35500" dir="5400000" sy="-90000" algn="bl" rotWithShape="0"/>
                </a:effectLst>
              </a:rPr>
              <a:t>CHURN </a:t>
            </a:r>
          </a:p>
          <a:p>
            <a:pPr algn="ctr"/>
            <a:r>
              <a:rPr lang="en-US" sz="6000" b="1" dirty="0">
                <a:ln w="0"/>
                <a:solidFill>
                  <a:schemeClr val="tx1">
                    <a:lumMod val="85000"/>
                  </a:schemeClr>
                </a:solidFill>
                <a:effectLst>
                  <a:reflection blurRad="6350" stA="53000" endA="300" endPos="35500" dir="5400000" sy="-90000" algn="bl" rotWithShape="0"/>
                </a:effectLst>
              </a:rPr>
              <a:t>ANALYSIS</a:t>
            </a:r>
            <a:endParaRPr lang="en-US" sz="6000" b="1" cap="none" spc="0" dirty="0">
              <a:ln w="0"/>
              <a:solidFill>
                <a:schemeClr val="tx1">
                  <a:lumMod val="85000"/>
                </a:schemeClr>
              </a:solidFill>
              <a:effectLst>
                <a:reflection blurRad="6350" stA="53000" endA="300" endPos="35500" dir="5400000" sy="-90000" algn="bl" rotWithShape="0"/>
              </a:effectLst>
            </a:endParaRPr>
          </a:p>
        </p:txBody>
      </p:sp>
      <p:sp>
        <p:nvSpPr>
          <p:cNvPr id="5" name="Rectangle 4">
            <a:extLst>
              <a:ext uri="{FF2B5EF4-FFF2-40B4-BE49-F238E27FC236}">
                <a16:creationId xmlns:a16="http://schemas.microsoft.com/office/drawing/2014/main" id="{5442E213-1AB6-EBE8-2896-F9BD4674F43D}"/>
              </a:ext>
            </a:extLst>
          </p:cNvPr>
          <p:cNvSpPr/>
          <p:nvPr/>
        </p:nvSpPr>
        <p:spPr>
          <a:xfrm>
            <a:off x="5227388" y="4964736"/>
            <a:ext cx="1989634" cy="400110"/>
          </a:xfrm>
          <a:prstGeom prst="rect">
            <a:avLst/>
          </a:prstGeom>
          <a:noFill/>
        </p:spPr>
        <p:txBody>
          <a:bodyPr wrap="square" lIns="91440" tIns="45720" rIns="91440" bIns="45720">
            <a:spAutoFit/>
          </a:bodyPr>
          <a:lstStyle/>
          <a:p>
            <a:pPr algn="ctr"/>
            <a:r>
              <a:rPr lang="en-US" sz="2000" cap="none" spc="0" dirty="0">
                <a:ln w="22225">
                  <a:solidFill>
                    <a:schemeClr val="accent2"/>
                  </a:solidFill>
                  <a:prstDash val="solid"/>
                </a:ln>
                <a:solidFill>
                  <a:srgbClr val="C00000"/>
                </a:solidFill>
                <a:effectLst/>
              </a:rPr>
              <a:t>FATHIMA</a:t>
            </a:r>
          </a:p>
        </p:txBody>
      </p:sp>
    </p:spTree>
    <p:extLst>
      <p:ext uri="{BB962C8B-B14F-4D97-AF65-F5344CB8AC3E}">
        <p14:creationId xmlns:p14="http://schemas.microsoft.com/office/powerpoint/2010/main" val="3086453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1404E2-EC1B-0659-E505-E2749770FE7C}"/>
              </a:ext>
            </a:extLst>
          </p:cNvPr>
          <p:cNvSpPr txBox="1"/>
          <p:nvPr/>
        </p:nvSpPr>
        <p:spPr>
          <a:xfrm>
            <a:off x="992981" y="729346"/>
            <a:ext cx="9522619" cy="1077218"/>
          </a:xfrm>
          <a:prstGeom prst="rect">
            <a:avLst/>
          </a:prstGeom>
          <a:noFill/>
        </p:spPr>
        <p:txBody>
          <a:bodyPr wrap="square">
            <a:spAutoFit/>
          </a:bodyPr>
          <a:lstStyle/>
          <a:p>
            <a:pPr algn="ctr"/>
            <a:r>
              <a:rPr lang="en-US" sz="3200" b="1" dirty="0">
                <a:solidFill>
                  <a:schemeClr val="accent4">
                    <a:lumMod val="40000"/>
                    <a:lumOff val="60000"/>
                  </a:schemeClr>
                </a:solidFill>
                <a:latin typeface="Calibri" panose="020F0502020204030204" pitchFamily="34" charset="0"/>
                <a:cs typeface="Calibri" panose="020F0502020204030204" pitchFamily="34" charset="0"/>
              </a:rPr>
              <a:t>ANALYZING THE CUSTOMER SEGMENTS FOR POTENTIAL CHURN</a:t>
            </a:r>
          </a:p>
        </p:txBody>
      </p:sp>
      <p:sp>
        <p:nvSpPr>
          <p:cNvPr id="3" name="TextBox 2">
            <a:extLst>
              <a:ext uri="{FF2B5EF4-FFF2-40B4-BE49-F238E27FC236}">
                <a16:creationId xmlns:a16="http://schemas.microsoft.com/office/drawing/2014/main" id="{C48DE2FA-D5E0-8634-2C13-540C7FC5000E}"/>
              </a:ext>
            </a:extLst>
          </p:cNvPr>
          <p:cNvSpPr txBox="1"/>
          <p:nvPr/>
        </p:nvSpPr>
        <p:spPr>
          <a:xfrm>
            <a:off x="828676" y="3285056"/>
            <a:ext cx="6100762" cy="1754326"/>
          </a:xfrm>
          <a:prstGeom prst="rect">
            <a:avLst/>
          </a:prstGeom>
          <a:noFill/>
        </p:spPr>
        <p:txBody>
          <a:bodyPr wrap="square">
            <a:spAutoFit/>
          </a:bodyPr>
          <a:lstStyle/>
          <a:p>
            <a:pPr algn="ctr"/>
            <a:endParaRPr lang="en-US" sz="1800" b="1" dirty="0">
              <a:solidFill>
                <a:schemeClr val="bg1"/>
              </a:solidFill>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1800" dirty="0">
              <a:solidFill>
                <a:schemeClr val="bg1"/>
              </a:solidFill>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400" dirty="0">
                <a:latin typeface="Calibri" panose="020F0502020204030204" pitchFamily="34" charset="0"/>
                <a:cs typeface="Calibri" panose="020F0502020204030204" pitchFamily="34" charset="0"/>
              </a:rPr>
              <a:t>Also credit score comes in poor category have highest churn rate which is 0.218 that could be a potential churn category.</a:t>
            </a:r>
          </a:p>
        </p:txBody>
      </p:sp>
      <p:sp>
        <p:nvSpPr>
          <p:cNvPr id="6" name="TextBox 5">
            <a:extLst>
              <a:ext uri="{FF2B5EF4-FFF2-40B4-BE49-F238E27FC236}">
                <a16:creationId xmlns:a16="http://schemas.microsoft.com/office/drawing/2014/main" id="{9A492F03-2A39-A85D-FB77-B8858648F403}"/>
              </a:ext>
            </a:extLst>
          </p:cNvPr>
          <p:cNvSpPr txBox="1"/>
          <p:nvPr/>
        </p:nvSpPr>
        <p:spPr>
          <a:xfrm>
            <a:off x="828676" y="2384227"/>
            <a:ext cx="6100762" cy="1200329"/>
          </a:xfrm>
          <a:prstGeom prst="rect">
            <a:avLst/>
          </a:prstGeom>
          <a:noFill/>
        </p:spPr>
        <p:txBody>
          <a:bodyPr wrap="square">
            <a:spAutoFit/>
          </a:bodyPr>
          <a:lstStyle/>
          <a:p>
            <a:pPr marL="457200" indent="-457200">
              <a:buFont typeface="Arial" panose="020B0604020202020204" pitchFamily="34" charset="0"/>
              <a:buChar char="•"/>
            </a:pPr>
            <a:r>
              <a:rPr lang="en-US" sz="2400" dirty="0">
                <a:latin typeface="Calibri" panose="020F0502020204030204" pitchFamily="34" charset="0"/>
                <a:cs typeface="Calibri" panose="020F0502020204030204" pitchFamily="34" charset="0"/>
              </a:rPr>
              <a:t>Insights: Excited customers used only one product of the bank which makes a potential customer segment for churn.</a:t>
            </a:r>
          </a:p>
        </p:txBody>
      </p:sp>
      <p:pic>
        <p:nvPicPr>
          <p:cNvPr id="9" name="Picture 8">
            <a:extLst>
              <a:ext uri="{FF2B5EF4-FFF2-40B4-BE49-F238E27FC236}">
                <a16:creationId xmlns:a16="http://schemas.microsoft.com/office/drawing/2014/main" id="{DE1EEC7E-2D1F-272B-66AA-E6BCB4236D6F}"/>
              </a:ext>
            </a:extLst>
          </p:cNvPr>
          <p:cNvPicPr>
            <a:picLocks noChangeAspect="1"/>
          </p:cNvPicPr>
          <p:nvPr/>
        </p:nvPicPr>
        <p:blipFill rotWithShape="1">
          <a:blip r:embed="rId2">
            <a:extLst>
              <a:ext uri="{28A0092B-C50C-407E-A947-70E740481C1C}">
                <a14:useLocalDpi xmlns:a14="http://schemas.microsoft.com/office/drawing/2010/main" val="0"/>
              </a:ext>
            </a:extLst>
          </a:blip>
          <a:srcRect l="42187" t="44794" r="29922" b="32778"/>
          <a:stretch/>
        </p:blipFill>
        <p:spPr>
          <a:xfrm>
            <a:off x="7048499" y="2654680"/>
            <a:ext cx="4167189" cy="3259661"/>
          </a:xfrm>
          <a:prstGeom prst="rect">
            <a:avLst/>
          </a:prstGeom>
        </p:spPr>
      </p:pic>
    </p:spTree>
    <p:extLst>
      <p:ext uri="{BB962C8B-B14F-4D97-AF65-F5344CB8AC3E}">
        <p14:creationId xmlns:p14="http://schemas.microsoft.com/office/powerpoint/2010/main" val="2721387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4D55A3-BDAF-E625-2FB9-FC956D73D710}"/>
              </a:ext>
            </a:extLst>
          </p:cNvPr>
          <p:cNvSpPr txBox="1"/>
          <p:nvPr/>
        </p:nvSpPr>
        <p:spPr>
          <a:xfrm>
            <a:off x="1021556" y="880147"/>
            <a:ext cx="9408319" cy="646331"/>
          </a:xfrm>
          <a:prstGeom prst="rect">
            <a:avLst/>
          </a:prstGeom>
          <a:noFill/>
        </p:spPr>
        <p:txBody>
          <a:bodyPr wrap="square">
            <a:spAutoFit/>
          </a:bodyPr>
          <a:lstStyle/>
          <a:p>
            <a:pPr algn="ctr"/>
            <a:r>
              <a:rPr lang="en-US" sz="3600" b="1" dirty="0">
                <a:solidFill>
                  <a:schemeClr val="accent4">
                    <a:lumMod val="40000"/>
                    <a:lumOff val="60000"/>
                  </a:schemeClr>
                </a:solidFill>
                <a:latin typeface="Calibri" panose="020F0502020204030204" pitchFamily="34" charset="0"/>
                <a:cs typeface="Calibri" panose="020F0502020204030204" pitchFamily="34" charset="0"/>
              </a:rPr>
              <a:t>PROPOSE MEASURESTO DECREASE CHURN RATE</a:t>
            </a:r>
          </a:p>
        </p:txBody>
      </p:sp>
      <p:pic>
        <p:nvPicPr>
          <p:cNvPr id="8" name="Picture 7">
            <a:extLst>
              <a:ext uri="{FF2B5EF4-FFF2-40B4-BE49-F238E27FC236}">
                <a16:creationId xmlns:a16="http://schemas.microsoft.com/office/drawing/2014/main" id="{E6990477-FF1A-A425-DE75-9E49035E20FC}"/>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t="65183" r="30508" b="10958"/>
          <a:stretch/>
        </p:blipFill>
        <p:spPr>
          <a:xfrm>
            <a:off x="7524748" y="4358260"/>
            <a:ext cx="3762376" cy="1619593"/>
          </a:xfrm>
          <a:prstGeom prst="rect">
            <a:avLst/>
          </a:prstGeom>
        </p:spPr>
      </p:pic>
      <p:pic>
        <p:nvPicPr>
          <p:cNvPr id="9" name="Picture 8">
            <a:extLst>
              <a:ext uri="{FF2B5EF4-FFF2-40B4-BE49-F238E27FC236}">
                <a16:creationId xmlns:a16="http://schemas.microsoft.com/office/drawing/2014/main" id="{BCAF2520-B64F-60F6-B984-0022386F47B8}"/>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t="45228" r="30462" b="35607"/>
          <a:stretch/>
        </p:blipFill>
        <p:spPr>
          <a:xfrm>
            <a:off x="7524748" y="2499740"/>
            <a:ext cx="3762376" cy="1485899"/>
          </a:xfrm>
          <a:prstGeom prst="rect">
            <a:avLst/>
          </a:prstGeom>
        </p:spPr>
      </p:pic>
      <p:sp>
        <p:nvSpPr>
          <p:cNvPr id="3" name="TextBox 2">
            <a:extLst>
              <a:ext uri="{FF2B5EF4-FFF2-40B4-BE49-F238E27FC236}">
                <a16:creationId xmlns:a16="http://schemas.microsoft.com/office/drawing/2014/main" id="{477DC05F-BC25-07C1-330E-EEA593C48221}"/>
              </a:ext>
            </a:extLst>
          </p:cNvPr>
          <p:cNvSpPr txBox="1"/>
          <p:nvPr/>
        </p:nvSpPr>
        <p:spPr>
          <a:xfrm>
            <a:off x="1021556" y="2080722"/>
            <a:ext cx="6100762" cy="4093428"/>
          </a:xfrm>
          <a:prstGeom prst="rect">
            <a:avLst/>
          </a:prstGeom>
          <a:noFill/>
        </p:spPr>
        <p:txBody>
          <a:bodyPr wrap="square">
            <a:spAutoFit/>
          </a:bodyPr>
          <a:lstStyle/>
          <a:p>
            <a:pPr marL="342900" indent="-342900">
              <a:buFont typeface="Arial" panose="020B0604020202020204" pitchFamily="34" charset="0"/>
              <a:buChar char="•"/>
            </a:pPr>
            <a:endParaRPr lang="en-US" sz="2000" dirty="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Insights: Number of customers joining the bank increases year to year which is good sign as well the churn rate also decreases year to year.</a:t>
            </a:r>
          </a:p>
          <a:p>
            <a:r>
              <a:rPr lang="en-US" sz="2000" dirty="0">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Take necessary steps to increase the joining of customers every year from which we can decrease the churn rate. </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Also focus on country like Germany and France to take marketing measures to reduce chur rate as they have high churned customers 841 and 810 respectively. </a:t>
            </a:r>
          </a:p>
        </p:txBody>
      </p:sp>
    </p:spTree>
    <p:extLst>
      <p:ext uri="{BB962C8B-B14F-4D97-AF65-F5344CB8AC3E}">
        <p14:creationId xmlns:p14="http://schemas.microsoft.com/office/powerpoint/2010/main" val="2322376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B035B4-E19F-B516-3716-6F4794C90431}"/>
              </a:ext>
            </a:extLst>
          </p:cNvPr>
          <p:cNvPicPr>
            <a:picLocks noChangeAspect="1"/>
          </p:cNvPicPr>
          <p:nvPr/>
        </p:nvPicPr>
        <p:blipFill rotWithShape="1">
          <a:blip r:embed="rId2">
            <a:extLst>
              <a:ext uri="{28A0092B-C50C-407E-A947-70E740481C1C}">
                <a14:useLocalDpi xmlns:a14="http://schemas.microsoft.com/office/drawing/2010/main" val="0"/>
              </a:ext>
            </a:extLst>
          </a:blip>
          <a:srcRect l="4336" t="22453" r="29922" b="9439"/>
          <a:stretch/>
        </p:blipFill>
        <p:spPr>
          <a:xfrm>
            <a:off x="1371600" y="1243013"/>
            <a:ext cx="9558337" cy="4900613"/>
          </a:xfrm>
          <a:prstGeom prst="rect">
            <a:avLst/>
          </a:prstGeom>
        </p:spPr>
      </p:pic>
      <p:sp>
        <p:nvSpPr>
          <p:cNvPr id="6" name="TextBox 5">
            <a:extLst>
              <a:ext uri="{FF2B5EF4-FFF2-40B4-BE49-F238E27FC236}">
                <a16:creationId xmlns:a16="http://schemas.microsoft.com/office/drawing/2014/main" id="{E7C94999-47BA-227B-C782-37136244003C}"/>
              </a:ext>
            </a:extLst>
          </p:cNvPr>
          <p:cNvSpPr txBox="1"/>
          <p:nvPr/>
        </p:nvSpPr>
        <p:spPr>
          <a:xfrm>
            <a:off x="3729038" y="473572"/>
            <a:ext cx="5943600" cy="769441"/>
          </a:xfrm>
          <a:prstGeom prst="rect">
            <a:avLst/>
          </a:prstGeom>
          <a:noFill/>
        </p:spPr>
        <p:txBody>
          <a:bodyPr wrap="square" rtlCol="0">
            <a:spAutoFit/>
          </a:bodyPr>
          <a:lstStyle/>
          <a:p>
            <a:r>
              <a:rPr lang="en-US" sz="4400" b="1" dirty="0">
                <a:solidFill>
                  <a:schemeClr val="accent4">
                    <a:lumMod val="40000"/>
                    <a:lumOff val="60000"/>
                  </a:schemeClr>
                </a:solidFill>
                <a:latin typeface="Calibri" panose="020F0502020204030204" pitchFamily="34" charset="0"/>
                <a:cs typeface="Calibri" panose="020F0502020204030204" pitchFamily="34" charset="0"/>
              </a:rPr>
              <a:t>DASHBOARD</a:t>
            </a:r>
          </a:p>
        </p:txBody>
      </p:sp>
    </p:spTree>
    <p:extLst>
      <p:ext uri="{BB962C8B-B14F-4D97-AF65-F5344CB8AC3E}">
        <p14:creationId xmlns:p14="http://schemas.microsoft.com/office/powerpoint/2010/main" val="4049751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4A6AE7-6128-B004-E5CD-831B8E5035A6}"/>
              </a:ext>
            </a:extLst>
          </p:cNvPr>
          <p:cNvPicPr>
            <a:picLocks noChangeAspect="1"/>
          </p:cNvPicPr>
          <p:nvPr/>
        </p:nvPicPr>
        <p:blipFill rotWithShape="1">
          <a:blip r:embed="rId2">
            <a:extLst>
              <a:ext uri="{28A0092B-C50C-407E-A947-70E740481C1C}">
                <a14:useLocalDpi xmlns:a14="http://schemas.microsoft.com/office/drawing/2010/main" val="0"/>
              </a:ext>
            </a:extLst>
          </a:blip>
          <a:srcRect l="4336" t="21585" r="29922" b="9438"/>
          <a:stretch/>
        </p:blipFill>
        <p:spPr>
          <a:xfrm>
            <a:off x="1357313" y="1014412"/>
            <a:ext cx="9544050" cy="4933313"/>
          </a:xfrm>
          <a:prstGeom prst="rect">
            <a:avLst/>
          </a:prstGeom>
        </p:spPr>
      </p:pic>
    </p:spTree>
    <p:extLst>
      <p:ext uri="{BB962C8B-B14F-4D97-AF65-F5344CB8AC3E}">
        <p14:creationId xmlns:p14="http://schemas.microsoft.com/office/powerpoint/2010/main" val="2841156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A37BF9-AA6A-4F49-28A0-C5D8D24807D6}"/>
              </a:ext>
            </a:extLst>
          </p:cNvPr>
          <p:cNvPicPr>
            <a:picLocks noChangeAspect="1"/>
          </p:cNvPicPr>
          <p:nvPr/>
        </p:nvPicPr>
        <p:blipFill rotWithShape="1">
          <a:blip r:embed="rId2">
            <a:extLst>
              <a:ext uri="{28A0092B-C50C-407E-A947-70E740481C1C}">
                <a14:useLocalDpi xmlns:a14="http://schemas.microsoft.com/office/drawing/2010/main" val="0"/>
              </a:ext>
            </a:extLst>
          </a:blip>
          <a:srcRect l="31523" t="31563" r="24766" b="22670"/>
          <a:stretch/>
        </p:blipFill>
        <p:spPr>
          <a:xfrm>
            <a:off x="1300163" y="1271588"/>
            <a:ext cx="9715499" cy="4672013"/>
          </a:xfrm>
          <a:prstGeom prst="rect">
            <a:avLst/>
          </a:prstGeom>
        </p:spPr>
      </p:pic>
    </p:spTree>
    <p:extLst>
      <p:ext uri="{BB962C8B-B14F-4D97-AF65-F5344CB8AC3E}">
        <p14:creationId xmlns:p14="http://schemas.microsoft.com/office/powerpoint/2010/main" val="2325386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1BD8B-8A7E-9E3B-0455-08969BCD4BA3}"/>
              </a:ext>
            </a:extLst>
          </p:cNvPr>
          <p:cNvSpPr>
            <a:spLocks noGrp="1"/>
          </p:cNvSpPr>
          <p:nvPr>
            <p:ph type="title"/>
          </p:nvPr>
        </p:nvSpPr>
        <p:spPr>
          <a:xfrm>
            <a:off x="1685924" y="1300162"/>
            <a:ext cx="9118599" cy="1439863"/>
          </a:xfrm>
        </p:spPr>
        <p:txBody>
          <a:bodyPr>
            <a:normAutofit fontScale="90000"/>
          </a:bodyPr>
          <a:lstStyle/>
          <a:p>
            <a:r>
              <a:rPr lang="en-GB" sz="4800" b="1" dirty="0">
                <a:solidFill>
                  <a:schemeClr val="accent4">
                    <a:lumMod val="40000"/>
                    <a:lumOff val="60000"/>
                  </a:schemeClr>
                </a:solidFill>
                <a:latin typeface="Comfortaa"/>
                <a:ea typeface="Comfortaa"/>
                <a:cs typeface="Comfortaa"/>
                <a:sym typeface="Comfortaa"/>
              </a:rPr>
              <a:t>Conclusion</a:t>
            </a:r>
            <a:br>
              <a:rPr lang="en-GB" sz="4800" b="1" dirty="0">
                <a:solidFill>
                  <a:schemeClr val="accent4">
                    <a:lumMod val="40000"/>
                    <a:lumOff val="60000"/>
                  </a:schemeClr>
                </a:solidFill>
                <a:latin typeface="Raleway"/>
                <a:ea typeface="Raleway"/>
                <a:cs typeface="Raleway"/>
                <a:sym typeface="Raleway"/>
              </a:rPr>
            </a:br>
            <a:endParaRPr lang="en-US" dirty="0">
              <a:solidFill>
                <a:schemeClr val="accent4">
                  <a:lumMod val="40000"/>
                  <a:lumOff val="60000"/>
                </a:schemeClr>
              </a:solidFill>
            </a:endParaRPr>
          </a:p>
        </p:txBody>
      </p:sp>
      <p:sp>
        <p:nvSpPr>
          <p:cNvPr id="5" name="TextBox 4">
            <a:extLst>
              <a:ext uri="{FF2B5EF4-FFF2-40B4-BE49-F238E27FC236}">
                <a16:creationId xmlns:a16="http://schemas.microsoft.com/office/drawing/2014/main" id="{B6D53A7B-25B7-61D9-31CB-5031825D1F0A}"/>
              </a:ext>
            </a:extLst>
          </p:cNvPr>
          <p:cNvSpPr txBox="1"/>
          <p:nvPr/>
        </p:nvSpPr>
        <p:spPr>
          <a:xfrm>
            <a:off x="1378744" y="2493526"/>
            <a:ext cx="8945562" cy="3323987"/>
          </a:xfrm>
          <a:prstGeom prst="rect">
            <a:avLst/>
          </a:prstGeom>
          <a:noFill/>
        </p:spPr>
        <p:txBody>
          <a:bodyPr wrap="square">
            <a:spAutoFit/>
          </a:bodyPr>
          <a:lstStyle/>
          <a:p>
            <a:pPr marL="342900" indent="-342900">
              <a:buFont typeface="Arial" panose="020B0604020202020204" pitchFamily="34" charset="0"/>
              <a:buChar char="•"/>
            </a:pPr>
            <a:endParaRPr lang="en-IN" sz="1800" b="1" i="1" u="sng" dirty="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Effective use of CRM analytics can significantly reduce customer churn, improve service delivery, and enhance customer satisfaction.</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The insights derived from the provided datasets offer valuable guidance for strategic decision-making.</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Implementing the recommended actions will enable the bank to meet customer needs better and foster long-term loyalty.</a:t>
            </a:r>
          </a:p>
        </p:txBody>
      </p:sp>
    </p:spTree>
    <p:extLst>
      <p:ext uri="{BB962C8B-B14F-4D97-AF65-F5344CB8AC3E}">
        <p14:creationId xmlns:p14="http://schemas.microsoft.com/office/powerpoint/2010/main" val="4044622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FB42A2-41E7-337D-F620-3BD4B3A0FA76}"/>
              </a:ext>
            </a:extLst>
          </p:cNvPr>
          <p:cNvSpPr/>
          <p:nvPr/>
        </p:nvSpPr>
        <p:spPr>
          <a:xfrm>
            <a:off x="3137297" y="2410123"/>
            <a:ext cx="5545941" cy="144655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8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panose="020F0502020204030204" pitchFamily="34" charset="0"/>
                <a:cs typeface="Calibri" panose="020F0502020204030204" pitchFamily="34" charset="0"/>
              </a:rPr>
              <a:t>THANKYOU</a:t>
            </a:r>
          </a:p>
        </p:txBody>
      </p:sp>
    </p:spTree>
    <p:extLst>
      <p:ext uri="{BB962C8B-B14F-4D97-AF65-F5344CB8AC3E}">
        <p14:creationId xmlns:p14="http://schemas.microsoft.com/office/powerpoint/2010/main" val="3774810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0A4400-1E56-FCD0-9A3F-3BD5ED3649F6}"/>
              </a:ext>
            </a:extLst>
          </p:cNvPr>
          <p:cNvSpPr txBox="1"/>
          <p:nvPr/>
        </p:nvSpPr>
        <p:spPr>
          <a:xfrm>
            <a:off x="1114426" y="2621815"/>
            <a:ext cx="10201274" cy="3477875"/>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The bank is facing challenges in maintaining customer loyalty and aims to address issues related to customer churn.</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The primary goals are to reduce customer churn, improve service delivery, and enhance overall customer satisfaction.</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The bank has provided comprehensive datasets including:</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Customer demographics: Information about customers' age, gender, geography, etc.</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Transaction details: Records of customer transactions and financial activities.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Customer exit information: Data on customers who have left the bank.</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Active customer profiles: Current active customers and their account details.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You analyze these datasets as an Analytical CRM specialist to extract meaningful insights and provide strategic recommendations.</a:t>
            </a:r>
          </a:p>
        </p:txBody>
      </p:sp>
      <p:sp>
        <p:nvSpPr>
          <p:cNvPr id="7" name="TextBox 6">
            <a:extLst>
              <a:ext uri="{FF2B5EF4-FFF2-40B4-BE49-F238E27FC236}">
                <a16:creationId xmlns:a16="http://schemas.microsoft.com/office/drawing/2014/main" id="{65266930-C347-153E-D982-24234FE1685A}"/>
              </a:ext>
            </a:extLst>
          </p:cNvPr>
          <p:cNvSpPr txBox="1"/>
          <p:nvPr/>
        </p:nvSpPr>
        <p:spPr>
          <a:xfrm>
            <a:off x="871538" y="758310"/>
            <a:ext cx="6100762" cy="769441"/>
          </a:xfrm>
          <a:prstGeom prst="rect">
            <a:avLst/>
          </a:prstGeom>
          <a:noFill/>
        </p:spPr>
        <p:txBody>
          <a:bodyPr wrap="square">
            <a:spAutoFit/>
          </a:bodyPr>
          <a:lstStyle/>
          <a:p>
            <a:r>
              <a:rPr lang="en-IN" sz="4400" b="1" i="1" dirty="0">
                <a:solidFill>
                  <a:schemeClr val="accent4">
                    <a:lumMod val="40000"/>
                    <a:lumOff val="60000"/>
                  </a:schemeClr>
                </a:solidFill>
                <a:latin typeface="Calibri" panose="020F0502020204030204" pitchFamily="34" charset="0"/>
                <a:cs typeface="Calibri" panose="020F0502020204030204" pitchFamily="34" charset="0"/>
              </a:rPr>
              <a:t>INTRODUCTION</a:t>
            </a:r>
          </a:p>
        </p:txBody>
      </p:sp>
    </p:spTree>
    <p:extLst>
      <p:ext uri="{BB962C8B-B14F-4D97-AF65-F5344CB8AC3E}">
        <p14:creationId xmlns:p14="http://schemas.microsoft.com/office/powerpoint/2010/main" val="409545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7102E-675D-04F0-ED57-649743616FE0}"/>
              </a:ext>
            </a:extLst>
          </p:cNvPr>
          <p:cNvSpPr>
            <a:spLocks noGrp="1"/>
          </p:cNvSpPr>
          <p:nvPr>
            <p:ph type="title"/>
          </p:nvPr>
        </p:nvSpPr>
        <p:spPr/>
        <p:txBody>
          <a:bodyPr>
            <a:noAutofit/>
          </a:bodyPr>
          <a:lstStyle/>
          <a:p>
            <a:r>
              <a:rPr lang="en-US" sz="4800" b="1" dirty="0">
                <a:solidFill>
                  <a:schemeClr val="accent4">
                    <a:lumMod val="40000"/>
                    <a:lumOff val="60000"/>
                  </a:schemeClr>
                </a:solidFill>
                <a:latin typeface="Calibri" panose="020F0502020204030204" pitchFamily="34" charset="0"/>
                <a:cs typeface="Calibri" panose="020F0502020204030204" pitchFamily="34" charset="0"/>
              </a:rPr>
              <a:t>PROBLEM STATEMENT</a:t>
            </a:r>
          </a:p>
        </p:txBody>
      </p:sp>
      <p:sp>
        <p:nvSpPr>
          <p:cNvPr id="6" name="TextBox 5">
            <a:extLst>
              <a:ext uri="{FF2B5EF4-FFF2-40B4-BE49-F238E27FC236}">
                <a16:creationId xmlns:a16="http://schemas.microsoft.com/office/drawing/2014/main" id="{11552B09-F486-0B76-9DED-DBA88E31372D}"/>
              </a:ext>
            </a:extLst>
          </p:cNvPr>
          <p:cNvSpPr txBox="1"/>
          <p:nvPr/>
        </p:nvSpPr>
        <p:spPr>
          <a:xfrm>
            <a:off x="1141413" y="2403426"/>
            <a:ext cx="9672637" cy="3046988"/>
          </a:xfrm>
          <a:prstGeom prst="rect">
            <a:avLst/>
          </a:prstGeom>
          <a:noFill/>
        </p:spPr>
        <p:txBody>
          <a:bodyPr wrap="square">
            <a:spAutoFit/>
          </a:bodyPr>
          <a:lstStyle/>
          <a:p>
            <a:pPr marL="342900" marR="0" lvl="0" indent="-342900" algn="l" rtl="0">
              <a:lnSpc>
                <a:spcPct val="100000"/>
              </a:lnSpc>
              <a:spcBef>
                <a:spcPts val="0"/>
              </a:spcBef>
              <a:spcAft>
                <a:spcPts val="0"/>
              </a:spcAft>
              <a:buClr>
                <a:srgbClr val="000000"/>
              </a:buClr>
              <a:buSzPts val="1600"/>
              <a:buFont typeface="Arial" panose="020B0604020202020204" pitchFamily="34" charset="0"/>
              <a:buChar char="•"/>
            </a:pPr>
            <a:r>
              <a:rPr lang="en-US" sz="2400" b="0" i="0" u="none" strike="noStrike" cap="none" dirty="0">
                <a:latin typeface="Calibri" panose="020F0502020204030204" pitchFamily="34" charset="0"/>
                <a:ea typeface="Lato"/>
                <a:cs typeface="Calibri" panose="020F0502020204030204" pitchFamily="34" charset="0"/>
                <a:sym typeface="Lato"/>
              </a:rPr>
              <a:t>You are an analytical CRM (Customer Relationship Management) specialist hired by a bank to extract meaningful insights from various customer-related datasets.</a:t>
            </a:r>
          </a:p>
          <a:p>
            <a:pPr marL="342900" marR="0" lvl="0" indent="-342900" algn="l" rtl="0">
              <a:lnSpc>
                <a:spcPct val="100000"/>
              </a:lnSpc>
              <a:spcBef>
                <a:spcPts val="0"/>
              </a:spcBef>
              <a:spcAft>
                <a:spcPts val="0"/>
              </a:spcAft>
              <a:buClr>
                <a:srgbClr val="000000"/>
              </a:buClr>
              <a:buSzPts val="1600"/>
              <a:buFont typeface="Arial" panose="020B0604020202020204" pitchFamily="34" charset="0"/>
              <a:buChar char="•"/>
            </a:pPr>
            <a:endParaRPr lang="en-US" sz="2400" b="0" i="0" u="none" strike="noStrike" cap="none" dirty="0">
              <a:latin typeface="Calibri" panose="020F0502020204030204" pitchFamily="34" charset="0"/>
              <a:ea typeface="Lato"/>
              <a:cs typeface="Calibri" panose="020F0502020204030204" pitchFamily="34" charset="0"/>
              <a:sym typeface="Lato"/>
            </a:endParaRPr>
          </a:p>
          <a:p>
            <a:pPr marL="342900" marR="0" lvl="0" indent="-342900" algn="l" rtl="0">
              <a:lnSpc>
                <a:spcPct val="100000"/>
              </a:lnSpc>
              <a:spcBef>
                <a:spcPts val="0"/>
              </a:spcBef>
              <a:spcAft>
                <a:spcPts val="0"/>
              </a:spcAft>
              <a:buClr>
                <a:srgbClr val="000000"/>
              </a:buClr>
              <a:buSzPts val="1600"/>
              <a:buFont typeface="Arial" panose="020B0604020202020204" pitchFamily="34" charset="0"/>
              <a:buChar char="•"/>
            </a:pPr>
            <a:r>
              <a:rPr lang="en-US" sz="2400" b="0" i="0" u="none" strike="noStrike" cap="none" dirty="0">
                <a:latin typeface="Calibri" panose="020F0502020204030204" pitchFamily="34" charset="0"/>
                <a:ea typeface="Lato"/>
                <a:cs typeface="Calibri" panose="020F0502020204030204" pitchFamily="34" charset="0"/>
                <a:sym typeface="Lato"/>
              </a:rPr>
              <a:t>The bank aims to reduce customer churn, improve service delivery, and enhance customer satisfaction. They have provided you with datasets including customer demographics, transaction details, customer exit information, and active customer profiles.</a:t>
            </a:r>
          </a:p>
        </p:txBody>
      </p:sp>
    </p:spTree>
    <p:extLst>
      <p:ext uri="{BB962C8B-B14F-4D97-AF65-F5344CB8AC3E}">
        <p14:creationId xmlns:p14="http://schemas.microsoft.com/office/powerpoint/2010/main" val="2195515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9E989-05C6-4EB4-00C0-BD375636835E}"/>
              </a:ext>
            </a:extLst>
          </p:cNvPr>
          <p:cNvSpPr>
            <a:spLocks noGrp="1"/>
          </p:cNvSpPr>
          <p:nvPr>
            <p:ph type="title"/>
          </p:nvPr>
        </p:nvSpPr>
        <p:spPr>
          <a:xfrm>
            <a:off x="897187" y="549276"/>
            <a:ext cx="11101135" cy="1809500"/>
          </a:xfrm>
        </p:spPr>
        <p:txBody>
          <a:bodyPr>
            <a:normAutofit/>
          </a:bodyPr>
          <a:lstStyle/>
          <a:p>
            <a:r>
              <a:rPr lang="en-GB" sz="4800" b="1" dirty="0">
                <a:solidFill>
                  <a:schemeClr val="accent4">
                    <a:lumMod val="40000"/>
                    <a:lumOff val="60000"/>
                  </a:schemeClr>
                </a:solidFill>
                <a:latin typeface="Calibri" panose="020F0502020204030204" pitchFamily="34" charset="0"/>
                <a:cs typeface="Calibri" panose="020F0502020204030204" pitchFamily="34" charset="0"/>
              </a:rPr>
              <a:t>BANK CRM OVERVIEW</a:t>
            </a:r>
            <a:endParaRPr lang="en-US" sz="4800" b="1" dirty="0">
              <a:solidFill>
                <a:schemeClr val="accent4">
                  <a:lumMod val="40000"/>
                  <a:lumOff val="60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40EDF3A-BBD5-5BE5-33AE-B7438C02EEF7}"/>
              </a:ext>
            </a:extLst>
          </p:cNvPr>
          <p:cNvSpPr>
            <a:spLocks noGrp="1"/>
          </p:cNvSpPr>
          <p:nvPr>
            <p:ph idx="1"/>
          </p:nvPr>
        </p:nvSpPr>
        <p:spPr/>
        <p:txBody>
          <a:bodyPr>
            <a:normAutofit fontScale="85000" lnSpcReduction="20000"/>
          </a:bodyPr>
          <a:lstStyle/>
          <a:p>
            <a:pPr>
              <a:lnSpc>
                <a:spcPct val="115000"/>
              </a:lnSpc>
              <a:spcBef>
                <a:spcPts val="1200"/>
              </a:spcBef>
              <a:spcAft>
                <a:spcPts val="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This capstone project delves into </a:t>
            </a:r>
            <a:r>
              <a:rPr lang="en-US" sz="2400" b="1" dirty="0">
                <a:solidFill>
                  <a:srgbClr val="C00000"/>
                </a:solidFill>
                <a:latin typeface="Calibri" panose="020F0502020204030204" pitchFamily="34" charset="0"/>
                <a:cs typeface="Calibri" panose="020F0502020204030204" pitchFamily="34" charset="0"/>
              </a:rPr>
              <a:t>Bank Customer Relationship Management</a:t>
            </a:r>
            <a:r>
              <a:rPr lang="en-US" sz="2400" dirty="0">
                <a:solidFill>
                  <a:srgbClr val="C00000"/>
                </a:solidFill>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(CRM).</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CRM empowers banks to build stronger relationships through data analysis.</a:t>
            </a:r>
          </a:p>
          <a:p>
            <a:pPr>
              <a:spcBef>
                <a:spcPts val="1200"/>
              </a:spcBef>
              <a:spcAft>
                <a:spcPts val="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Our CRM system serves as a strategic tool for fostering stronger connections with our customers. Its centralized customer data, enabling personalized interactions, targeted marketing, and effective issue resolution.</a:t>
            </a:r>
          </a:p>
          <a:p>
            <a:pPr>
              <a:spcBef>
                <a:spcPts val="1600"/>
              </a:spcBef>
              <a:spcAft>
                <a:spcPts val="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Through </a:t>
            </a:r>
            <a:r>
              <a:rPr lang="en-US" sz="2400" dirty="0">
                <a:solidFill>
                  <a:srgbClr val="2196F3"/>
                </a:solidFill>
                <a:latin typeface="Calibri" panose="020F0502020204030204" pitchFamily="34" charset="0"/>
                <a:cs typeface="Calibri" panose="020F0502020204030204" pitchFamily="34" charset="0"/>
              </a:rPr>
              <a:t>segmentation</a:t>
            </a:r>
            <a:r>
              <a:rPr lang="en-US" sz="2400" dirty="0">
                <a:latin typeface="Calibri" panose="020F0502020204030204" pitchFamily="34" charset="0"/>
                <a:cs typeface="Calibri" panose="020F0502020204030204" pitchFamily="34" charset="0"/>
              </a:rPr>
              <a:t> and </a:t>
            </a:r>
            <a:r>
              <a:rPr lang="en-US" sz="2400" dirty="0">
                <a:solidFill>
                  <a:srgbClr val="2196F3"/>
                </a:solidFill>
                <a:latin typeface="Calibri" panose="020F0502020204030204" pitchFamily="34" charset="0"/>
                <a:cs typeface="Calibri" panose="020F0502020204030204" pitchFamily="34" charset="0"/>
              </a:rPr>
              <a:t>analytics</a:t>
            </a:r>
            <a:r>
              <a:rPr lang="en-US" sz="2400" dirty="0">
                <a:latin typeface="Calibri" panose="020F0502020204030204" pitchFamily="34" charset="0"/>
                <a:cs typeface="Calibri" panose="020F0502020204030204" pitchFamily="34" charset="0"/>
              </a:rPr>
              <a:t>, we identify customer needs, preferences, and behaviors, empowering us to tailor offerings and experiences. With a focus on retention and satisfaction, our CRM drives loyalty, revenue growth, and operational efficiency.</a:t>
            </a:r>
          </a:p>
          <a:p>
            <a:pPr>
              <a:spcBef>
                <a:spcPts val="1600"/>
              </a:spcBef>
              <a:spcAft>
                <a:spcPts val="1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Let’s explore the transformative power of CRM in banking.</a:t>
            </a:r>
          </a:p>
          <a:p>
            <a:endParaRPr lang="en-US" dirty="0"/>
          </a:p>
        </p:txBody>
      </p:sp>
    </p:spTree>
    <p:extLst>
      <p:ext uri="{BB962C8B-B14F-4D97-AF65-F5344CB8AC3E}">
        <p14:creationId xmlns:p14="http://schemas.microsoft.com/office/powerpoint/2010/main" val="436520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AF14A1-CEE3-8926-FEC4-B3B00058A80D}"/>
              </a:ext>
            </a:extLst>
          </p:cNvPr>
          <p:cNvSpPr txBox="1"/>
          <p:nvPr/>
        </p:nvSpPr>
        <p:spPr>
          <a:xfrm>
            <a:off x="1141412" y="882133"/>
            <a:ext cx="6100762" cy="707886"/>
          </a:xfrm>
          <a:prstGeom prst="rect">
            <a:avLst/>
          </a:prstGeom>
          <a:noFill/>
        </p:spPr>
        <p:txBody>
          <a:bodyPr wrap="square">
            <a:spAutoFit/>
          </a:bodyPr>
          <a:lstStyle/>
          <a:p>
            <a:r>
              <a:rPr lang="en-IN" sz="4000" b="1" dirty="0">
                <a:solidFill>
                  <a:schemeClr val="accent4">
                    <a:lumMod val="40000"/>
                    <a:lumOff val="6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DATA EXPLORATION</a:t>
            </a:r>
          </a:p>
        </p:txBody>
      </p:sp>
      <p:sp>
        <p:nvSpPr>
          <p:cNvPr id="7" name="TextBox 6">
            <a:extLst>
              <a:ext uri="{FF2B5EF4-FFF2-40B4-BE49-F238E27FC236}">
                <a16:creationId xmlns:a16="http://schemas.microsoft.com/office/drawing/2014/main" id="{A3B643E5-952B-6853-2267-2AD4D84F4308}"/>
              </a:ext>
            </a:extLst>
          </p:cNvPr>
          <p:cNvSpPr txBox="1"/>
          <p:nvPr/>
        </p:nvSpPr>
        <p:spPr>
          <a:xfrm>
            <a:off x="700088" y="2497992"/>
            <a:ext cx="10787062" cy="4093428"/>
          </a:xfrm>
          <a:prstGeom prst="rect">
            <a:avLst/>
          </a:prstGeom>
          <a:noFill/>
        </p:spPr>
        <p:txBody>
          <a:bodyPr wrap="square">
            <a:spAutoFit/>
          </a:bodyPr>
          <a:lstStyle/>
          <a:p>
            <a:pPr lvl="1">
              <a:buFont typeface="Wingdings" panose="05000000000000000000" pitchFamily="2" charset="2"/>
              <a:buChar char="Ø"/>
            </a:pPr>
            <a:r>
              <a:rPr lang="en-IN" sz="2400" u="sng" dirty="0">
                <a:latin typeface="Calibri" panose="020F0502020204030204" pitchFamily="34" charset="0"/>
                <a:cs typeface="Calibri" panose="020F0502020204030204" pitchFamily="34" charset="0"/>
              </a:rPr>
              <a:t>Data Profiling</a:t>
            </a:r>
            <a:r>
              <a:rPr lang="en-IN" sz="2400" dirty="0">
                <a:latin typeface="Calibri" panose="020F0502020204030204" pitchFamily="34" charset="0"/>
                <a:cs typeface="Calibri" panose="020F0502020204030204" pitchFamily="34" charset="0"/>
              </a:rPr>
              <a:t>: Checked the data types of all the columns where Bank-date-of-     joining was incorrectly assigned a text data type. I used an update query to change the data type to Date.</a:t>
            </a:r>
          </a:p>
          <a:p>
            <a:pPr lvl="1">
              <a:buFont typeface="Wingdings" panose="05000000000000000000" pitchFamily="2" charset="2"/>
              <a:buChar char="Ø"/>
            </a:pPr>
            <a:endParaRPr lang="en-IN" sz="2400" dirty="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IN" sz="2400" u="sng" dirty="0">
                <a:latin typeface="Calibri" panose="020F0502020204030204" pitchFamily="34" charset="0"/>
                <a:cs typeface="Calibri" panose="020F0502020204030204" pitchFamily="34" charset="0"/>
              </a:rPr>
              <a:t>Data Cleaning</a:t>
            </a:r>
            <a:r>
              <a:rPr lang="en-IN" sz="2400" dirty="0">
                <a:latin typeface="Calibri" panose="020F0502020204030204" pitchFamily="34" charset="0"/>
                <a:cs typeface="Calibri" panose="020F0502020204030204" pitchFamily="34" charset="0"/>
              </a:rPr>
              <a:t>: For accurate analysis, check the null values in all the tables.</a:t>
            </a:r>
          </a:p>
          <a:p>
            <a:pPr lvl="1">
              <a:buFont typeface="Wingdings" panose="05000000000000000000" pitchFamily="2" charset="2"/>
              <a:buChar char="Ø"/>
            </a:pPr>
            <a:endParaRPr lang="en-IN" sz="2400" dirty="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IN" sz="2400" u="sng" dirty="0">
                <a:latin typeface="Calibri" panose="020F0502020204030204" pitchFamily="34" charset="0"/>
                <a:cs typeface="Calibri" panose="020F0502020204030204" pitchFamily="34" charset="0"/>
              </a:rPr>
              <a:t>Data Visualization</a:t>
            </a:r>
            <a:r>
              <a:rPr lang="en-IN" sz="2400" dirty="0">
                <a:latin typeface="Calibri" panose="020F0502020204030204" pitchFamily="34" charset="0"/>
                <a:cs typeface="Calibri" panose="020F0502020204030204" pitchFamily="34" charset="0"/>
              </a:rPr>
              <a:t>: For </a:t>
            </a:r>
            <a:r>
              <a:rPr lang="en-US" sz="2400" dirty="0">
                <a:latin typeface="Calibri" panose="020F0502020204030204" pitchFamily="34" charset="0"/>
                <a:cs typeface="Calibri" panose="020F0502020204030204" pitchFamily="34" charset="0"/>
              </a:rPr>
              <a:t>understanding patterns, trends, and outliers in our dataset. A good dashboard can answer questions and bring insights to the table immediately, rather than forcing users to plow through data and figure out what is important to them.</a:t>
            </a:r>
          </a:p>
          <a:p>
            <a:pPr lvl="1">
              <a:buFont typeface="Wingdings" panose="05000000000000000000" pitchFamily="2" charset="2"/>
              <a:buChar char="Ø"/>
            </a:pPr>
            <a:endParaRPr lang="en-US"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279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AB5F8-3D76-31F9-BDDB-2BA1A17230D5}"/>
              </a:ext>
            </a:extLst>
          </p:cNvPr>
          <p:cNvSpPr>
            <a:spLocks noGrp="1"/>
          </p:cNvSpPr>
          <p:nvPr>
            <p:ph type="title"/>
          </p:nvPr>
        </p:nvSpPr>
        <p:spPr/>
        <p:txBody>
          <a:bodyPr>
            <a:normAutofit/>
          </a:bodyPr>
          <a:lstStyle/>
          <a:p>
            <a:r>
              <a:rPr lang="en-GB" sz="4400" b="1" dirty="0">
                <a:solidFill>
                  <a:schemeClr val="accent4">
                    <a:lumMod val="40000"/>
                    <a:lumOff val="60000"/>
                  </a:schemeClr>
                </a:solidFill>
                <a:latin typeface="Calibri" panose="020F0502020204030204" pitchFamily="34" charset="0"/>
                <a:cs typeface="Calibri" panose="020F0502020204030204" pitchFamily="34" charset="0"/>
              </a:rPr>
              <a:t>DATA STORAGE &amp; MANIPULATION</a:t>
            </a:r>
            <a:endParaRPr lang="en-US" b="1" dirty="0">
              <a:solidFill>
                <a:schemeClr val="accent4">
                  <a:lumMod val="40000"/>
                  <a:lumOff val="60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C5E472F-5865-4A99-084F-CCB294806904}"/>
              </a:ext>
            </a:extLst>
          </p:cNvPr>
          <p:cNvSpPr>
            <a:spLocks noGrp="1"/>
          </p:cNvSpPr>
          <p:nvPr>
            <p:ph idx="1"/>
          </p:nvPr>
        </p:nvSpPr>
        <p:spPr/>
        <p:txBody>
          <a:bodyPr>
            <a:normAutofit fontScale="92500" lnSpcReduction="10000"/>
          </a:bodyPr>
          <a:lstStyle/>
          <a:p>
            <a:pPr marL="457200" lvl="0" indent="-330200" algn="l" rtl="0">
              <a:lnSpc>
                <a:spcPct val="115000"/>
              </a:lnSpc>
              <a:spcBef>
                <a:spcPts val="0"/>
              </a:spcBef>
              <a:spcAft>
                <a:spcPts val="0"/>
              </a:spcAft>
              <a:buClr>
                <a:srgbClr val="F3F3F3"/>
              </a:buClr>
              <a:buSzPts val="1600"/>
              <a:buFont typeface="Comfortaa"/>
              <a:buChar char="❖"/>
            </a:pPr>
            <a:r>
              <a:rPr lang="en-GB" sz="3600" dirty="0">
                <a:solidFill>
                  <a:schemeClr val="tx1"/>
                </a:solidFill>
                <a:latin typeface="Lato"/>
                <a:ea typeface="Lato"/>
                <a:cs typeface="Lato"/>
                <a:sym typeface="Lato"/>
              </a:rPr>
              <a:t>SQL Outputs </a:t>
            </a:r>
            <a:br>
              <a:rPr lang="en-GB" sz="3200" dirty="0">
                <a:solidFill>
                  <a:schemeClr val="tx1"/>
                </a:solidFill>
                <a:latin typeface="Comfortaa"/>
                <a:ea typeface="Comfortaa"/>
                <a:cs typeface="Comfortaa"/>
                <a:sym typeface="Comfortaa"/>
              </a:rPr>
            </a:br>
            <a:r>
              <a:rPr lang="en-GB" sz="2400" dirty="0">
                <a:solidFill>
                  <a:schemeClr val="tx1"/>
                </a:solidFill>
                <a:latin typeface="Lato"/>
                <a:ea typeface="Lato"/>
                <a:cs typeface="Lato"/>
                <a:sym typeface="Lato"/>
              </a:rPr>
              <a:t>Extracted meaningful insights from output of SQL queries (can be seen in Doc file)</a:t>
            </a:r>
            <a:br>
              <a:rPr lang="en-GB" sz="2000" dirty="0">
                <a:solidFill>
                  <a:schemeClr val="tx1"/>
                </a:solidFill>
                <a:latin typeface="Comfortaa"/>
                <a:ea typeface="Comfortaa"/>
                <a:cs typeface="Comfortaa"/>
                <a:sym typeface="Comfortaa"/>
              </a:rPr>
            </a:br>
            <a:br>
              <a:rPr lang="en-GB" sz="1600" dirty="0">
                <a:solidFill>
                  <a:schemeClr val="tx1"/>
                </a:solidFill>
                <a:latin typeface="Comfortaa"/>
                <a:ea typeface="Comfortaa"/>
                <a:cs typeface="Comfortaa"/>
                <a:sym typeface="Comfortaa"/>
              </a:rPr>
            </a:br>
            <a:endParaRPr lang="en-GB" sz="1600" dirty="0">
              <a:solidFill>
                <a:schemeClr val="tx1"/>
              </a:solidFill>
              <a:latin typeface="Comfortaa"/>
              <a:ea typeface="Comfortaa"/>
              <a:cs typeface="Comfortaa"/>
              <a:sym typeface="Comfortaa"/>
            </a:endParaRPr>
          </a:p>
          <a:p>
            <a:pPr marL="457200" lvl="0" indent="-330200" algn="l" rtl="0">
              <a:lnSpc>
                <a:spcPct val="115000"/>
              </a:lnSpc>
              <a:spcBef>
                <a:spcPts val="0"/>
              </a:spcBef>
              <a:spcAft>
                <a:spcPts val="0"/>
              </a:spcAft>
              <a:buClr>
                <a:srgbClr val="F3F3F3"/>
              </a:buClr>
              <a:buSzPts val="1600"/>
              <a:buFont typeface="Comfortaa"/>
              <a:buChar char="❖"/>
            </a:pPr>
            <a:r>
              <a:rPr lang="en-GB" sz="3600" dirty="0">
                <a:solidFill>
                  <a:schemeClr val="tx1"/>
                </a:solidFill>
                <a:latin typeface="Lato"/>
                <a:ea typeface="Lato"/>
                <a:cs typeface="Lato"/>
                <a:sym typeface="Lato"/>
              </a:rPr>
              <a:t>PowerBI Visuals</a:t>
            </a:r>
            <a:br>
              <a:rPr lang="en-GB" sz="3600" dirty="0">
                <a:solidFill>
                  <a:schemeClr val="tx1"/>
                </a:solidFill>
                <a:latin typeface="Lato"/>
                <a:ea typeface="Lato"/>
                <a:cs typeface="Lato"/>
                <a:sym typeface="Lato"/>
              </a:rPr>
            </a:br>
            <a:r>
              <a:rPr lang="en-GB" sz="2400" dirty="0">
                <a:solidFill>
                  <a:schemeClr val="tx1"/>
                </a:solidFill>
                <a:latin typeface="Lato"/>
                <a:ea typeface="Lato"/>
                <a:cs typeface="Lato"/>
                <a:sym typeface="Lato"/>
              </a:rPr>
              <a:t>Created Dashboard and relevant charts &amp; visuals in PowerBI, compliment to SQL outputs</a:t>
            </a:r>
            <a:br>
              <a:rPr lang="en-GB" sz="1600" dirty="0">
                <a:solidFill>
                  <a:schemeClr val="tx1"/>
                </a:solidFill>
                <a:latin typeface="Comfortaa"/>
                <a:ea typeface="Comfortaa"/>
                <a:cs typeface="Comfortaa"/>
                <a:sym typeface="Comfortaa"/>
              </a:rPr>
            </a:br>
            <a:br>
              <a:rPr lang="en-GB" sz="1600" dirty="0">
                <a:solidFill>
                  <a:schemeClr val="tx1"/>
                </a:solidFill>
                <a:latin typeface="Comfortaa"/>
                <a:ea typeface="Comfortaa"/>
                <a:cs typeface="Comfortaa"/>
                <a:sym typeface="Comfortaa"/>
              </a:rPr>
            </a:br>
            <a:endParaRPr lang="en-GB" sz="1600" dirty="0">
              <a:solidFill>
                <a:schemeClr val="tx1"/>
              </a:solidFill>
              <a:latin typeface="Comfortaa"/>
              <a:ea typeface="Comfortaa"/>
              <a:cs typeface="Comfortaa"/>
              <a:sym typeface="Comfortaa"/>
            </a:endParaRPr>
          </a:p>
          <a:p>
            <a:endParaRPr lang="en-US" dirty="0"/>
          </a:p>
        </p:txBody>
      </p:sp>
    </p:spTree>
    <p:extLst>
      <p:ext uri="{BB962C8B-B14F-4D97-AF65-F5344CB8AC3E}">
        <p14:creationId xmlns:p14="http://schemas.microsoft.com/office/powerpoint/2010/main" val="1666364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539EE552-E766-4044-104D-28CA78993FD3}"/>
              </a:ext>
            </a:extLst>
          </p:cNvPr>
          <p:cNvSpPr/>
          <p:nvPr/>
        </p:nvSpPr>
        <p:spPr>
          <a:xfrm>
            <a:off x="4851795" y="2590802"/>
            <a:ext cx="1859760" cy="1485900"/>
          </a:xfrm>
          <a:prstGeom prst="pentagon">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tIns="0" bIns="274320" rtlCol="0" anchor="ctr"/>
          <a:lstStyle/>
          <a:p>
            <a:pPr algn="ctr"/>
            <a:r>
              <a:rPr lang="en-US" sz="2000" b="1" dirty="0">
                <a:solidFill>
                  <a:srgbClr val="002060"/>
                </a:solidFill>
                <a:latin typeface="Calibri" panose="020F0502020204030204" pitchFamily="34" charset="0"/>
                <a:cs typeface="Calibri" panose="020F0502020204030204" pitchFamily="34" charset="0"/>
              </a:rPr>
              <a:t>KEY METRICS</a:t>
            </a:r>
            <a:endParaRPr lang="en-US" sz="2000" dirty="0"/>
          </a:p>
        </p:txBody>
      </p:sp>
      <p:sp>
        <p:nvSpPr>
          <p:cNvPr id="5" name="Pentagon 4">
            <a:extLst>
              <a:ext uri="{FF2B5EF4-FFF2-40B4-BE49-F238E27FC236}">
                <a16:creationId xmlns:a16="http://schemas.microsoft.com/office/drawing/2014/main" id="{B64D9A53-80FC-24EE-E578-C3C217BC237E}"/>
              </a:ext>
            </a:extLst>
          </p:cNvPr>
          <p:cNvSpPr/>
          <p:nvPr/>
        </p:nvSpPr>
        <p:spPr>
          <a:xfrm>
            <a:off x="6624047" y="3209927"/>
            <a:ext cx="1859760" cy="1485900"/>
          </a:xfrm>
          <a:prstGeom prst="pentagon">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dirty="0">
                <a:solidFill>
                  <a:srgbClr val="002060"/>
                </a:solidFill>
                <a:latin typeface="Calibri" panose="020F0502020204030204" pitchFamily="34" charset="0"/>
                <a:cs typeface="Calibri" panose="020F0502020204030204" pitchFamily="34" charset="0"/>
              </a:rPr>
              <a:t>CREDITCARD</a:t>
            </a:r>
          </a:p>
          <a:p>
            <a:r>
              <a:rPr lang="en-US" sz="1400" b="1" dirty="0">
                <a:solidFill>
                  <a:srgbClr val="002060"/>
                </a:solidFill>
                <a:latin typeface="Calibri" panose="020F0502020204030204" pitchFamily="34" charset="0"/>
                <a:cs typeface="Calibri" panose="020F0502020204030204" pitchFamily="34" charset="0"/>
              </a:rPr>
              <a:t>    HOLDER</a:t>
            </a:r>
          </a:p>
          <a:p>
            <a:r>
              <a:rPr lang="en-US" sz="1400" b="1" dirty="0">
                <a:solidFill>
                  <a:srgbClr val="002060"/>
                </a:solidFill>
                <a:latin typeface="Calibri" panose="020F0502020204030204" pitchFamily="34" charset="0"/>
                <a:cs typeface="Calibri" panose="020F0502020204030204" pitchFamily="34" charset="0"/>
              </a:rPr>
              <a:t>     </a:t>
            </a:r>
            <a:r>
              <a:rPr lang="en-US" sz="2000" b="1" dirty="0">
                <a:solidFill>
                  <a:srgbClr val="002060"/>
                </a:solidFill>
                <a:latin typeface="Calibri" panose="020F0502020204030204" pitchFamily="34" charset="0"/>
                <a:cs typeface="Calibri" panose="020F0502020204030204" pitchFamily="34" charset="0"/>
              </a:rPr>
              <a:t>7055</a:t>
            </a:r>
          </a:p>
          <a:p>
            <a:endParaRPr lang="en-US" sz="1400" b="1" dirty="0">
              <a:solidFill>
                <a:srgbClr val="C00000"/>
              </a:solidFill>
              <a:latin typeface="Calibri" panose="020F0502020204030204" pitchFamily="34" charset="0"/>
              <a:cs typeface="Calibri" panose="020F0502020204030204" pitchFamily="34" charset="0"/>
            </a:endParaRPr>
          </a:p>
        </p:txBody>
      </p:sp>
      <p:sp>
        <p:nvSpPr>
          <p:cNvPr id="6" name="Pentagon 5">
            <a:extLst>
              <a:ext uri="{FF2B5EF4-FFF2-40B4-BE49-F238E27FC236}">
                <a16:creationId xmlns:a16="http://schemas.microsoft.com/office/drawing/2014/main" id="{8448997B-1825-7061-E507-0C412C4B0DAA}"/>
              </a:ext>
            </a:extLst>
          </p:cNvPr>
          <p:cNvSpPr/>
          <p:nvPr/>
        </p:nvSpPr>
        <p:spPr>
          <a:xfrm>
            <a:off x="6624047" y="1590676"/>
            <a:ext cx="1859760" cy="1485900"/>
          </a:xfrm>
          <a:prstGeom prst="pentagon">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274320" rIns="91440" bIns="548640" rtlCol="0" anchor="ctr"/>
          <a:lstStyle/>
          <a:p>
            <a:r>
              <a:rPr lang="en-US" sz="1400" b="1" dirty="0">
                <a:solidFill>
                  <a:srgbClr val="002060"/>
                </a:solidFill>
                <a:latin typeface="Calibri" panose="020F0502020204030204" pitchFamily="34" charset="0"/>
                <a:cs typeface="Calibri" panose="020F0502020204030204" pitchFamily="34" charset="0"/>
              </a:rPr>
              <a:t>   </a:t>
            </a:r>
          </a:p>
          <a:p>
            <a:r>
              <a:rPr lang="en-US" sz="1400" b="1" dirty="0">
                <a:solidFill>
                  <a:srgbClr val="002060"/>
                </a:solidFill>
                <a:latin typeface="Calibri" panose="020F0502020204030204" pitchFamily="34" charset="0"/>
                <a:cs typeface="Calibri" panose="020F0502020204030204" pitchFamily="34" charset="0"/>
              </a:rPr>
              <a:t>   </a:t>
            </a:r>
            <a:r>
              <a:rPr lang="en-US" sz="1600" b="1" dirty="0">
                <a:solidFill>
                  <a:srgbClr val="002060"/>
                </a:solidFill>
                <a:latin typeface="Calibri" panose="020F0502020204030204" pitchFamily="34" charset="0"/>
                <a:cs typeface="Calibri" panose="020F0502020204030204" pitchFamily="34" charset="0"/>
              </a:rPr>
              <a:t>INACTIVE</a:t>
            </a:r>
            <a:endParaRPr lang="en-US" sz="1400" b="1" dirty="0">
              <a:solidFill>
                <a:srgbClr val="002060"/>
              </a:solidFill>
              <a:latin typeface="Calibri" panose="020F0502020204030204" pitchFamily="34" charset="0"/>
              <a:cs typeface="Calibri" panose="020F0502020204030204" pitchFamily="34" charset="0"/>
            </a:endParaRPr>
          </a:p>
          <a:p>
            <a:r>
              <a:rPr lang="en-US" sz="1400" b="1" dirty="0">
                <a:solidFill>
                  <a:srgbClr val="002060"/>
                </a:solidFill>
                <a:latin typeface="Calibri" panose="020F0502020204030204" pitchFamily="34" charset="0"/>
                <a:cs typeface="Calibri" panose="020F0502020204030204" pitchFamily="34" charset="0"/>
              </a:rPr>
              <a:t> </a:t>
            </a:r>
            <a:r>
              <a:rPr lang="en-US" sz="1600" b="1" dirty="0">
                <a:solidFill>
                  <a:srgbClr val="002060"/>
                </a:solidFill>
                <a:latin typeface="Calibri" panose="020F0502020204030204" pitchFamily="34" charset="0"/>
                <a:cs typeface="Calibri" panose="020F0502020204030204" pitchFamily="34" charset="0"/>
              </a:rPr>
              <a:t>CUSTOMER</a:t>
            </a:r>
          </a:p>
          <a:p>
            <a:r>
              <a:rPr lang="en-US" sz="1200" b="1" dirty="0">
                <a:solidFill>
                  <a:srgbClr val="002060"/>
                </a:solidFill>
                <a:latin typeface="Calibri" panose="020F0502020204030204" pitchFamily="34" charset="0"/>
                <a:cs typeface="Calibri" panose="020F0502020204030204" pitchFamily="34" charset="0"/>
              </a:rPr>
              <a:t>       </a:t>
            </a:r>
            <a:r>
              <a:rPr lang="en-US" b="1" dirty="0">
                <a:solidFill>
                  <a:srgbClr val="002060"/>
                </a:solidFill>
                <a:latin typeface="Calibri" panose="020F0502020204030204" pitchFamily="34" charset="0"/>
                <a:cs typeface="Calibri" panose="020F0502020204030204" pitchFamily="34" charset="0"/>
              </a:rPr>
              <a:t> 5151</a:t>
            </a:r>
            <a:endParaRPr lang="en-US" sz="1200" b="1" dirty="0">
              <a:solidFill>
                <a:srgbClr val="002060"/>
              </a:solidFill>
              <a:latin typeface="Calibri" panose="020F0502020204030204" pitchFamily="34" charset="0"/>
              <a:cs typeface="Calibri" panose="020F0502020204030204" pitchFamily="34" charset="0"/>
            </a:endParaRPr>
          </a:p>
          <a:p>
            <a:endParaRPr lang="en-US" sz="1200" b="1" dirty="0">
              <a:solidFill>
                <a:srgbClr val="C00000"/>
              </a:solidFill>
              <a:latin typeface="Calibri" panose="020F0502020204030204" pitchFamily="34" charset="0"/>
              <a:cs typeface="Calibri" panose="020F0502020204030204" pitchFamily="34" charset="0"/>
            </a:endParaRPr>
          </a:p>
        </p:txBody>
      </p:sp>
      <p:sp>
        <p:nvSpPr>
          <p:cNvPr id="7" name="Pentagon 6">
            <a:extLst>
              <a:ext uri="{FF2B5EF4-FFF2-40B4-BE49-F238E27FC236}">
                <a16:creationId xmlns:a16="http://schemas.microsoft.com/office/drawing/2014/main" id="{604DBB21-EC32-B59C-B447-5467F53406C7}"/>
              </a:ext>
            </a:extLst>
          </p:cNvPr>
          <p:cNvSpPr/>
          <p:nvPr/>
        </p:nvSpPr>
        <p:spPr>
          <a:xfrm>
            <a:off x="4939304" y="966791"/>
            <a:ext cx="1859760" cy="1485900"/>
          </a:xfrm>
          <a:prstGeom prst="pentagon">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rIns="91440" bIns="0" rtlCol="0" anchor="ctr"/>
          <a:lstStyle/>
          <a:p>
            <a:endParaRPr lang="en-US" sz="1400" b="1" dirty="0">
              <a:solidFill>
                <a:schemeClr val="tx1"/>
              </a:solidFill>
              <a:latin typeface="Calibri" panose="020F0502020204030204" pitchFamily="34" charset="0"/>
              <a:cs typeface="Calibri" panose="020F0502020204030204" pitchFamily="34" charset="0"/>
            </a:endParaRPr>
          </a:p>
          <a:p>
            <a:r>
              <a:rPr lang="en-US" sz="1600" b="1" dirty="0">
                <a:solidFill>
                  <a:srgbClr val="002060"/>
                </a:solidFill>
                <a:latin typeface="Calibri" panose="020F0502020204030204" pitchFamily="34" charset="0"/>
                <a:cs typeface="Calibri" panose="020F0502020204030204" pitchFamily="34" charset="0"/>
              </a:rPr>
              <a:t> </a:t>
            </a:r>
            <a:r>
              <a:rPr lang="en-US" b="1" dirty="0">
                <a:solidFill>
                  <a:srgbClr val="002060"/>
                </a:solidFill>
                <a:latin typeface="Calibri" panose="020F0502020204030204" pitchFamily="34" charset="0"/>
                <a:cs typeface="Calibri" panose="020F0502020204030204" pitchFamily="34" charset="0"/>
              </a:rPr>
              <a:t> RETAINED </a:t>
            </a:r>
            <a:endParaRPr lang="en-US" sz="1600" b="1" dirty="0">
              <a:solidFill>
                <a:srgbClr val="002060"/>
              </a:solidFill>
              <a:latin typeface="Calibri" panose="020F0502020204030204" pitchFamily="34" charset="0"/>
              <a:cs typeface="Calibri" panose="020F0502020204030204" pitchFamily="34" charset="0"/>
            </a:endParaRPr>
          </a:p>
          <a:p>
            <a:r>
              <a:rPr lang="en-US" sz="1600" b="1" dirty="0">
                <a:solidFill>
                  <a:srgbClr val="002060"/>
                </a:solidFill>
                <a:latin typeface="Calibri" panose="020F0502020204030204" pitchFamily="34" charset="0"/>
                <a:cs typeface="Calibri" panose="020F0502020204030204" pitchFamily="34" charset="0"/>
              </a:rPr>
              <a:t>CUSTOMER</a:t>
            </a:r>
            <a:endParaRPr lang="en-US" sz="1400" b="1" dirty="0">
              <a:solidFill>
                <a:srgbClr val="002060"/>
              </a:solidFill>
              <a:latin typeface="Calibri" panose="020F0502020204030204" pitchFamily="34" charset="0"/>
              <a:cs typeface="Calibri" panose="020F0502020204030204" pitchFamily="34" charset="0"/>
            </a:endParaRPr>
          </a:p>
          <a:p>
            <a:r>
              <a:rPr lang="en-US" sz="2000" b="1" dirty="0">
                <a:solidFill>
                  <a:srgbClr val="002060"/>
                </a:solidFill>
                <a:latin typeface="Calibri" panose="020F0502020204030204" pitchFamily="34" charset="0"/>
                <a:cs typeface="Calibri" panose="020F0502020204030204" pitchFamily="34" charset="0"/>
              </a:rPr>
              <a:t>   7963</a:t>
            </a:r>
          </a:p>
          <a:p>
            <a:endParaRPr lang="en-US" sz="1400" b="1" dirty="0">
              <a:solidFill>
                <a:srgbClr val="C00000"/>
              </a:solidFill>
              <a:latin typeface="Calibri" panose="020F0502020204030204" pitchFamily="34" charset="0"/>
              <a:cs typeface="Calibri" panose="020F0502020204030204" pitchFamily="34" charset="0"/>
            </a:endParaRPr>
          </a:p>
          <a:p>
            <a:r>
              <a:rPr lang="en-US" sz="1400" b="1" dirty="0">
                <a:solidFill>
                  <a:srgbClr val="C00000"/>
                </a:solidFill>
                <a:latin typeface="Calibri" panose="020F0502020204030204" pitchFamily="34" charset="0"/>
                <a:cs typeface="Calibri" panose="020F0502020204030204" pitchFamily="34" charset="0"/>
              </a:rPr>
              <a:t> </a:t>
            </a:r>
          </a:p>
        </p:txBody>
      </p:sp>
      <p:sp>
        <p:nvSpPr>
          <p:cNvPr id="8" name="Pentagon 7">
            <a:extLst>
              <a:ext uri="{FF2B5EF4-FFF2-40B4-BE49-F238E27FC236}">
                <a16:creationId xmlns:a16="http://schemas.microsoft.com/office/drawing/2014/main" id="{083EA03A-B2F4-1A01-7381-63433AF0B4FA}"/>
              </a:ext>
            </a:extLst>
          </p:cNvPr>
          <p:cNvSpPr/>
          <p:nvPr/>
        </p:nvSpPr>
        <p:spPr>
          <a:xfrm>
            <a:off x="3167052" y="3214687"/>
            <a:ext cx="1859760" cy="1485900"/>
          </a:xfrm>
          <a:prstGeom prst="pentagon">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solidFill>
                  <a:srgbClr val="002060"/>
                </a:solidFill>
                <a:latin typeface="Calibri" panose="020F0502020204030204" pitchFamily="34" charset="0"/>
                <a:cs typeface="Calibri" panose="020F0502020204030204" pitchFamily="34" charset="0"/>
              </a:rPr>
              <a:t>     TOTAL    CUSTOMER</a:t>
            </a:r>
          </a:p>
          <a:p>
            <a:r>
              <a:rPr lang="en-US" b="1" dirty="0">
                <a:solidFill>
                  <a:srgbClr val="002060"/>
                </a:solidFill>
                <a:latin typeface="Calibri" panose="020F0502020204030204" pitchFamily="34" charset="0"/>
                <a:cs typeface="Calibri" panose="020F0502020204030204" pitchFamily="34" charset="0"/>
              </a:rPr>
              <a:t>   10000</a:t>
            </a:r>
          </a:p>
          <a:p>
            <a:endParaRPr lang="en-US" sz="1400" b="1" dirty="0">
              <a:solidFill>
                <a:srgbClr val="C00000"/>
              </a:solidFill>
              <a:latin typeface="Calibri" panose="020F0502020204030204" pitchFamily="34" charset="0"/>
              <a:cs typeface="Calibri" panose="020F0502020204030204" pitchFamily="34" charset="0"/>
            </a:endParaRPr>
          </a:p>
        </p:txBody>
      </p:sp>
      <p:sp>
        <p:nvSpPr>
          <p:cNvPr id="9" name="Pentagon 8">
            <a:extLst>
              <a:ext uri="{FF2B5EF4-FFF2-40B4-BE49-F238E27FC236}">
                <a16:creationId xmlns:a16="http://schemas.microsoft.com/office/drawing/2014/main" id="{5C1CDF97-38B7-4BB0-6027-688F54E36837}"/>
              </a:ext>
            </a:extLst>
          </p:cNvPr>
          <p:cNvSpPr/>
          <p:nvPr/>
        </p:nvSpPr>
        <p:spPr>
          <a:xfrm>
            <a:off x="3167052" y="1590676"/>
            <a:ext cx="1859760" cy="1485900"/>
          </a:xfrm>
          <a:prstGeom prst="pentagon">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latin typeface="Calibri" panose="020F0502020204030204" pitchFamily="34" charset="0"/>
                <a:cs typeface="Calibri" panose="020F0502020204030204" pitchFamily="34" charset="0"/>
              </a:rPr>
              <a:t>EXIT</a:t>
            </a:r>
          </a:p>
          <a:p>
            <a:pPr algn="ctr"/>
            <a:r>
              <a:rPr lang="en-US" sz="1600" b="1" dirty="0">
                <a:solidFill>
                  <a:srgbClr val="002060"/>
                </a:solidFill>
                <a:latin typeface="Calibri" panose="020F0502020204030204" pitchFamily="34" charset="0"/>
                <a:cs typeface="Calibri" panose="020F0502020204030204" pitchFamily="34" charset="0"/>
              </a:rPr>
              <a:t>CUSTOMER</a:t>
            </a:r>
          </a:p>
          <a:p>
            <a:r>
              <a:rPr lang="en-US" b="1" dirty="0">
                <a:solidFill>
                  <a:srgbClr val="002060"/>
                </a:solidFill>
                <a:latin typeface="Calibri" panose="020F0502020204030204" pitchFamily="34" charset="0"/>
                <a:cs typeface="Calibri" panose="020F0502020204030204" pitchFamily="34" charset="0"/>
              </a:rPr>
              <a:t>    </a:t>
            </a:r>
            <a:r>
              <a:rPr lang="en-US" sz="2400" b="1" dirty="0">
                <a:solidFill>
                  <a:srgbClr val="002060"/>
                </a:solidFill>
                <a:latin typeface="Calibri" panose="020F0502020204030204" pitchFamily="34" charset="0"/>
                <a:cs typeface="Calibri" panose="020F0502020204030204" pitchFamily="34" charset="0"/>
              </a:rPr>
              <a:t>2037</a:t>
            </a:r>
          </a:p>
          <a:p>
            <a:endParaRPr lang="en-US" sz="1200" b="1" dirty="0">
              <a:solidFill>
                <a:srgbClr val="002060"/>
              </a:solidFill>
              <a:latin typeface="Calibri" panose="020F0502020204030204" pitchFamily="34" charset="0"/>
              <a:cs typeface="Calibri" panose="020F0502020204030204" pitchFamily="34" charset="0"/>
            </a:endParaRPr>
          </a:p>
          <a:p>
            <a:endParaRPr lang="en-US" sz="1200" b="1" dirty="0">
              <a:solidFill>
                <a:srgbClr val="002060"/>
              </a:solidFill>
              <a:latin typeface="Calibri" panose="020F0502020204030204" pitchFamily="34" charset="0"/>
              <a:cs typeface="Calibri" panose="020F0502020204030204" pitchFamily="34" charset="0"/>
            </a:endParaRPr>
          </a:p>
        </p:txBody>
      </p:sp>
      <p:sp>
        <p:nvSpPr>
          <p:cNvPr id="10" name="Pentagon 9">
            <a:extLst>
              <a:ext uri="{FF2B5EF4-FFF2-40B4-BE49-F238E27FC236}">
                <a16:creationId xmlns:a16="http://schemas.microsoft.com/office/drawing/2014/main" id="{47F4676A-7883-71CA-55C4-C4AA6B560E62}"/>
              </a:ext>
            </a:extLst>
          </p:cNvPr>
          <p:cNvSpPr/>
          <p:nvPr/>
        </p:nvSpPr>
        <p:spPr>
          <a:xfrm>
            <a:off x="4895550" y="4210053"/>
            <a:ext cx="1859760" cy="1485900"/>
          </a:xfrm>
          <a:prstGeom prst="pentagon">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2060"/>
                </a:solidFill>
                <a:latin typeface="Calibri" panose="020F0502020204030204" pitchFamily="34" charset="0"/>
                <a:cs typeface="Calibri" panose="020F0502020204030204" pitchFamily="34" charset="0"/>
              </a:rPr>
              <a:t>NON</a:t>
            </a:r>
          </a:p>
          <a:p>
            <a:pPr algn="ctr"/>
            <a:r>
              <a:rPr lang="en-US" sz="1400" b="1" dirty="0">
                <a:solidFill>
                  <a:srgbClr val="002060"/>
                </a:solidFill>
                <a:latin typeface="Calibri" panose="020F0502020204030204" pitchFamily="34" charset="0"/>
                <a:cs typeface="Calibri" panose="020F0502020204030204" pitchFamily="34" charset="0"/>
              </a:rPr>
              <a:t>CREDITCARD       HOLDER </a:t>
            </a:r>
          </a:p>
          <a:p>
            <a:pPr algn="ctr"/>
            <a:r>
              <a:rPr lang="en-US" sz="1400" b="1" dirty="0">
                <a:solidFill>
                  <a:srgbClr val="002060"/>
                </a:solidFill>
              </a:rPr>
              <a:t>  </a:t>
            </a:r>
            <a:r>
              <a:rPr lang="en-US" sz="2000" b="1" dirty="0">
                <a:solidFill>
                  <a:srgbClr val="002060"/>
                </a:solidFill>
              </a:rPr>
              <a:t>2945</a:t>
            </a:r>
          </a:p>
          <a:p>
            <a:endParaRPr lang="en-US" sz="14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0814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DBB83-13FB-B95D-A049-06EC7E515954}"/>
              </a:ext>
            </a:extLst>
          </p:cNvPr>
          <p:cNvSpPr>
            <a:spLocks noGrp="1"/>
          </p:cNvSpPr>
          <p:nvPr>
            <p:ph type="title"/>
          </p:nvPr>
        </p:nvSpPr>
        <p:spPr/>
        <p:txBody>
          <a:bodyPr>
            <a:normAutofit/>
          </a:bodyPr>
          <a:lstStyle/>
          <a:p>
            <a:r>
              <a:rPr lang="en-US" sz="4800" b="1" dirty="0">
                <a:solidFill>
                  <a:schemeClr val="accent4">
                    <a:lumMod val="40000"/>
                    <a:lumOff val="60000"/>
                  </a:schemeClr>
                </a:solidFill>
                <a:latin typeface="Calibri" panose="020F0502020204030204" pitchFamily="34" charset="0"/>
                <a:cs typeface="Calibri" panose="020F0502020204030204" pitchFamily="34" charset="0"/>
              </a:rPr>
              <a:t>OBJECTIVE</a:t>
            </a:r>
          </a:p>
        </p:txBody>
      </p:sp>
      <p:sp>
        <p:nvSpPr>
          <p:cNvPr id="8" name="Teardrop 7">
            <a:extLst>
              <a:ext uri="{FF2B5EF4-FFF2-40B4-BE49-F238E27FC236}">
                <a16:creationId xmlns:a16="http://schemas.microsoft.com/office/drawing/2014/main" id="{959A3A46-5AE0-AE27-D145-4BBFD48BCB56}"/>
              </a:ext>
            </a:extLst>
          </p:cNvPr>
          <p:cNvSpPr/>
          <p:nvPr/>
        </p:nvSpPr>
        <p:spPr>
          <a:xfrm>
            <a:off x="1141412" y="2986087"/>
            <a:ext cx="2428875" cy="2289175"/>
          </a:xfrm>
          <a:prstGeom prst="teardrop">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IDENTIFY LOCATIONS</a:t>
            </a:r>
          </a:p>
          <a:p>
            <a:pPr algn="ctr"/>
            <a:r>
              <a:rPr lang="en-US" sz="1600" b="1" dirty="0">
                <a:solidFill>
                  <a:schemeClr val="tx1"/>
                </a:solidFill>
              </a:rPr>
              <a:t>AND GENDER WHERE CHURN RATE IS MORE</a:t>
            </a:r>
          </a:p>
        </p:txBody>
      </p:sp>
      <p:sp>
        <p:nvSpPr>
          <p:cNvPr id="10" name="Teardrop 9">
            <a:extLst>
              <a:ext uri="{FF2B5EF4-FFF2-40B4-BE49-F238E27FC236}">
                <a16:creationId xmlns:a16="http://schemas.microsoft.com/office/drawing/2014/main" id="{F924F7FA-DB38-C764-D9FB-DFD8D5A98120}"/>
              </a:ext>
            </a:extLst>
          </p:cNvPr>
          <p:cNvSpPr/>
          <p:nvPr/>
        </p:nvSpPr>
        <p:spPr>
          <a:xfrm>
            <a:off x="8180388" y="2997198"/>
            <a:ext cx="2428875" cy="2289175"/>
          </a:xfrm>
          <a:prstGeom prst="teardrop">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rPr>
              <a:t>PROPOSE MEASURES</a:t>
            </a:r>
          </a:p>
          <a:p>
            <a:pPr algn="ctr"/>
            <a:r>
              <a:rPr lang="en-US" sz="1800" b="1" dirty="0">
                <a:solidFill>
                  <a:schemeClr val="tx1"/>
                </a:solidFill>
              </a:rPr>
              <a:t>TO RETAIN  CUSTOMERS FROM CHURN</a:t>
            </a:r>
          </a:p>
          <a:p>
            <a:pPr algn="ctr"/>
            <a:endParaRPr lang="en-US" dirty="0"/>
          </a:p>
        </p:txBody>
      </p:sp>
      <p:sp>
        <p:nvSpPr>
          <p:cNvPr id="11" name="Teardrop 10">
            <a:extLst>
              <a:ext uri="{FF2B5EF4-FFF2-40B4-BE49-F238E27FC236}">
                <a16:creationId xmlns:a16="http://schemas.microsoft.com/office/drawing/2014/main" id="{B182F7FE-16FE-12DC-334A-8CB03719FEE8}"/>
              </a:ext>
            </a:extLst>
          </p:cNvPr>
          <p:cNvSpPr/>
          <p:nvPr/>
        </p:nvSpPr>
        <p:spPr>
          <a:xfrm>
            <a:off x="4660900" y="2986087"/>
            <a:ext cx="2428875" cy="2289175"/>
          </a:xfrm>
          <a:prstGeom prst="teardrop">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ANALYZING THE CUSTOMER SEGMENTS FOR POTENTIAL CHURN</a:t>
            </a:r>
          </a:p>
          <a:p>
            <a:pPr algn="ctr"/>
            <a:endParaRPr lang="en-US" dirty="0"/>
          </a:p>
        </p:txBody>
      </p:sp>
    </p:spTree>
    <p:extLst>
      <p:ext uri="{BB962C8B-B14F-4D97-AF65-F5344CB8AC3E}">
        <p14:creationId xmlns:p14="http://schemas.microsoft.com/office/powerpoint/2010/main" val="1200458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6DA6F68-C479-C9ED-A545-B13E9E3C5E58}"/>
              </a:ext>
            </a:extLst>
          </p:cNvPr>
          <p:cNvSpPr txBox="1"/>
          <p:nvPr/>
        </p:nvSpPr>
        <p:spPr>
          <a:xfrm>
            <a:off x="136521" y="632416"/>
            <a:ext cx="10807704" cy="1077218"/>
          </a:xfrm>
          <a:prstGeom prst="rect">
            <a:avLst/>
          </a:prstGeom>
          <a:noFill/>
        </p:spPr>
        <p:txBody>
          <a:bodyPr wrap="square">
            <a:spAutoFit/>
          </a:bodyPr>
          <a:lstStyle/>
          <a:p>
            <a:pPr algn="ctr"/>
            <a:r>
              <a:rPr lang="en-US" sz="3200" b="1" dirty="0">
                <a:solidFill>
                  <a:schemeClr val="accent4">
                    <a:lumMod val="40000"/>
                    <a:lumOff val="60000"/>
                  </a:schemeClr>
                </a:solidFill>
                <a:latin typeface="Calibri" panose="020F0502020204030204" pitchFamily="34" charset="0"/>
                <a:cs typeface="Calibri" panose="020F0502020204030204" pitchFamily="34" charset="0"/>
              </a:rPr>
              <a:t>IDENTIFY LOCATIONS</a:t>
            </a:r>
          </a:p>
          <a:p>
            <a:pPr algn="ctr"/>
            <a:r>
              <a:rPr lang="en-US" sz="3200" b="1" dirty="0">
                <a:solidFill>
                  <a:schemeClr val="accent4">
                    <a:lumMod val="40000"/>
                    <a:lumOff val="60000"/>
                  </a:schemeClr>
                </a:solidFill>
                <a:latin typeface="Calibri" panose="020F0502020204030204" pitchFamily="34" charset="0"/>
                <a:cs typeface="Calibri" panose="020F0502020204030204" pitchFamily="34" charset="0"/>
              </a:rPr>
              <a:t>AND GENDER WHERE CHURN RATE IS MORE</a:t>
            </a:r>
          </a:p>
        </p:txBody>
      </p:sp>
      <p:pic>
        <p:nvPicPr>
          <p:cNvPr id="15" name="Picture 14">
            <a:extLst>
              <a:ext uri="{FF2B5EF4-FFF2-40B4-BE49-F238E27FC236}">
                <a16:creationId xmlns:a16="http://schemas.microsoft.com/office/drawing/2014/main" id="{9656E2AF-7FF3-E824-EBD0-AE1D05642409}"/>
              </a:ext>
            </a:extLst>
          </p:cNvPr>
          <p:cNvPicPr>
            <a:picLocks noChangeAspect="1"/>
          </p:cNvPicPr>
          <p:nvPr/>
        </p:nvPicPr>
        <p:blipFill rotWithShape="1">
          <a:blip r:embed="rId2">
            <a:extLst>
              <a:ext uri="{28A0092B-C50C-407E-A947-70E740481C1C}">
                <a14:useLocalDpi xmlns:a14="http://schemas.microsoft.com/office/drawing/2010/main" val="0"/>
              </a:ext>
            </a:extLst>
          </a:blip>
          <a:srcRect l="16992" t="65183" r="67259" b="10605"/>
          <a:stretch/>
        </p:blipFill>
        <p:spPr>
          <a:xfrm>
            <a:off x="6522244" y="4345515"/>
            <a:ext cx="4716719" cy="1738791"/>
          </a:xfrm>
          <a:prstGeom prst="rect">
            <a:avLst/>
          </a:prstGeom>
        </p:spPr>
      </p:pic>
      <p:pic>
        <p:nvPicPr>
          <p:cNvPr id="17" name="Picture 16">
            <a:extLst>
              <a:ext uri="{FF2B5EF4-FFF2-40B4-BE49-F238E27FC236}">
                <a16:creationId xmlns:a16="http://schemas.microsoft.com/office/drawing/2014/main" id="{7D5785D1-CE8C-882C-346E-4D942572A9A8}"/>
              </a:ext>
            </a:extLst>
          </p:cNvPr>
          <p:cNvPicPr>
            <a:picLocks noChangeAspect="1"/>
          </p:cNvPicPr>
          <p:nvPr/>
        </p:nvPicPr>
        <p:blipFill rotWithShape="1">
          <a:blip r:embed="rId3">
            <a:extLst>
              <a:ext uri="{28A0092B-C50C-407E-A947-70E740481C1C}">
                <a14:useLocalDpi xmlns:a14="http://schemas.microsoft.com/office/drawing/2010/main" val="0"/>
              </a:ext>
            </a:extLst>
          </a:blip>
          <a:srcRect l="32930" t="44794" r="50898" b="35684"/>
          <a:stretch/>
        </p:blipFill>
        <p:spPr>
          <a:xfrm>
            <a:off x="6522244" y="2512485"/>
            <a:ext cx="4716718" cy="1640892"/>
          </a:xfrm>
          <a:prstGeom prst="rect">
            <a:avLst/>
          </a:prstGeom>
        </p:spPr>
      </p:pic>
      <p:sp>
        <p:nvSpPr>
          <p:cNvPr id="3" name="TextBox 2">
            <a:extLst>
              <a:ext uri="{FF2B5EF4-FFF2-40B4-BE49-F238E27FC236}">
                <a16:creationId xmlns:a16="http://schemas.microsoft.com/office/drawing/2014/main" id="{3B517E0D-F6F6-A8F6-D378-049054947D55}"/>
              </a:ext>
            </a:extLst>
          </p:cNvPr>
          <p:cNvSpPr txBox="1"/>
          <p:nvPr/>
        </p:nvSpPr>
        <p:spPr>
          <a:xfrm>
            <a:off x="714374" y="2498675"/>
            <a:ext cx="5381626" cy="1846659"/>
          </a:xfrm>
          <a:prstGeom prst="rect">
            <a:avLst/>
          </a:prstGeom>
          <a:noFill/>
        </p:spPr>
        <p:txBody>
          <a:bodyPr wrap="square">
            <a:spAutoFit/>
          </a:bodyPr>
          <a:lstStyle/>
          <a:p>
            <a:pPr marL="457200" indent="-457200">
              <a:buFont typeface="Arial" panose="020B0604020202020204" pitchFamily="34" charset="0"/>
              <a:buChar char="•"/>
            </a:pPr>
            <a:r>
              <a:rPr lang="en-US" sz="2400" dirty="0">
                <a:latin typeface="Calibri" panose="020F0502020204030204" pitchFamily="34" charset="0"/>
                <a:cs typeface="Calibri" panose="020F0502020204030204" pitchFamily="34" charset="0"/>
              </a:rPr>
              <a:t>Insights: From the geography locations in the dataset, Germany has high churn rate compare to other countries</a:t>
            </a:r>
            <a:r>
              <a:rPr lang="en-US" sz="2000" dirty="0">
                <a:latin typeface="Calibri" panose="020F0502020204030204" pitchFamily="34" charset="0"/>
                <a:cs typeface="Calibri" panose="020F0502020204030204" pitchFamily="34" charset="0"/>
              </a:rPr>
              <a:t>.</a:t>
            </a:r>
          </a:p>
          <a:p>
            <a:pPr marL="457200" indent="-457200">
              <a:buFont typeface="Arial" panose="020B0604020202020204" pitchFamily="34" charset="0"/>
              <a:buChar char="•"/>
            </a:pPr>
            <a:endParaRPr lang="en-US" sz="1800" dirty="0">
              <a:solidFill>
                <a:schemeClr val="bg1"/>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FC04B990-E14E-5E21-0D65-1928B3D681F4}"/>
              </a:ext>
            </a:extLst>
          </p:cNvPr>
          <p:cNvSpPr txBox="1"/>
          <p:nvPr/>
        </p:nvSpPr>
        <p:spPr>
          <a:xfrm>
            <a:off x="714374" y="4345515"/>
            <a:ext cx="4955383" cy="830997"/>
          </a:xfrm>
          <a:prstGeom prst="rect">
            <a:avLst/>
          </a:prstGeom>
          <a:noFill/>
        </p:spPr>
        <p:txBody>
          <a:bodyPr wrap="square">
            <a:spAutoFit/>
          </a:bodyPr>
          <a:lstStyle/>
          <a:p>
            <a:pPr marL="457200" indent="-457200">
              <a:buFont typeface="Arial" panose="020B0604020202020204" pitchFamily="34" charset="0"/>
              <a:buChar char="•"/>
            </a:pPr>
            <a:r>
              <a:rPr lang="en-US" sz="2400" dirty="0">
                <a:latin typeface="Calibri" panose="020F0502020204030204" pitchFamily="34" charset="0"/>
                <a:cs typeface="Calibri" panose="020F0502020204030204" pitchFamily="34" charset="0"/>
              </a:rPr>
              <a:t>Female customers have high churn rate compare to male customers.</a:t>
            </a:r>
          </a:p>
        </p:txBody>
      </p:sp>
    </p:spTree>
    <p:extLst>
      <p:ext uri="{BB962C8B-B14F-4D97-AF65-F5344CB8AC3E}">
        <p14:creationId xmlns:p14="http://schemas.microsoft.com/office/powerpoint/2010/main" val="2529263279"/>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3.xml><?xml version="1.0" encoding="utf-8"?>
<a:theme xmlns:a="http://schemas.openxmlformats.org/drawingml/2006/main" name="1_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4.xml><?xml version="1.0" encoding="utf-8"?>
<a:theme xmlns:a="http://schemas.openxmlformats.org/drawingml/2006/main" name="1_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5.xml><?xml version="1.0" encoding="utf-8"?>
<a:theme xmlns:a="http://schemas.openxmlformats.org/drawingml/2006/main" name="GlowVTI">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emplate>Presentation</Template>
  <TotalTime>313</TotalTime>
  <Words>724</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16</vt:i4>
      </vt:variant>
    </vt:vector>
  </HeadingPairs>
  <TitlesOfParts>
    <vt:vector size="31" baseType="lpstr">
      <vt:lpstr>Arial</vt:lpstr>
      <vt:lpstr>Avenir Next LT Pro</vt:lpstr>
      <vt:lpstr>Bell MT</vt:lpstr>
      <vt:lpstr>Calibri</vt:lpstr>
      <vt:lpstr>Century Gothic</vt:lpstr>
      <vt:lpstr>Comfortaa</vt:lpstr>
      <vt:lpstr>Elephant</vt:lpstr>
      <vt:lpstr>Lato</vt:lpstr>
      <vt:lpstr>Raleway</vt:lpstr>
      <vt:lpstr>Wingdings</vt:lpstr>
      <vt:lpstr>3DFloatVTI</vt:lpstr>
      <vt:lpstr>BrushVTI</vt:lpstr>
      <vt:lpstr>1_3DFloatVTI</vt:lpstr>
      <vt:lpstr>1_BrushVTI</vt:lpstr>
      <vt:lpstr>GlowVTI</vt:lpstr>
      <vt:lpstr>PowerPoint Presentation</vt:lpstr>
      <vt:lpstr>PowerPoint Presentation</vt:lpstr>
      <vt:lpstr>PROBLEM STATEMENT</vt:lpstr>
      <vt:lpstr>BANK CRM OVERVIEW</vt:lpstr>
      <vt:lpstr>PowerPoint Presentation</vt:lpstr>
      <vt:lpstr>DATA STORAGE &amp; MANIPULATION</vt:lpstr>
      <vt:lpstr>PowerPoint Presentation</vt:lpstr>
      <vt:lpstr>OBJECTIVE</vt:lpstr>
      <vt:lpstr>PowerPoint Presentation</vt:lpstr>
      <vt:lpstr>PowerPoint Presentation</vt:lpstr>
      <vt:lpstr>PowerPoint Presentation</vt:lpstr>
      <vt:lpstr>PowerPoint Presentation</vt:lpstr>
      <vt:lpstr>PowerPoint Presentation</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Fathima Arish</dc:creator>
  <cp:lastModifiedBy>Fathima Arish</cp:lastModifiedBy>
  <cp:revision>9</cp:revision>
  <dcterms:created xsi:type="dcterms:W3CDTF">2024-08-06T13:48:22Z</dcterms:created>
  <dcterms:modified xsi:type="dcterms:W3CDTF">2024-09-27T16:08:00Z</dcterms:modified>
</cp:coreProperties>
</file>