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7" r:id="rId2"/>
    <p:sldId id="283" r:id="rId3"/>
    <p:sldId id="258" r:id="rId4"/>
    <p:sldId id="284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6F8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0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87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69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F5BB-3076-4860-B5BF-B02A503EE54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E17CC1-D658-4FAC-A90E-A103EBEE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C4FE9-370A-7CA7-2A70-BD3E5E12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4059"/>
            <a:ext cx="8596668" cy="4249269"/>
          </a:xfrm>
        </p:spPr>
        <p:txBody>
          <a:bodyPr>
            <a:noAutofit/>
          </a:bodyPr>
          <a:lstStyle/>
          <a:p>
            <a:b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COLUMBIA ASIA</a:t>
            </a:r>
            <a:b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HOSPITAL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078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63D1C1-AFFB-30C4-09B4-E57472FB7F6C}"/>
              </a:ext>
            </a:extLst>
          </p:cNvPr>
          <p:cNvSpPr txBox="1"/>
          <p:nvPr/>
        </p:nvSpPr>
        <p:spPr>
          <a:xfrm>
            <a:off x="575982" y="295530"/>
            <a:ext cx="11040035" cy="616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lgerian" panose="04020705040A02060702" pitchFamily="82" charset="0"/>
                <a:ea typeface="Lato"/>
                <a:cs typeface="Lato"/>
                <a:sym typeface="Lato"/>
              </a:rPr>
              <a:t>Strategies to provide discounts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820E7-5AF3-FD47-7A5D-727A723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46" y="1151863"/>
            <a:ext cx="3868271" cy="3868271"/>
          </a:xfrm>
          <a:prstGeom prst="rect">
            <a:avLst/>
          </a:prstGeom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554796C9-CB7A-F09F-C511-14AE47227B5D}"/>
              </a:ext>
            </a:extLst>
          </p:cNvPr>
          <p:cNvSpPr/>
          <p:nvPr/>
        </p:nvSpPr>
        <p:spPr>
          <a:xfrm>
            <a:off x="4851025" y="1331994"/>
            <a:ext cx="2221005" cy="1944672"/>
          </a:xfrm>
          <a:prstGeom prst="teardrop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FINANCIAL SITUATION OF PATIENTS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DF612B0C-400E-B036-5E67-7C3FA0250507}"/>
              </a:ext>
            </a:extLst>
          </p:cNvPr>
          <p:cNvSpPr/>
          <p:nvPr/>
        </p:nvSpPr>
        <p:spPr>
          <a:xfrm>
            <a:off x="4851025" y="4610017"/>
            <a:ext cx="2170580" cy="1952453"/>
          </a:xfrm>
          <a:prstGeom prst="teardrop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HEALTH</a:t>
            </a:r>
          </a:p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CARE NEEDS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2CBBA55E-5E39-96D6-26E5-709AD953B31E}"/>
              </a:ext>
            </a:extLst>
          </p:cNvPr>
          <p:cNvSpPr/>
          <p:nvPr/>
        </p:nvSpPr>
        <p:spPr>
          <a:xfrm>
            <a:off x="565335" y="4949622"/>
            <a:ext cx="2170580" cy="1792334"/>
          </a:xfrm>
          <a:prstGeom prst="teardrop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PATIENT LOYALTY PROGREAM</a:t>
            </a: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2A7D8C32-DCA8-976D-D763-3626BFFCF0A2}"/>
              </a:ext>
            </a:extLst>
          </p:cNvPr>
          <p:cNvSpPr/>
          <p:nvPr/>
        </p:nvSpPr>
        <p:spPr>
          <a:xfrm>
            <a:off x="2515721" y="3077815"/>
            <a:ext cx="2160494" cy="1891173"/>
          </a:xfrm>
          <a:prstGeom prst="teardrop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SEASONAL TRENDS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CD3A4E87-7E34-7BFD-A4D7-4DAA5FD1ABCB}"/>
              </a:ext>
            </a:extLst>
          </p:cNvPr>
          <p:cNvSpPr/>
          <p:nvPr/>
        </p:nvSpPr>
        <p:spPr>
          <a:xfrm>
            <a:off x="292473" y="1331994"/>
            <a:ext cx="2160495" cy="1944673"/>
          </a:xfrm>
          <a:prstGeom prst="teardrop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FREQUENCY OF VISITS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9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C9A47C-5EB4-B531-8194-00F256336B37}"/>
              </a:ext>
            </a:extLst>
          </p:cNvPr>
          <p:cNvSpPr txBox="1"/>
          <p:nvPr/>
        </p:nvSpPr>
        <p:spPr>
          <a:xfrm>
            <a:off x="484093" y="248808"/>
            <a:ext cx="10650071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Algerian" panose="04020705040A02060702" pitchFamily="82" charset="0"/>
                <a:ea typeface="Lato"/>
                <a:cs typeface="Lato"/>
                <a:sym typeface="Lato"/>
              </a:rPr>
              <a:t>Hiring new doctors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8BC68-9F54-07CD-032C-E3B775BD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28768" r="40000" b="3863"/>
          <a:stretch/>
        </p:blipFill>
        <p:spPr>
          <a:xfrm>
            <a:off x="7342091" y="445434"/>
            <a:ext cx="4365815" cy="29432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1AFFAC-B9F1-AB96-5110-32469EFA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20" y="3665967"/>
            <a:ext cx="436581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C0EDB-034F-2EFF-D1C0-54D6494219C6}"/>
              </a:ext>
            </a:extLst>
          </p:cNvPr>
          <p:cNvSpPr txBox="1"/>
          <p:nvPr/>
        </p:nvSpPr>
        <p:spPr>
          <a:xfrm>
            <a:off x="376518" y="1917046"/>
            <a:ext cx="49216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have Suggested the department of General Practice department . Because the Most patients Frequently visited the General practice department. The department needs more doctors for the Patients Good experience with the hospital.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Also consider the Orthopedics department, because the  department generated the highest revenue to the hospital. It helps the hospital's Revenue generation.</a:t>
            </a:r>
          </a:p>
        </p:txBody>
      </p:sp>
    </p:spTree>
    <p:extLst>
      <p:ext uri="{BB962C8B-B14F-4D97-AF65-F5344CB8AC3E}">
        <p14:creationId xmlns:p14="http://schemas.microsoft.com/office/powerpoint/2010/main" val="406567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6A0E5A-8958-5AD6-5F53-77E2B5B8B112}"/>
              </a:ext>
            </a:extLst>
          </p:cNvPr>
          <p:cNvSpPr txBox="1"/>
          <p:nvPr/>
        </p:nvSpPr>
        <p:spPr>
          <a:xfrm>
            <a:off x="981635" y="359940"/>
            <a:ext cx="8404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dk1"/>
                </a:solidFill>
                <a:latin typeface="Algerian" panose="04020705040A02060702" pitchFamily="82" charset="0"/>
                <a:ea typeface="Lato"/>
                <a:cs typeface="Lato"/>
                <a:sym typeface="Lato"/>
              </a:rPr>
              <a:t>The hospital profitable or not profitable</a:t>
            </a:r>
            <a:endParaRPr lang="en-US" sz="24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CF999-23B4-F07A-78A4-88BAA146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28359" r="28529" b="3408"/>
          <a:stretch/>
        </p:blipFill>
        <p:spPr>
          <a:xfrm>
            <a:off x="389966" y="1191562"/>
            <a:ext cx="5029200" cy="2689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D8FAB-6DBE-22AA-FAF8-83A263E0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28770" r="28309" b="3406"/>
          <a:stretch/>
        </p:blipFill>
        <p:spPr>
          <a:xfrm>
            <a:off x="6257364" y="1191562"/>
            <a:ext cx="5029200" cy="2681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C7710-9035-A064-36A2-07C39B81A936}"/>
              </a:ext>
            </a:extLst>
          </p:cNvPr>
          <p:cNvSpPr txBox="1"/>
          <p:nvPr/>
        </p:nvSpPr>
        <p:spPr>
          <a:xfrm>
            <a:off x="6893858" y="4561923"/>
            <a:ext cx="5029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orthopedics department generated the highest revenue of 33.96% to the hospital.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AB09-D75F-5422-DA28-4D39F85B69FB}"/>
              </a:ext>
            </a:extLst>
          </p:cNvPr>
          <p:cNvSpPr txBox="1"/>
          <p:nvPr/>
        </p:nvSpPr>
        <p:spPr>
          <a:xfrm>
            <a:off x="268941" y="4560238"/>
            <a:ext cx="5499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revenue trended down in the first quarter and 4 quarter. And it is increased in the 2nd quarter and 3rd quarter. </a:t>
            </a:r>
          </a:p>
        </p:txBody>
      </p:sp>
    </p:spTree>
    <p:extLst>
      <p:ext uri="{BB962C8B-B14F-4D97-AF65-F5344CB8AC3E}">
        <p14:creationId xmlns:p14="http://schemas.microsoft.com/office/powerpoint/2010/main" val="70100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FFF1D0-C2D8-C197-8C15-87669C36EEEC}"/>
              </a:ext>
            </a:extLst>
          </p:cNvPr>
          <p:cNvSpPr txBox="1"/>
          <p:nvPr/>
        </p:nvSpPr>
        <p:spPr>
          <a:xfrm>
            <a:off x="484093" y="194546"/>
            <a:ext cx="8592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highest wait time and vs department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9387-1391-A6D1-653E-753C5B2A498D}"/>
              </a:ext>
            </a:extLst>
          </p:cNvPr>
          <p:cNvSpPr txBox="1"/>
          <p:nvPr/>
        </p:nvSpPr>
        <p:spPr>
          <a:xfrm>
            <a:off x="295836" y="1841863"/>
            <a:ext cx="50247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maximum wait time of patients is 36.80 minutes and the department is Neurology.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minimum wait time of patients is 34.70 minutes and the department is Renal.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26F19-1875-6FB0-EF6E-6DCE779CE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28156" r="27868" b="2842"/>
          <a:stretch/>
        </p:blipFill>
        <p:spPr>
          <a:xfrm>
            <a:off x="5683621" y="1304365"/>
            <a:ext cx="6212543" cy="50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5B9574-28AA-4864-FC02-F5FF87D927D2}"/>
              </a:ext>
            </a:extLst>
          </p:cNvPr>
          <p:cNvSpPr txBox="1"/>
          <p:nvPr/>
        </p:nvSpPr>
        <p:spPr>
          <a:xfrm>
            <a:off x="4141695" y="400281"/>
            <a:ext cx="6104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MAIN TAB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473F9-F080-5E74-EFBD-3F20B1175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21215" r="28640" b="8558"/>
          <a:stretch/>
        </p:blipFill>
        <p:spPr>
          <a:xfrm>
            <a:off x="952500" y="1506072"/>
            <a:ext cx="10287000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0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52A016-9262-D715-BA14-42331281DF62}"/>
              </a:ext>
            </a:extLst>
          </p:cNvPr>
          <p:cNvSpPr txBox="1"/>
          <p:nvPr/>
        </p:nvSpPr>
        <p:spPr>
          <a:xfrm>
            <a:off x="3213846" y="359939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DOCTORS TAB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AEA94-E8F0-94FD-786E-58A5C460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21827" r="29412" b="8557"/>
          <a:stretch/>
        </p:blipFill>
        <p:spPr>
          <a:xfrm>
            <a:off x="968188" y="1304366"/>
            <a:ext cx="10663518" cy="51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77053-FBC9-64B5-7870-EF072F4145F0}"/>
              </a:ext>
            </a:extLst>
          </p:cNvPr>
          <p:cNvSpPr txBox="1"/>
          <p:nvPr/>
        </p:nvSpPr>
        <p:spPr>
          <a:xfrm>
            <a:off x="4397188" y="467516"/>
            <a:ext cx="61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dirty="0">
                <a:solidFill>
                  <a:srgbClr val="9900FF"/>
                </a:solidFill>
                <a:effectLst/>
                <a:latin typeface="Arial" panose="020B0604020202020204" pitchFamily="34" charset="0"/>
              </a:rPr>
              <a:t>PATIENTS TAB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06D83-A2F1-0180-2530-182AB69F9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1624" r="28419" b="8149"/>
          <a:stretch/>
        </p:blipFill>
        <p:spPr>
          <a:xfrm>
            <a:off x="454958" y="1764696"/>
            <a:ext cx="11282083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1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9291-F619-D6AB-7F83-E4FD6420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628" y="2768600"/>
            <a:ext cx="8596668" cy="1320800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94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15C4F5-AA73-FB19-B415-161B7395D49B}"/>
              </a:ext>
            </a:extLst>
          </p:cNvPr>
          <p:cNvSpPr txBox="1"/>
          <p:nvPr/>
        </p:nvSpPr>
        <p:spPr>
          <a:xfrm>
            <a:off x="672352" y="559683"/>
            <a:ext cx="1097280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Problem Statement</a:t>
            </a:r>
            <a:endParaRPr lang="en-US"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You have been hired as a consultant data analyst by Columbia Asia Hospital. The Hospital is looking for the following key insights for the following objectives: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Assess the hospital's revenue generation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Insights about suitable departments for new hires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Strategies suggestions for patient discounts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Your task is to perform data analysis and come up with a report in order to help the organization with the mentioned objectives.</a:t>
            </a:r>
          </a:p>
        </p:txBody>
      </p:sp>
    </p:spTree>
    <p:extLst>
      <p:ext uri="{BB962C8B-B14F-4D97-AF65-F5344CB8AC3E}">
        <p14:creationId xmlns:p14="http://schemas.microsoft.com/office/powerpoint/2010/main" val="56542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44CE6-8E9B-EF3B-7ADD-AFD9DC2CA265}"/>
              </a:ext>
            </a:extLst>
          </p:cNvPr>
          <p:cNvSpPr txBox="1"/>
          <p:nvPr/>
        </p:nvSpPr>
        <p:spPr>
          <a:xfrm>
            <a:off x="766483" y="1638771"/>
            <a:ext cx="829683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INTRODUCTION</a:t>
            </a:r>
          </a:p>
          <a:p>
            <a:endParaRPr lang="en-US" sz="2400" dirty="0"/>
          </a:p>
          <a:p>
            <a:r>
              <a:rPr lang="en-US" sz="2400" dirty="0"/>
              <a:t>We have analyzed the data about the Columbia Asia hospital, this document provides information about the hospital’s revenue and hiring new department, and we give some strategic ideas about patient discounts. </a:t>
            </a:r>
          </a:p>
        </p:txBody>
      </p:sp>
    </p:spTree>
    <p:extLst>
      <p:ext uri="{BB962C8B-B14F-4D97-AF65-F5344CB8AC3E}">
        <p14:creationId xmlns:p14="http://schemas.microsoft.com/office/powerpoint/2010/main" val="12775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D7F9A-9035-F889-91E3-2E97984E2086}"/>
              </a:ext>
            </a:extLst>
          </p:cNvPr>
          <p:cNvSpPr txBox="1"/>
          <p:nvPr/>
        </p:nvSpPr>
        <p:spPr>
          <a:xfrm>
            <a:off x="995082" y="1751125"/>
            <a:ext cx="61049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Patients discounts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Hiring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new doctors for department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The hospital profitable or not profitable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atisfaction score and wait time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Revenue generation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 vs patients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Dashboard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E4A63-E130-8327-1740-23D7857C0285}"/>
              </a:ext>
            </a:extLst>
          </p:cNvPr>
          <p:cNvSpPr txBox="1"/>
          <p:nvPr/>
        </p:nvSpPr>
        <p:spPr>
          <a:xfrm>
            <a:off x="1277471" y="897822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95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1F57-1F4B-A3CA-B0EC-F37502B6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9952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KEY POINTS</a:t>
            </a:r>
            <a:br>
              <a:rPr lang="en-US" sz="4000" b="1" dirty="0"/>
            </a:b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Total visits 9,216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Male visits 4,705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Female visits 4,487 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Total revenue 509M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Total doctors 22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Average satisfaction score 5.47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Average wait time 35.26</a:t>
            </a:r>
            <a:br>
              <a:rPr lang="en-US" b="1" dirty="0"/>
            </a:br>
            <a:r>
              <a:rPr lang="en-US" sz="3200" b="1" dirty="0"/>
              <a:t>       </a:t>
            </a:r>
            <a:br>
              <a:rPr lang="en-US" sz="3200" b="1" dirty="0"/>
            </a:br>
            <a:br>
              <a:rPr lang="en-US" sz="4000" b="1" dirty="0"/>
            </a:br>
            <a:br>
              <a:rPr lang="en-US" sz="4000" b="1" dirty="0"/>
            </a:b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C525-FDD2-EB0D-811B-41105E721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36" y="609599"/>
            <a:ext cx="4486835" cy="54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4D35F-B596-C837-406E-8E441EDD8B71}"/>
              </a:ext>
            </a:extLst>
          </p:cNvPr>
          <p:cNvSpPr txBox="1"/>
          <p:nvPr/>
        </p:nvSpPr>
        <p:spPr>
          <a:xfrm>
            <a:off x="2474259" y="131339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F196F8"/>
                </a:solidFill>
                <a:effectLst/>
                <a:latin typeface="Arial" panose="020B0604020202020204" pitchFamily="34" charset="0"/>
              </a:rPr>
              <a:t>SUBJECTIVE QUESTION</a:t>
            </a:r>
            <a:endParaRPr lang="en-US" sz="3600" dirty="0">
              <a:solidFill>
                <a:srgbClr val="F196F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EA0CA-4607-EC48-5E6B-B0B36C871DD8}"/>
              </a:ext>
            </a:extLst>
          </p:cNvPr>
          <p:cNvSpPr txBox="1"/>
          <p:nvPr/>
        </p:nvSpPr>
        <p:spPr>
          <a:xfrm>
            <a:off x="394446" y="777670"/>
            <a:ext cx="11403107" cy="54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lgerian" panose="04020705040A02060702" pitchFamily="82" charset="0"/>
                <a:ea typeface="Lato"/>
                <a:cs typeface="Lato"/>
                <a:sym typeface="Lato"/>
              </a:rPr>
              <a:t>RELATION BETWEEN AVG SAT SCORE AND AVG WAIT TIME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13F7E-5C06-8768-940B-A7108C845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45714" r="29191" b="7740"/>
          <a:stretch/>
        </p:blipFill>
        <p:spPr>
          <a:xfrm>
            <a:off x="5809129" y="1786252"/>
            <a:ext cx="6158752" cy="3738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94C7E-6BDC-4097-F44D-2E0111667EB4}"/>
              </a:ext>
            </a:extLst>
          </p:cNvPr>
          <p:cNvSpPr txBox="1"/>
          <p:nvPr/>
        </p:nvSpPr>
        <p:spPr>
          <a:xfrm>
            <a:off x="224119" y="1875059"/>
            <a:ext cx="5329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avg sat score is depends on the avg wait time and health care service satisfaction.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ve. wait time varies in physiotherapy(36.6), general practice(35.2), cardiology(35.4), neurology(36.8) department, the value of average satisfaction score value(5.5) is the same.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2377B-ED49-C44B-39CA-18930E21BCB5}"/>
              </a:ext>
            </a:extLst>
          </p:cNvPr>
          <p:cNvSpPr txBox="1"/>
          <p:nvPr/>
        </p:nvSpPr>
        <p:spPr>
          <a:xfrm>
            <a:off x="739588" y="235683"/>
            <a:ext cx="10394576" cy="54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lgerian" panose="04020705040A02060702" pitchFamily="82" charset="0"/>
                <a:ea typeface="Lato"/>
                <a:cs typeface="Lato"/>
                <a:sym typeface="Lato"/>
              </a:rPr>
              <a:t>Frequently visits vs  different age group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79339-54E4-33A4-6ADA-7594CDE27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28564" r="27867" b="2841"/>
          <a:stretch/>
        </p:blipFill>
        <p:spPr>
          <a:xfrm>
            <a:off x="5378823" y="1613647"/>
            <a:ext cx="6648315" cy="4767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514852-7BDD-DCF6-0AEF-903AB38F55C7}"/>
              </a:ext>
            </a:extLst>
          </p:cNvPr>
          <p:cNvSpPr txBox="1"/>
          <p:nvPr/>
        </p:nvSpPr>
        <p:spPr>
          <a:xfrm>
            <a:off x="489561" y="2242528"/>
            <a:ext cx="4593427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Majority of youth and old patients have frequently visits to the General practice department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.which is higher than kids and mid age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2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770B1-CF56-FF89-788E-9EFDC217C3F0}"/>
              </a:ext>
            </a:extLst>
          </p:cNvPr>
          <p:cNvSpPr txBox="1"/>
          <p:nvPr/>
        </p:nvSpPr>
        <p:spPr>
          <a:xfrm>
            <a:off x="497541" y="234824"/>
            <a:ext cx="11093824" cy="61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lgerian" panose="04020705040A02060702" pitchFamily="82" charset="0"/>
                <a:ea typeface="Lato"/>
                <a:cs typeface="Lato"/>
                <a:sym typeface="Lato"/>
              </a:rPr>
              <a:t>Patients visits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65131-CEAD-FCEB-C0F8-5056A634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28769" r="28198" b="3046"/>
          <a:stretch/>
        </p:blipFill>
        <p:spPr>
          <a:xfrm>
            <a:off x="5212974" y="1258249"/>
            <a:ext cx="6804211" cy="5055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941EE-5E49-DFEF-E66B-424A02B2DBCC}"/>
              </a:ext>
            </a:extLst>
          </p:cNvPr>
          <p:cNvSpPr txBox="1"/>
          <p:nvPr/>
        </p:nvSpPr>
        <p:spPr>
          <a:xfrm>
            <a:off x="268944" y="2136338"/>
            <a:ext cx="4621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patient demographic visits count increased in the month of august. And the patient count decreased in the month 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ebruary. 938 patients visited in the month of august, and 563 patients visited in the month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ebruary.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C9E0A-19AC-D0D3-A9F0-F8BD210DA512}"/>
              </a:ext>
            </a:extLst>
          </p:cNvPr>
          <p:cNvSpPr txBox="1"/>
          <p:nvPr/>
        </p:nvSpPr>
        <p:spPr>
          <a:xfrm>
            <a:off x="309282" y="234824"/>
            <a:ext cx="11551024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lgerian" panose="04020705040A02060702" pitchFamily="82" charset="0"/>
                <a:ea typeface="Lato"/>
                <a:cs typeface="Lato"/>
                <a:sym typeface="Lato"/>
              </a:rPr>
              <a:t>Age group vs highest sat score and lower sat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61A84-2385-F325-16CD-FE4A2FBFC673}"/>
              </a:ext>
            </a:extLst>
          </p:cNvPr>
          <p:cNvSpPr txBox="1"/>
          <p:nvPr/>
        </p:nvSpPr>
        <p:spPr>
          <a:xfrm>
            <a:off x="443753" y="2455039"/>
            <a:ext cx="4645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mid age(36-55) patients presented their best experience with the highest sat score of 5.51. The old (56-79) presented their least sat score of 5.44. 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2D97E-1AF7-8B92-FF0E-9037C2889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43059" r="40110" b="17949"/>
          <a:stretch/>
        </p:blipFill>
        <p:spPr>
          <a:xfrm>
            <a:off x="5390029" y="1733843"/>
            <a:ext cx="6470277" cy="43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1363</TotalTime>
  <Words>532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Lato</vt:lpstr>
      <vt:lpstr>Segoe UI</vt:lpstr>
      <vt:lpstr>Trebuchet MS</vt:lpstr>
      <vt:lpstr>Wingdings 3</vt:lpstr>
      <vt:lpstr>Facet</vt:lpstr>
      <vt:lpstr> COLUMBIA ASIA  HOSPITAL</vt:lpstr>
      <vt:lpstr>PowerPoint Presentation</vt:lpstr>
      <vt:lpstr>PowerPoint Presentation</vt:lpstr>
      <vt:lpstr>PowerPoint Presentation</vt:lpstr>
      <vt:lpstr>KEY POINTS  Total visits 9,216 Male visits 4,705 Female visits 4,487   Total revenue 509M  Total doctors 22 Average satisfaction score 5.47 Average wait time 35.26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COLUMBIA ASIA  HOSPITAL</dc:title>
  <dc:creator>Dr. Sushama</dc:creator>
  <cp:lastModifiedBy>Fathima Arish</cp:lastModifiedBy>
  <cp:revision>11</cp:revision>
  <dcterms:created xsi:type="dcterms:W3CDTF">2024-02-12T14:49:12Z</dcterms:created>
  <dcterms:modified xsi:type="dcterms:W3CDTF">2024-02-29T18:11:48Z</dcterms:modified>
</cp:coreProperties>
</file>