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76" r:id="rId2"/>
    <p:sldId id="258" r:id="rId3"/>
    <p:sldId id="279" r:id="rId4"/>
    <p:sldId id="280" r:id="rId5"/>
    <p:sldId id="278" r:id="rId6"/>
    <p:sldId id="281" r:id="rId7"/>
    <p:sldId id="282" r:id="rId8"/>
    <p:sldId id="277" r:id="rId9"/>
    <p:sldId id="262" r:id="rId10"/>
    <p:sldId id="264" r:id="rId11"/>
    <p:sldId id="265" r:id="rId12"/>
    <p:sldId id="272" r:id="rId13"/>
    <p:sldId id="266" r:id="rId14"/>
    <p:sldId id="273" r:id="rId15"/>
    <p:sldId id="267" r:id="rId16"/>
    <p:sldId id="269" r:id="rId17"/>
    <p:sldId id="274" r:id="rId18"/>
    <p:sldId id="28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ZOMATO%20NEW%20PROJECT\ALTER%20ZOMATO%20RESTAUR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ZOMATO%20NEW%20PROJECT\ALTER%20ZOMATO%20RESTAURA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[ALTER ZOMATO RESTAURANT.xlsx]SUGGESTED COUNTRIES!PivotTable6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SUGGESTED</a:t>
            </a:r>
            <a:r>
              <a:rPr lang="en-US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COUNTRIES WITH RATING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6600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6600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6600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'SUGGESTED COUNTRIES'!$B$1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rgbClr val="6600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'SUGGESTED COUNTRIES'!$A$2:$A$9</c:f>
              <c:strCache>
                <c:ptCount val="7"/>
                <c:pt idx="0">
                  <c:v>Canada</c:v>
                </c:pt>
                <c:pt idx="1">
                  <c:v>Sri Lanka</c:v>
                </c:pt>
                <c:pt idx="2">
                  <c:v>Singapore</c:v>
                </c:pt>
                <c:pt idx="3">
                  <c:v>Qatar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</c:strCache>
            </c:strRef>
          </c:cat>
          <c:val>
            <c:numRef>
              <c:f>'SUGGESTED COUNTRIES'!$B$2:$B$9</c:f>
              <c:numCache>
                <c:formatCode>General</c:formatCode>
                <c:ptCount val="7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8-4F1A-A450-7E4C58F932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9021472"/>
        <c:axId val="314090640"/>
      </c:barChart>
      <c:lineChart>
        <c:grouping val="standard"/>
        <c:varyColors val="0"/>
        <c:ser>
          <c:idx val="1"/>
          <c:order val="1"/>
          <c:tx>
            <c:strRef>
              <c:f>'SUGGESTED COUNTRIES'!$C$1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'SUGGESTED COUNTRIES'!$A$2:$A$9</c:f>
              <c:strCache>
                <c:ptCount val="7"/>
                <c:pt idx="0">
                  <c:v>Canada</c:v>
                </c:pt>
                <c:pt idx="1">
                  <c:v>Sri Lanka</c:v>
                </c:pt>
                <c:pt idx="2">
                  <c:v>Singapore</c:v>
                </c:pt>
                <c:pt idx="3">
                  <c:v>Qatar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</c:strCache>
            </c:strRef>
          </c:cat>
          <c:val>
            <c:numRef>
              <c:f>'SUGGESTED COUNTRIES'!$C$2:$C$9</c:f>
              <c:numCache>
                <c:formatCode>0.0</c:formatCode>
                <c:ptCount val="7"/>
                <c:pt idx="0">
                  <c:v>3.5750000000000002</c:v>
                </c:pt>
                <c:pt idx="1">
                  <c:v>3.8699999999999997</c:v>
                </c:pt>
                <c:pt idx="2">
                  <c:v>3.5750000000000002</c:v>
                </c:pt>
                <c:pt idx="3">
                  <c:v>4.0600000000000005</c:v>
                </c:pt>
                <c:pt idx="4">
                  <c:v>4.2952380952380969</c:v>
                </c:pt>
                <c:pt idx="5">
                  <c:v>4.4681818181818196</c:v>
                </c:pt>
                <c:pt idx="6">
                  <c:v>3.6583333333333328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08-4F1A-A450-7E4C58F932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9021472"/>
        <c:axId val="314090640"/>
      </c:lineChart>
      <c:catAx>
        <c:axId val="239021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14090640"/>
        <c:crosses val="autoZero"/>
        <c:auto val="1"/>
        <c:lblAlgn val="ctr"/>
        <c:lblOffset val="100"/>
        <c:noMultiLvlLbl val="0"/>
      </c:catAx>
      <c:valAx>
        <c:axId val="314090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RESTAURANT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3902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rgbClr val="7030A0">
            <a:tint val="66000"/>
            <a:satMod val="160000"/>
          </a:srgbClr>
        </a:gs>
        <a:gs pos="50000">
          <a:srgbClr val="7030A0">
            <a:tint val="44500"/>
            <a:satMod val="160000"/>
          </a:srgbClr>
        </a:gs>
        <a:gs pos="100000">
          <a:srgbClr val="7030A0">
            <a:tint val="23500"/>
            <a:satMod val="160000"/>
          </a:srgbClr>
        </a:gs>
      </a:gsLst>
      <a:lin ang="27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[ALTER ZOMATO RESTAURANT.xlsx]EXPENDITURE!PivotTable24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/>
              <a:t>EXPENDITURE</a:t>
            </a:r>
          </a:p>
        </c:rich>
      </c:tx>
      <c:layout>
        <c:manualLayout>
          <c:xMode val="edge"/>
          <c:yMode val="edge"/>
          <c:x val="0.33819422572178476"/>
          <c:y val="2.33918128654970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900CC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 prstMaterial="softEdge">
            <a:bevelB w="139700" h="139700" prst="divot"/>
            <a:contourClr>
              <a:schemeClr val="lt1"/>
            </a:contourClr>
          </a:sp3d>
        </c:spPr>
      </c:pivotFmt>
      <c:pivotFmt>
        <c:idx val="2"/>
        <c:spPr>
          <a:solidFill>
            <a:srgbClr val="FF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2F8F891-B356-422E-90BA-2DC1E26A6E09}" type="CATEGORYNAME">
                  <a:rPr lang="en-US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6924CD49-F8AC-4510-A15D-9B957ACB5034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rgbClr val="00206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rgbClr val="FF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2F8F891-B356-422E-90BA-2DC1E26A6E09}" type="CATEGORYNAME">
                  <a:rPr lang="en-US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6924CD49-F8AC-4510-A15D-9B957ACB5034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rgbClr val="FF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rgbClr val="9900CC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 prstMaterial="softEdge">
            <a:bevelB w="139700" h="139700" prst="divot"/>
            <a:contourClr>
              <a:schemeClr val="lt1"/>
            </a:contourClr>
          </a:sp3d>
        </c:spPr>
      </c:pivotFmt>
      <c:pivotFmt>
        <c:idx val="14"/>
        <c:spPr>
          <a:solidFill>
            <a:srgbClr val="00206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2F8F891-B356-422E-90BA-2DC1E26A6E09}" type="CATEGORYNAME">
                  <a:rPr lang="en-US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6924CD49-F8AC-4510-A15D-9B957ACB5034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rgbClr val="FF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rgbClr val="9900CC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 prstMaterial="softEdge">
            <a:bevelB w="139700" h="139700" prst="divot"/>
            <a:contourClr>
              <a:schemeClr val="lt1"/>
            </a:contourClr>
          </a:sp3d>
        </c:spPr>
      </c:pivotFmt>
      <c:pivotFmt>
        <c:idx val="22"/>
        <c:spPr>
          <a:solidFill>
            <a:srgbClr val="00206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2F8F891-B356-422E-90BA-2DC1E26A6E09}" type="CATEGORYNAME">
                  <a:rPr lang="en-US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6924CD49-F8AC-4510-A15D-9B957ACB5034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rgbClr val="FF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rgbClr val="9900CC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 prstMaterial="softEdge">
            <a:bevelB w="139700" h="139700" prst="divot"/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rgbClr val="00206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FFFF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2F8F891-B356-422E-90BA-2DC1E26A6E09}" type="CATEGORYNAME">
                  <a:rPr lang="en-US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6924CD49-F8AC-4510-A15D-9B957ACB5034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rgbClr val="FF00FF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rgbClr val="9900CC"/>
          </a:solidFill>
          <a:ln w="2540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 contourW="25400" prstMaterial="softEdge">
            <a:bevelB w="139700" h="139700" prst="divot"/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rgbClr val="00206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157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55392242636337"/>
          <c:y val="0.22939079983423127"/>
          <c:w val="0.81388888888888888"/>
          <c:h val="0.66745953630796151"/>
        </c:manualLayout>
      </c:layout>
      <c:pie3DChart>
        <c:varyColors val="1"/>
        <c:ser>
          <c:idx val="0"/>
          <c:order val="0"/>
          <c:tx>
            <c:strRef>
              <c:f>EXPENDITURE!$B$1</c:f>
              <c:strCache>
                <c:ptCount val="1"/>
                <c:pt idx="0">
                  <c:v>Total</c:v>
                </c:pt>
              </c:strCache>
            </c:strRef>
          </c:tx>
          <c:explosion val="180"/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58-4205-88B5-233588BC9F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58-4205-88B5-233588BC9FF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B58-4205-88B5-233588BC9FFD}"/>
              </c:ext>
            </c:extLst>
          </c:dPt>
          <c:dPt>
            <c:idx val="3"/>
            <c:bubble3D val="0"/>
            <c:explosion val="11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B58-4205-88B5-233588BC9FFD}"/>
              </c:ext>
            </c:extLst>
          </c:dPt>
          <c:dPt>
            <c:idx val="4"/>
            <c:bubble3D val="0"/>
            <c:explosion val="75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B58-4205-88B5-233588BC9FFD}"/>
              </c:ext>
            </c:extLst>
          </c:dPt>
          <c:dPt>
            <c:idx val="5"/>
            <c:bubble3D val="0"/>
            <c:explosion val="17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B58-4205-88B5-233588BC9FFD}"/>
              </c:ext>
            </c:extLst>
          </c:dPt>
          <c:dPt>
            <c:idx val="6"/>
            <c:bubble3D val="0"/>
            <c:explosion val="13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B58-4205-88B5-233588BC9FFD}"/>
              </c:ext>
            </c:extLst>
          </c:dPt>
          <c:dPt>
            <c:idx val="7"/>
            <c:bubble3D val="0"/>
            <c:spPr>
              <a:solidFill>
                <a:srgbClr val="FF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B58-4205-88B5-233588BC9FFD}"/>
              </c:ext>
            </c:extLst>
          </c:dPt>
          <c:dPt>
            <c:idx val="8"/>
            <c:bubble3D val="0"/>
            <c:spPr>
              <a:solidFill>
                <a:srgbClr val="9900CC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 prstMaterial="softEdge">
                <a:bevelB w="139700" h="139700" prst="divot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B58-4205-88B5-233588BC9F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BB58-4205-88B5-233588BC9FFD}"/>
              </c:ext>
            </c:extLst>
          </c:dPt>
          <c:dPt>
            <c:idx val="10"/>
            <c:bubble3D val="0"/>
            <c:spPr>
              <a:solidFill>
                <a:srgbClr val="00206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BB58-4205-88B5-233588BC9FF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BB58-4205-88B5-233588BC9FF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BB58-4205-88B5-233588BC9FF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BB58-4205-88B5-233588BC9FF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BB58-4205-88B5-233588BC9FFD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52F8F891-B356-422E-90BA-2DC1E26A6E09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</a:t>
                    </a:r>
                  </a:p>
                  <a:p>
                    <a:r>
                      <a:rPr lang="en-US" baseline="0"/>
                      <a:t> </a:t>
                    </a:r>
                    <a:fld id="{6924CD49-F8AC-4510-A15D-9B957ACB503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B58-4205-88B5-233588BC9F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EXPENDITURE!$A$2:$A$17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EXPENDITURE!$B$2:$B$17</c:f>
              <c:numCache>
                <c:formatCode>General</c:formatCode>
                <c:ptCount val="15"/>
                <c:pt idx="0" formatCode="_(* #,##0.0_);_(* \(#,##0.0\);_(* &quot;-&quot;??_);_(@_)">
                  <c:v>31501</c:v>
                </c:pt>
                <c:pt idx="2" formatCode="_(* #,##0.0_);_(* \(#,##0.0\);_(* &quot;-&quot;??_);_(@_)">
                  <c:v>8924.75</c:v>
                </c:pt>
                <c:pt idx="4" formatCode="_(* #,##0.0_);_(* \(#,##0.0\);_(* &quot;-&quot;??_);_(@_)">
                  <c:v>31296.5</c:v>
                </c:pt>
                <c:pt idx="6" formatCode="_(* #,##0.0_);_(* \(#,##0.0\);_(* &quot;-&quot;??_);_(@_)">
                  <c:v>52318</c:v>
                </c:pt>
                <c:pt idx="7" formatCode="_(* #,##0.0_);_(* \(#,##0.0\);_(* &quot;-&quot;??_);_(@_)">
                  <c:v>101895.75</c:v>
                </c:pt>
                <c:pt idx="8" formatCode="_(* #,##0.0_);_(* \(#,##0.0\);_(* &quot;-&quot;??_);_(@_)">
                  <c:v>192133.2</c:v>
                </c:pt>
                <c:pt idx="10" formatCode="_(* #,##0.0_);_(* \(#,##0.0\);_(* &quot;-&quot;??_);_(@_)">
                  <c:v>12825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B58-4205-88B5-233588BC9FF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66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3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44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9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F68FDF-E2C0-4AC9-B0BB-A9AA064DFA9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CFC73C-49F0-4E33-A68C-46DE4AC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0056BC2B-4862-3D57-7B05-76168BD7D1C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83976" y="2003611"/>
            <a:ext cx="6418730" cy="2689412"/>
          </a:xfrm>
          <a:prstGeom prst="rect">
            <a:avLst/>
          </a:prstGeom>
          <a:ln/>
        </p:spPr>
      </p:pic>
      <p:pic>
        <p:nvPicPr>
          <p:cNvPr id="3" name="image16.jpg">
            <a:extLst>
              <a:ext uri="{FF2B5EF4-FFF2-40B4-BE49-F238E27FC236}">
                <a16:creationId xmlns:a16="http://schemas.microsoft.com/office/drawing/2014/main" id="{25E314E1-C78D-5EC1-7EC4-932FA948C5E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9" b="84317" l="10000" r="90000"/>
                    </a14:imgEffect>
                  </a14:imgLayer>
                </a14:imgProps>
              </a:ext>
            </a:extLst>
          </a:blip>
          <a:srcRect b="6315"/>
          <a:stretch>
            <a:fillRect/>
          </a:stretch>
        </p:blipFill>
        <p:spPr>
          <a:xfrm>
            <a:off x="7541260" y="2474260"/>
            <a:ext cx="3606352" cy="15454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82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2E86E03-3B0B-1EA7-F944-9435041697C5}"/>
              </a:ext>
            </a:extLst>
          </p:cNvPr>
          <p:cNvSpPr txBox="1"/>
          <p:nvPr/>
        </p:nvSpPr>
        <p:spPr>
          <a:xfrm>
            <a:off x="1522880" y="259087"/>
            <a:ext cx="7083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 – SELECTED CITIES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1C97F47-468B-295D-5A4A-DFE7D1E10277}"/>
              </a:ext>
            </a:extLst>
          </p:cNvPr>
          <p:cNvSpPr/>
          <p:nvPr/>
        </p:nvSpPr>
        <p:spPr>
          <a:xfrm>
            <a:off x="217405" y="1267717"/>
            <a:ext cx="1701052" cy="31160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AUSTRALIA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Armidale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Balingup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Flaxton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Mecedon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Mayfield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Montville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Paynesville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Penola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8D38EA1-1D9A-E08C-57A7-C840359D606A}"/>
              </a:ext>
            </a:extLst>
          </p:cNvPr>
          <p:cNvSpPr/>
          <p:nvPr/>
        </p:nvSpPr>
        <p:spPr>
          <a:xfrm>
            <a:off x="2178428" y="1460358"/>
            <a:ext cx="1481978" cy="1443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CANADA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Consort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Yorkton</a:t>
            </a:r>
          </a:p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C5CF57D-4E02-64D6-AA8A-D16A6873D7A1}"/>
              </a:ext>
            </a:extLst>
          </p:cNvPr>
          <p:cNvSpPr/>
          <p:nvPr/>
        </p:nvSpPr>
        <p:spPr>
          <a:xfrm>
            <a:off x="9272583" y="1460358"/>
            <a:ext cx="1481978" cy="1443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INDONESIA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Jakarta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7390DAA-2D73-E9C1-0B5F-28CF33FAE911}"/>
              </a:ext>
            </a:extLst>
          </p:cNvPr>
          <p:cNvSpPr/>
          <p:nvPr/>
        </p:nvSpPr>
        <p:spPr>
          <a:xfrm>
            <a:off x="7502625" y="1460358"/>
            <a:ext cx="1459849" cy="1443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SINGAPORE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Singapore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4BB384-0A56-B830-B1A0-FB47E3BDCA6C}"/>
              </a:ext>
            </a:extLst>
          </p:cNvPr>
          <p:cNvSpPr/>
          <p:nvPr/>
        </p:nvSpPr>
        <p:spPr>
          <a:xfrm>
            <a:off x="3953161" y="1460358"/>
            <a:ext cx="1481977" cy="1443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QATAR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Doha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7CC0F0-CB97-7EE5-CFD8-2B3CDF7AC15C}"/>
              </a:ext>
            </a:extLst>
          </p:cNvPr>
          <p:cNvSpPr/>
          <p:nvPr/>
        </p:nvSpPr>
        <p:spPr>
          <a:xfrm>
            <a:off x="5727893" y="1460358"/>
            <a:ext cx="1481977" cy="1443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SRI LANKA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Colombo</a:t>
            </a:r>
          </a:p>
        </p:txBody>
      </p:sp>
    </p:spTree>
    <p:extLst>
      <p:ext uri="{BB962C8B-B14F-4D97-AF65-F5344CB8AC3E}">
        <p14:creationId xmlns:p14="http://schemas.microsoft.com/office/powerpoint/2010/main" val="2966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2.png">
            <a:extLst>
              <a:ext uri="{FF2B5EF4-FFF2-40B4-BE49-F238E27FC236}">
                <a16:creationId xmlns:a16="http://schemas.microsoft.com/office/drawing/2014/main" id="{943ABF1C-B500-1BAE-493F-C1485F8CA8A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91493" y="1378323"/>
            <a:ext cx="5730875" cy="4101353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41B16E-EB93-7DFB-2164-11EF7E4CF8D1}"/>
              </a:ext>
            </a:extLst>
          </p:cNvPr>
          <p:cNvSpPr txBox="1"/>
          <p:nvPr/>
        </p:nvSpPr>
        <p:spPr>
          <a:xfrm>
            <a:off x="327584" y="449604"/>
            <a:ext cx="1129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RATING OF RESTAURANTS IN SELECTED COUNTRIES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3DDC4-F03B-E1F0-E2A4-2A1DD2DA7D85}"/>
              </a:ext>
            </a:extLst>
          </p:cNvPr>
          <p:cNvSpPr txBox="1"/>
          <p:nvPr/>
        </p:nvSpPr>
        <p:spPr>
          <a:xfrm>
            <a:off x="569632" y="1963282"/>
            <a:ext cx="50915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ratings in the selected countries are in the range 2.9 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4.3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The ratings are average giving insights that people are not fully satisfied with the restaurants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hence its an opportunity for us to attract the people by providing the best of food and services.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8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A1AEC-7F1B-FA75-0EB7-F86739DB3A92}"/>
              </a:ext>
            </a:extLst>
          </p:cNvPr>
          <p:cNvSpPr txBox="1"/>
          <p:nvPr/>
        </p:nvSpPr>
        <p:spPr>
          <a:xfrm>
            <a:off x="1159808" y="393556"/>
            <a:ext cx="613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EXPENDITURE  ON  FOOD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7.jpg">
            <a:extLst>
              <a:ext uri="{FF2B5EF4-FFF2-40B4-BE49-F238E27FC236}">
                <a16:creationId xmlns:a16="http://schemas.microsoft.com/office/drawing/2014/main" id="{89C2A9C8-7039-053A-F9D2-A53D12CF4D0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02824" y="171221"/>
            <a:ext cx="1540726" cy="1146620"/>
          </a:xfrm>
          <a:prstGeom prst="rect">
            <a:avLst/>
          </a:prstGeom>
          <a:ln/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988F60-27C5-483D-92B0-71EB63A6D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940394"/>
              </p:ext>
            </p:extLst>
          </p:nvPr>
        </p:nvGraphicFramePr>
        <p:xfrm>
          <a:off x="6645496" y="1796863"/>
          <a:ext cx="4022912" cy="3264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A4F0E9-1194-2D03-D16B-54CDD832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60821"/>
              </p:ext>
            </p:extLst>
          </p:nvPr>
        </p:nvGraphicFramePr>
        <p:xfrm>
          <a:off x="1773143" y="2164975"/>
          <a:ext cx="2839197" cy="2850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227">
                  <a:extLst>
                    <a:ext uri="{9D8B030D-6E8A-4147-A177-3AD203B41FA5}">
                      <a16:colId xmlns:a16="http://schemas.microsoft.com/office/drawing/2014/main" val="3107828015"/>
                    </a:ext>
                  </a:extLst>
                </a:gridCol>
                <a:gridCol w="1448970">
                  <a:extLst>
                    <a:ext uri="{9D8B030D-6E8A-4147-A177-3AD203B41FA5}">
                      <a16:colId xmlns:a16="http://schemas.microsoft.com/office/drawing/2014/main" val="3382687251"/>
                    </a:ext>
                  </a:extLst>
                </a:gridCol>
              </a:tblGrid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 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</a:t>
                      </a:r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Expenditure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969418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Canada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8,920.40 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993726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Australia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31,489.44 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155552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Singapore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192,133.20 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457658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Qatar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101,895.75 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689195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Philippines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52,318.0 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1749760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Sri Lanka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12,825.0 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765838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Indonesia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31,296.50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28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72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A758B-4A42-D3ED-BC52-241B8A87704B}"/>
              </a:ext>
            </a:extLst>
          </p:cNvPr>
          <p:cNvSpPr txBox="1"/>
          <p:nvPr/>
        </p:nvSpPr>
        <p:spPr>
          <a:xfrm>
            <a:off x="588308" y="297632"/>
            <a:ext cx="8555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COMPETITOR ANALYSIS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020F63-6BA7-325D-4E10-C46031254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60702"/>
              </p:ext>
            </p:extLst>
          </p:nvPr>
        </p:nvGraphicFramePr>
        <p:xfrm>
          <a:off x="242047" y="1789579"/>
          <a:ext cx="3966883" cy="365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772">
                  <a:extLst>
                    <a:ext uri="{9D8B030D-6E8A-4147-A177-3AD203B41FA5}">
                      <a16:colId xmlns:a16="http://schemas.microsoft.com/office/drawing/2014/main" val="3390111067"/>
                    </a:ext>
                  </a:extLst>
                </a:gridCol>
                <a:gridCol w="1426111">
                  <a:extLst>
                    <a:ext uri="{9D8B030D-6E8A-4147-A177-3AD203B41FA5}">
                      <a16:colId xmlns:a16="http://schemas.microsoft.com/office/drawing/2014/main" val="937240547"/>
                    </a:ext>
                  </a:extLst>
                </a:gridCol>
              </a:tblGrid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Bridge Road Brewers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6920376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Gymkhana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565456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 Petit Souffle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581296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Silantro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Fil-Mex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237839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Sambo Kojin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147231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Talaga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Sampireun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301469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Sushi Masa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262874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Talaga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Sampireun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5560295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Ooma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997604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Mainland China Restaurant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940678"/>
                  </a:ext>
                </a:extLst>
              </a:tr>
              <a:tr h="33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Ministry of Crab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4272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7FF7BB-DD74-6DF4-601C-199CC8CE3C44}"/>
              </a:ext>
            </a:extLst>
          </p:cNvPr>
          <p:cNvSpPr txBox="1"/>
          <p:nvPr/>
        </p:nvSpPr>
        <p:spPr>
          <a:xfrm>
            <a:off x="242047" y="1151327"/>
            <a:ext cx="469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BIGGEST COMPETITORS WITH HIGHEST RATING</a:t>
            </a:r>
            <a:endParaRPr lang="en-US" dirty="0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18160339-9703-66B7-ABC1-6AA2CE8ED5FD}"/>
              </a:ext>
            </a:extLst>
          </p:cNvPr>
          <p:cNvSpPr/>
          <p:nvPr/>
        </p:nvSpPr>
        <p:spPr>
          <a:xfrm>
            <a:off x="4935071" y="1335993"/>
            <a:ext cx="537882" cy="139376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BA987-C306-3DD8-0462-A1F94697E659}"/>
              </a:ext>
            </a:extLst>
          </p:cNvPr>
          <p:cNvSpPr txBox="1"/>
          <p:nvPr/>
        </p:nvSpPr>
        <p:spPr>
          <a:xfrm>
            <a:off x="6989110" y="1151327"/>
            <a:ext cx="613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LESS COMPETITORS WITH LOW RATING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9D4A85E-4474-9B0E-FA59-24F5C0FD6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66976"/>
              </p:ext>
            </p:extLst>
          </p:nvPr>
        </p:nvGraphicFramePr>
        <p:xfrm>
          <a:off x="6989110" y="1949823"/>
          <a:ext cx="4574614" cy="3481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960">
                  <a:extLst>
                    <a:ext uri="{9D8B030D-6E8A-4147-A177-3AD203B41FA5}">
                      <a16:colId xmlns:a16="http://schemas.microsoft.com/office/drawing/2014/main" val="2557469420"/>
                    </a:ext>
                  </a:extLst>
                </a:gridCol>
                <a:gridCol w="637654">
                  <a:extLst>
                    <a:ext uri="{9D8B030D-6E8A-4147-A177-3AD203B41FA5}">
                      <a16:colId xmlns:a16="http://schemas.microsoft.com/office/drawing/2014/main" val="1463318161"/>
                    </a:ext>
                  </a:extLst>
                </a:gridCol>
              </a:tblGrid>
              <a:tr h="41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Consort Restaurant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771890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Elite Indian Restaurant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502446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043861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Makansutra Gluttons Bay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582882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320932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Pier 70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936247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145628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Poets Cafe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47015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471693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Queen's Cafe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645829"/>
                  </a:ext>
                </a:extLst>
              </a:tr>
              <a:tr h="245335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3076844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 Buffet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571081"/>
                  </a:ext>
                </a:extLst>
              </a:tr>
              <a:tr h="229415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768957"/>
                  </a:ext>
                </a:extLst>
              </a:tr>
            </a:tbl>
          </a:graphicData>
        </a:graphic>
      </p:graphicFrame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5477656A-95B6-6D52-E9E4-376A136E6C88}"/>
              </a:ext>
            </a:extLst>
          </p:cNvPr>
          <p:cNvSpPr/>
          <p:nvPr/>
        </p:nvSpPr>
        <p:spPr>
          <a:xfrm rot="413207">
            <a:off x="6347012" y="1151327"/>
            <a:ext cx="537882" cy="157842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4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ABB7B-C797-A0BF-08D3-3E5307D90843}"/>
              </a:ext>
            </a:extLst>
          </p:cNvPr>
          <p:cNvSpPr txBox="1"/>
          <p:nvPr/>
        </p:nvSpPr>
        <p:spPr>
          <a:xfrm>
            <a:off x="205068" y="2145237"/>
            <a:ext cx="6138582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are the cuisines in the suggested seven countries with high number of ratings.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are some cuisines in all 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seven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countries. It includes local food of that country and some other cuisines.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preference cuisines are Brazilian and Italian.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23F43-528A-FAFA-7188-2F4ED802B3F7}"/>
              </a:ext>
            </a:extLst>
          </p:cNvPr>
          <p:cNvSpPr txBox="1"/>
          <p:nvPr/>
        </p:nvSpPr>
        <p:spPr>
          <a:xfrm>
            <a:off x="1079127" y="514582"/>
            <a:ext cx="613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CUISINES WITH TOP RATINGS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62DF86-0BE2-8669-DE39-2CF91BA7F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09680"/>
              </p:ext>
            </p:extLst>
          </p:nvPr>
        </p:nvGraphicFramePr>
        <p:xfrm>
          <a:off x="7342095" y="2523695"/>
          <a:ext cx="2770092" cy="2465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092">
                  <a:extLst>
                    <a:ext uri="{9D8B030D-6E8A-4147-A177-3AD203B41FA5}">
                      <a16:colId xmlns:a16="http://schemas.microsoft.com/office/drawing/2014/main" val="1819966319"/>
                    </a:ext>
                  </a:extLst>
                </a:gridCol>
              </a:tblGrid>
              <a:tr h="34989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INDIAN                  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4.4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Bell MT" panose="02020503060305020303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772593"/>
                  </a:ext>
                </a:extLst>
              </a:tr>
              <a:tr h="34989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PIZZA                     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4.3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Bell MT" panose="02020503060305020303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0105270"/>
                  </a:ext>
                </a:extLst>
              </a:tr>
              <a:tr h="34989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ASIAN                 4.3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Bell MT" panose="02020503060305020303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539924"/>
                  </a:ext>
                </a:extLst>
              </a:tr>
              <a:tr h="34989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BRAZILIAN        4.5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Bell MT" panose="02020503060305020303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598509"/>
                  </a:ext>
                </a:extLst>
              </a:tr>
              <a:tr h="34989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AMERICAN        4.3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Bell MT" panose="02020503060305020303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808173"/>
                  </a:ext>
                </a:extLst>
              </a:tr>
              <a:tr h="34989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DESSERTS         4.3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Bell MT" panose="02020503060305020303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246824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Bell MT" panose="02020503060305020303" pitchFamily="18" charset="0"/>
                          <a:cs typeface="Calibri" panose="020F0502020204030204" pitchFamily="34" charset="0"/>
                        </a:rPr>
                        <a:t>ITALIAN            4.3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Bell MT" panose="02020503060305020303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95228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7897298-9056-0B7F-D4F2-E90BFA65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19" y="442993"/>
            <a:ext cx="4572000" cy="17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4.png">
            <a:extLst>
              <a:ext uri="{FF2B5EF4-FFF2-40B4-BE49-F238E27FC236}">
                <a16:creationId xmlns:a16="http://schemas.microsoft.com/office/drawing/2014/main" id="{5A9BE93F-C5A5-DEE6-B7CE-1E5C4112D39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376009" y="974183"/>
            <a:ext cx="3959861" cy="2132088"/>
          </a:xfrm>
          <a:prstGeom prst="rect">
            <a:avLst/>
          </a:prstGeom>
          <a:ln/>
        </p:spPr>
      </p:pic>
      <p:pic>
        <p:nvPicPr>
          <p:cNvPr id="14" name="image9.png">
            <a:extLst>
              <a:ext uri="{FF2B5EF4-FFF2-40B4-BE49-F238E27FC236}">
                <a16:creationId xmlns:a16="http://schemas.microsoft.com/office/drawing/2014/main" id="{41239CD9-F3E0-7235-DF92-771AEB3D29E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76009" y="3281084"/>
            <a:ext cx="3959861" cy="1990164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DDA07-010C-3900-F609-038C5845DC68}"/>
              </a:ext>
            </a:extLst>
          </p:cNvPr>
          <p:cNvSpPr txBox="1"/>
          <p:nvPr/>
        </p:nvSpPr>
        <p:spPr>
          <a:xfrm>
            <a:off x="621926" y="1434362"/>
            <a:ext cx="6138582" cy="284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selected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seven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countries provide the option of online delivery / table booking.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could be an opportunity for us. A market survey could be done to get insights about the preferences of the people about these.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 vs. Services: Explore if there is a relationship between the cost for two and the availability of table booking or delivery services. Analyze whether customers are willing to pay more for the convenience of these services.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6FC6C-9F27-B743-4EDE-775AB37F0D55}"/>
              </a:ext>
            </a:extLst>
          </p:cNvPr>
          <p:cNvSpPr txBox="1"/>
          <p:nvPr/>
        </p:nvSpPr>
        <p:spPr>
          <a:xfrm>
            <a:off x="929677" y="358606"/>
            <a:ext cx="61385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DELIVERY /TABLE BOOKING</a:t>
            </a:r>
            <a:endParaRPr lang="en-US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5ADDFFE-64A5-5BB0-19C0-17AED9D309BD}"/>
              </a:ext>
            </a:extLst>
          </p:cNvPr>
          <p:cNvSpPr txBox="1"/>
          <p:nvPr/>
        </p:nvSpPr>
        <p:spPr>
          <a:xfrm>
            <a:off x="164727" y="3703702"/>
            <a:ext cx="6138582" cy="36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.</a:t>
            </a:r>
            <a:endParaRPr lang="en-US" sz="1200" kern="100" dirty="0">
              <a:solidFill>
                <a:srgbClr val="FF0000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75F6F-3732-2E50-7DE8-2950E2F2412E}"/>
              </a:ext>
            </a:extLst>
          </p:cNvPr>
          <p:cNvSpPr txBox="1"/>
          <p:nvPr/>
        </p:nvSpPr>
        <p:spPr>
          <a:xfrm>
            <a:off x="1007408" y="151806"/>
            <a:ext cx="11184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DIFFERENT PRICE RANGES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E86A6759-5CB2-56E1-9251-BBEC10034C4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84453" y="1377833"/>
            <a:ext cx="5563159" cy="3552930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F40017-973F-5805-2FD4-7E36391B91E7}"/>
              </a:ext>
            </a:extLst>
          </p:cNvPr>
          <p:cNvSpPr txBox="1"/>
          <p:nvPr/>
        </p:nvSpPr>
        <p:spPr>
          <a:xfrm>
            <a:off x="295835" y="1570414"/>
            <a:ext cx="5109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 create a pivot table for different price ranges to suggested countries and We make a stacked bar chart for 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3AD25-1F2B-D2DB-1BDF-F08D4E8FB555}"/>
              </a:ext>
            </a:extLst>
          </p:cNvPr>
          <p:cNvSpPr txBox="1"/>
          <p:nvPr/>
        </p:nvSpPr>
        <p:spPr>
          <a:xfrm>
            <a:off x="295835" y="2870235"/>
            <a:ext cx="4854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1 range has the highest value and range 4 has the least value in the chart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1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E12939-C68A-B7D2-44FA-706BD08ABC27}"/>
              </a:ext>
            </a:extLst>
          </p:cNvPr>
          <p:cNvSpPr txBox="1"/>
          <p:nvPr/>
        </p:nvSpPr>
        <p:spPr>
          <a:xfrm>
            <a:off x="3755092" y="191852"/>
            <a:ext cx="3170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05301-34BC-3236-04C7-3C53FE439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17856" r="1728" b="7750"/>
          <a:stretch/>
        </p:blipFill>
        <p:spPr>
          <a:xfrm>
            <a:off x="629771" y="1062317"/>
            <a:ext cx="10615138" cy="44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2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3E3A9-8E84-D33D-648E-079CF6BEA134}"/>
              </a:ext>
            </a:extLst>
          </p:cNvPr>
          <p:cNvSpPr txBox="1"/>
          <p:nvPr/>
        </p:nvSpPr>
        <p:spPr>
          <a:xfrm>
            <a:off x="2343150" y="568370"/>
            <a:ext cx="61385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CE77-BD44-894B-96CC-D6CA5BC14D2E}"/>
              </a:ext>
            </a:extLst>
          </p:cNvPr>
          <p:cNvSpPr txBox="1"/>
          <p:nvPr/>
        </p:nvSpPr>
        <p:spPr>
          <a:xfrm>
            <a:off x="1657350" y="1720840"/>
            <a:ext cx="79707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Holistic Approach: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Zomato offers a comprehensive solution for restaurant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Operations: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Manages orders, tracks inventory, and simplifies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insights from customer feedback and sales for informed choices.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Stronger Customer Relationships: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Analyzes feedback to improve interactions and foster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Restaurant Owners: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Equips them with the tools to optimize their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of Dining: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Zomato exemplifies the positive impact of technology on the restaurant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20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728B2C-EACC-8B32-2C99-02E29951CF2B}"/>
              </a:ext>
            </a:extLst>
          </p:cNvPr>
          <p:cNvSpPr txBox="1"/>
          <p:nvPr/>
        </p:nvSpPr>
        <p:spPr>
          <a:xfrm>
            <a:off x="1980079" y="1982490"/>
            <a:ext cx="7459756" cy="130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b="1" kern="1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84ACB6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60000" dist="29997" dir="5400000" sy="-100000" algn="bl"/>
                </a:effectLst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THANK YOU</a:t>
            </a:r>
            <a:endParaRPr lang="en-US" sz="3600" kern="100" dirty="0"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0F9B-D948-EA3F-64C2-B15D40C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CD29-29C4-5BBF-4D1F-D25486A384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This presentation provides how to expand the </a:t>
            </a:r>
            <a:r>
              <a:rPr lang="en-US" kern="100" cap="none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ZOMATO RESTUARANTS</a:t>
            </a: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 all over the world.  </a:t>
            </a:r>
            <a:r>
              <a:rPr lang="en-US" kern="100" cap="none" dirty="0">
                <a:solidFill>
                  <a:srgbClr val="002060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W</a:t>
            </a: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e have to analyzed the keys and </a:t>
            </a:r>
            <a:r>
              <a:rPr lang="en-US" kern="100" cap="none" dirty="0">
                <a:solidFill>
                  <a:srgbClr val="002060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we </a:t>
            </a: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have to share some strategic move for the company’s future success</a:t>
            </a:r>
            <a:r>
              <a:rPr lang="en-US" kern="1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Understanding the competitor strategies, </a:t>
            </a:r>
            <a:r>
              <a:rPr lang="en-US" kern="100" cap="none" dirty="0">
                <a:solidFill>
                  <a:srgbClr val="002060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C</a:t>
            </a: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ustomer satisfactions, market trends and expenditures . </a:t>
            </a:r>
            <a:r>
              <a:rPr lang="en-US" kern="100" cap="none" dirty="0">
                <a:solidFill>
                  <a:srgbClr val="002060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I</a:t>
            </a: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t will help for the </a:t>
            </a:r>
            <a:r>
              <a:rPr lang="en-US" kern="100" cap="none" dirty="0">
                <a:solidFill>
                  <a:srgbClr val="002060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Z</a:t>
            </a:r>
            <a:r>
              <a:rPr lang="en-US" kern="100" cap="non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omato’s growth</a:t>
            </a:r>
            <a:r>
              <a:rPr lang="en-US" sz="1800" kern="100" dirty="0"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4" name="image7.jpg">
            <a:extLst>
              <a:ext uri="{FF2B5EF4-FFF2-40B4-BE49-F238E27FC236}">
                <a16:creationId xmlns:a16="http://schemas.microsoft.com/office/drawing/2014/main" id="{6D623A1D-CAA3-E32A-A709-879AB489892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27007" y="451710"/>
            <a:ext cx="2112291" cy="16116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774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8C5EAC-0CBA-A8EE-272F-BC8A4C3B8EF9}"/>
              </a:ext>
            </a:extLst>
          </p:cNvPr>
          <p:cNvSpPr txBox="1"/>
          <p:nvPr/>
        </p:nvSpPr>
        <p:spPr>
          <a:xfrm>
            <a:off x="406772" y="669249"/>
            <a:ext cx="901961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Lato"/>
                <a:ea typeface="Lato"/>
                <a:cs typeface="Lato"/>
                <a:sym typeface="Lato"/>
              </a:rPr>
              <a:t>PROBLEM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You are hired as a consultant data analyst by Zomato where the team is looking for </a:t>
            </a:r>
            <a:r>
              <a:rPr lang="en-US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expansion and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opening restaurants. Your task is to come up with strategies/suggestions about opening newer restaurants.</a:t>
            </a:r>
          </a:p>
        </p:txBody>
      </p:sp>
    </p:spTree>
    <p:extLst>
      <p:ext uri="{BB962C8B-B14F-4D97-AF65-F5344CB8AC3E}">
        <p14:creationId xmlns:p14="http://schemas.microsoft.com/office/powerpoint/2010/main" val="321489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D5C3B6-819A-DF9B-EB18-7B3683C9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80" y="3675221"/>
            <a:ext cx="8029096" cy="1817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83998-F2AB-050D-2A84-4962AA072545}"/>
              </a:ext>
            </a:extLst>
          </p:cNvPr>
          <p:cNvSpPr txBox="1"/>
          <p:nvPr/>
        </p:nvSpPr>
        <p:spPr>
          <a:xfrm>
            <a:off x="3771900" y="272534"/>
            <a:ext cx="613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OVERVIEW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13AD5-00E8-977D-A759-281F7A99B304}"/>
              </a:ext>
            </a:extLst>
          </p:cNvPr>
          <p:cNvSpPr txBox="1"/>
          <p:nvPr/>
        </p:nvSpPr>
        <p:spPr>
          <a:xfrm>
            <a:off x="2679327" y="1120676"/>
            <a:ext cx="61385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encompasses 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columns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including essential information such as restaurant ID, country code, longitude, and latitude.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Spans across 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different countries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the international presence of Zomato's restaurants.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grand total of 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9,551 restaurants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included in the dataset, offering a comprehensive view of Zomato's global culinary landscape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77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ECB63-8C3F-10EA-8842-0B8C01E261D5}"/>
              </a:ext>
            </a:extLst>
          </p:cNvPr>
          <p:cNvSpPr txBox="1"/>
          <p:nvPr/>
        </p:nvSpPr>
        <p:spPr>
          <a:xfrm>
            <a:off x="487456" y="1623377"/>
            <a:ext cx="6138582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Countries with less competition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States and Cities for opening new restaurant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 – in the suggested country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expenditure on food – in the suggested country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Competitors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Cuisines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delivery / table booking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Restaurants in different price range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54225-C9DE-660B-47EB-1C4C42C01B59}"/>
              </a:ext>
            </a:extLst>
          </p:cNvPr>
          <p:cNvSpPr txBox="1"/>
          <p:nvPr/>
        </p:nvSpPr>
        <p:spPr>
          <a:xfrm>
            <a:off x="648820" y="514581"/>
            <a:ext cx="8602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– OPENING NEW RESTAURANT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B47DB-2693-8DDA-5F81-0146F50431E2}"/>
              </a:ext>
            </a:extLst>
          </p:cNvPr>
          <p:cNvSpPr txBox="1"/>
          <p:nvPr/>
        </p:nvSpPr>
        <p:spPr>
          <a:xfrm>
            <a:off x="1482539" y="353217"/>
            <a:ext cx="613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1250D-B609-7144-5A02-E38919891B86}"/>
              </a:ext>
            </a:extLst>
          </p:cNvPr>
          <p:cNvSpPr txBox="1"/>
          <p:nvPr/>
        </p:nvSpPr>
        <p:spPr>
          <a:xfrm>
            <a:off x="1482539" y="1889047"/>
            <a:ext cx="7002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Pre-processing Summary: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indent="-342900"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 Name Extraction:</a:t>
            </a: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/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Utilized the VLOOKUP function to map country codes to their respective names, enhancing the interpretability of the dataset.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Transformation:</a:t>
            </a:r>
            <a:endParaRPr lang="en-US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/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years from the complete date information, providing a clearer temporal dimension for analysis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76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0A2FB-58E8-AEDD-44A5-E039F147FA60}"/>
              </a:ext>
            </a:extLst>
          </p:cNvPr>
          <p:cNvSpPr txBox="1"/>
          <p:nvPr/>
        </p:nvSpPr>
        <p:spPr>
          <a:xfrm>
            <a:off x="1038785" y="1993811"/>
            <a:ext cx="82665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Utilized functions like TRIM, CLEAN, and Remove Duplicates to ensure data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Enrichment: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the dataset with additional variables using VLOOKUP to cross-reference external data sources. Also extract the Years from the Date for year wise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 Analysis: </a:t>
            </a:r>
            <a:r>
              <a:rPr lang="en-US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Pivot Tables for summarizing key metrics and identifying different trends and patterns in the restaurants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Created dynamic charts and dashboards for data representation, enabling interactive data exploration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7DDB0-CD9D-78FF-6A58-CEF96A6BC402}"/>
              </a:ext>
            </a:extLst>
          </p:cNvPr>
          <p:cNvSpPr txBox="1"/>
          <p:nvPr/>
        </p:nvSpPr>
        <p:spPr>
          <a:xfrm>
            <a:off x="2102784" y="689393"/>
            <a:ext cx="61385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7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1FC5-EEEB-67F7-8453-3F66684B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FDE9-9152-E983-C1B6-AF45B4B5E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COUNTRY     -   15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RESTAURANT – 9551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CUISINES – 1825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VOTES – 1498645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CITIES - 376</a:t>
            </a:r>
          </a:p>
        </p:txBody>
      </p:sp>
    </p:spTree>
    <p:extLst>
      <p:ext uri="{BB962C8B-B14F-4D97-AF65-F5344CB8AC3E}">
        <p14:creationId xmlns:p14="http://schemas.microsoft.com/office/powerpoint/2010/main" val="305597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FF9ED-0F75-260F-E637-9C684A00B858}"/>
              </a:ext>
            </a:extLst>
          </p:cNvPr>
          <p:cNvSpPr txBox="1"/>
          <p:nvPr/>
        </p:nvSpPr>
        <p:spPr>
          <a:xfrm>
            <a:off x="258856" y="1700644"/>
            <a:ext cx="47300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 selection of countries has been done on the basis of two factor: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Competition </a:t>
            </a:r>
          </a:p>
          <a:p>
            <a:endParaRPr lang="en-US" sz="1800" b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ratings are average in the countries – the rating has been taken into consideration as this indicates the people are not satisfied with the type of restaurant that are there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E4FC2-DAF0-FBE5-680C-B1A12F22D0CB}"/>
              </a:ext>
            </a:extLst>
          </p:cNvPr>
          <p:cNvSpPr txBox="1"/>
          <p:nvPr/>
        </p:nvSpPr>
        <p:spPr>
          <a:xfrm>
            <a:off x="420221" y="474240"/>
            <a:ext cx="613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SUGGESTED COUNTRY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9395C3A-A780-C829-A67C-4D0A3FBF88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468472"/>
              </p:ext>
            </p:extLst>
          </p:nvPr>
        </p:nvGraphicFramePr>
        <p:xfrm>
          <a:off x="5379664" y="1479176"/>
          <a:ext cx="5762626" cy="334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185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798</TotalTime>
  <Words>878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Bell MT</vt:lpstr>
      <vt:lpstr>Calibri</vt:lpstr>
      <vt:lpstr>Century Schoolbook</vt:lpstr>
      <vt:lpstr>Impact</vt:lpstr>
      <vt:lpstr>Lato</vt:lpstr>
      <vt:lpstr>Times New Roman</vt:lpstr>
      <vt:lpstr>Main Event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</dc:title>
  <dc:creator>Dr. Sushama</dc:creator>
  <cp:lastModifiedBy>Fathima Arish</cp:lastModifiedBy>
  <cp:revision>15</cp:revision>
  <dcterms:created xsi:type="dcterms:W3CDTF">2024-01-03T13:58:35Z</dcterms:created>
  <dcterms:modified xsi:type="dcterms:W3CDTF">2024-07-11T13:32:43Z</dcterms:modified>
</cp:coreProperties>
</file>