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Economica"/>
      <p:regular r:id="rId15"/>
      <p:bold r:id="rId16"/>
      <p:italic r:id="rId17"/>
      <p:boldItalic r:id="rId18"/>
    </p:embeddedFont>
    <p:embeddedFont>
      <p:font typeface="Oswald"/>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7.xml"/><Relationship Id="rId22" Type="http://schemas.openxmlformats.org/officeDocument/2006/relationships/font" Target="fonts/OpenSans-bold.fntdata"/><Relationship Id="rId10" Type="http://schemas.openxmlformats.org/officeDocument/2006/relationships/slide" Target="slides/slide6.xml"/><Relationship Id="rId21" Type="http://schemas.openxmlformats.org/officeDocument/2006/relationships/font" Target="fonts/OpenSans-regular.fntdata"/><Relationship Id="rId13" Type="http://schemas.openxmlformats.org/officeDocument/2006/relationships/slide" Target="slides/slide9.xml"/><Relationship Id="rId24" Type="http://schemas.openxmlformats.org/officeDocument/2006/relationships/font" Target="fonts/OpenSans-boldItalic.fntdata"/><Relationship Id="rId12" Type="http://schemas.openxmlformats.org/officeDocument/2006/relationships/slide" Target="slides/slide8.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Economica-regular.fntdata"/><Relationship Id="rId14" Type="http://schemas.openxmlformats.org/officeDocument/2006/relationships/slide" Target="slides/slide10.xml"/><Relationship Id="rId17" Type="http://schemas.openxmlformats.org/officeDocument/2006/relationships/font" Target="fonts/Economica-italic.fntdata"/><Relationship Id="rId16" Type="http://schemas.openxmlformats.org/officeDocument/2006/relationships/font" Target="fonts/Economica-bold.fntdata"/><Relationship Id="rId5" Type="http://schemas.openxmlformats.org/officeDocument/2006/relationships/slide" Target="slides/slide1.xml"/><Relationship Id="rId19" Type="http://schemas.openxmlformats.org/officeDocument/2006/relationships/font" Target="fonts/Oswald-regular.fntdata"/><Relationship Id="rId6" Type="http://schemas.openxmlformats.org/officeDocument/2006/relationships/slide" Target="slides/slide2.xml"/><Relationship Id="rId18" Type="http://schemas.openxmlformats.org/officeDocument/2006/relationships/font" Target="fonts/Economica-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Shape 1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Shape 54"/>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Shape 18"/>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Shape 44"/>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s.stanford.edu/~acoates/stl1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spcBef>
                <a:spcPts val="1000"/>
              </a:spcBef>
              <a:spcAft>
                <a:spcPts val="0"/>
              </a:spcAft>
              <a:buNone/>
            </a:pPr>
            <a:r>
              <a:rPr lang="en" sz="4200">
                <a:solidFill>
                  <a:srgbClr val="B45F06"/>
                </a:solidFill>
                <a:latin typeface="Oswald"/>
                <a:ea typeface="Oswald"/>
                <a:cs typeface="Oswald"/>
                <a:sym typeface="Oswald"/>
              </a:rPr>
              <a:t>Machine Learning Final Project</a:t>
            </a:r>
            <a:endParaRPr/>
          </a:p>
        </p:txBody>
      </p:sp>
      <p:sp>
        <p:nvSpPr>
          <p:cNvPr id="63" name="Shape 6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nSpc>
                <a:spcPct val="130000"/>
              </a:lnSpc>
              <a:spcBef>
                <a:spcPts val="2000"/>
              </a:spcBef>
              <a:spcAft>
                <a:spcPts val="0"/>
              </a:spcAft>
              <a:buClr>
                <a:schemeClr val="dk1"/>
              </a:buClr>
              <a:buSzPts val="1100"/>
              <a:buFont typeface="Arial"/>
              <a:buNone/>
            </a:pPr>
            <a:r>
              <a:rPr b="1" lang="en" sz="1800">
                <a:solidFill>
                  <a:srgbClr val="783F04"/>
                </a:solidFill>
                <a:latin typeface="Droid Serif"/>
                <a:ea typeface="Droid Serif"/>
                <a:cs typeface="Droid Serif"/>
                <a:sym typeface="Droid Serif"/>
              </a:rPr>
              <a:t>Fathima Kamaludeen</a:t>
            </a:r>
            <a:endParaRPr b="1" sz="1800">
              <a:solidFill>
                <a:srgbClr val="783F04"/>
              </a:solidFill>
              <a:latin typeface="Droid Serif"/>
              <a:ea typeface="Droid Serif"/>
              <a:cs typeface="Droid Serif"/>
              <a:sym typeface="Droid Serif"/>
            </a:endParaRPr>
          </a:p>
          <a:p>
            <a:pPr indent="0" lvl="0" marL="0" rtl="0">
              <a:lnSpc>
                <a:spcPct val="130000"/>
              </a:lnSpc>
              <a:spcBef>
                <a:spcPts val="2000"/>
              </a:spcBef>
              <a:spcAft>
                <a:spcPts val="0"/>
              </a:spcAft>
              <a:buClr>
                <a:schemeClr val="dk1"/>
              </a:buClr>
              <a:buSzPts val="1100"/>
              <a:buFont typeface="Arial"/>
              <a:buNone/>
            </a:pPr>
            <a:r>
              <a:rPr b="1" lang="en" sz="1800">
                <a:solidFill>
                  <a:srgbClr val="783F04"/>
                </a:solidFill>
                <a:latin typeface="Droid Serif"/>
                <a:ea typeface="Droid Serif"/>
                <a:cs typeface="Droid Serif"/>
                <a:sym typeface="Droid Serif"/>
              </a:rPr>
              <a:t>Justin Landay</a:t>
            </a:r>
            <a:endParaRPr b="1" sz="1800">
              <a:solidFill>
                <a:srgbClr val="783F04"/>
              </a:solidFill>
              <a:latin typeface="Droid Serif"/>
              <a:ea typeface="Droid Serif"/>
              <a:cs typeface="Droid Serif"/>
              <a:sym typeface="Droid Serif"/>
            </a:endParaRPr>
          </a:p>
          <a:p>
            <a:pPr indent="0" lvl="0" marL="0" rtl="0">
              <a:lnSpc>
                <a:spcPct val="130000"/>
              </a:lnSpc>
              <a:spcBef>
                <a:spcPts val="2000"/>
              </a:spcBef>
              <a:spcAft>
                <a:spcPts val="0"/>
              </a:spcAft>
              <a:buClr>
                <a:schemeClr val="dk1"/>
              </a:buClr>
              <a:buSzPts val="1100"/>
              <a:buFont typeface="Arial"/>
              <a:buNone/>
            </a:pPr>
            <a:r>
              <a:rPr b="1" lang="en" sz="1800">
                <a:solidFill>
                  <a:srgbClr val="783F04"/>
                </a:solidFill>
                <a:latin typeface="Droid Serif"/>
                <a:ea typeface="Droid Serif"/>
                <a:cs typeface="Droid Serif"/>
                <a:sym typeface="Droid Serif"/>
              </a:rPr>
              <a:t>Vijayshri Rangasamy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Conclusions</a:t>
            </a:r>
            <a:endParaRPr/>
          </a:p>
        </p:txBody>
      </p:sp>
      <p:sp>
        <p:nvSpPr>
          <p:cNvPr id="124" name="Shape 1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lnSpc>
                <a:spcPct val="130000"/>
              </a:lnSpc>
              <a:spcBef>
                <a:spcPts val="1000"/>
              </a:spcBef>
              <a:spcAft>
                <a:spcPts val="0"/>
              </a:spcAft>
              <a:buNone/>
            </a:pPr>
            <a:r>
              <a:rPr lang="en">
                <a:solidFill>
                  <a:srgbClr val="666666"/>
                </a:solidFill>
                <a:latin typeface="Droid Serif"/>
                <a:ea typeface="Droid Serif"/>
                <a:cs typeface="Droid Serif"/>
                <a:sym typeface="Droid Serif"/>
              </a:rPr>
              <a:t>Most of our conclusions aligned with our initial hypothesis that the CNN models would perform better during both the testing and training phases. We can see this by directly comparing either their accuracies or their confusion matrices. </a:t>
            </a:r>
            <a:endParaRPr>
              <a:solidFill>
                <a:srgbClr val="666666"/>
              </a:solidFill>
              <a:latin typeface="Droid Serif"/>
              <a:ea typeface="Droid Serif"/>
              <a:cs typeface="Droid Serif"/>
              <a:sym typeface="Droid Serif"/>
            </a:endParaRPr>
          </a:p>
          <a:p>
            <a:pPr indent="0" lvl="0" marL="0" rtl="0" algn="just">
              <a:lnSpc>
                <a:spcPct val="130000"/>
              </a:lnSpc>
              <a:spcBef>
                <a:spcPts val="1000"/>
              </a:spcBef>
              <a:spcAft>
                <a:spcPts val="0"/>
              </a:spcAft>
              <a:buNone/>
            </a:pPr>
            <a:r>
              <a:rPr lang="en">
                <a:solidFill>
                  <a:srgbClr val="666666"/>
                </a:solidFill>
                <a:latin typeface="Droid Serif"/>
                <a:ea typeface="Droid Serif"/>
                <a:cs typeface="Droid Serif"/>
                <a:sym typeface="Droid Serif"/>
              </a:rPr>
              <a:t>Improvisation:</a:t>
            </a:r>
            <a:endParaRPr>
              <a:solidFill>
                <a:srgbClr val="666666"/>
              </a:solidFill>
              <a:latin typeface="Droid Serif"/>
              <a:ea typeface="Droid Serif"/>
              <a:cs typeface="Droid Serif"/>
              <a:sym typeface="Droid Serif"/>
            </a:endParaRPr>
          </a:p>
          <a:p>
            <a:pPr indent="0" lvl="0" marL="0" rtl="0" algn="just">
              <a:lnSpc>
                <a:spcPct val="130000"/>
              </a:lnSpc>
              <a:spcBef>
                <a:spcPts val="1000"/>
              </a:spcBef>
              <a:spcAft>
                <a:spcPts val="0"/>
              </a:spcAft>
              <a:buClr>
                <a:schemeClr val="dk1"/>
              </a:buClr>
              <a:buSzPts val="1100"/>
              <a:buFont typeface="Arial"/>
              <a:buNone/>
            </a:pPr>
            <a:r>
              <a:rPr lang="en">
                <a:solidFill>
                  <a:srgbClr val="666666"/>
                </a:solidFill>
                <a:latin typeface="Droid Serif"/>
                <a:ea typeface="Droid Serif"/>
                <a:cs typeface="Droid Serif"/>
                <a:sym typeface="Droid Serif"/>
              </a:rPr>
              <a:t>Addition of Batch normalization and Drop out at the same time.</a:t>
            </a:r>
            <a:endParaRPr>
              <a:solidFill>
                <a:srgbClr val="666666"/>
              </a:solidFill>
              <a:latin typeface="Droid Serif"/>
              <a:ea typeface="Droid Serif"/>
              <a:cs typeface="Droid Serif"/>
              <a:sym typeface="Droid Serif"/>
            </a:endParaRPr>
          </a:p>
          <a:p>
            <a:pPr indent="0" lvl="0" marL="0" rtl="0" algn="just">
              <a:lnSpc>
                <a:spcPct val="130000"/>
              </a:lnSpc>
              <a:spcBef>
                <a:spcPts val="1000"/>
              </a:spcBef>
              <a:spcAft>
                <a:spcPts val="0"/>
              </a:spcAft>
              <a:buClr>
                <a:schemeClr val="dk1"/>
              </a:buClr>
              <a:buSzPts val="1100"/>
              <a:buFont typeface="Arial"/>
              <a:buNone/>
            </a:pPr>
            <a:r>
              <a:rPr lang="en">
                <a:solidFill>
                  <a:srgbClr val="666666"/>
                </a:solidFill>
                <a:latin typeface="Droid Serif"/>
                <a:ea typeface="Droid Serif"/>
                <a:cs typeface="Droid Serif"/>
                <a:sym typeface="Droid Serif"/>
              </a:rPr>
              <a:t>Implement a few different optimizers with various learning weights and use K-Fold Cross Validation to find the optimal values.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Data</a:t>
            </a:r>
            <a:endParaRPr/>
          </a:p>
        </p:txBody>
      </p:sp>
      <p:sp>
        <p:nvSpPr>
          <p:cNvPr id="69" name="Shape 69"/>
          <p:cNvSpPr txBox="1"/>
          <p:nvPr>
            <p:ph idx="1" type="body"/>
          </p:nvPr>
        </p:nvSpPr>
        <p:spPr>
          <a:xfrm>
            <a:off x="464100" y="1377625"/>
            <a:ext cx="8520600" cy="3354000"/>
          </a:xfrm>
          <a:prstGeom prst="rect">
            <a:avLst/>
          </a:prstGeom>
        </p:spPr>
        <p:txBody>
          <a:bodyPr anchorCtr="0" anchor="t" bIns="91425" lIns="91425" spcFirstLastPara="1" rIns="91425" wrap="square" tIns="91425">
            <a:noAutofit/>
          </a:bodyPr>
          <a:lstStyle/>
          <a:p>
            <a:pPr indent="-342900" lvl="0" marL="457200" rtl="0">
              <a:lnSpc>
                <a:spcPct val="130000"/>
              </a:lnSpc>
              <a:spcBef>
                <a:spcPts val="2400"/>
              </a:spcBef>
              <a:spcAft>
                <a:spcPts val="0"/>
              </a:spcAft>
              <a:buClr>
                <a:srgbClr val="000000"/>
              </a:buClr>
              <a:buSzPts val="1800"/>
              <a:buFont typeface="Droid Serif"/>
              <a:buChar char="●"/>
            </a:pPr>
            <a:r>
              <a:rPr lang="en">
                <a:solidFill>
                  <a:srgbClr val="000000"/>
                </a:solidFill>
                <a:latin typeface="Droid Serif"/>
                <a:ea typeface="Droid Serif"/>
                <a:cs typeface="Droid Serif"/>
                <a:sym typeface="Droid Serif"/>
              </a:rPr>
              <a:t>We chose to use the STL-10 dataset for our project which was made available by stanford (</a:t>
            </a:r>
            <a:r>
              <a:rPr lang="en" u="sng">
                <a:solidFill>
                  <a:srgbClr val="000000"/>
                </a:solidFill>
                <a:latin typeface="Droid Serif"/>
                <a:ea typeface="Droid Serif"/>
                <a:cs typeface="Droid Serif"/>
                <a:sym typeface="Droid Serif"/>
                <a:hlinkClick r:id="rId3"/>
              </a:rPr>
              <a:t>https://cs.stanford.edu/~acoates/stl10/</a:t>
            </a:r>
            <a:r>
              <a:rPr lang="en">
                <a:solidFill>
                  <a:srgbClr val="000000"/>
                </a:solidFill>
                <a:latin typeface="Droid Serif"/>
                <a:ea typeface="Droid Serif"/>
                <a:cs typeface="Droid Serif"/>
                <a:sym typeface="Droid Serif"/>
              </a:rPr>
              <a:t>) . </a:t>
            </a:r>
            <a:endParaRPr>
              <a:solidFill>
                <a:srgbClr val="000000"/>
              </a:solidFill>
              <a:latin typeface="Droid Serif"/>
              <a:ea typeface="Droid Serif"/>
              <a:cs typeface="Droid Serif"/>
              <a:sym typeface="Droid Serif"/>
            </a:endParaRPr>
          </a:p>
          <a:p>
            <a:pPr indent="-342900" lvl="0" marL="457200" rtl="0">
              <a:lnSpc>
                <a:spcPct val="130000"/>
              </a:lnSpc>
              <a:spcBef>
                <a:spcPts val="0"/>
              </a:spcBef>
              <a:spcAft>
                <a:spcPts val="0"/>
              </a:spcAft>
              <a:buClr>
                <a:srgbClr val="000000"/>
              </a:buClr>
              <a:buSzPts val="1800"/>
              <a:buFont typeface="Droid Serif"/>
              <a:buChar char="●"/>
            </a:pPr>
            <a:r>
              <a:rPr lang="en">
                <a:solidFill>
                  <a:srgbClr val="000000"/>
                </a:solidFill>
                <a:latin typeface="Droid Serif"/>
                <a:ea typeface="Droid Serif"/>
                <a:cs typeface="Droid Serif"/>
                <a:sym typeface="Droid Serif"/>
              </a:rPr>
              <a:t>96x96 pixels color image</a:t>
            </a:r>
            <a:endParaRPr>
              <a:solidFill>
                <a:srgbClr val="000000"/>
              </a:solidFill>
              <a:latin typeface="Droid Serif"/>
              <a:ea typeface="Droid Serif"/>
              <a:cs typeface="Droid Serif"/>
              <a:sym typeface="Droid Serif"/>
            </a:endParaRPr>
          </a:p>
          <a:p>
            <a:pPr indent="-342900" lvl="0" marL="457200" rtl="0">
              <a:lnSpc>
                <a:spcPct val="130000"/>
              </a:lnSpc>
              <a:spcBef>
                <a:spcPts val="0"/>
              </a:spcBef>
              <a:spcAft>
                <a:spcPts val="0"/>
              </a:spcAft>
              <a:buClr>
                <a:srgbClr val="000000"/>
              </a:buClr>
              <a:buSzPts val="1800"/>
              <a:buFont typeface="Droid Serif"/>
              <a:buChar char="●"/>
            </a:pPr>
            <a:r>
              <a:rPr lang="en">
                <a:solidFill>
                  <a:srgbClr val="000000"/>
                </a:solidFill>
                <a:latin typeface="Droid Serif"/>
                <a:ea typeface="Droid Serif"/>
                <a:cs typeface="Droid Serif"/>
                <a:sym typeface="Droid Serif"/>
              </a:rPr>
              <a:t>10 classes: airplane, bird, car, cat, deer, dog, horse, monkey, ship, truck.</a:t>
            </a:r>
            <a:endParaRPr>
              <a:solidFill>
                <a:srgbClr val="000000"/>
              </a:solidFill>
              <a:latin typeface="Droid Serif"/>
              <a:ea typeface="Droid Serif"/>
              <a:cs typeface="Droid Serif"/>
              <a:sym typeface="Droid Serif"/>
            </a:endParaRPr>
          </a:p>
          <a:p>
            <a:pPr indent="-342900" lvl="0" marL="457200" rtl="0">
              <a:lnSpc>
                <a:spcPct val="130000"/>
              </a:lnSpc>
              <a:spcBef>
                <a:spcPts val="0"/>
              </a:spcBef>
              <a:spcAft>
                <a:spcPts val="0"/>
              </a:spcAft>
              <a:buClr>
                <a:srgbClr val="000000"/>
              </a:buClr>
              <a:buSzPts val="1800"/>
              <a:buFont typeface="Droid Serif"/>
              <a:buChar char="●"/>
            </a:pPr>
            <a:r>
              <a:rPr lang="en">
                <a:solidFill>
                  <a:srgbClr val="000000"/>
                </a:solidFill>
                <a:latin typeface="Droid Serif"/>
                <a:ea typeface="Droid Serif"/>
                <a:cs typeface="Droid Serif"/>
                <a:sym typeface="Droid Serif"/>
              </a:rPr>
              <a:t>Training : contains 500 labelled images per class</a:t>
            </a:r>
            <a:endParaRPr>
              <a:solidFill>
                <a:srgbClr val="000000"/>
              </a:solidFill>
              <a:latin typeface="Droid Serif"/>
              <a:ea typeface="Droid Serif"/>
              <a:cs typeface="Droid Serif"/>
              <a:sym typeface="Droid Serif"/>
            </a:endParaRPr>
          </a:p>
          <a:p>
            <a:pPr indent="-342900" lvl="0" marL="457200" rtl="0">
              <a:lnSpc>
                <a:spcPct val="130000"/>
              </a:lnSpc>
              <a:spcBef>
                <a:spcPts val="0"/>
              </a:spcBef>
              <a:spcAft>
                <a:spcPts val="0"/>
              </a:spcAft>
              <a:buClr>
                <a:srgbClr val="000000"/>
              </a:buClr>
              <a:buSzPts val="1800"/>
              <a:buFont typeface="Droid Serif"/>
              <a:buChar char="●"/>
            </a:pPr>
            <a:r>
              <a:rPr lang="en">
                <a:solidFill>
                  <a:srgbClr val="000000"/>
                </a:solidFill>
                <a:latin typeface="Droid Serif"/>
                <a:ea typeface="Droid Serif"/>
                <a:cs typeface="Droid Serif"/>
                <a:sym typeface="Droid Serif"/>
              </a:rPr>
              <a:t>Testing : 800 images per class.</a:t>
            </a:r>
            <a:endParaRPr>
              <a:solidFill>
                <a:srgbClr val="000000"/>
              </a:solidFill>
              <a:latin typeface="Droid Serif"/>
              <a:ea typeface="Droid Serif"/>
              <a:cs typeface="Droid Serif"/>
              <a:sym typeface="Droid Serif"/>
            </a:endParaRPr>
          </a:p>
          <a:p>
            <a:pPr indent="0" lvl="0" marL="0" rtl="0">
              <a:lnSpc>
                <a:spcPct val="130000"/>
              </a:lnSpc>
              <a:spcBef>
                <a:spcPts val="1000"/>
              </a:spcBef>
              <a:spcAft>
                <a:spcPts val="0"/>
              </a:spcAft>
              <a:buNone/>
            </a:pPr>
            <a:r>
              <a:t/>
            </a:r>
            <a:endParaRPr sz="1100">
              <a:solidFill>
                <a:srgbClr val="000000"/>
              </a:solidFill>
              <a:latin typeface="Droid Serif"/>
              <a:ea typeface="Droid Serif"/>
              <a:cs typeface="Droid Serif"/>
              <a:sym typeface="Droid Serif"/>
            </a:endParaRPr>
          </a:p>
          <a:p>
            <a:pPr indent="0" lvl="0" marL="0" rtl="0">
              <a:lnSpc>
                <a:spcPct val="130000"/>
              </a:lnSpc>
              <a:spcBef>
                <a:spcPts val="1000"/>
              </a:spcBef>
              <a:spcAft>
                <a:spcPts val="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Sample Images</a:t>
            </a:r>
            <a:endParaRPr/>
          </a:p>
        </p:txBody>
      </p:sp>
      <p:pic>
        <p:nvPicPr>
          <p:cNvPr id="75" name="Shape 75"/>
          <p:cNvPicPr preferRelativeResize="0"/>
          <p:nvPr/>
        </p:nvPicPr>
        <p:blipFill rotWithShape="1">
          <a:blip r:embed="rId3">
            <a:alphaModFix/>
          </a:blip>
          <a:srcRect b="0" l="0" r="40073" t="29433"/>
          <a:stretch/>
        </p:blipFill>
        <p:spPr>
          <a:xfrm>
            <a:off x="2564200" y="1225225"/>
            <a:ext cx="3169044" cy="3737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MultiLayer Perceptron Neural Network</a:t>
            </a:r>
            <a:endParaRPr/>
          </a:p>
        </p:txBody>
      </p:sp>
      <p:sp>
        <p:nvSpPr>
          <p:cNvPr id="81" name="Shape 81"/>
          <p:cNvSpPr txBox="1"/>
          <p:nvPr>
            <p:ph idx="1" type="body"/>
          </p:nvPr>
        </p:nvSpPr>
        <p:spPr>
          <a:xfrm>
            <a:off x="311700" y="1225225"/>
            <a:ext cx="5239500" cy="3354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82" name="Shape 82"/>
          <p:cNvPicPr preferRelativeResize="0"/>
          <p:nvPr/>
        </p:nvPicPr>
        <p:blipFill>
          <a:blip r:embed="rId3">
            <a:alphaModFix/>
          </a:blip>
          <a:stretch>
            <a:fillRect/>
          </a:stretch>
        </p:blipFill>
        <p:spPr>
          <a:xfrm>
            <a:off x="311700" y="1225225"/>
            <a:ext cx="5422050" cy="3354000"/>
          </a:xfrm>
          <a:prstGeom prst="rect">
            <a:avLst/>
          </a:prstGeom>
          <a:noFill/>
          <a:ln>
            <a:noFill/>
          </a:ln>
        </p:spPr>
      </p:pic>
      <p:pic>
        <p:nvPicPr>
          <p:cNvPr id="83" name="Shape 83"/>
          <p:cNvPicPr preferRelativeResize="0"/>
          <p:nvPr/>
        </p:nvPicPr>
        <p:blipFill>
          <a:blip r:embed="rId4">
            <a:alphaModFix/>
          </a:blip>
          <a:stretch>
            <a:fillRect/>
          </a:stretch>
        </p:blipFill>
        <p:spPr>
          <a:xfrm>
            <a:off x="5886150" y="1299625"/>
            <a:ext cx="3028950" cy="1390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MLP Results</a:t>
            </a:r>
            <a:r>
              <a:rPr lang="en"/>
              <a:t> </a:t>
            </a:r>
            <a:endParaRPr/>
          </a:p>
        </p:txBody>
      </p:sp>
      <p:sp>
        <p:nvSpPr>
          <p:cNvPr id="89" name="Shape 8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88</a:t>
            </a:r>
            <a:r>
              <a:rPr lang="en"/>
              <a:t>% </a:t>
            </a:r>
            <a:r>
              <a:rPr lang="en"/>
              <a:t>Training Accuracy and 43% Test Accuracy</a:t>
            </a:r>
            <a:endParaRPr/>
          </a:p>
          <a:p>
            <a:pPr indent="0" lvl="0" marL="0" rtl="0">
              <a:spcBef>
                <a:spcPts val="1600"/>
              </a:spcBef>
              <a:spcAft>
                <a:spcPts val="1600"/>
              </a:spcAft>
              <a:buNone/>
            </a:pPr>
            <a:r>
              <a:t/>
            </a:r>
            <a:endParaRPr/>
          </a:p>
        </p:txBody>
      </p:sp>
      <p:pic>
        <p:nvPicPr>
          <p:cNvPr id="90" name="Shape 90"/>
          <p:cNvPicPr preferRelativeResize="0"/>
          <p:nvPr/>
        </p:nvPicPr>
        <p:blipFill>
          <a:blip r:embed="rId3">
            <a:alphaModFix/>
          </a:blip>
          <a:stretch>
            <a:fillRect/>
          </a:stretch>
        </p:blipFill>
        <p:spPr>
          <a:xfrm>
            <a:off x="109525" y="1864602"/>
            <a:ext cx="8924925" cy="3156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CNN 1 </a:t>
            </a:r>
            <a:r>
              <a:rPr lang="en"/>
              <a:t>Architecture</a:t>
            </a:r>
            <a:r>
              <a:rPr lang="en"/>
              <a:t> </a:t>
            </a:r>
            <a:endParaRPr/>
          </a:p>
        </p:txBody>
      </p:sp>
      <p:pic>
        <p:nvPicPr>
          <p:cNvPr id="96" name="Shape 96"/>
          <p:cNvPicPr preferRelativeResize="0"/>
          <p:nvPr/>
        </p:nvPicPr>
        <p:blipFill>
          <a:blip r:embed="rId3">
            <a:alphaModFix/>
          </a:blip>
          <a:stretch>
            <a:fillRect/>
          </a:stretch>
        </p:blipFill>
        <p:spPr>
          <a:xfrm>
            <a:off x="152400" y="1299625"/>
            <a:ext cx="8839199" cy="36167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CNN 1 Results</a:t>
            </a:r>
            <a:endParaRPr/>
          </a:p>
        </p:txBody>
      </p:sp>
      <p:sp>
        <p:nvSpPr>
          <p:cNvPr id="102" name="Shape 10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99% Training Accuracy, 44% Test Accuracy</a:t>
            </a:r>
            <a:endParaRPr/>
          </a:p>
        </p:txBody>
      </p:sp>
      <p:pic>
        <p:nvPicPr>
          <p:cNvPr id="103" name="Shape 103"/>
          <p:cNvPicPr preferRelativeResize="0"/>
          <p:nvPr/>
        </p:nvPicPr>
        <p:blipFill>
          <a:blip r:embed="rId3">
            <a:alphaModFix/>
          </a:blip>
          <a:stretch>
            <a:fillRect/>
          </a:stretch>
        </p:blipFill>
        <p:spPr>
          <a:xfrm>
            <a:off x="1929690" y="1867350"/>
            <a:ext cx="5284625" cy="2335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Keras - Convolution Neural Network</a:t>
            </a:r>
            <a:endParaRPr/>
          </a:p>
        </p:txBody>
      </p:sp>
      <p:sp>
        <p:nvSpPr>
          <p:cNvPr id="109" name="Shape 10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10" name="Shape 110"/>
          <p:cNvPicPr preferRelativeResize="0"/>
          <p:nvPr/>
        </p:nvPicPr>
        <p:blipFill>
          <a:blip r:embed="rId3">
            <a:alphaModFix/>
          </a:blip>
          <a:stretch>
            <a:fillRect/>
          </a:stretch>
        </p:blipFill>
        <p:spPr>
          <a:xfrm>
            <a:off x="311700" y="1170775"/>
            <a:ext cx="8520599" cy="3462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Keras Results</a:t>
            </a:r>
            <a:endParaRPr/>
          </a:p>
        </p:txBody>
      </p:sp>
      <p:sp>
        <p:nvSpPr>
          <p:cNvPr id="116" name="Shape 1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b="1" lang="en"/>
              <a:t>Architecture of the network </a:t>
            </a:r>
            <a:r>
              <a:rPr lang="en"/>
              <a:t>                       </a:t>
            </a:r>
            <a:r>
              <a:rPr b="1" lang="en"/>
              <a:t>Performance and Accuracy</a:t>
            </a:r>
            <a:endParaRPr b="1"/>
          </a:p>
        </p:txBody>
      </p:sp>
      <p:pic>
        <p:nvPicPr>
          <p:cNvPr id="117" name="Shape 117"/>
          <p:cNvPicPr preferRelativeResize="0"/>
          <p:nvPr/>
        </p:nvPicPr>
        <p:blipFill>
          <a:blip r:embed="rId3">
            <a:alphaModFix/>
          </a:blip>
          <a:stretch>
            <a:fillRect/>
          </a:stretch>
        </p:blipFill>
        <p:spPr>
          <a:xfrm>
            <a:off x="311700" y="1638825"/>
            <a:ext cx="4273150" cy="3025325"/>
          </a:xfrm>
          <a:prstGeom prst="rect">
            <a:avLst/>
          </a:prstGeom>
          <a:noFill/>
          <a:ln>
            <a:noFill/>
          </a:ln>
        </p:spPr>
      </p:pic>
      <p:pic>
        <p:nvPicPr>
          <p:cNvPr id="118" name="Shape 118"/>
          <p:cNvPicPr preferRelativeResize="0"/>
          <p:nvPr/>
        </p:nvPicPr>
        <p:blipFill>
          <a:blip r:embed="rId4">
            <a:alphaModFix/>
          </a:blip>
          <a:stretch>
            <a:fillRect/>
          </a:stretch>
        </p:blipFill>
        <p:spPr>
          <a:xfrm>
            <a:off x="4296225" y="1833813"/>
            <a:ext cx="4620900" cy="2635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