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9/19/2024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9/19/2024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9/19/2024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9/19/2024</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rive.google.com/file/d/13VuTzi3ImF-DaUgrkAYUC2ryHbO3Cnut/view?usp=sha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Financial Analytics</a:t>
            </a:r>
          </a:p>
        </p:txBody>
      </p:sp>
      <p:sp>
        <p:nvSpPr>
          <p:cNvPr id="3" name="Subtitle 2"/>
          <p:cNvSpPr>
            <a:spLocks noGrp="1"/>
          </p:cNvSpPr>
          <p:nvPr>
            <p:ph type="subTitle" idx="1"/>
          </p:nvPr>
        </p:nvSpPr>
        <p:spPr/>
        <p:txBody>
          <a:bodyPr>
            <a:normAutofit/>
          </a:bodyPr>
          <a:lstStyle/>
          <a:p>
            <a:r>
              <a:rPr lang="en-IN" dirty="0" smtClean="0"/>
              <a:t>Technologies - Data </a:t>
            </a:r>
            <a:r>
              <a:rPr lang="en-IN" dirty="0"/>
              <a:t>Science</a:t>
            </a:r>
          </a:p>
          <a:p>
            <a:r>
              <a:rPr lang="en-IN" dirty="0" smtClean="0"/>
              <a:t>Domain -Finance</a:t>
            </a:r>
            <a:endParaRPr lang="en-GB" dirty="0" smtClean="0"/>
          </a:p>
        </p:txBody>
      </p:sp>
      <p:sp>
        <p:nvSpPr>
          <p:cNvPr id="4" name="TextBox 3"/>
          <p:cNvSpPr txBox="1"/>
          <p:nvPr/>
        </p:nvSpPr>
        <p:spPr>
          <a:xfrm>
            <a:off x="8831580" y="5427140"/>
            <a:ext cx="2979420" cy="369332"/>
          </a:xfrm>
          <a:prstGeom prst="rect">
            <a:avLst/>
          </a:prstGeom>
          <a:noFill/>
        </p:spPr>
        <p:txBody>
          <a:bodyPr wrap="square" rtlCol="0">
            <a:spAutoFit/>
          </a:bodyPr>
          <a:lstStyle/>
          <a:p>
            <a:r>
              <a:rPr lang="en-GB" dirty="0" smtClean="0"/>
              <a:t>FATHIMA NAZRIN</a:t>
            </a:r>
            <a:endParaRPr lang="en-IN" dirty="0"/>
          </a:p>
        </p:txBody>
      </p:sp>
    </p:spTree>
    <p:extLst>
      <p:ext uri="{BB962C8B-B14F-4D97-AF65-F5344CB8AC3E}">
        <p14:creationId xmlns:p14="http://schemas.microsoft.com/office/powerpoint/2010/main" val="2733942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967740"/>
            <a:ext cx="10353762" cy="970450"/>
          </a:xfrm>
        </p:spPr>
        <p:txBody>
          <a:bodyPr/>
          <a:lstStyle/>
          <a:p>
            <a:r>
              <a:rPr lang="en-GB" dirty="0"/>
              <a:t>Problem </a:t>
            </a:r>
            <a:r>
              <a:rPr lang="en-GB" dirty="0" smtClean="0"/>
              <a:t>Statement</a:t>
            </a:r>
            <a:endParaRPr lang="en-IN" dirty="0"/>
          </a:p>
        </p:txBody>
      </p:sp>
      <p:sp>
        <p:nvSpPr>
          <p:cNvPr id="3" name="Content Placeholder 2"/>
          <p:cNvSpPr>
            <a:spLocks noGrp="1"/>
          </p:cNvSpPr>
          <p:nvPr>
            <p:ph idx="1"/>
          </p:nvPr>
        </p:nvSpPr>
        <p:spPr>
          <a:xfrm>
            <a:off x="913795" y="2044869"/>
            <a:ext cx="10353762" cy="4058751"/>
          </a:xfrm>
        </p:spPr>
        <p:txBody>
          <a:bodyPr/>
          <a:lstStyle/>
          <a:p>
            <a:pPr algn="just"/>
            <a:r>
              <a:rPr lang="en-GB" dirty="0"/>
              <a:t>Without </a:t>
            </a:r>
            <a:r>
              <a:rPr lang="en-GB" dirty="0" smtClean="0"/>
              <a:t>analysing </a:t>
            </a:r>
            <a:r>
              <a:rPr lang="en-GB" dirty="0"/>
              <a:t>the competition, it is difficult for a business to survive. You are tasked to analyse the competition for the management to provide better results. This data set has information on the market capitalization of the top 500 companies in India. </a:t>
            </a:r>
            <a:endParaRPr lang="en-GB" dirty="0" smtClean="0"/>
          </a:p>
          <a:p>
            <a:pPr algn="just"/>
            <a:r>
              <a:rPr lang="en-GB" dirty="0"/>
              <a:t>Serial </a:t>
            </a:r>
            <a:r>
              <a:rPr lang="en-GB" dirty="0" smtClean="0"/>
              <a:t>Number, Name </a:t>
            </a:r>
            <a:r>
              <a:rPr lang="en-GB" dirty="0"/>
              <a:t>of </a:t>
            </a:r>
            <a:r>
              <a:rPr lang="en-GB" dirty="0" smtClean="0"/>
              <a:t>Company, Mar </a:t>
            </a:r>
            <a:r>
              <a:rPr lang="en-GB" dirty="0"/>
              <a:t>Cap – </a:t>
            </a:r>
            <a:r>
              <a:rPr lang="en-GB" dirty="0" smtClean="0"/>
              <a:t>Crore, Market </a:t>
            </a:r>
            <a:r>
              <a:rPr lang="en-GB" dirty="0"/>
              <a:t>Capitalization in </a:t>
            </a:r>
            <a:r>
              <a:rPr lang="en-GB" dirty="0" smtClean="0"/>
              <a:t>Crores Sales </a:t>
            </a:r>
            <a:r>
              <a:rPr lang="en-GB" dirty="0" err="1"/>
              <a:t>Qtr</a:t>
            </a:r>
            <a:r>
              <a:rPr lang="en-GB" dirty="0"/>
              <a:t> – </a:t>
            </a:r>
            <a:r>
              <a:rPr lang="en-GB" dirty="0" smtClean="0"/>
              <a:t>Crore, Quarterly </a:t>
            </a:r>
            <a:r>
              <a:rPr lang="en-GB" dirty="0"/>
              <a:t>Sale in crores. Find key metrics and factors and show the meaningful relationships between attributes</a:t>
            </a:r>
            <a:r>
              <a:rPr lang="en-GB" dirty="0" smtClean="0"/>
              <a:t>. Do </a:t>
            </a:r>
            <a:r>
              <a:rPr lang="en-GB" dirty="0"/>
              <a:t>your own research and come up with your findings. </a:t>
            </a:r>
            <a:endParaRPr lang="en-GB" dirty="0" smtClean="0"/>
          </a:p>
          <a:p>
            <a:pPr algn="just"/>
            <a:r>
              <a:rPr lang="en-GB" dirty="0"/>
              <a:t>Dataset: </a:t>
            </a:r>
            <a:r>
              <a:rPr lang="en-GB" dirty="0" smtClean="0">
                <a:hlinkClick r:id="rId2"/>
              </a:rPr>
              <a:t>Download Data</a:t>
            </a:r>
            <a:endParaRPr lang="en-GB" dirty="0" smtClean="0"/>
          </a:p>
          <a:p>
            <a:pPr algn="just"/>
            <a:r>
              <a:rPr lang="en-IN" dirty="0" smtClean="0"/>
              <a:t>Approach: Python, IDE –</a:t>
            </a:r>
            <a:r>
              <a:rPr lang="en-IN" dirty="0" err="1" smtClean="0"/>
              <a:t>Jupyter</a:t>
            </a:r>
            <a:r>
              <a:rPr lang="en-IN" dirty="0" smtClean="0"/>
              <a:t> Labs</a:t>
            </a:r>
            <a:endParaRPr lang="en-IN" dirty="0"/>
          </a:p>
        </p:txBody>
      </p:sp>
    </p:spTree>
    <p:extLst>
      <p:ext uri="{BB962C8B-B14F-4D97-AF65-F5344CB8AC3E}">
        <p14:creationId xmlns:p14="http://schemas.microsoft.com/office/powerpoint/2010/main" val="21710365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775" y="310662"/>
            <a:ext cx="10353762" cy="970450"/>
          </a:xfrm>
        </p:spPr>
        <p:txBody>
          <a:bodyPr/>
          <a:lstStyle/>
          <a:p>
            <a:r>
              <a:rPr lang="en-GB" dirty="0" smtClean="0"/>
              <a:t>Key Findings</a:t>
            </a:r>
            <a:endParaRPr lang="en-IN" dirty="0"/>
          </a:p>
        </p:txBody>
      </p:sp>
      <p:sp>
        <p:nvSpPr>
          <p:cNvPr id="3" name="Content Placeholder 2"/>
          <p:cNvSpPr>
            <a:spLocks noGrp="1"/>
          </p:cNvSpPr>
          <p:nvPr>
            <p:ph idx="1"/>
          </p:nvPr>
        </p:nvSpPr>
        <p:spPr>
          <a:xfrm>
            <a:off x="753775" y="1342658"/>
            <a:ext cx="10353762" cy="4363550"/>
          </a:xfrm>
        </p:spPr>
        <p:txBody>
          <a:bodyPr>
            <a:noAutofit/>
          </a:bodyPr>
          <a:lstStyle/>
          <a:p>
            <a:pPr algn="just"/>
            <a:r>
              <a:rPr lang="en-GB" b="1" dirty="0" smtClean="0"/>
              <a:t>Python source code: </a:t>
            </a:r>
          </a:p>
          <a:p>
            <a:pPr lvl="0" algn="just"/>
            <a:r>
              <a:rPr lang="en-US" altLang="en-US" b="1" dirty="0">
                <a:ln>
                  <a:noFill/>
                </a:ln>
                <a:solidFill>
                  <a:schemeClr val="tx1"/>
                </a:solidFill>
                <a:effectLst/>
                <a:latin typeface="Times New Roman" panose="02020603050405020304" pitchFamily="18" charset="0"/>
                <a:cs typeface="Times New Roman" panose="02020603050405020304" pitchFamily="18" charset="0"/>
              </a:rPr>
              <a:t>Market Capitalization of the Top 10 Companies</a:t>
            </a:r>
            <a:r>
              <a:rPr lang="en-US" altLang="en-US" dirty="0">
                <a:ln>
                  <a:noFill/>
                </a:ln>
                <a:solidFill>
                  <a:schemeClr val="tx1"/>
                </a:solidFill>
                <a:effectLst/>
                <a:latin typeface="Times New Roman" panose="02020603050405020304" pitchFamily="18" charset="0"/>
                <a:cs typeface="Times New Roman" panose="02020603050405020304" pitchFamily="18" charset="0"/>
              </a:rPr>
              <a:t>: This bar chart compares the market capitalization of the top 10 companies. Reliance Industries has the largest market capitalization, followed closely by TCS and HDFC Bank. The graph uses color to differentiate companies, showing the relative size of their market capitalization in crores</a:t>
            </a:r>
            <a:r>
              <a:rPr lang="en-US" altLang="en-US" dirty="0" smtClean="0">
                <a:ln>
                  <a:noFill/>
                </a:ln>
                <a:solidFill>
                  <a:schemeClr val="tx1"/>
                </a:solidFill>
                <a:effectLst/>
                <a:latin typeface="Times New Roman" panose="02020603050405020304" pitchFamily="18" charset="0"/>
                <a:cs typeface="Times New Roman" panose="02020603050405020304" pitchFamily="18" charset="0"/>
              </a:rPr>
              <a:t>.</a:t>
            </a:r>
          </a:p>
          <a:p>
            <a:pPr algn="just"/>
            <a:r>
              <a:rPr lang="en-US" altLang="en-US" b="1" dirty="0">
                <a:ln>
                  <a:noFill/>
                </a:ln>
                <a:solidFill>
                  <a:schemeClr val="tx1"/>
                </a:solidFill>
                <a:effectLst/>
                <a:latin typeface="Times New Roman" panose="02020603050405020304" pitchFamily="18" charset="0"/>
                <a:cs typeface="Times New Roman" panose="02020603050405020304" pitchFamily="18" charset="0"/>
              </a:rPr>
              <a:t>Quarterly Sales of the Top 10 Companies</a:t>
            </a:r>
            <a:r>
              <a:rPr lang="en-US" altLang="en-US" dirty="0">
                <a:ln>
                  <a:noFill/>
                </a:ln>
                <a:solidFill>
                  <a:schemeClr val="tx1"/>
                </a:solidFill>
                <a:effectLst/>
                <a:latin typeface="Times New Roman" panose="02020603050405020304" pitchFamily="18" charset="0"/>
                <a:cs typeface="Times New Roman" panose="02020603050405020304" pitchFamily="18" charset="0"/>
              </a:rPr>
              <a:t>: Another bar chart displaying quarterly sales figures for the top 10 companies. Reliance Industries leads in sales by a significant margin, while companies like TCS and HDFC Bank follow with much smaller quarterly sales. This chart provides a quick view of the revenue generated by each company during the quarter</a:t>
            </a:r>
            <a:r>
              <a:rPr lang="en-US" altLang="en-US" dirty="0" smtClean="0">
                <a:ln>
                  <a:noFill/>
                </a:ln>
                <a:solidFill>
                  <a:schemeClr val="tx1"/>
                </a:solidFill>
                <a:effectLst/>
                <a:latin typeface="Times New Roman" panose="02020603050405020304" pitchFamily="18" charset="0"/>
                <a:cs typeface="Times New Roman" panose="02020603050405020304" pitchFamily="18" charset="0"/>
              </a:rPr>
              <a:t>.</a:t>
            </a:r>
          </a:p>
          <a:p>
            <a:pPr lvl="0" algn="just"/>
            <a:r>
              <a:rPr lang="en-US" altLang="en-US" b="1" dirty="0">
                <a:ln>
                  <a:noFill/>
                </a:ln>
                <a:solidFill>
                  <a:schemeClr val="tx1"/>
                </a:solidFill>
                <a:effectLst/>
                <a:latin typeface="Times New Roman" panose="02020603050405020304" pitchFamily="18" charset="0"/>
                <a:cs typeface="Times New Roman" panose="02020603050405020304" pitchFamily="18" charset="0"/>
              </a:rPr>
              <a:t>Relationship Between Market Capitalization and Quarterly Sales</a:t>
            </a:r>
            <a:r>
              <a:rPr lang="en-US" altLang="en-US" dirty="0">
                <a:ln>
                  <a:noFill/>
                </a:ln>
                <a:solidFill>
                  <a:schemeClr val="tx1"/>
                </a:solidFill>
                <a:effectLst/>
                <a:latin typeface="Times New Roman" panose="02020603050405020304" pitchFamily="18" charset="0"/>
                <a:cs typeface="Times New Roman" panose="02020603050405020304" pitchFamily="18" charset="0"/>
              </a:rPr>
              <a:t>: This line graph shows the relationship between market capitalization and quarterly sales for the top 10 companies. It plots both market cap and quarterly sales on the same chart, allowing you to observe how sales figures relate to overall company value. Reliance Industries again tops both metrics, with other companies showing varied correlations between their market cap and sales.</a:t>
            </a:r>
          </a:p>
          <a:p>
            <a:pPr algn="just"/>
            <a:endParaRPr lang="en-US" altLang="en-US" dirty="0" smtClean="0">
              <a:ln>
                <a:noFill/>
              </a:ln>
              <a:solidFill>
                <a:schemeClr val="tx1"/>
              </a:solidFill>
              <a:effectLst/>
              <a:latin typeface="Times New Roman" panose="02020603050405020304" pitchFamily="18" charset="0"/>
              <a:cs typeface="Times New Roman" panose="02020603050405020304" pitchFamily="18" charset="0"/>
            </a:endParaRPr>
          </a:p>
          <a:p>
            <a:pPr algn="just"/>
            <a:endParaRPr lang="en-IN" b="1" dirty="0" smtClean="0"/>
          </a:p>
        </p:txBody>
      </p:sp>
    </p:spTree>
    <p:extLst>
      <p:ext uri="{BB962C8B-B14F-4D97-AF65-F5344CB8AC3E}">
        <p14:creationId xmlns:p14="http://schemas.microsoft.com/office/powerpoint/2010/main" val="9877307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Thank You</a:t>
            </a:r>
            <a:endParaRPr lang="en-IN" dirty="0"/>
          </a:p>
        </p:txBody>
      </p:sp>
      <p:sp>
        <p:nvSpPr>
          <p:cNvPr id="5" name="Text Placeholder 4"/>
          <p:cNvSpPr>
            <a:spLocks noGrp="1"/>
          </p:cNvSpPr>
          <p:nvPr>
            <p:ph type="body" idx="1"/>
          </p:nvPr>
        </p:nvSpPr>
        <p:spPr/>
        <p:txBody>
          <a:bodyPr/>
          <a:lstStyle/>
          <a:p>
            <a:endParaRPr lang="en-IN"/>
          </a:p>
        </p:txBody>
      </p:sp>
    </p:spTree>
    <p:extLst>
      <p:ext uri="{BB962C8B-B14F-4D97-AF65-F5344CB8AC3E}">
        <p14:creationId xmlns:p14="http://schemas.microsoft.com/office/powerpoint/2010/main" val="14677811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docProps/app.xml><?xml version="1.0" encoding="utf-8"?>
<Properties xmlns="http://schemas.openxmlformats.org/officeDocument/2006/extended-properties" xmlns:vt="http://schemas.openxmlformats.org/officeDocument/2006/docPropsVTypes">
  <Template>TM04033929[[fn=Slate]]</Template>
  <TotalTime>310</TotalTime>
  <Words>319</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Calisto MT</vt:lpstr>
      <vt:lpstr>Times New Roman</vt:lpstr>
      <vt:lpstr>Trebuchet MS</vt:lpstr>
      <vt:lpstr>Wingdings 2</vt:lpstr>
      <vt:lpstr>Slate</vt:lpstr>
      <vt:lpstr>Financial Analytics</vt:lpstr>
      <vt:lpstr>Problem Statement</vt:lpstr>
      <vt:lpstr>Key Findings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Amazon Sales data</dc:title>
  <dc:creator>Nazrin</dc:creator>
  <cp:lastModifiedBy>Nazrin</cp:lastModifiedBy>
  <cp:revision>8</cp:revision>
  <dcterms:created xsi:type="dcterms:W3CDTF">2024-08-31T14:46:45Z</dcterms:created>
  <dcterms:modified xsi:type="dcterms:W3CDTF">2024-09-19T11:22:14Z</dcterms:modified>
</cp:coreProperties>
</file>