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03086C2-9D1B-4E55-972E-D5E7F4334587}">
          <p14:sldIdLst>
            <p14:sldId id="256"/>
            <p14:sldId id="257"/>
            <p14:sldId id="258"/>
            <p14:sldId id="260"/>
            <p14:sldId id="261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9/20/2024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9/20/2024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9/20/2024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9/20/2024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9/20/2024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9/20/2024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XD8i2ggBpcp3EjVmR90NwvgKndrjbZ_R/view?usp=shari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athimanazrin/Project5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Foreign Direct Investment Analytics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Technologies - Data </a:t>
            </a:r>
            <a:r>
              <a:rPr lang="en-IN" dirty="0"/>
              <a:t>Science</a:t>
            </a:r>
          </a:p>
          <a:p>
            <a:r>
              <a:rPr lang="en-IN" dirty="0" smtClean="0"/>
              <a:t>Domain -Finance</a:t>
            </a:r>
            <a:endParaRPr lang="en-GB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831580" y="5427140"/>
            <a:ext cx="2979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FATHIMA NAZRIN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394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68801"/>
            <a:ext cx="10353762" cy="970450"/>
          </a:xfrm>
        </p:spPr>
        <p:txBody>
          <a:bodyPr/>
          <a:lstStyle/>
          <a:p>
            <a:r>
              <a:rPr lang="en-GB" dirty="0"/>
              <a:t>Problem </a:t>
            </a:r>
            <a:r>
              <a:rPr lang="en-GB" dirty="0" smtClean="0"/>
              <a:t>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607964"/>
            <a:ext cx="10353762" cy="4058751"/>
          </a:xfrm>
        </p:spPr>
        <p:txBody>
          <a:bodyPr>
            <a:normAutofit/>
          </a:bodyPr>
          <a:lstStyle/>
          <a:p>
            <a:pPr algn="just"/>
            <a:r>
              <a:rPr lang="en-GB" sz="2200" dirty="0" smtClean="0"/>
              <a:t>Investment </a:t>
            </a:r>
            <a:r>
              <a:rPr lang="en-GB" sz="2200" dirty="0"/>
              <a:t>is a game of understanding historic data of investment objects under different events but it is still a game of chances to minimize the risk we apply analytics to find the equilibrium investment. </a:t>
            </a:r>
            <a:endParaRPr lang="en-GB" sz="2200" dirty="0" smtClean="0"/>
          </a:p>
          <a:p>
            <a:pPr algn="just"/>
            <a:r>
              <a:rPr lang="en-GB" sz="2200" dirty="0" smtClean="0"/>
              <a:t>To </a:t>
            </a:r>
            <a:r>
              <a:rPr lang="en-GB" sz="2200" dirty="0"/>
              <a:t>understand the Foreign direct investment in India for the last 17 years from 2000-01 to 2016-17. This dataset contains sector and financial year-wise data of FDI in India Sector-wise investment analysis Year-wise investment analysis. </a:t>
            </a:r>
            <a:endParaRPr lang="en-GB" sz="2200" dirty="0" smtClean="0"/>
          </a:p>
          <a:p>
            <a:pPr algn="just"/>
            <a:r>
              <a:rPr lang="en-GB" sz="2200" dirty="0" smtClean="0"/>
              <a:t>Find </a:t>
            </a:r>
            <a:r>
              <a:rPr lang="en-GB" sz="2200" dirty="0"/>
              <a:t>key metrics and factors and show the meaningful relationships between attributes. Do your own research and come up with your </a:t>
            </a:r>
            <a:r>
              <a:rPr lang="en-GB" sz="2200" dirty="0" smtClean="0"/>
              <a:t>findings.</a:t>
            </a:r>
          </a:p>
          <a:p>
            <a:pPr algn="just"/>
            <a:r>
              <a:rPr lang="en-GB" sz="2200" dirty="0" smtClean="0"/>
              <a:t>Dataset</a:t>
            </a:r>
            <a:r>
              <a:rPr lang="en-GB" sz="2200" dirty="0"/>
              <a:t>: </a:t>
            </a:r>
            <a:r>
              <a:rPr lang="en-GB" sz="2200" dirty="0" smtClean="0">
                <a:hlinkClick r:id="rId2"/>
              </a:rPr>
              <a:t>Download Data</a:t>
            </a:r>
            <a:endParaRPr lang="en-GB" sz="2200" dirty="0" smtClean="0"/>
          </a:p>
          <a:p>
            <a:pPr algn="just"/>
            <a:r>
              <a:rPr lang="en-IN" sz="2200" dirty="0" smtClean="0"/>
              <a:t>Approach: Python, IDE –</a:t>
            </a:r>
            <a:r>
              <a:rPr lang="en-IN" sz="2200" dirty="0" err="1" smtClean="0"/>
              <a:t>Jupyter</a:t>
            </a:r>
            <a:r>
              <a:rPr lang="en-IN" sz="2200" dirty="0" smtClean="0"/>
              <a:t> Labs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217103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775" y="310662"/>
            <a:ext cx="10353762" cy="970450"/>
          </a:xfrm>
        </p:spPr>
        <p:txBody>
          <a:bodyPr/>
          <a:lstStyle/>
          <a:p>
            <a:r>
              <a:rPr lang="en-GB" dirty="0" smtClean="0"/>
              <a:t>Key Findings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3775" y="1342657"/>
            <a:ext cx="11036710" cy="4908673"/>
          </a:xfrm>
        </p:spPr>
        <p:txBody>
          <a:bodyPr>
            <a:noAutofit/>
          </a:bodyPr>
          <a:lstStyle/>
          <a:p>
            <a:pPr algn="just"/>
            <a:r>
              <a:rPr lang="en-GB" sz="2200" b="1" dirty="0" smtClean="0">
                <a:hlinkClick r:id="rId2"/>
              </a:rPr>
              <a:t>Python source code</a:t>
            </a:r>
            <a:endParaRPr lang="en-GB" sz="2200" b="1" dirty="0" smtClean="0"/>
          </a:p>
          <a:p>
            <a:pPr lvl="0" algn="just"/>
            <a:r>
              <a:rPr lang="en-GB" altLang="en-US" sz="22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Bar </a:t>
            </a:r>
            <a:r>
              <a:rPr lang="en-GB" altLang="en-US" sz="22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chart representing the "Total FDI for Each Sector</a:t>
            </a:r>
            <a:r>
              <a:rPr lang="en-GB" altLang="en-US" sz="22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.“ The </a:t>
            </a:r>
            <a:r>
              <a:rPr lang="en-GB" altLang="en-US" sz="22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chart showcases total Foreign Direct Investment (FDI) values across various sectors. Top sectors include:</a:t>
            </a:r>
          </a:p>
          <a:p>
            <a:pPr lvl="0" algn="just"/>
            <a:r>
              <a:rPr lang="en-GB" altLang="en-US" sz="22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2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Automobile Industry: </a:t>
            </a:r>
            <a:r>
              <a:rPr lang="en-GB" altLang="en-US" sz="22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₹16,673.92 billion</a:t>
            </a:r>
          </a:p>
          <a:p>
            <a:pPr lvl="0" algn="just"/>
            <a:r>
              <a:rPr lang="en-GB" altLang="en-US" sz="22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Telecommunication: </a:t>
            </a:r>
            <a:r>
              <a:rPr lang="en-GB" altLang="en-US" sz="22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₹23,946.01 billion</a:t>
            </a:r>
          </a:p>
          <a:p>
            <a:pPr lvl="0" algn="just"/>
            <a:r>
              <a:rPr lang="en-GB" altLang="en-US" sz="22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Trading: </a:t>
            </a:r>
            <a:r>
              <a:rPr lang="en-GB" altLang="en-US" sz="22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₹14,210.88 billion</a:t>
            </a:r>
          </a:p>
          <a:p>
            <a:pPr lvl="0" algn="just"/>
            <a:r>
              <a:rPr lang="en-GB" altLang="en-US" sz="22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Textiles: </a:t>
            </a:r>
            <a:r>
              <a:rPr lang="en-GB" altLang="en-US" sz="22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₹2,471.41 billion</a:t>
            </a:r>
          </a:p>
          <a:p>
            <a:pPr lvl="0" algn="just"/>
            <a:r>
              <a:rPr lang="en-GB" altLang="en-US" sz="22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Purpose: </a:t>
            </a:r>
            <a:r>
              <a:rPr lang="en-GB" altLang="en-US" sz="22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Highlights which sectors received the most FDI, with the telecommunications and automobile industries dominating.</a:t>
            </a:r>
          </a:p>
          <a:p>
            <a:pPr lvl="0" algn="just"/>
            <a:endParaRPr lang="en-GB" altLang="en-US" b="1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endParaRPr lang="en-GB" altLang="en-US" b="1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73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094825"/>
            <a:ext cx="11034951" cy="4752060"/>
          </a:xfrm>
        </p:spPr>
        <p:txBody>
          <a:bodyPr>
            <a:normAutofit/>
          </a:bodyPr>
          <a:lstStyle/>
          <a:p>
            <a:pPr lvl="0" algn="just"/>
            <a:r>
              <a:rPr lang="en-GB" altLang="en-US" sz="22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Bar </a:t>
            </a:r>
            <a:r>
              <a:rPr lang="en-GB" altLang="en-US" sz="22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chart illustrating total FDI inflows annually from </a:t>
            </a:r>
            <a:r>
              <a:rPr lang="en-GB" altLang="en-US" sz="22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2000-2017. The </a:t>
            </a:r>
            <a:r>
              <a:rPr lang="en-GB" altLang="en-US" sz="22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FDI inflows increase over time, with significant growth in later </a:t>
            </a:r>
            <a:r>
              <a:rPr lang="en-GB" altLang="en-US" sz="22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years:</a:t>
            </a:r>
          </a:p>
          <a:p>
            <a:pPr lvl="0" algn="just"/>
            <a:r>
              <a:rPr lang="en-GB" altLang="en-US" sz="22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2000-2001</a:t>
            </a:r>
            <a:r>
              <a:rPr lang="en-GB" altLang="en-US" sz="22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₹2,378.71 billion</a:t>
            </a:r>
          </a:p>
          <a:p>
            <a:pPr lvl="0" algn="just"/>
            <a:r>
              <a:rPr lang="en-GB" altLang="en-US" sz="22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2007-2008</a:t>
            </a:r>
            <a:r>
              <a:rPr lang="en-GB" altLang="en-US" sz="22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₹24,575.40 billion</a:t>
            </a:r>
          </a:p>
          <a:p>
            <a:pPr lvl="0" algn="just"/>
            <a:r>
              <a:rPr lang="en-GB" altLang="en-US" sz="22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2015-2016</a:t>
            </a:r>
            <a:r>
              <a:rPr lang="en-GB" altLang="en-US" sz="22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₹40,000.99 billion</a:t>
            </a:r>
          </a:p>
          <a:p>
            <a:pPr lvl="0" algn="just"/>
            <a:r>
              <a:rPr lang="en-GB" altLang="en-US" sz="22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2016-2017</a:t>
            </a:r>
            <a:r>
              <a:rPr lang="en-GB" altLang="en-US" sz="22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₹43,478.26 </a:t>
            </a:r>
            <a:r>
              <a:rPr lang="en-GB" altLang="en-US" sz="22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billion</a:t>
            </a:r>
          </a:p>
          <a:p>
            <a:pPr lvl="0" algn="just"/>
            <a:r>
              <a:rPr lang="en-GB" altLang="en-US" sz="22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Purpose: </a:t>
            </a:r>
            <a:r>
              <a:rPr lang="en-GB" altLang="en-US" sz="22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Shows how FDI inflows have surged, especially after 2005, indicating economic growth and increased international investment.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520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826841"/>
            <a:ext cx="10353762" cy="4888159"/>
          </a:xfrm>
        </p:spPr>
        <p:txBody>
          <a:bodyPr>
            <a:normAutofit/>
          </a:bodyPr>
          <a:lstStyle/>
          <a:p>
            <a:pPr lvl="0" algn="just"/>
            <a:r>
              <a:rPr lang="en-GB" altLang="en-US" sz="22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Line </a:t>
            </a:r>
            <a:r>
              <a:rPr lang="en-GB" altLang="en-US" sz="22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chart comparing FDI trends specifically within the "Automobile Industry" from 2000 to 2017.</a:t>
            </a:r>
          </a:p>
          <a:p>
            <a:pPr lvl="0" algn="just"/>
            <a:r>
              <a:rPr lang="en-GB" altLang="en-US" sz="22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Description: </a:t>
            </a:r>
            <a:r>
              <a:rPr lang="en-GB" altLang="en-US" sz="22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trends include steady growth in FDI inflows over time, with peaks in:</a:t>
            </a:r>
          </a:p>
          <a:p>
            <a:pPr lvl="0" algn="just"/>
            <a:r>
              <a:rPr lang="en-GB" altLang="en-US" sz="22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2007-2008</a:t>
            </a:r>
            <a:r>
              <a:rPr lang="en-GB" altLang="en-US" sz="22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₹656.10 billion</a:t>
            </a:r>
          </a:p>
          <a:p>
            <a:pPr lvl="0" algn="just"/>
            <a:r>
              <a:rPr lang="en-GB" altLang="en-US" sz="22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2008-2009</a:t>
            </a:r>
            <a:r>
              <a:rPr lang="en-GB" altLang="en-US" sz="22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₹1,150.03 billion</a:t>
            </a:r>
          </a:p>
          <a:p>
            <a:pPr lvl="0" algn="just"/>
            <a:r>
              <a:rPr lang="en-GB" altLang="en-US" sz="22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2014-2015</a:t>
            </a:r>
            <a:r>
              <a:rPr lang="en-GB" altLang="en-US" sz="22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₹2,725.64 billion</a:t>
            </a:r>
          </a:p>
          <a:p>
            <a:pPr lvl="0" algn="just"/>
            <a:r>
              <a:rPr lang="en-GB" altLang="en-US" sz="22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Purpose: </a:t>
            </a:r>
            <a:r>
              <a:rPr lang="en-GB" altLang="en-US" sz="22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chart highlights the growth trajectory in the automobile industry and how it has attracted increasing amounts of FDI</a:t>
            </a:r>
            <a:r>
              <a:rPr lang="en-GB" altLang="en-US" sz="22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altLang="en-US" sz="220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GB" altLang="en-US" sz="22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These graphs provide insight into FDI distribution across sectors, the yearly growth of FDI inflows, and sector-specific trends, particularly for the automobile industry.</a:t>
            </a:r>
            <a:endParaRPr lang="en-US" altLang="en-US" sz="220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1414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Thank You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778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3EC26C"/>
      </a:accent1>
      <a:accent2>
        <a:srgbClr val="B3D463"/>
      </a:accent2>
      <a:accent3>
        <a:srgbClr val="3BBC9D"/>
      </a:accent3>
      <a:accent4>
        <a:srgbClr val="97AF75"/>
      </a:accent4>
      <a:accent5>
        <a:srgbClr val="6BA841"/>
      </a:accent5>
      <a:accent6>
        <a:srgbClr val="79AE90"/>
      </a:accent6>
      <a:hlink>
        <a:srgbClr val="85E4A6"/>
      </a:hlink>
      <a:folHlink>
        <a:srgbClr val="BDF3D0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43372978-11FE-4814-AC26-BC300187D8C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334</TotalTime>
  <Words>363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Calisto MT</vt:lpstr>
      <vt:lpstr>Times New Roman</vt:lpstr>
      <vt:lpstr>Trebuchet MS</vt:lpstr>
      <vt:lpstr>Wingdings 2</vt:lpstr>
      <vt:lpstr>Slate</vt:lpstr>
      <vt:lpstr>Foreign Direct Investment Analytics</vt:lpstr>
      <vt:lpstr>Problem Statement</vt:lpstr>
      <vt:lpstr>Key Findings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Analysing Amazon Sales data</dc:title>
  <dc:creator>Nazrin</dc:creator>
  <cp:lastModifiedBy>Nazrin</cp:lastModifiedBy>
  <cp:revision>14</cp:revision>
  <dcterms:created xsi:type="dcterms:W3CDTF">2024-08-31T14:46:45Z</dcterms:created>
  <dcterms:modified xsi:type="dcterms:W3CDTF">2024-09-19T23:30:01Z</dcterms:modified>
</cp:coreProperties>
</file>