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9/3/2024</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rive.google.com/file/d/10sofXyF6NjwN6ngLyFfiPI-CUDpeqaN_/view?usp=share_lin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Analysing </a:t>
            </a:r>
            <a:r>
              <a:rPr lang="en-IN" dirty="0"/>
              <a:t>Amazon Sales data</a:t>
            </a:r>
          </a:p>
        </p:txBody>
      </p:sp>
      <p:sp>
        <p:nvSpPr>
          <p:cNvPr id="3" name="Subtitle 2"/>
          <p:cNvSpPr>
            <a:spLocks noGrp="1"/>
          </p:cNvSpPr>
          <p:nvPr>
            <p:ph type="subTitle" idx="1"/>
          </p:nvPr>
        </p:nvSpPr>
        <p:spPr/>
        <p:txBody>
          <a:bodyPr>
            <a:normAutofit fontScale="70000" lnSpcReduction="20000"/>
          </a:bodyPr>
          <a:lstStyle/>
          <a:p>
            <a:r>
              <a:rPr lang="en-IN" dirty="0" smtClean="0"/>
              <a:t>Technologies - Data </a:t>
            </a:r>
            <a:r>
              <a:rPr lang="en-IN" dirty="0"/>
              <a:t>Science</a:t>
            </a:r>
          </a:p>
          <a:p>
            <a:r>
              <a:rPr lang="en-IN" dirty="0" smtClean="0"/>
              <a:t>Domain - </a:t>
            </a:r>
            <a:r>
              <a:rPr lang="en-IN" dirty="0" smtClean="0"/>
              <a:t>E-commerce</a:t>
            </a:r>
            <a:endParaRPr lang="en-GB" dirty="0" smtClean="0"/>
          </a:p>
          <a:p>
            <a:r>
              <a:rPr lang="en-GB" dirty="0"/>
              <a:t>Check this : https://docs.google.com/presentation/d/1dqD3Lg4Ua3NZRFbd5bJfocIBE-xpCIB4/edit#slide=id.p7</a:t>
            </a:r>
            <a:endParaRPr lang="en-IN" dirty="0" smtClean="0"/>
          </a:p>
        </p:txBody>
      </p:sp>
      <p:sp>
        <p:nvSpPr>
          <p:cNvPr id="4" name="TextBox 3"/>
          <p:cNvSpPr txBox="1"/>
          <p:nvPr/>
        </p:nvSpPr>
        <p:spPr>
          <a:xfrm>
            <a:off x="8831580" y="5427140"/>
            <a:ext cx="2979420" cy="369332"/>
          </a:xfrm>
          <a:prstGeom prst="rect">
            <a:avLst/>
          </a:prstGeom>
          <a:noFill/>
        </p:spPr>
        <p:txBody>
          <a:bodyPr wrap="square" rtlCol="0">
            <a:spAutoFit/>
          </a:bodyPr>
          <a:lstStyle/>
          <a:p>
            <a:r>
              <a:rPr lang="en-GB" dirty="0" smtClean="0"/>
              <a:t>FATHIMA NAZRIN</a:t>
            </a:r>
            <a:endParaRPr lang="en-IN" dirty="0"/>
          </a:p>
        </p:txBody>
      </p:sp>
    </p:spTree>
    <p:extLst>
      <p:ext uri="{BB962C8B-B14F-4D97-AF65-F5344CB8AC3E}">
        <p14:creationId xmlns:p14="http://schemas.microsoft.com/office/powerpoint/2010/main" val="2733942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967740"/>
            <a:ext cx="10353762" cy="970450"/>
          </a:xfrm>
        </p:spPr>
        <p:txBody>
          <a:bodyPr/>
          <a:lstStyle/>
          <a:p>
            <a:r>
              <a:rPr lang="en-GB" dirty="0"/>
              <a:t>Problem </a:t>
            </a:r>
            <a:r>
              <a:rPr lang="en-GB" dirty="0" smtClean="0"/>
              <a:t>Statement</a:t>
            </a:r>
            <a:endParaRPr lang="en-IN" dirty="0"/>
          </a:p>
        </p:txBody>
      </p:sp>
      <p:sp>
        <p:nvSpPr>
          <p:cNvPr id="3" name="Content Placeholder 2"/>
          <p:cNvSpPr>
            <a:spLocks noGrp="1"/>
          </p:cNvSpPr>
          <p:nvPr>
            <p:ph idx="1"/>
          </p:nvPr>
        </p:nvSpPr>
        <p:spPr>
          <a:xfrm>
            <a:off x="913795" y="2044869"/>
            <a:ext cx="10353762" cy="4058751"/>
          </a:xfrm>
        </p:spPr>
        <p:txBody>
          <a:bodyPr/>
          <a:lstStyle/>
          <a:p>
            <a:pPr algn="just"/>
            <a:r>
              <a:rPr lang="en-GB" dirty="0" smtClean="0"/>
              <a:t>Sales </a:t>
            </a:r>
            <a:r>
              <a:rPr lang="en-GB" dirty="0"/>
              <a:t>management has gained importance to meet increasing competition and the need for improved methods of distribution to reduce cost and to increase profits. Sales management today is the most important function in a commercial and business enterprise. </a:t>
            </a:r>
            <a:endParaRPr lang="en-GB" dirty="0" smtClean="0"/>
          </a:p>
          <a:p>
            <a:pPr algn="just"/>
            <a:r>
              <a:rPr lang="en-GB" dirty="0" smtClean="0"/>
              <a:t>Do </a:t>
            </a:r>
            <a:r>
              <a:rPr lang="en-GB" dirty="0"/>
              <a:t>ETL: Extract-Transform-Load some Amazon dataset and find for me Sales-trend </a:t>
            </a:r>
            <a:r>
              <a:rPr lang="en-GB" dirty="0" smtClean="0"/>
              <a:t> </a:t>
            </a:r>
            <a:r>
              <a:rPr lang="en-GB" dirty="0"/>
              <a:t>month-wise, year-wise, </a:t>
            </a:r>
            <a:r>
              <a:rPr lang="en-GB" dirty="0" smtClean="0"/>
              <a:t>yearly-month-wise. Find </a:t>
            </a:r>
            <a:r>
              <a:rPr lang="en-GB" dirty="0"/>
              <a:t>key metrics and factors and show the meaningful relationships between </a:t>
            </a:r>
            <a:r>
              <a:rPr lang="en-GB" dirty="0" smtClean="0"/>
              <a:t>attributes. Do </a:t>
            </a:r>
            <a:r>
              <a:rPr lang="en-GB" dirty="0"/>
              <a:t>your own research and come up with your findings. </a:t>
            </a:r>
            <a:endParaRPr lang="en-GB" dirty="0" smtClean="0"/>
          </a:p>
          <a:p>
            <a:pPr algn="just"/>
            <a:r>
              <a:rPr lang="en-GB" dirty="0"/>
              <a:t>Dataset: </a:t>
            </a:r>
            <a:r>
              <a:rPr lang="en-GB" dirty="0" smtClean="0">
                <a:hlinkClick r:id="rId2"/>
              </a:rPr>
              <a:t>Download Data</a:t>
            </a:r>
            <a:endParaRPr lang="en-GB" dirty="0" smtClean="0"/>
          </a:p>
          <a:p>
            <a:pPr algn="just"/>
            <a:r>
              <a:rPr lang="en-IN" dirty="0" smtClean="0"/>
              <a:t>Approach: Python, IDE –</a:t>
            </a:r>
            <a:r>
              <a:rPr lang="en-IN" dirty="0" err="1" smtClean="0"/>
              <a:t>Jupyter</a:t>
            </a:r>
            <a:r>
              <a:rPr lang="en-IN" dirty="0" smtClean="0"/>
              <a:t> Labs</a:t>
            </a:r>
            <a:endParaRPr lang="en-IN" dirty="0"/>
          </a:p>
        </p:txBody>
      </p:sp>
    </p:spTree>
    <p:extLst>
      <p:ext uri="{BB962C8B-B14F-4D97-AF65-F5344CB8AC3E}">
        <p14:creationId xmlns:p14="http://schemas.microsoft.com/office/powerpoint/2010/main" val="2171036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375" y="609600"/>
            <a:ext cx="10353762" cy="970450"/>
          </a:xfrm>
        </p:spPr>
        <p:txBody>
          <a:bodyPr/>
          <a:lstStyle/>
          <a:p>
            <a:r>
              <a:rPr lang="en-GB" dirty="0" smtClean="0"/>
              <a:t>Key Findings</a:t>
            </a:r>
            <a:endParaRPr lang="en-IN" dirty="0"/>
          </a:p>
        </p:txBody>
      </p:sp>
      <p:sp>
        <p:nvSpPr>
          <p:cNvPr id="3" name="Content Placeholder 2"/>
          <p:cNvSpPr>
            <a:spLocks noGrp="1"/>
          </p:cNvSpPr>
          <p:nvPr>
            <p:ph idx="1"/>
          </p:nvPr>
        </p:nvSpPr>
        <p:spPr>
          <a:xfrm>
            <a:off x="753775" y="1580050"/>
            <a:ext cx="10353762" cy="4363550"/>
          </a:xfrm>
        </p:spPr>
        <p:txBody>
          <a:bodyPr>
            <a:noAutofit/>
          </a:bodyPr>
          <a:lstStyle/>
          <a:p>
            <a:pPr algn="just"/>
            <a:r>
              <a:rPr lang="en-GB" b="1" dirty="0" smtClean="0"/>
              <a:t>Python source code: </a:t>
            </a:r>
          </a:p>
          <a:p>
            <a:pPr algn="just"/>
            <a:r>
              <a:rPr lang="en-IN" b="1" dirty="0"/>
              <a:t>Month-wise Sales Trend</a:t>
            </a:r>
            <a:r>
              <a:rPr lang="en-IN" dirty="0" smtClean="0"/>
              <a:t>: </a:t>
            </a:r>
            <a:r>
              <a:rPr lang="en-GB" dirty="0" smtClean="0"/>
              <a:t>The </a:t>
            </a:r>
            <a:r>
              <a:rPr lang="en-GB" dirty="0"/>
              <a:t>highest revenue was generated in November, with a total of approximately $2.29 </a:t>
            </a:r>
            <a:r>
              <a:rPr lang="en-GB" dirty="0" smtClean="0"/>
              <a:t>million.</a:t>
            </a:r>
          </a:p>
          <a:p>
            <a:pPr algn="just"/>
            <a:r>
              <a:rPr lang="en-IN" b="1" dirty="0"/>
              <a:t>Year-wise Sales Trend</a:t>
            </a:r>
            <a:r>
              <a:rPr lang="en-IN" dirty="0" smtClean="0"/>
              <a:t>: </a:t>
            </a:r>
            <a:r>
              <a:rPr lang="en-GB" dirty="0" smtClean="0"/>
              <a:t>The </a:t>
            </a:r>
            <a:r>
              <a:rPr lang="en-GB" dirty="0"/>
              <a:t>highest revenue was recorded in 2010, with an average total revenue of about </a:t>
            </a:r>
            <a:r>
              <a:rPr lang="en-GB" dirty="0" smtClean="0"/>
              <a:t>$</a:t>
            </a:r>
            <a:r>
              <a:rPr lang="en-GB" dirty="0"/>
              <a:t>1.92 million. Afterward, there was a notable decline in revenue in 2011, with fluctuations in subsequent years</a:t>
            </a:r>
            <a:r>
              <a:rPr lang="en-GB" dirty="0" smtClean="0"/>
              <a:t>.</a:t>
            </a:r>
          </a:p>
          <a:p>
            <a:pPr algn="just"/>
            <a:r>
              <a:rPr lang="en-IN" b="1" dirty="0" smtClean="0"/>
              <a:t>Yearly </a:t>
            </a:r>
            <a:r>
              <a:rPr lang="en-IN" b="1" dirty="0"/>
              <a:t>Month-wise Sales Trend</a:t>
            </a:r>
            <a:r>
              <a:rPr lang="en-IN" dirty="0" smtClean="0"/>
              <a:t>: </a:t>
            </a:r>
            <a:r>
              <a:rPr lang="en-GB" dirty="0" smtClean="0"/>
              <a:t>The </a:t>
            </a:r>
            <a:r>
              <a:rPr lang="en-GB" dirty="0"/>
              <a:t>average month-yearly revenue across the dataset is approximately </a:t>
            </a:r>
            <a:r>
              <a:rPr lang="en-GB" dirty="0" smtClean="0"/>
              <a:t>$</a:t>
            </a:r>
            <a:r>
              <a:rPr lang="en-GB" dirty="0"/>
              <a:t>2 million.</a:t>
            </a:r>
          </a:p>
          <a:p>
            <a:pPr algn="just"/>
            <a:r>
              <a:rPr lang="en-GB" b="1" dirty="0"/>
              <a:t>Item Type vs. Total Revenue and Total </a:t>
            </a:r>
            <a:r>
              <a:rPr lang="en-GB" b="1" dirty="0" smtClean="0"/>
              <a:t>Cost</a:t>
            </a:r>
            <a:r>
              <a:rPr lang="en-GB" dirty="0" smtClean="0"/>
              <a:t>: Cosmetics</a:t>
            </a:r>
            <a:r>
              <a:rPr lang="en-GB" dirty="0"/>
              <a:t>, Office Supplies, and Household items generated the highest revenue. Cosmetics, in particular, also had the highest associated cost, indicating that while profitable, the margins might vary</a:t>
            </a:r>
            <a:r>
              <a:rPr lang="en-GB" dirty="0" smtClean="0"/>
              <a:t>.</a:t>
            </a:r>
          </a:p>
          <a:p>
            <a:endParaRPr lang="en-GB" sz="1200" dirty="0" smtClean="0"/>
          </a:p>
        </p:txBody>
      </p:sp>
    </p:spTree>
    <p:extLst>
      <p:ext uri="{BB962C8B-B14F-4D97-AF65-F5344CB8AC3E}">
        <p14:creationId xmlns:p14="http://schemas.microsoft.com/office/powerpoint/2010/main" val="987730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075" y="609600"/>
            <a:ext cx="10353762" cy="970450"/>
          </a:xfrm>
        </p:spPr>
        <p:txBody>
          <a:bodyPr/>
          <a:lstStyle/>
          <a:p>
            <a:endParaRPr lang="en-IN" dirty="0"/>
          </a:p>
        </p:txBody>
      </p:sp>
      <p:sp>
        <p:nvSpPr>
          <p:cNvPr id="3" name="Content Placeholder 2"/>
          <p:cNvSpPr>
            <a:spLocks noGrp="1"/>
          </p:cNvSpPr>
          <p:nvPr>
            <p:ph idx="1"/>
          </p:nvPr>
        </p:nvSpPr>
        <p:spPr>
          <a:xfrm>
            <a:off x="868075" y="1831510"/>
            <a:ext cx="10353762" cy="4058751"/>
          </a:xfrm>
        </p:spPr>
        <p:txBody>
          <a:bodyPr>
            <a:noAutofit/>
          </a:bodyPr>
          <a:lstStyle/>
          <a:p>
            <a:pPr algn="just"/>
            <a:r>
              <a:rPr lang="en-GB" b="1" dirty="0" smtClean="0"/>
              <a:t>Item </a:t>
            </a:r>
            <a:r>
              <a:rPr lang="en-GB" b="1" dirty="0"/>
              <a:t>Type Profit </a:t>
            </a:r>
            <a:r>
              <a:rPr lang="en-GB" b="1" dirty="0" smtClean="0"/>
              <a:t>Distribution</a:t>
            </a:r>
            <a:r>
              <a:rPr lang="en-GB" dirty="0" smtClean="0"/>
              <a:t>: Cosmetics </a:t>
            </a:r>
            <a:r>
              <a:rPr lang="en-GB" dirty="0"/>
              <a:t>led the profit generation with about 33% of the total profits, while fruits generated minimal </a:t>
            </a:r>
            <a:r>
              <a:rPr lang="en-GB" dirty="0" smtClean="0"/>
              <a:t>profit,0.3% </a:t>
            </a:r>
            <a:r>
              <a:rPr lang="en-GB" dirty="0"/>
              <a:t>of the total item </a:t>
            </a:r>
            <a:r>
              <a:rPr lang="en-GB" dirty="0" smtClean="0"/>
              <a:t>types, </a:t>
            </a:r>
            <a:r>
              <a:rPr lang="en-GB" dirty="0"/>
              <a:t>indicating a low-margin or low-demand item</a:t>
            </a:r>
            <a:r>
              <a:rPr lang="en-GB" dirty="0" smtClean="0"/>
              <a:t>.</a:t>
            </a:r>
          </a:p>
          <a:p>
            <a:pPr algn="just"/>
            <a:r>
              <a:rPr lang="en-GB" b="1" dirty="0"/>
              <a:t>Total Profit by </a:t>
            </a:r>
            <a:r>
              <a:rPr lang="en-GB" b="1" dirty="0" smtClean="0"/>
              <a:t>Region</a:t>
            </a:r>
            <a:r>
              <a:rPr lang="en-GB" dirty="0" smtClean="0"/>
              <a:t>: Sub-Saharan </a:t>
            </a:r>
            <a:r>
              <a:rPr lang="en-GB" dirty="0"/>
              <a:t>Africa was the most profitable region, followed by Europe. North America, however, generated the lowest profit among the regions </a:t>
            </a:r>
            <a:r>
              <a:rPr lang="en-GB" dirty="0" smtClean="0"/>
              <a:t>analysed</a:t>
            </a:r>
            <a:r>
              <a:rPr lang="en-GB" dirty="0"/>
              <a:t>.</a:t>
            </a:r>
          </a:p>
          <a:p>
            <a:pPr algn="just"/>
            <a:r>
              <a:rPr lang="en-GB" b="1" dirty="0"/>
              <a:t>Sales Channel </a:t>
            </a:r>
            <a:r>
              <a:rPr lang="en-GB" b="1" dirty="0" smtClean="0"/>
              <a:t>Distribution</a:t>
            </a:r>
            <a:r>
              <a:rPr lang="en-GB" dirty="0" smtClean="0"/>
              <a:t>: Offline </a:t>
            </a:r>
            <a:r>
              <a:rPr lang="en-GB" dirty="0"/>
              <a:t>sales accounted for 54% of units sold, while online sales made up 46%. This indicates a slightly higher preference or success in offline sales channels.</a:t>
            </a:r>
          </a:p>
          <a:p>
            <a:endParaRPr lang="en-GB" sz="1200" dirty="0" smtClean="0"/>
          </a:p>
        </p:txBody>
      </p:sp>
    </p:spTree>
    <p:extLst>
      <p:ext uri="{BB962C8B-B14F-4D97-AF65-F5344CB8AC3E}">
        <p14:creationId xmlns:p14="http://schemas.microsoft.com/office/powerpoint/2010/main" val="25899447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Thank You</a:t>
            </a:r>
            <a:endParaRPr lang="en-IN" dirty="0"/>
          </a:p>
        </p:txBody>
      </p:sp>
      <p:sp>
        <p:nvSpPr>
          <p:cNvPr id="5" name="Text Placeholder 4"/>
          <p:cNvSpPr>
            <a:spLocks noGrp="1"/>
          </p:cNvSpPr>
          <p:nvPr>
            <p:ph type="body" idx="1"/>
          </p:nvPr>
        </p:nvSpPr>
        <p:spPr/>
        <p:txBody>
          <a:bodyPr/>
          <a:lstStyle/>
          <a:p>
            <a:endParaRPr lang="en-IN"/>
          </a:p>
        </p:txBody>
      </p:sp>
    </p:spTree>
    <p:extLst>
      <p:ext uri="{BB962C8B-B14F-4D97-AF65-F5344CB8AC3E}">
        <p14:creationId xmlns:p14="http://schemas.microsoft.com/office/powerpoint/2010/main" val="14677811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TM04033929[[fn=Slate]]</Template>
  <TotalTime>188</TotalTime>
  <Words>351</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Calisto MT</vt:lpstr>
      <vt:lpstr>Trebuchet MS</vt:lpstr>
      <vt:lpstr>Wingdings 2</vt:lpstr>
      <vt:lpstr>Slate</vt:lpstr>
      <vt:lpstr>Analysing Amazon Sales data</vt:lpstr>
      <vt:lpstr>Problem Statement</vt:lpstr>
      <vt:lpstr>Key Findings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Amazon Sales data</dc:title>
  <dc:creator>Nazrin</dc:creator>
  <cp:lastModifiedBy>Nazrin</cp:lastModifiedBy>
  <cp:revision>6</cp:revision>
  <dcterms:created xsi:type="dcterms:W3CDTF">2024-08-31T14:46:45Z</dcterms:created>
  <dcterms:modified xsi:type="dcterms:W3CDTF">2024-09-03T07:31:31Z</dcterms:modified>
</cp:coreProperties>
</file>