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A92C-26A4-459C-84E9-99F07BA7D519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3756-BA22-4CD3-97A5-4956DACE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6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A92C-26A4-459C-84E9-99F07BA7D519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3756-BA22-4CD3-97A5-4956DACE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A92C-26A4-459C-84E9-99F07BA7D519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3756-BA22-4CD3-97A5-4956DACE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6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A92C-26A4-459C-84E9-99F07BA7D519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3756-BA22-4CD3-97A5-4956DACE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8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A92C-26A4-459C-84E9-99F07BA7D519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3756-BA22-4CD3-97A5-4956DACE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9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A92C-26A4-459C-84E9-99F07BA7D519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3756-BA22-4CD3-97A5-4956DACE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9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A92C-26A4-459C-84E9-99F07BA7D519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3756-BA22-4CD3-97A5-4956DACE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A92C-26A4-459C-84E9-99F07BA7D519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3756-BA22-4CD3-97A5-4956DACE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6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A92C-26A4-459C-84E9-99F07BA7D519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3756-BA22-4CD3-97A5-4956DACE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4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A92C-26A4-459C-84E9-99F07BA7D519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3756-BA22-4CD3-97A5-4956DACE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A92C-26A4-459C-84E9-99F07BA7D519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3756-BA22-4CD3-97A5-4956DACE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9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AA92C-26A4-459C-84E9-99F07BA7D519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A3756-BA22-4CD3-97A5-4956DACE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6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5097" y="1949677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Mash Logistics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Freight Tracking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01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Freight Tracker - Customer app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Freight Updater - Vendor app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80950" y="2495396"/>
            <a:ext cx="2496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http://invis.io/C9YRH1RJ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82670" y="2495396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5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58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782" y="500062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Need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909" y="1825625"/>
            <a:ext cx="10515600" cy="4351338"/>
          </a:xfrm>
        </p:spPr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tracking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freight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from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vendors.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Manually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customer’s freight status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Unable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order history to customers.</a:t>
            </a:r>
          </a:p>
          <a:p>
            <a:pPr marL="45720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is looking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that: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freights’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to customers.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freight tracking process.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history to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demand.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vendor to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freight’s status.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Enables vendor to view current assigned freights.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0" y="1162843"/>
            <a:ext cx="6350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0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Mobile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Freight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Experience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MFTE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suit the needs of our customer.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Freight Tracker - Customer app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Freight Updater - Vendor app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Middleware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738" y="2765017"/>
            <a:ext cx="4276618" cy="341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874259"/>
              </p:ext>
            </p:extLst>
          </p:nvPr>
        </p:nvGraphicFramePr>
        <p:xfrm>
          <a:off x="838200" y="1825625"/>
          <a:ext cx="10515600" cy="3830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713682"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Freight Tracker - Customer app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Freight Updater - Vendor app</a:t>
                      </a:r>
                    </a:p>
                    <a:p>
                      <a:endParaRPr 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3682">
                <a:tc>
                  <a:txBody>
                    <a:bodyPr/>
                    <a:lstStyle/>
                    <a:p>
                      <a:pPr marL="742950" lvl="1" indent="-28575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buChar char="q"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Freight tracking through mobile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Update freight status (Vendor can update freight status on real time)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3682">
                <a:tc>
                  <a:txBody>
                    <a:bodyPr/>
                    <a:lstStyle/>
                    <a:p>
                      <a:pPr marL="742950" lvl="1" indent="-28575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buChar char="q"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Freight order history</a:t>
                      </a:r>
                    </a:p>
                    <a:p>
                      <a:pPr marL="457200" lvl="1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 Information on current and previous freight orders)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Vendor View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(Vendor can view all assigned freights to him).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3682">
                <a:tc>
                  <a:txBody>
                    <a:bodyPr/>
                    <a:lstStyle/>
                    <a:p>
                      <a:pPr marL="742950" lvl="1" indent="-28575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buChar char="q"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Quick call</a:t>
                      </a:r>
                    </a:p>
                    <a:p>
                      <a:pPr marL="457200" lvl="1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(Get in touch with an agent with one click)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3682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05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interface</a:t>
            </a:r>
          </a:p>
          <a:p>
            <a:pPr marL="228600"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customer satisfaction</a:t>
            </a:r>
          </a:p>
          <a:p>
            <a:pPr marL="228600"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paper work</a:t>
            </a:r>
          </a:p>
          <a:p>
            <a:pPr marL="228600"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manual operations</a:t>
            </a:r>
          </a:p>
          <a:p>
            <a:pPr marL="228600"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operation efficiency</a:t>
            </a:r>
          </a:p>
          <a:p>
            <a:pPr marL="228600"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operation costs </a:t>
            </a:r>
          </a:p>
          <a:p>
            <a:pPr marL="228600"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employee productivity</a:t>
            </a:r>
          </a:p>
          <a:p>
            <a:pPr marL="228600"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profits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41" y="1908788"/>
            <a:ext cx="47625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6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Process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381247" y="2543036"/>
            <a:ext cx="1815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665628" y="2564412"/>
            <a:ext cx="2039240" cy="10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43972" y="2209607"/>
            <a:ext cx="221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Freight status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691" y="1839170"/>
            <a:ext cx="1225365" cy="12253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64747" y="3170246"/>
            <a:ext cx="159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92" y="4316720"/>
            <a:ext cx="1403564" cy="117355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6049544" y="3652571"/>
            <a:ext cx="0" cy="56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62977" y="5490279"/>
            <a:ext cx="2748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Customer’s Freight Records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27492" y="3741728"/>
            <a:ext cx="871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91441" y="2209607"/>
            <a:ext cx="253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Freight status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381248" y="3467190"/>
            <a:ext cx="1789067" cy="1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69785" y="3105684"/>
            <a:ext cx="253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Freight </a:t>
            </a:r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lang="en-US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722" y="2020879"/>
            <a:ext cx="1840839" cy="184083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399214" y="3947388"/>
            <a:ext cx="865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Vendor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72838" y="1622354"/>
            <a:ext cx="3128977" cy="4915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7704338" y="3524417"/>
            <a:ext cx="2000530" cy="1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91441" y="3097858"/>
            <a:ext cx="311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Freight </a:t>
            </a:r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lang="en-US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1331" y="3879719"/>
            <a:ext cx="111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6" y="2102502"/>
            <a:ext cx="1550069" cy="155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0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To-be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650600" y="3768152"/>
            <a:ext cx="1" cy="117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13903" y="3925730"/>
            <a:ext cx="262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Checks Freight status</a:t>
            </a:r>
            <a:endParaRPr lang="en-US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18" y="2044594"/>
            <a:ext cx="1235172" cy="12351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6318" y="333929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611" y="1734629"/>
            <a:ext cx="1563678" cy="156367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332485" y="3352835"/>
            <a:ext cx="865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Vendor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0776432" y="3683590"/>
            <a:ext cx="1" cy="117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45485" y="5675132"/>
            <a:ext cx="251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Updates Freight Status</a:t>
            </a:r>
          </a:p>
        </p:txBody>
      </p:sp>
      <p:cxnSp>
        <p:nvCxnSpPr>
          <p:cNvPr id="13" name="Elbow Connector 12"/>
          <p:cNvCxnSpPr/>
          <p:nvPr/>
        </p:nvCxnSpPr>
        <p:spPr>
          <a:xfrm rot="10800000" flipV="1">
            <a:off x="7805268" y="5994300"/>
            <a:ext cx="2096114" cy="92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02782" y="4045954"/>
            <a:ext cx="2180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Updates Freight Status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82255" y="5732076"/>
            <a:ext cx="2048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 Freight Status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96285" y="5865324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Middleware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5030327"/>
            <a:ext cx="1503445" cy="172508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508" y="4869536"/>
            <a:ext cx="1522292" cy="172508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090396" y="5666506"/>
            <a:ext cx="3432640" cy="688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072921" y="4591839"/>
            <a:ext cx="3564098" cy="6833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CORVI ERP API GATEWAY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927" y="2702437"/>
            <a:ext cx="1345704" cy="725341"/>
          </a:xfrm>
          <a:prstGeom prst="rect">
            <a:avLst/>
          </a:prstGeom>
        </p:spPr>
      </p:pic>
      <p:sp>
        <p:nvSpPr>
          <p:cNvPr id="40" name="Up-Down Arrow 39"/>
          <p:cNvSpPr/>
          <p:nvPr/>
        </p:nvSpPr>
        <p:spPr>
          <a:xfrm>
            <a:off x="5620222" y="4189662"/>
            <a:ext cx="234748" cy="37248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Up-Down Arrow 40"/>
          <p:cNvSpPr/>
          <p:nvPr/>
        </p:nvSpPr>
        <p:spPr>
          <a:xfrm>
            <a:off x="5636030" y="5275233"/>
            <a:ext cx="234749" cy="38779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971357" y="2678545"/>
            <a:ext cx="3814106" cy="380934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357" y="3391234"/>
            <a:ext cx="3564097" cy="800391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4049486" y="3339293"/>
            <a:ext cx="3564097" cy="85036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lbow Connector 35"/>
          <p:cNvCxnSpPr/>
          <p:nvPr/>
        </p:nvCxnSpPr>
        <p:spPr>
          <a:xfrm rot="10800000" flipV="1">
            <a:off x="1925312" y="5994300"/>
            <a:ext cx="2039366" cy="4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18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315994" cy="4351338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PhoneGap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(single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base for iOS and Android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Middleware-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RESTful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services in PHP using JSON to integrate with CORVI ERP API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Client Configuration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iPhone/iPad running iOS 5.1 and above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running Android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2.2, Android 2.3, Android 4.x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Assumptions – 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API’s for CORVI are available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real time data is provided by CORVI and fed into app via integrated CORVI ERP API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able to set up a test environment to successfully conduct test integration with CORVI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user credentials and Vendor user credentials to access the respective mobile apps can be created by Mash Logistics.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services can be deployed in Mash Logistics server.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11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Approach</a:t>
            </a:r>
            <a:endParaRPr lang="en-US" dirty="0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6667500" y="3758137"/>
            <a:ext cx="1717843" cy="556125"/>
          </a:xfrm>
          <a:custGeom>
            <a:avLst/>
            <a:gdLst>
              <a:gd name="T0" fmla="*/ 475 w 475"/>
              <a:gd name="T1" fmla="*/ 186 h 216"/>
              <a:gd name="T2" fmla="*/ 445 w 475"/>
              <a:gd name="T3" fmla="*/ 216 h 216"/>
              <a:gd name="T4" fmla="*/ 30 w 475"/>
              <a:gd name="T5" fmla="*/ 216 h 216"/>
              <a:gd name="T6" fmla="*/ 0 w 475"/>
              <a:gd name="T7" fmla="*/ 186 h 216"/>
              <a:gd name="T8" fmla="*/ 0 w 475"/>
              <a:gd name="T9" fmla="*/ 30 h 216"/>
              <a:gd name="T10" fmla="*/ 30 w 475"/>
              <a:gd name="T11" fmla="*/ 0 h 216"/>
              <a:gd name="T12" fmla="*/ 445 w 475"/>
              <a:gd name="T13" fmla="*/ 0 h 216"/>
              <a:gd name="T14" fmla="*/ 475 w 475"/>
              <a:gd name="T15" fmla="*/ 30 h 216"/>
              <a:gd name="T16" fmla="*/ 475 w 475"/>
              <a:gd name="T17" fmla="*/ 186 h 216"/>
              <a:gd name="T18" fmla="*/ 475 w 475"/>
              <a:gd name="T19" fmla="*/ 186 h 216"/>
              <a:gd name="T20" fmla="*/ 475 w 475"/>
              <a:gd name="T21" fmla="*/ 18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5" h="216">
                <a:moveTo>
                  <a:pt x="475" y="186"/>
                </a:moveTo>
                <a:cubicBezTo>
                  <a:pt x="475" y="206"/>
                  <a:pt x="465" y="216"/>
                  <a:pt x="445" y="216"/>
                </a:cubicBezTo>
                <a:lnTo>
                  <a:pt x="30" y="216"/>
                </a:lnTo>
                <a:cubicBezTo>
                  <a:pt x="10" y="216"/>
                  <a:pt x="0" y="206"/>
                  <a:pt x="0" y="186"/>
                </a:cubicBezTo>
                <a:lnTo>
                  <a:pt x="0" y="30"/>
                </a:lnTo>
                <a:cubicBezTo>
                  <a:pt x="0" y="10"/>
                  <a:pt x="10" y="0"/>
                  <a:pt x="30" y="0"/>
                </a:cubicBezTo>
                <a:lnTo>
                  <a:pt x="445" y="0"/>
                </a:lnTo>
                <a:cubicBezTo>
                  <a:pt x="465" y="0"/>
                  <a:pt x="475" y="10"/>
                  <a:pt x="475" y="30"/>
                </a:cubicBezTo>
                <a:lnTo>
                  <a:pt x="475" y="186"/>
                </a:lnTo>
                <a:lnTo>
                  <a:pt x="475" y="186"/>
                </a:lnTo>
                <a:lnTo>
                  <a:pt x="475" y="186"/>
                </a:lnTo>
                <a:close/>
              </a:path>
            </a:pathLst>
          </a:custGeom>
          <a:gradFill rotWithShape="0">
            <a:gsLst>
              <a:gs pos="0">
                <a:srgbClr val="FADCEC"/>
              </a:gs>
              <a:gs pos="100000">
                <a:srgbClr val="D57BA8"/>
              </a:gs>
            </a:gsLst>
            <a:lin ang="5400000"/>
          </a:gradFill>
          <a:ln w="6868">
            <a:solidFill>
              <a:srgbClr val="CC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688957" y="3943866"/>
            <a:ext cx="163348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Development Phase</a:t>
            </a:r>
            <a:endParaRPr lang="en-US" sz="1200" dirty="0">
              <a:effectLst/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4967165" y="2613026"/>
            <a:ext cx="198695" cy="138632"/>
          </a:xfrm>
          <a:custGeom>
            <a:avLst/>
            <a:gdLst>
              <a:gd name="T0" fmla="*/ 56 w 112"/>
              <a:gd name="T1" fmla="*/ 112 h 112"/>
              <a:gd name="T2" fmla="*/ 0 w 112"/>
              <a:gd name="T3" fmla="*/ 0 h 112"/>
              <a:gd name="T4" fmla="*/ 112 w 112"/>
              <a:gd name="T5" fmla="*/ 0 h 112"/>
              <a:gd name="T6" fmla="*/ 56 w 112"/>
              <a:gd name="T7" fmla="*/ 112 h 112"/>
              <a:gd name="T8" fmla="*/ 56 w 112"/>
              <a:gd name="T9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" h="112">
                <a:moveTo>
                  <a:pt x="56" y="112"/>
                </a:moveTo>
                <a:lnTo>
                  <a:pt x="0" y="0"/>
                </a:lnTo>
                <a:lnTo>
                  <a:pt x="112" y="0"/>
                </a:lnTo>
                <a:lnTo>
                  <a:pt x="56" y="112"/>
                </a:lnTo>
                <a:lnTo>
                  <a:pt x="56" y="112"/>
                </a:lnTo>
                <a:close/>
              </a:path>
            </a:pathLst>
          </a:custGeom>
          <a:solidFill>
            <a:srgbClr val="000000"/>
          </a:solidFill>
          <a:ln w="6868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653598" y="4555851"/>
            <a:ext cx="200002" cy="140480"/>
          </a:xfrm>
          <a:custGeom>
            <a:avLst/>
            <a:gdLst>
              <a:gd name="T0" fmla="*/ 56 w 112"/>
              <a:gd name="T1" fmla="*/ 112 h 112"/>
              <a:gd name="T2" fmla="*/ 0 w 112"/>
              <a:gd name="T3" fmla="*/ 0 h 112"/>
              <a:gd name="T4" fmla="*/ 112 w 112"/>
              <a:gd name="T5" fmla="*/ 0 h 112"/>
              <a:gd name="T6" fmla="*/ 56 w 112"/>
              <a:gd name="T7" fmla="*/ 112 h 112"/>
              <a:gd name="T8" fmla="*/ 56 w 112"/>
              <a:gd name="T9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" h="112">
                <a:moveTo>
                  <a:pt x="56" y="112"/>
                </a:moveTo>
                <a:lnTo>
                  <a:pt x="0" y="0"/>
                </a:lnTo>
                <a:lnTo>
                  <a:pt x="112" y="0"/>
                </a:lnTo>
                <a:lnTo>
                  <a:pt x="56" y="112"/>
                </a:lnTo>
                <a:lnTo>
                  <a:pt x="56" y="112"/>
                </a:lnTo>
                <a:close/>
              </a:path>
            </a:pathLst>
          </a:custGeom>
          <a:solidFill>
            <a:srgbClr val="000000"/>
          </a:solidFill>
          <a:ln w="6868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1872186" y="1969688"/>
            <a:ext cx="1709279" cy="643338"/>
          </a:xfrm>
          <a:custGeom>
            <a:avLst/>
            <a:gdLst>
              <a:gd name="T0" fmla="*/ 475 w 475"/>
              <a:gd name="T1" fmla="*/ 186 h 216"/>
              <a:gd name="T2" fmla="*/ 445 w 475"/>
              <a:gd name="T3" fmla="*/ 216 h 216"/>
              <a:gd name="T4" fmla="*/ 30 w 475"/>
              <a:gd name="T5" fmla="*/ 216 h 216"/>
              <a:gd name="T6" fmla="*/ 0 w 475"/>
              <a:gd name="T7" fmla="*/ 186 h 216"/>
              <a:gd name="T8" fmla="*/ 0 w 475"/>
              <a:gd name="T9" fmla="*/ 30 h 216"/>
              <a:gd name="T10" fmla="*/ 30 w 475"/>
              <a:gd name="T11" fmla="*/ 0 h 216"/>
              <a:gd name="T12" fmla="*/ 445 w 475"/>
              <a:gd name="T13" fmla="*/ 0 h 216"/>
              <a:gd name="T14" fmla="*/ 475 w 475"/>
              <a:gd name="T15" fmla="*/ 30 h 216"/>
              <a:gd name="T16" fmla="*/ 475 w 475"/>
              <a:gd name="T17" fmla="*/ 186 h 216"/>
              <a:gd name="T18" fmla="*/ 475 w 475"/>
              <a:gd name="T19" fmla="*/ 186 h 216"/>
              <a:gd name="T20" fmla="*/ 475 w 475"/>
              <a:gd name="T21" fmla="*/ 18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5" h="216">
                <a:moveTo>
                  <a:pt x="475" y="186"/>
                </a:moveTo>
                <a:cubicBezTo>
                  <a:pt x="475" y="206"/>
                  <a:pt x="465" y="216"/>
                  <a:pt x="445" y="216"/>
                </a:cubicBezTo>
                <a:lnTo>
                  <a:pt x="30" y="216"/>
                </a:lnTo>
                <a:cubicBezTo>
                  <a:pt x="10" y="216"/>
                  <a:pt x="0" y="206"/>
                  <a:pt x="0" y="186"/>
                </a:cubicBezTo>
                <a:lnTo>
                  <a:pt x="0" y="30"/>
                </a:lnTo>
                <a:cubicBezTo>
                  <a:pt x="0" y="10"/>
                  <a:pt x="10" y="0"/>
                  <a:pt x="30" y="0"/>
                </a:cubicBezTo>
                <a:lnTo>
                  <a:pt x="445" y="0"/>
                </a:lnTo>
                <a:cubicBezTo>
                  <a:pt x="465" y="0"/>
                  <a:pt x="475" y="10"/>
                  <a:pt x="475" y="30"/>
                </a:cubicBezTo>
                <a:lnTo>
                  <a:pt x="475" y="186"/>
                </a:lnTo>
                <a:lnTo>
                  <a:pt x="475" y="186"/>
                </a:lnTo>
                <a:lnTo>
                  <a:pt x="475" y="186"/>
                </a:lnTo>
                <a:close/>
              </a:path>
            </a:pathLst>
          </a:custGeom>
          <a:gradFill rotWithShape="0">
            <a:gsLst>
              <a:gs pos="0">
                <a:srgbClr val="FADCEC"/>
              </a:gs>
              <a:gs pos="100000">
                <a:srgbClr val="D57BA8"/>
              </a:gs>
            </a:gsLst>
            <a:lin ang="5400000"/>
          </a:gradFill>
          <a:ln w="6868">
            <a:solidFill>
              <a:srgbClr val="CC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940159" y="2157525"/>
            <a:ext cx="15559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Requirement </a:t>
            </a:r>
            <a:endParaRPr lang="en-US" sz="1200" dirty="0">
              <a:effectLst/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Documentation</a:t>
            </a:r>
            <a:endParaRPr lang="en-US" sz="1200" dirty="0">
              <a:effectLst/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3649438" y="2215615"/>
            <a:ext cx="1417075" cy="397411"/>
          </a:xfrm>
          <a:custGeom>
            <a:avLst/>
            <a:gdLst>
              <a:gd name="T0" fmla="*/ 0 w 307"/>
              <a:gd name="T1" fmla="*/ 0 h 171"/>
              <a:gd name="T2" fmla="*/ 307 w 307"/>
              <a:gd name="T3" fmla="*/ 0 h 171"/>
              <a:gd name="T4" fmla="*/ 307 w 307"/>
              <a:gd name="T5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7" h="171">
                <a:moveTo>
                  <a:pt x="0" y="0"/>
                </a:moveTo>
                <a:lnTo>
                  <a:pt x="307" y="0"/>
                </a:lnTo>
                <a:lnTo>
                  <a:pt x="307" y="171"/>
                </a:lnTo>
              </a:path>
            </a:pathLst>
          </a:custGeom>
          <a:noFill/>
          <a:ln w="6868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071748" y="3109912"/>
            <a:ext cx="1433952" cy="399580"/>
          </a:xfrm>
          <a:custGeom>
            <a:avLst/>
            <a:gdLst>
              <a:gd name="T0" fmla="*/ 0 w 315"/>
              <a:gd name="T1" fmla="*/ 0 h 175"/>
              <a:gd name="T2" fmla="*/ 315 w 315"/>
              <a:gd name="T3" fmla="*/ 0 h 175"/>
              <a:gd name="T4" fmla="*/ 315 w 315"/>
              <a:gd name="T5" fmla="*/ 175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5" h="175">
                <a:moveTo>
                  <a:pt x="0" y="0"/>
                </a:moveTo>
                <a:lnTo>
                  <a:pt x="315" y="0"/>
                </a:lnTo>
                <a:lnTo>
                  <a:pt x="315" y="175"/>
                </a:lnTo>
              </a:path>
            </a:pathLst>
          </a:custGeom>
          <a:noFill/>
          <a:ln w="6868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4061274" y="2813585"/>
            <a:ext cx="2010475" cy="501847"/>
          </a:xfrm>
          <a:custGeom>
            <a:avLst/>
            <a:gdLst>
              <a:gd name="T0" fmla="*/ 614 w 614"/>
              <a:gd name="T1" fmla="*/ 186 h 216"/>
              <a:gd name="T2" fmla="*/ 584 w 614"/>
              <a:gd name="T3" fmla="*/ 216 h 216"/>
              <a:gd name="T4" fmla="*/ 30 w 614"/>
              <a:gd name="T5" fmla="*/ 216 h 216"/>
              <a:gd name="T6" fmla="*/ 0 w 614"/>
              <a:gd name="T7" fmla="*/ 186 h 216"/>
              <a:gd name="T8" fmla="*/ 0 w 614"/>
              <a:gd name="T9" fmla="*/ 30 h 216"/>
              <a:gd name="T10" fmla="*/ 30 w 614"/>
              <a:gd name="T11" fmla="*/ 0 h 216"/>
              <a:gd name="T12" fmla="*/ 584 w 614"/>
              <a:gd name="T13" fmla="*/ 0 h 216"/>
              <a:gd name="T14" fmla="*/ 614 w 614"/>
              <a:gd name="T15" fmla="*/ 30 h 216"/>
              <a:gd name="T16" fmla="*/ 614 w 614"/>
              <a:gd name="T17" fmla="*/ 186 h 216"/>
              <a:gd name="T18" fmla="*/ 614 w 614"/>
              <a:gd name="T19" fmla="*/ 186 h 216"/>
              <a:gd name="T20" fmla="*/ 614 w 614"/>
              <a:gd name="T21" fmla="*/ 18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4" h="216">
                <a:moveTo>
                  <a:pt x="614" y="186"/>
                </a:moveTo>
                <a:cubicBezTo>
                  <a:pt x="614" y="206"/>
                  <a:pt x="604" y="216"/>
                  <a:pt x="584" y="216"/>
                </a:cubicBezTo>
                <a:lnTo>
                  <a:pt x="30" y="216"/>
                </a:lnTo>
                <a:cubicBezTo>
                  <a:pt x="10" y="216"/>
                  <a:pt x="0" y="206"/>
                  <a:pt x="0" y="186"/>
                </a:cubicBezTo>
                <a:lnTo>
                  <a:pt x="0" y="30"/>
                </a:lnTo>
                <a:cubicBezTo>
                  <a:pt x="0" y="10"/>
                  <a:pt x="10" y="0"/>
                  <a:pt x="30" y="0"/>
                </a:cubicBezTo>
                <a:lnTo>
                  <a:pt x="584" y="0"/>
                </a:lnTo>
                <a:cubicBezTo>
                  <a:pt x="604" y="0"/>
                  <a:pt x="614" y="10"/>
                  <a:pt x="614" y="30"/>
                </a:cubicBezTo>
                <a:lnTo>
                  <a:pt x="614" y="186"/>
                </a:lnTo>
                <a:lnTo>
                  <a:pt x="614" y="186"/>
                </a:lnTo>
                <a:lnTo>
                  <a:pt x="614" y="186"/>
                </a:lnTo>
                <a:close/>
              </a:path>
            </a:pathLst>
          </a:custGeom>
          <a:gradFill rotWithShape="0">
            <a:gsLst>
              <a:gs pos="0">
                <a:srgbClr val="FADCEC"/>
              </a:gs>
              <a:gs pos="100000">
                <a:srgbClr val="D57BA8"/>
              </a:gs>
            </a:gsLst>
            <a:lin ang="5400000"/>
          </a:gradFill>
          <a:ln w="6868">
            <a:solidFill>
              <a:srgbClr val="CC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061273" y="3002902"/>
            <a:ext cx="20104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UI design phase</a:t>
            </a:r>
            <a:endParaRPr lang="en-US" sz="1200" dirty="0">
              <a:effectLst/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8379862" y="4038600"/>
            <a:ext cx="1373737" cy="516827"/>
          </a:xfrm>
          <a:custGeom>
            <a:avLst/>
            <a:gdLst>
              <a:gd name="T0" fmla="*/ 0 w 315"/>
              <a:gd name="T1" fmla="*/ 0 h 175"/>
              <a:gd name="T2" fmla="*/ 315 w 315"/>
              <a:gd name="T3" fmla="*/ 0 h 175"/>
              <a:gd name="T4" fmla="*/ 315 w 315"/>
              <a:gd name="T5" fmla="*/ 175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5" h="175">
                <a:moveTo>
                  <a:pt x="0" y="0"/>
                </a:moveTo>
                <a:lnTo>
                  <a:pt x="315" y="0"/>
                </a:lnTo>
                <a:lnTo>
                  <a:pt x="315" y="175"/>
                </a:lnTo>
              </a:path>
            </a:pathLst>
          </a:custGeom>
          <a:noFill/>
          <a:ln w="6868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8767341" y="4767594"/>
            <a:ext cx="1972515" cy="645759"/>
          </a:xfrm>
          <a:custGeom>
            <a:avLst/>
            <a:gdLst>
              <a:gd name="T0" fmla="*/ 475 w 475"/>
              <a:gd name="T1" fmla="*/ 186 h 216"/>
              <a:gd name="T2" fmla="*/ 445 w 475"/>
              <a:gd name="T3" fmla="*/ 216 h 216"/>
              <a:gd name="T4" fmla="*/ 30 w 475"/>
              <a:gd name="T5" fmla="*/ 216 h 216"/>
              <a:gd name="T6" fmla="*/ 0 w 475"/>
              <a:gd name="T7" fmla="*/ 186 h 216"/>
              <a:gd name="T8" fmla="*/ 0 w 475"/>
              <a:gd name="T9" fmla="*/ 30 h 216"/>
              <a:gd name="T10" fmla="*/ 30 w 475"/>
              <a:gd name="T11" fmla="*/ 0 h 216"/>
              <a:gd name="T12" fmla="*/ 445 w 475"/>
              <a:gd name="T13" fmla="*/ 0 h 216"/>
              <a:gd name="T14" fmla="*/ 475 w 475"/>
              <a:gd name="T15" fmla="*/ 30 h 216"/>
              <a:gd name="T16" fmla="*/ 475 w 475"/>
              <a:gd name="T17" fmla="*/ 186 h 216"/>
              <a:gd name="T18" fmla="*/ 475 w 475"/>
              <a:gd name="T19" fmla="*/ 186 h 216"/>
              <a:gd name="T20" fmla="*/ 475 w 475"/>
              <a:gd name="T21" fmla="*/ 18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5" h="216">
                <a:moveTo>
                  <a:pt x="475" y="186"/>
                </a:moveTo>
                <a:cubicBezTo>
                  <a:pt x="475" y="206"/>
                  <a:pt x="465" y="216"/>
                  <a:pt x="445" y="216"/>
                </a:cubicBezTo>
                <a:lnTo>
                  <a:pt x="30" y="216"/>
                </a:lnTo>
                <a:cubicBezTo>
                  <a:pt x="10" y="216"/>
                  <a:pt x="0" y="206"/>
                  <a:pt x="0" y="186"/>
                </a:cubicBezTo>
                <a:lnTo>
                  <a:pt x="0" y="30"/>
                </a:lnTo>
                <a:cubicBezTo>
                  <a:pt x="0" y="10"/>
                  <a:pt x="10" y="0"/>
                  <a:pt x="30" y="0"/>
                </a:cubicBezTo>
                <a:lnTo>
                  <a:pt x="445" y="0"/>
                </a:lnTo>
                <a:cubicBezTo>
                  <a:pt x="465" y="0"/>
                  <a:pt x="475" y="10"/>
                  <a:pt x="475" y="30"/>
                </a:cubicBezTo>
                <a:lnTo>
                  <a:pt x="475" y="186"/>
                </a:lnTo>
                <a:lnTo>
                  <a:pt x="475" y="186"/>
                </a:lnTo>
                <a:lnTo>
                  <a:pt x="475" y="186"/>
                </a:lnTo>
                <a:close/>
              </a:path>
            </a:pathLst>
          </a:custGeom>
          <a:gradFill rotWithShape="0">
            <a:gsLst>
              <a:gs pos="0">
                <a:srgbClr val="FADCEC"/>
              </a:gs>
              <a:gs pos="100000">
                <a:srgbClr val="D57BA8"/>
              </a:gs>
            </a:gsLst>
            <a:lin ang="5400000"/>
          </a:gradFill>
          <a:ln w="6868">
            <a:solidFill>
              <a:srgbClr val="CC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8937895" y="4908498"/>
            <a:ext cx="16314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NZ" sz="12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Acceptance and Delivery</a:t>
            </a:r>
            <a:endParaRPr lang="en-US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405699" y="3534707"/>
            <a:ext cx="200002" cy="140480"/>
          </a:xfrm>
          <a:custGeom>
            <a:avLst/>
            <a:gdLst>
              <a:gd name="T0" fmla="*/ 56 w 112"/>
              <a:gd name="T1" fmla="*/ 112 h 112"/>
              <a:gd name="T2" fmla="*/ 0 w 112"/>
              <a:gd name="T3" fmla="*/ 0 h 112"/>
              <a:gd name="T4" fmla="*/ 112 w 112"/>
              <a:gd name="T5" fmla="*/ 0 h 112"/>
              <a:gd name="T6" fmla="*/ 56 w 112"/>
              <a:gd name="T7" fmla="*/ 112 h 112"/>
              <a:gd name="T8" fmla="*/ 56 w 112"/>
              <a:gd name="T9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" h="112">
                <a:moveTo>
                  <a:pt x="56" y="112"/>
                </a:moveTo>
                <a:lnTo>
                  <a:pt x="0" y="0"/>
                </a:lnTo>
                <a:lnTo>
                  <a:pt x="112" y="0"/>
                </a:lnTo>
                <a:lnTo>
                  <a:pt x="56" y="112"/>
                </a:lnTo>
                <a:lnTo>
                  <a:pt x="56" y="112"/>
                </a:lnTo>
                <a:close/>
              </a:path>
            </a:pathLst>
          </a:custGeom>
          <a:solidFill>
            <a:srgbClr val="000000"/>
          </a:solidFill>
          <a:ln w="6868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3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3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3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3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3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3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3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3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3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31800" algn="l"/>
              </a:tabLst>
            </a:pPr>
            <a:endParaRPr kumimoji="0" lang="en-NZ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22860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318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318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318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318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318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318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318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318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318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31800" algn="l"/>
                <a:tab pos="457200" algn="l"/>
              </a:tabLst>
            </a:pPr>
            <a:endParaRPr kumimoji="0" lang="en-NZ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39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2193</TotalTime>
  <Words>385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Times New Roman</vt:lpstr>
      <vt:lpstr>Wingdings</vt:lpstr>
      <vt:lpstr>Office Theme</vt:lpstr>
      <vt:lpstr>Mash Logistics  Mobile Freight Tracking</vt:lpstr>
      <vt:lpstr>Business Need</vt:lpstr>
      <vt:lpstr>Solution Overview</vt:lpstr>
      <vt:lpstr>Features</vt:lpstr>
      <vt:lpstr>Benefits</vt:lpstr>
      <vt:lpstr>Current Process </vt:lpstr>
      <vt:lpstr>To-be</vt:lpstr>
      <vt:lpstr>Technology</vt:lpstr>
      <vt:lpstr>Development Approach</vt:lpstr>
      <vt:lpstr>Prototypes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Fathima Zishan</dc:creator>
  <cp:lastModifiedBy>Fathima Zishan</cp:lastModifiedBy>
  <cp:revision>53</cp:revision>
  <dcterms:created xsi:type="dcterms:W3CDTF">2014-05-22T06:17:34Z</dcterms:created>
  <dcterms:modified xsi:type="dcterms:W3CDTF">2015-05-11T19:04:51Z</dcterms:modified>
</cp:coreProperties>
</file>