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85" r:id="rId4"/>
    <p:sldId id="306" r:id="rId5"/>
    <p:sldId id="307" r:id="rId6"/>
    <p:sldId id="303" r:id="rId7"/>
    <p:sldId id="304" r:id="rId8"/>
    <p:sldId id="309" r:id="rId9"/>
    <p:sldId id="317" r:id="rId10"/>
    <p:sldId id="310" r:id="rId11"/>
    <p:sldId id="305" r:id="rId12"/>
    <p:sldId id="315" r:id="rId13"/>
    <p:sldId id="316" r:id="rId14"/>
    <p:sldId id="312" r:id="rId15"/>
    <p:sldId id="258" r:id="rId1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00080"/>
    <a:srgbClr val="008000"/>
    <a:srgbClr val="183EAA"/>
    <a:srgbClr val="130AC0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Objects="1"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C00FF-B82E-4D14-8A7A-ADC7EDB7F15B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BD15-5A45-4864-90FB-63C91893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3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BCDED2B-469B-4588-A95A-21D2AE37FF4C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4222C-79FE-4F0A-9182-BCD13687D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1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52692-6DB6-46FD-8048-8BF0C226DA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4222C-79FE-4F0A-9182-BCD13687D5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FB0DD6-F672-48C1-B46D-29174C3E17BC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07BA1-E9B0-4E7A-95D8-AB0D2735CE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28600" y="76200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 smtClean="0">
                <a:solidFill>
                  <a:schemeClr val="bg1"/>
                </a:solidFill>
                <a:latin typeface="+mn-lt"/>
              </a:rPr>
              <a:t>Requirements Kickoff Session</a:t>
            </a:r>
            <a:endParaRPr lang="en-CA" sz="2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6953" y="685800"/>
            <a:ext cx="8229600" cy="457200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7ED18-C843-4B60-8683-6C307887299C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07BA1-E9B0-4E7A-95D8-AB0D2735C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4FE3D-F58F-45A3-A746-3903D1D1FA84}" type="datetime1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6E60D-B933-4487-AA8E-E2AC873CC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D573DC-74A9-4EEB-A048-FACF01CE2454}" type="datetime1">
              <a:rPr lang="en-US" smtClean="0"/>
              <a:t>6/15/2014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8D739-9418-4A80-B403-83FDF518A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276600"/>
            <a:ext cx="5638800" cy="1066799"/>
          </a:xfrm>
        </p:spPr>
        <p:txBody>
          <a:bodyPr/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267200"/>
            <a:ext cx="4724400" cy="76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B3CD2-144F-4C7A-97EB-FE9FD063D810}" type="datetime1">
              <a:rPr lang="en-US" smtClean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311B4-FF5C-4165-9205-35EF05D574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1 – Initial Caps</a:t>
            </a:r>
          </a:p>
          <a:p>
            <a:pPr lvl="1"/>
            <a:r>
              <a:rPr lang="en-US" smtClean="0"/>
              <a:t>Level 2 – Cap &amp; lower case</a:t>
            </a:r>
          </a:p>
          <a:p>
            <a:pPr lvl="2"/>
            <a:r>
              <a:rPr lang="en-US" smtClean="0"/>
              <a:t>Level 3 – Cap &amp; lower case	</a:t>
            </a:r>
          </a:p>
          <a:p>
            <a:pPr lvl="3"/>
            <a:r>
              <a:rPr lang="en-US" smtClean="0"/>
              <a:t>Level 4 – Cap &amp; lower case</a:t>
            </a:r>
          </a:p>
          <a:p>
            <a:pPr lvl="4"/>
            <a:r>
              <a:rPr lang="en-US" smtClean="0"/>
              <a:t>Level 5 – Cap &amp;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DE6E33BF-E041-481B-90EA-50116CA918A5}" type="datetime1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6C7A217B-2459-475A-9DA5-A1B10A380B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5" r:id="rId2"/>
    <p:sldLayoutId id="2147483659" r:id="rId3"/>
    <p:sldLayoutId id="2147483660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7663" indent="-347663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800" b="1">
          <a:solidFill>
            <a:srgbClr val="262626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39775" indent="-277813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2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2pPr>
      <a:lvl3pPr marL="1082675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lang="en-US" sz="20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3pPr>
      <a:lvl4pPr marL="1425575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lang="en-US" sz="16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4pPr>
      <a:lvl5pPr marL="1719263" indent="-179388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Blip>
          <a:blip r:embed="rId7"/>
        </a:buBlip>
        <a:defRPr lang="en-US" sz="1400">
          <a:solidFill>
            <a:srgbClr val="262626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8B7FA233-7CF1-416F-8B9F-006C1BE950C1}" type="datetime1">
              <a:rPr lang="en-US" smtClean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1FAF60FB-3E20-482D-8961-9777D869FA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22479" y="2590801"/>
            <a:ext cx="61593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Project Initiation Meeting: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/>
              <a:t>Mobile Freight Tracking Experience</a:t>
            </a:r>
            <a:endParaRPr lang="en-CA" sz="2400" dirty="0">
              <a:solidFill>
                <a:srgbClr val="CC99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  <a:ea typeface="ＭＳ Ｐゴシック" pitchFamily="-65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4724400" cy="4572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b="1" dirty="0" smtClean="0"/>
              <a:t>2014-JUN-16</a:t>
            </a:r>
            <a:endParaRPr lang="en-US" dirty="0" smtClean="0">
              <a:solidFill>
                <a:srgbClr val="898989"/>
              </a:solidFill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2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4921" y="689113"/>
            <a:ext cx="8229600" cy="457200"/>
          </a:xfrm>
        </p:spPr>
        <p:txBody>
          <a:bodyPr/>
          <a:lstStyle/>
          <a:p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Communications Plan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19458"/>
              </p:ext>
            </p:extLst>
          </p:nvPr>
        </p:nvGraphicFramePr>
        <p:xfrm>
          <a:off x="152402" y="1600200"/>
          <a:ext cx="8797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65"/>
                <a:gridCol w="1250633"/>
                <a:gridCol w="1371600"/>
                <a:gridCol w="2286000"/>
                <a:gridCol w="2015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Audience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r>
                        <a:rPr lang="en-US" baseline="0" dirty="0" smtClean="0"/>
                        <a:t> elicitation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Skype</a:t>
                      </a:r>
                      <a:r>
                        <a:rPr lang="en-US" baseline="0" dirty="0" smtClean="0"/>
                        <a:t>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BRD and</a:t>
                      </a:r>
                      <a:r>
                        <a:rPr lang="en-US" baseline="0" dirty="0" smtClean="0"/>
                        <a:t> Wireframe sent in 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CORVI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Skype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CORVI coordinator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Kale Logistics(Nitin)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documentation by Kale Logistics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r>
                        <a:rPr lang="en-US" baseline="0" dirty="0" smtClean="0"/>
                        <a:t> status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Project Status Report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4921" y="689113"/>
            <a:ext cx="8229600" cy="457200"/>
          </a:xfrm>
        </p:spPr>
        <p:txBody>
          <a:bodyPr/>
          <a:lstStyle/>
          <a:p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Change Management Plan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12642"/>
            <a:ext cx="8229600" cy="4525963"/>
          </a:xfrm>
        </p:spPr>
        <p:txBody>
          <a:bodyPr/>
          <a:lstStyle/>
          <a:p>
            <a:pPr marL="0" lvl="1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b="1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Change Control Process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 smtClean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Requirement has been Identified which is not part of SOW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kern="1200" dirty="0" smtClean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Motion 9 Studios will create a change request.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kern="1200" dirty="0" smtClean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Motion 9 Studios will provide time and cost estimates for the delivery of the Requirement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kern="1200" dirty="0" smtClean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Mash Logistics  can Approve or Reject the changes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kern="1200" dirty="0" smtClean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If the Change is approved, this would be included in the project scope.</a:t>
            </a:r>
          </a:p>
          <a:p>
            <a:pPr marL="0" lvl="1" indent="0" defTabSz="457200">
              <a:buClr>
                <a:srgbClr val="CC9900"/>
              </a:buClr>
              <a:buFont typeface="Wingdings" pitchFamily="2" charset="2"/>
              <a:buChar char="§"/>
            </a:pPr>
            <a:endParaRPr lang="en-CA" b="1" kern="1200" dirty="0" smtClean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0" lvl="1" indent="0" defTabSz="457200">
              <a:buClr>
                <a:srgbClr val="CC9900"/>
              </a:buClr>
              <a:buFont typeface="Wingdings" pitchFamily="2" charset="2"/>
              <a:buChar char="§"/>
            </a:pPr>
            <a:endParaRPr lang="en-CA" b="1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953" y="685800"/>
            <a:ext cx="8229600" cy="457200"/>
          </a:xfrm>
        </p:spPr>
        <p:txBody>
          <a:bodyPr/>
          <a:lstStyle/>
          <a:p>
            <a:r>
              <a:rPr lang="en-CA" sz="3600" dirty="0">
                <a:solidFill>
                  <a:schemeClr val="accent6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lvl="1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b="1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Requirements Elicitation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Requirements Elicitation Meeting with </a:t>
            </a:r>
            <a:r>
              <a:rPr lang="en-CA" kern="1200" dirty="0" err="1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 Ahmed on 18/6/2014.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endParaRPr lang="en-CA" sz="2000" b="0" dirty="0" smtClean="0"/>
          </a:p>
          <a:p>
            <a:pPr marL="461962" lvl="1" indent="0">
              <a:buNone/>
            </a:pPr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Project Description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Scope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Team Organization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Major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Deliverables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Project Plan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</a:endParaRP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Scheduled Activities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Expected Contributions by Stakeholder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Communications Plan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Change Management Plan</a:t>
            </a:r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Next Steps</a:t>
            </a:r>
          </a:p>
          <a:p>
            <a:endParaRPr lang="en-US" sz="2500" dirty="0" smtClean="0">
              <a:ea typeface="ＭＳ Ｐゴシック" pitchFamily="-65" charset="-128"/>
            </a:endParaRPr>
          </a:p>
          <a:p>
            <a:endParaRPr lang="en-US" sz="2500" dirty="0">
              <a:ea typeface="ＭＳ Ｐゴシック" pitchFamily="-65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513" y="838200"/>
            <a:ext cx="1601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rPr>
              <a:t>Agenda</a:t>
            </a:r>
            <a:endParaRPr lang="en-CA" sz="3600" dirty="0">
              <a:solidFill>
                <a:schemeClr val="accent6">
                  <a:lumMod val="75000"/>
                </a:schemeClr>
              </a:solidFill>
              <a:latin typeface="+mj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56953" y="68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r>
              <a:rPr lang="en-CA" dirty="0" smtClean="0"/>
              <a:t>Project Description</a:t>
            </a:r>
            <a:endParaRPr lang="en-CA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Development of Mobile Freight Tracking Experience(MFTE)</a:t>
            </a:r>
          </a:p>
          <a:p>
            <a:pPr>
              <a:lnSpc>
                <a:spcPct val="150000"/>
              </a:lnSpc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Key Components of MFTE includes:</a:t>
            </a:r>
          </a:p>
          <a:p>
            <a:pPr marL="800100" lvl="2" indent="-342900" algn="l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Freight Tracker - Customer app</a:t>
            </a:r>
          </a:p>
          <a:p>
            <a:pPr marL="800100" lvl="2" indent="-342900" algn="l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Freight Updater - Vendor app</a:t>
            </a:r>
          </a:p>
          <a:p>
            <a:pPr marL="800100" lvl="2" indent="-342900" algn="l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Mobile Middleware 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1" y="152400"/>
            <a:ext cx="8229600" cy="1143000"/>
          </a:xfrm>
        </p:spPr>
        <p:txBody>
          <a:bodyPr/>
          <a:lstStyle/>
          <a:p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68120"/>
              </p:ext>
            </p:extLst>
          </p:nvPr>
        </p:nvGraphicFramePr>
        <p:xfrm>
          <a:off x="618460" y="1545738"/>
          <a:ext cx="8229599" cy="256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95"/>
                <a:gridCol w="2875402"/>
                <a:gridCol w="2875402"/>
              </a:tblGrid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Freight Tracker - Customer app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Freight Updater - Vendor app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 Middleware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45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Freight tracking through mobile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Update freight </a:t>
                      </a:r>
                      <a:r>
                        <a:rPr lang="en-US" sz="1600" dirty="0" smtClean="0">
                          <a:effectLst/>
                        </a:rPr>
                        <a:t>status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a typeface="ＭＳ Ｐゴシック" pitchFamily="-65" charset="-128"/>
                        </a:rPr>
                        <a:t>connect Freight Tracker and Freight Updater to back    end (CORVI)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870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Freight order </a:t>
                      </a:r>
                      <a:r>
                        <a:rPr lang="en-US" sz="1600" dirty="0" smtClean="0">
                          <a:effectLst/>
                        </a:rPr>
                        <a:t>history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Vendor </a:t>
                      </a:r>
                      <a:r>
                        <a:rPr lang="en-US" sz="1600" dirty="0" smtClean="0">
                          <a:effectLst/>
                        </a:rPr>
                        <a:t>View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600" dirty="0">
                          <a:effectLst/>
                        </a:rPr>
                        <a:t>Quick </a:t>
                      </a:r>
                      <a:r>
                        <a:rPr lang="en-US" sz="1600" dirty="0" smtClean="0">
                          <a:effectLst/>
                        </a:rPr>
                        <a:t>call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258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258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838200" y="5181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eaLnBrk="0" hangingPunct="0">
              <a:spcBef>
                <a:spcPct val="20000"/>
              </a:spcBef>
              <a:buClr>
                <a:srgbClr val="CC9900"/>
              </a:buClr>
              <a:buFont typeface="Wingdings" pitchFamily="2" charset="2"/>
              <a:buChar char="§"/>
              <a:defRPr sz="2400" b="1">
                <a:solidFill>
                  <a:schemeClr val="accent5">
                    <a:lumMod val="50000"/>
                  </a:schemeClr>
                </a:solidFill>
                <a:latin typeface="+mn-lt"/>
                <a:cs typeface="ＭＳ Ｐゴシック" pitchFamily="-106" charset="-128"/>
              </a:defRPr>
            </a:lvl1pPr>
            <a:lvl2pPr lvl="1" indent="0" algn="ctr" defTabSz="9144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 ker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</a:defRPr>
            </a:lvl2pPr>
            <a:lvl3pPr indent="0" algn="ctr" eaLnBrk="0" hangingPunct="0">
              <a:spcBef>
                <a:spcPct val="200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</a:defRPr>
            </a:lvl3pPr>
            <a:lvl4pPr indent="0" algn="ctr" eaLnBrk="0" hangingPunct="0">
              <a:spcBef>
                <a:spcPct val="200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</a:defRPr>
            </a:lvl4pPr>
            <a:lvl5pPr indent="0" algn="ctr" eaLnBrk="0" hangingPunct="0">
              <a:spcBef>
                <a:spcPct val="20000"/>
              </a:spcBef>
              <a:buClr>
                <a:srgbClr val="FF9900"/>
              </a:buClr>
              <a:buFont typeface="Arial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6" charset="-128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lvl="2" algn="l">
              <a:buClr>
                <a:srgbClr val="CC990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Provide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access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to CORVI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backend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1475" y="453058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CC9900"/>
              </a:buClr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-65" charset="-128"/>
              </a:rPr>
              <a:t>Kale Logistics scope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523122" y="893223"/>
            <a:ext cx="8229600" cy="6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lang="en-US" sz="2800" b="1">
                <a:solidFill>
                  <a:srgbClr val="262626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397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lang="en-US" sz="2400">
                <a:solidFill>
                  <a:srgbClr val="262626"/>
                </a:solidFill>
                <a:latin typeface="+mn-lt"/>
                <a:ea typeface="ＭＳ Ｐゴシック" pitchFamily="-106" charset="-128"/>
                <a:cs typeface="+mn-cs"/>
              </a:defRPr>
            </a:lvl2pPr>
            <a:lvl3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lang="en-US" sz="2000">
                <a:solidFill>
                  <a:srgbClr val="262626"/>
                </a:solidFill>
                <a:latin typeface="+mn-lt"/>
                <a:ea typeface="ＭＳ Ｐゴシック" pitchFamily="-106" charset="-128"/>
                <a:cs typeface="+mn-cs"/>
              </a:defRPr>
            </a:lvl3pPr>
            <a:lvl4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lang="en-US" sz="1600">
                <a:solidFill>
                  <a:srgbClr val="262626"/>
                </a:solidFill>
                <a:latin typeface="+mn-lt"/>
                <a:ea typeface="ＭＳ Ｐゴシック" pitchFamily="-106" charset="-128"/>
                <a:cs typeface="+mn-cs"/>
              </a:defRPr>
            </a:lvl4pPr>
            <a:lvl5pPr marL="171926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" charset="0"/>
              <a:buBlip>
                <a:blip r:embed="rId2"/>
              </a:buBlip>
              <a:defRPr lang="en-US" sz="1400">
                <a:solidFill>
                  <a:srgbClr val="262626"/>
                </a:solidFill>
                <a:latin typeface="+mn-lt"/>
                <a:ea typeface="ＭＳ Ｐゴシック" pitchFamily="-106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buClr>
                <a:srgbClr val="CC9900"/>
              </a:buClr>
              <a:buNone/>
            </a:pPr>
            <a:r>
              <a:rPr lang="en-US" sz="2000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Motion 9 Studios Scope</a:t>
            </a:r>
            <a:endParaRPr lang="en-US" sz="2000" b="0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5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122050"/>
            <a:ext cx="8229600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Team Organization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974" y="1064995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Mash Logistics</a:t>
            </a: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43979"/>
              </p:ext>
            </p:extLst>
          </p:nvPr>
        </p:nvGraphicFramePr>
        <p:xfrm>
          <a:off x="659296" y="1473201"/>
          <a:ext cx="7848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 of Mash Logistics with Top Management</a:t>
                      </a:r>
                      <a:endParaRPr lang="en-US" dirty="0"/>
                    </a:p>
                  </a:txBody>
                  <a:tcPr/>
                </a:tc>
              </a:tr>
              <a:tr h="53073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SME and CORVI Coordinator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Arfeen</a:t>
                      </a:r>
                      <a:r>
                        <a:rPr lang="en-US" dirty="0" smtClean="0"/>
                        <a:t> Ahmed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District Manager and CORVI coordinator)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968" y="321053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Motion 9 Studios</a:t>
            </a:r>
            <a:endParaRPr lang="en-US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30815"/>
              </p:ext>
            </p:extLst>
          </p:nvPr>
        </p:nvGraphicFramePr>
        <p:xfrm>
          <a:off x="659296" y="3610645"/>
          <a:ext cx="78618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926"/>
                <a:gridCol w="3930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Fathima Thotathil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Coordinator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Suhail Khan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and Development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Mahesh </a:t>
                      </a:r>
                      <a:r>
                        <a:rPr lang="en-US" dirty="0" err="1" smtClean="0"/>
                        <a:t>Premayogan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974" y="5257800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Kale Logistics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44958"/>
              </p:ext>
            </p:extLst>
          </p:nvPr>
        </p:nvGraphicFramePr>
        <p:xfrm>
          <a:off x="659296" y="5657910"/>
          <a:ext cx="78618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926"/>
                <a:gridCol w="39309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CORVI</a:t>
                      </a:r>
                      <a:r>
                        <a:rPr lang="en-US" baseline="0" dirty="0" smtClean="0"/>
                        <a:t> 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Nitin Master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Major Deliverables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5404"/>
              </p:ext>
            </p:extLst>
          </p:nvPr>
        </p:nvGraphicFramePr>
        <p:xfrm>
          <a:off x="533400" y="1397000"/>
          <a:ext cx="815340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Requirements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Elicit</a:t>
                      </a:r>
                      <a:r>
                        <a:rPr lang="en-US" baseline="0" dirty="0" smtClean="0"/>
                        <a:t> and document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Business Requirement Document</a:t>
                      </a:r>
                      <a:r>
                        <a:rPr lang="en-US" baseline="0" dirty="0" smtClean="0"/>
                        <a:t> (BRD) with Wireframes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UI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and Finalize User Interface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UI Design for</a:t>
                      </a:r>
                      <a:r>
                        <a:rPr lang="en-US" baseline="0" dirty="0" smtClean="0"/>
                        <a:t> Freight Tracker and Freight Updater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 code for Freight Tracker</a:t>
                      </a:r>
                      <a:r>
                        <a:rPr lang="en-US" baseline="0" dirty="0" smtClean="0"/>
                        <a:t> and Freight Updater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Acceptance</a:t>
                      </a:r>
                      <a:r>
                        <a:rPr lang="en-US" baseline="0" dirty="0" smtClean="0"/>
                        <a:t> and Handover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User Acceptance</a:t>
                      </a:r>
                      <a:r>
                        <a:rPr lang="en-US" baseline="0" dirty="0" smtClean="0"/>
                        <a:t> Testing and Handover mobile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Freight Tracker and Freight Updater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6953" y="685800"/>
            <a:ext cx="8229600" cy="457200"/>
          </a:xfrm>
        </p:spPr>
        <p:txBody>
          <a:bodyPr/>
          <a:lstStyle/>
          <a:p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Project Plan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24" y="5174067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7 weeks translate to 30 Business days.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981"/>
            <a:ext cx="9144000" cy="3421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" y="5861018"/>
            <a:ext cx="497416" cy="49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80291"/>
            <a:ext cx="497416" cy="4974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592506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Corvi</a:t>
            </a:r>
            <a:r>
              <a:rPr lang="en-US" dirty="0" smtClean="0"/>
              <a:t> Web </a:t>
            </a:r>
            <a:r>
              <a:rPr lang="en-US" dirty="0" smtClean="0"/>
              <a:t>API </a:t>
            </a:r>
            <a:r>
              <a:rPr lang="en-US" dirty="0" smtClean="0"/>
              <a:t>development to be completed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56953" y="68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6262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262626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r>
              <a:rPr lang="en-CA" sz="3600" dirty="0">
                <a:solidFill>
                  <a:schemeClr val="accent6">
                    <a:lumMod val="75000"/>
                  </a:schemeClr>
                </a:solidFill>
              </a:rPr>
              <a:t>Scheduled Activities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/>
          <a:lstStyle/>
          <a:p>
            <a:pPr marL="0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sz="2400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Requirements Phase</a:t>
            </a: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Requirement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elicitation meetings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with </a:t>
            </a:r>
            <a:r>
              <a:rPr lang="en-CA" kern="1200" dirty="0" err="1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Ahmed </a:t>
            </a: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Review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BRD and Wireframes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by </a:t>
            </a:r>
            <a:r>
              <a:rPr lang="en-CA" kern="1200" dirty="0" err="1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Ahmed</a:t>
            </a: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Final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Review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and Approval by </a:t>
            </a:r>
            <a:r>
              <a:rPr lang="en-CA" kern="1200" dirty="0" err="1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Ahmed</a:t>
            </a: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Share Approved BRD with Kale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Logistics</a:t>
            </a: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0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sz="2400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UI Phase</a:t>
            </a: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 Review UI Design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by </a:t>
            </a:r>
            <a:r>
              <a:rPr lang="en-CA" kern="1200" dirty="0" err="1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Ahmed</a:t>
            </a: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 Final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Review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and Approval by </a:t>
            </a:r>
            <a:r>
              <a:rPr lang="en-CA" kern="1200" dirty="0" err="1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Arfeen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 Ahmed</a:t>
            </a:r>
          </a:p>
          <a:p>
            <a:pPr marL="0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sz="2400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Testing  Phase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User Acceptance Testing by Mash Logistics</a:t>
            </a:r>
          </a:p>
          <a:p>
            <a:pPr marL="0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sz="2400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Handover (Assumptions)</a:t>
            </a:r>
            <a:endParaRPr lang="en-CA" sz="2400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</a:endParaRP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Submit Freight Tracker to app store and google play store for review.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Host Freight Updater to Mash Logistics Web server to download for vendors. </a:t>
            </a:r>
          </a:p>
          <a:p>
            <a:pPr marL="800100" lvl="2" indent="-342900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0" indent="0">
              <a:buClr>
                <a:srgbClr val="CC9900"/>
              </a:buClr>
              <a:buNone/>
            </a:pPr>
            <a:endParaRPr lang="en-CA" dirty="0" smtClean="0"/>
          </a:p>
          <a:p>
            <a:pPr>
              <a:buClr>
                <a:srgbClr val="CC9900"/>
              </a:buClr>
              <a:buFont typeface="Wingdings" pitchFamily="2" charset="2"/>
              <a:buChar char="§"/>
            </a:pPr>
            <a:endParaRPr lang="en-CA" sz="1800" dirty="0" smtClean="0"/>
          </a:p>
          <a:p>
            <a:pPr marL="461962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111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4921" y="689113"/>
            <a:ext cx="8229600" cy="457200"/>
          </a:xfrm>
        </p:spPr>
        <p:txBody>
          <a:bodyPr/>
          <a:lstStyle/>
          <a:p>
            <a:r>
              <a:rPr lang="en-CA" sz="3600" dirty="0">
                <a:solidFill>
                  <a:schemeClr val="accent6">
                    <a:lumMod val="75000"/>
                  </a:schemeClr>
                </a:solidFill>
              </a:rPr>
              <a:t>Expected Contribution by </a:t>
            </a:r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Stakeholders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5486400"/>
          </a:xfrm>
        </p:spPr>
        <p:txBody>
          <a:bodyPr/>
          <a:lstStyle/>
          <a:p>
            <a:pPr marL="0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sz="2400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</a:rPr>
              <a:t>Mash Logistics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Review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and provide approvals for BRD and wireframes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Review and provide approvals for UI Design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User Acceptance Testing of proposed mobile </a:t>
            </a: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apps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endParaRPr lang="en-CA" kern="1200" dirty="0">
              <a:solidFill>
                <a:schemeClr val="accent5">
                  <a:lumMod val="50000"/>
                </a:schemeClr>
              </a:solidFill>
              <a:ea typeface="ＭＳ Ｐゴシック" pitchFamily="-65" charset="-128"/>
              <a:cs typeface="ＭＳ Ｐゴシック" pitchFamily="-106" charset="-128"/>
            </a:endParaRPr>
          </a:p>
          <a:p>
            <a:pPr marL="0" lvl="1" indent="0" defTabSz="457200">
              <a:buClr>
                <a:srgbClr val="CC9900"/>
              </a:buClr>
              <a:buFont typeface="Wingdings" pitchFamily="2" charset="2"/>
              <a:buChar char="§"/>
            </a:pPr>
            <a:r>
              <a:rPr lang="en-CA" b="1" kern="1200" dirty="0">
                <a:solidFill>
                  <a:srgbClr val="4BACC6">
                    <a:lumMod val="50000"/>
                  </a:srgbClr>
                </a:solidFill>
                <a:ea typeface="ＭＳ Ｐゴシック" pitchFamily="-65" charset="-128"/>
                <a:cs typeface="ＭＳ Ｐゴシック" pitchFamily="-106" charset="-128"/>
              </a:rPr>
              <a:t>Kale Logistics</a:t>
            </a:r>
          </a:p>
          <a:p>
            <a:pPr marL="690563" lvl="2" indent="-233363" defTabSz="457200">
              <a:buClr>
                <a:srgbClr val="CC9900"/>
              </a:buClr>
              <a:buFont typeface="Wingdings" panose="05000000000000000000" pitchFamily="2" charset="2"/>
              <a:buChar char="Ø"/>
            </a:pPr>
            <a:r>
              <a:rPr lang="en-CA" kern="1200" dirty="0" smtClean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Provide access to </a:t>
            </a:r>
            <a:r>
              <a:rPr lang="en-CA" kern="1200" dirty="0">
                <a:solidFill>
                  <a:schemeClr val="accent5">
                    <a:lumMod val="50000"/>
                  </a:schemeClr>
                </a:solidFill>
                <a:ea typeface="ＭＳ Ｐゴシック" pitchFamily="-65" charset="-128"/>
                <a:cs typeface="ＭＳ Ｐゴシック" pitchFamily="-106" charset="-128"/>
              </a:rPr>
              <a:t>CORVI backend</a:t>
            </a:r>
          </a:p>
          <a:p>
            <a:pPr marL="461962" lvl="1" indent="0"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7BA1-E9B0-4E7A-95D8-AB0D2735CE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511</Words>
  <Application>Microsoft Office PowerPoint</Application>
  <PresentationFormat>On-screen Show (4:3)</PresentationFormat>
  <Paragraphs>155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Times New Roman</vt:lpstr>
      <vt:lpstr>Wingdings</vt:lpstr>
      <vt:lpstr>1_Office Theme</vt:lpstr>
      <vt:lpstr>2_Office Theme</vt:lpstr>
      <vt:lpstr>Office Theme</vt:lpstr>
      <vt:lpstr>PowerPoint Presentation</vt:lpstr>
      <vt:lpstr>PowerPoint Presentation</vt:lpstr>
      <vt:lpstr>PowerPoint Presentation</vt:lpstr>
      <vt:lpstr>Scope</vt:lpstr>
      <vt:lpstr>Team Organization </vt:lpstr>
      <vt:lpstr>Major Deliverables</vt:lpstr>
      <vt:lpstr>Project Plan</vt:lpstr>
      <vt:lpstr>PowerPoint Presentation</vt:lpstr>
      <vt:lpstr>Expected Contribution by Stakeholders</vt:lpstr>
      <vt:lpstr>Communications Plan</vt:lpstr>
      <vt:lpstr>Change Management Plan</vt:lpstr>
      <vt:lpstr>Next Steps</vt:lpstr>
      <vt:lpstr>PowerPoint Presentation</vt:lpstr>
    </vt:vector>
  </TitlesOfParts>
  <Company>DIRECTV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DIRECTV</dc:creator>
  <cp:lastModifiedBy>Fathima Zishan</cp:lastModifiedBy>
  <cp:revision>229</cp:revision>
  <cp:lastPrinted>2013-07-17T18:40:15Z</cp:lastPrinted>
  <dcterms:created xsi:type="dcterms:W3CDTF">2010-09-27T15:54:40Z</dcterms:created>
  <dcterms:modified xsi:type="dcterms:W3CDTF">2014-06-15T12:26:30Z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a2434380-7b36-402a-b6a4-1742686ee921</vt:lpwstr>
  </property>
  <property fmtid="{D5CDD505-2E9C-101B-9397-08002B2CF9AE}" pid="3" name="Offisync_UniqueId">
    <vt:lpwstr>34273</vt:lpwstr>
  </property>
  <property fmtid="{D5CDD505-2E9C-101B-9397-08002B2CF9AE}" pid="4" name="Offisync_ServerID">
    <vt:lpwstr>6d0129f3-f2f7-48f2-bed6-70dd3cc2962b</vt:lpwstr>
  </property>
  <property fmtid="{D5CDD505-2E9C-101B-9397-08002B2CF9AE}" pid="5" name="Offisync_ProviderInitializationData">
    <vt:lpwstr>https://core.directv.com</vt:lpwstr>
  </property>
  <property fmtid="{D5CDD505-2E9C-101B-9397-08002B2CF9AE}" pid="6" name="Offisync_UpdateToken">
    <vt:lpwstr>1</vt:lpwstr>
  </property>
  <property fmtid="{D5CDD505-2E9C-101B-9397-08002B2CF9AE}" pid="7" name="Jive_LatestUserAccountName">
    <vt:lpwstr>431804</vt:lpwstr>
  </property>
  <property fmtid="{D5CDD505-2E9C-101B-9397-08002B2CF9AE}" pid="8" name="Jive_ModifiedButNotPublished">
    <vt:lpwstr>True</vt:lpwstr>
  </property>
</Properties>
</file>