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Lst>
  <p:sldSz cy="5143500" cx="9144000"/>
  <p:notesSz cx="6858000" cy="9144000"/>
  <p:embeddedFontLst>
    <p:embeddedFont>
      <p:font typeface="Raleway"/>
      <p:regular r:id="rId108"/>
      <p:bold r:id="rId109"/>
      <p:italic r:id="rId110"/>
      <p:boldItalic r:id="rId111"/>
    </p:embeddedFont>
    <p:embeddedFont>
      <p:font typeface="Lato"/>
      <p:regular r:id="rId112"/>
      <p:bold r:id="rId113"/>
      <p:italic r:id="rId114"/>
      <p:boldItalic r:id="rId1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Raleway-bold.fntdata"/><Relationship Id="rId108" Type="http://schemas.openxmlformats.org/officeDocument/2006/relationships/font" Target="fonts/Raleway-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5" Type="http://schemas.openxmlformats.org/officeDocument/2006/relationships/font" Target="fonts/Lato-boldItalic.fntdata"/><Relationship Id="rId15" Type="http://schemas.openxmlformats.org/officeDocument/2006/relationships/slide" Target="slides/slide10.xml"/><Relationship Id="rId110" Type="http://schemas.openxmlformats.org/officeDocument/2006/relationships/font" Target="fonts/Raleway-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Lato-italic.fntdata"/><Relationship Id="rId18" Type="http://schemas.openxmlformats.org/officeDocument/2006/relationships/slide" Target="slides/slide13.xml"/><Relationship Id="rId113" Type="http://schemas.openxmlformats.org/officeDocument/2006/relationships/font" Target="fonts/Lato-bold.fntdata"/><Relationship Id="rId112" Type="http://schemas.openxmlformats.org/officeDocument/2006/relationships/font" Target="fonts/Lato-regular.fntdata"/><Relationship Id="rId111" Type="http://schemas.openxmlformats.org/officeDocument/2006/relationships/font" Target="fonts/Raleway-bold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a461046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a461046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b35f79e37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b35f79e37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aa461046e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aa461046e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b335ed871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b335ed871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a461046e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a461046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a461046e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a461046e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335ed871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335ed871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461046e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a461046e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a461046e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a461046e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a461046e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a461046e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461046e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461046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335ed871e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335ed871e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a461046e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a461046e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335ed871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335ed871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a461046e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a461046e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a461046e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a461046e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a461046e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a461046e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a461046e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a461046e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a461046e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a461046e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a461046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a461046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a461046e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a461046e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a461046e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a461046e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a461046e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a461046e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a461046e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a461046e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335ed87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335ed87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a461046e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a461046e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a461046e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a461046e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a461046e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a461046e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a461046e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a461046e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a461046e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a461046e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a461046e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a461046e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a461046e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a461046e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a461046e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a461046e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a461046e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a461046e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a461046e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a461046e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335ed871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335ed871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a461046e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a461046e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335ed871e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335ed871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a461046e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a461046e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a461046e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a461046e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a461046e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a461046e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a461046e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a461046e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a461046e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a461046e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a461046e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a461046e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a461046e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a461046e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a461046e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a461046e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335ed871e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335ed871e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a461046e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a461046e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a461046e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aa461046e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a461046e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a461046e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a461046e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a461046e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a461046e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a461046e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a461046e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a461046e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a461046e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a461046e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a461046e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a461046e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a461046e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a461046e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a461046e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a461046e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335ed871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335ed871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35f79e37e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35f79e37e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35f79e37e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35f79e37e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b35f79ea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b35f79ea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35f79ea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35f79ea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35f79ea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35f79ea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35f79ea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35f79ea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35f79e37e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35f79e37e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a461046e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a461046eb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a461046e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a461046e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a461046e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aa461046e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335ed871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335ed871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a461046e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a461046e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a461046e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a461046e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a461046e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a461046e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a461046eb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a461046eb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a461046eb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a461046eb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aa461046e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aa461046e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a461046eb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a461046eb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aa461046e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aa461046e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a461046eb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aa461046e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aa461046e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aa461046e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335ed871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335ed871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aa461046e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aa461046e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a461046eb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aa461046eb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aa461046eb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aa461046e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b35f79e37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b35f79e37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35f79e37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35f79e37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35f79e37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35f79e37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35f79e37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35f79e37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b35f79e37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b35f79e37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35f79e37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35f79e37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b35f79e37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b35f79e37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a461046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a461046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aa461046e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aa461046e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35f79e37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b35f79e37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b35f79e37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b35f79e37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b35f79e37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b35f79e37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b35f79e37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b35f79e37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35f79e37e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b35f79e37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b35f79e37e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b35f79e37e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b35f79e37e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b35f79e37e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b35f79e37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b35f79e37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b35f79e37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b35f79e37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earch.maven.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en/java/javase/15/docs/api/java.sql/java/sql/Driv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earch.maven.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oracle.com/en/java/javase/15/docs/api/java.sql/java/sql/Connec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ev.mysql.com/doc/refman/8.0/en/server-system-variables.html#sysvar_max_connection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brettwooldridge/Hikari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ocs.oracle.com/en/java/javase/15/docs/api/java.sql/java/sql/Statemen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udemy.com/course/pemrograman-java-pemula-sampai-mahir/?referralCode=E97428FBE9A6F3590D8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docs.oracle.com/en/java/javase/15/docs/api/java.sql/java/sql/ResultSet.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oracle.com/en/java/javase/15/docs/api/java.sql/java/sql/package-summary.html" TargetMode="External"/><Relationship Id="rId4" Type="http://schemas.openxmlformats.org/officeDocument/2006/relationships/hyperlink" Target="https://docs.oracle.com/en/java/javase/15/docs/api/java.sql/javax/sql/package-summary.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https://docs.oracle.com/en/java/javase/15/docs/api/java.sql/java/sql/DatabaseMetaData.html" TargetMode="External"/><Relationship Id="rId4" Type="http://schemas.openxmlformats.org/officeDocument/2006/relationships/hyperlink" Target="https://docs.oracle.com/en/java/javase/15/docs/api/java.sql/java/sql/ParameterMetaData.html" TargetMode="External"/><Relationship Id="rId5" Type="http://schemas.openxmlformats.org/officeDocument/2006/relationships/hyperlink" Target="https://docs.oracle.com/en/java/javase/15/docs/api/java.sql/java/sql/ResultSetMetaData.htm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3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2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2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2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 Database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Tidak Dibahas?</a:t>
            </a:r>
            <a:endParaRPr/>
          </a:p>
        </p:txBody>
      </p:sp>
      <p:sp>
        <p:nvSpPr>
          <p:cNvPr id="666" name="Google Shape;666;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STORE PROCEDURE adalah fitur yang sangat canggih di database</a:t>
            </a:r>
            <a:endParaRPr/>
          </a:p>
          <a:p>
            <a:pPr indent="-311150" lvl="0" marL="457200" rtl="0" algn="l">
              <a:spcBef>
                <a:spcPts val="0"/>
              </a:spcBef>
              <a:spcAft>
                <a:spcPts val="0"/>
              </a:spcAft>
              <a:buSzPts val="1300"/>
              <a:buChar char="●"/>
            </a:pPr>
            <a:r>
              <a:rPr lang="id"/>
              <a:t>Namun saat ini, penggunaan STORE PROCEDURE sudah jarang sekali digunakan</a:t>
            </a:r>
            <a:endParaRPr/>
          </a:p>
          <a:p>
            <a:pPr indent="-311150" lvl="0" marL="457200" rtl="0" algn="l">
              <a:spcBef>
                <a:spcPts val="0"/>
              </a:spcBef>
              <a:spcAft>
                <a:spcPts val="0"/>
              </a:spcAft>
              <a:buSzPts val="1300"/>
              <a:buChar char="●"/>
            </a:pPr>
            <a:r>
              <a:rPr lang="id"/>
              <a:t>Problem nya karena pembuatan logic aplikasi di database menggunakan STORE PROCEDURE akan membuat script database semakin besar, dan sulit untuk di maintain. Terutama ketika terjadi perubahan logic</a:t>
            </a:r>
            <a:endParaRPr/>
          </a:p>
          <a:p>
            <a:pPr indent="-311150" lvl="0" marL="457200" rtl="0" algn="l">
              <a:spcBef>
                <a:spcPts val="0"/>
              </a:spcBef>
              <a:spcAft>
                <a:spcPts val="0"/>
              </a:spcAft>
              <a:buSzPts val="1300"/>
              <a:buChar char="●"/>
            </a:pPr>
            <a:r>
              <a:rPr lang="id"/>
              <a:t>Tidak ada proses deployment aplikasi kalo logic nya disimpan semuanya di STORE PROCEDURE</a:t>
            </a:r>
            <a:endParaRPr/>
          </a:p>
          <a:p>
            <a:pPr indent="-311150" lvl="0" marL="457200" rtl="0" algn="l">
              <a:spcBef>
                <a:spcPts val="0"/>
              </a:spcBef>
              <a:spcAft>
                <a:spcPts val="0"/>
              </a:spcAft>
              <a:buSzPts val="1300"/>
              <a:buChar char="●"/>
            </a:pPr>
            <a:r>
              <a:rPr lang="id"/>
              <a:t>Dan yang paling sulit adalah melakukan proses rollback kode jika terjadi masalah di STORE PROCEDURE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77" name="Google Shape;677;p1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Date &amp; Time</a:t>
            </a:r>
            <a:endParaRPr/>
          </a:p>
          <a:p>
            <a:pPr indent="-311150" lvl="0" marL="457200" rtl="0" algn="l">
              <a:spcBef>
                <a:spcPts val="0"/>
              </a:spcBef>
              <a:spcAft>
                <a:spcPts val="0"/>
              </a:spcAft>
              <a:buSzPts val="1300"/>
              <a:buChar char="●"/>
            </a:pPr>
            <a:r>
              <a:rPr lang="id"/>
              <a:t>Java Internationalization</a:t>
            </a:r>
            <a:endParaRPr/>
          </a:p>
          <a:p>
            <a:pPr indent="-311150" lvl="0" marL="457200" rtl="0" algn="l">
              <a:spcBef>
                <a:spcPts val="0"/>
              </a:spcBef>
              <a:spcAft>
                <a:spcPts val="0"/>
              </a:spcAft>
              <a:buSzPts val="1300"/>
              <a:buChar char="●"/>
            </a:pPr>
            <a:r>
              <a:rPr lang="id"/>
              <a:t>Java Thread</a:t>
            </a:r>
            <a:endParaRPr/>
          </a:p>
          <a:p>
            <a:pPr indent="-311150" lvl="0" marL="457200" rtl="0" algn="l">
              <a:spcBef>
                <a:spcPts val="0"/>
              </a:spcBef>
              <a:spcAft>
                <a:spcPts val="0"/>
              </a:spcAft>
              <a:buSzPts val="1300"/>
              <a:buChar char="●"/>
            </a:pPr>
            <a:r>
              <a:rPr lang="id"/>
              <a:t>Java Reflection</a:t>
            </a:r>
            <a:endParaRPr/>
          </a:p>
          <a:p>
            <a:pPr indent="-311150" lvl="0" marL="457200" rtl="0" algn="l">
              <a:spcBef>
                <a:spcPts val="0"/>
              </a:spcBef>
              <a:spcAft>
                <a:spcPts val="0"/>
              </a:spcAft>
              <a:buSzPts val="1300"/>
              <a:buChar char="●"/>
            </a:pPr>
            <a:r>
              <a:rPr lang="id"/>
              <a:t>Java Input &amp; Output</a:t>
            </a:r>
            <a:endParaRPr/>
          </a:p>
          <a:p>
            <a:pPr indent="-311150" lvl="0" marL="457200" rtl="0" algn="l">
              <a:spcBef>
                <a:spcPts val="0"/>
              </a:spcBef>
              <a:spcAft>
                <a:spcPts val="0"/>
              </a:spcAft>
              <a:buSzPts val="1300"/>
              <a:buChar char="●"/>
            </a:pPr>
            <a:r>
              <a:rPr lang="id"/>
              <a:t>Java Network</a:t>
            </a:r>
            <a:endParaRPr/>
          </a:p>
          <a:p>
            <a:pPr indent="-311150" lvl="0" marL="457200" rtl="0" algn="l">
              <a:spcBef>
                <a:spcPts val="0"/>
              </a:spcBef>
              <a:spcAft>
                <a:spcPts val="0"/>
              </a:spcAft>
              <a:buSzPts val="1300"/>
              <a:buChar char="●"/>
            </a:pPr>
            <a:r>
              <a:rPr lang="id"/>
              <a:t>Java Memory</a:t>
            </a:r>
            <a:endParaRPr/>
          </a:p>
          <a:p>
            <a:pPr indent="-311150" lvl="0" marL="457200" rtl="0" algn="l">
              <a:spcBef>
                <a:spcPts val="0"/>
              </a:spcBef>
              <a:spcAft>
                <a:spcPts val="0"/>
              </a:spcAft>
              <a:buSzPts val="1300"/>
              <a:buChar char="●"/>
            </a:pPr>
            <a:r>
              <a:rPr lang="id"/>
              <a:t>Java Validation</a:t>
            </a:r>
            <a:endParaRPr/>
          </a:p>
          <a:p>
            <a:pPr indent="-311150" lvl="0" marL="457200" rtl="0" algn="l">
              <a:spcBef>
                <a:spcPts val="0"/>
              </a:spcBef>
              <a:spcAft>
                <a:spcPts val="0"/>
              </a:spcAft>
              <a:buSzPts val="1300"/>
              <a:buChar char="●"/>
            </a:pPr>
            <a:r>
              <a:rPr lang="id"/>
              <a:t>Java Persistence API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menggunakan Apache Maven untuk membuat project</a:t>
            </a:r>
            <a:endParaRPr/>
          </a:p>
          <a:p>
            <a:pPr indent="-311150" lvl="0" marL="457200" rtl="0" algn="l">
              <a:spcBef>
                <a:spcPts val="0"/>
              </a:spcBef>
              <a:spcAft>
                <a:spcPts val="0"/>
              </a:spcAft>
              <a:buSzPts val="1300"/>
              <a:buChar char="●"/>
            </a:pPr>
            <a:r>
              <a:rPr lang="id"/>
              <a:t>Kita bisa menggunakan perintah :</a:t>
            </a:r>
            <a:endParaRPr/>
          </a:p>
          <a:p>
            <a:pPr indent="-298450" lvl="1" marL="914400" rtl="0" algn="l">
              <a:spcBef>
                <a:spcPts val="0"/>
              </a:spcBef>
              <a:spcAft>
                <a:spcPts val="0"/>
              </a:spcAft>
              <a:buSzPts val="1100"/>
              <a:buChar char="○"/>
            </a:pPr>
            <a:r>
              <a:rPr lang="id"/>
              <a:t>mvn archetype:generate</a:t>
            </a:r>
            <a:endParaRPr/>
          </a:p>
          <a:p>
            <a:pPr indent="-298450" lvl="1" marL="914400" rtl="0" algn="l">
              <a:spcBef>
                <a:spcPts val="0"/>
              </a:spcBef>
              <a:spcAft>
                <a:spcPts val="0"/>
              </a:spcAft>
              <a:buSzPts val="1100"/>
              <a:buChar char="○"/>
            </a:pPr>
            <a:r>
              <a:rPr lang="id"/>
              <a:t>Lalu cari : maven-archetype-quickstart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JUnit 5</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belajar Java Database menggunakan unit test, jadi pastikan menambahkan dependency JUnit 5 di project nya</a:t>
            </a:r>
            <a:endParaRPr/>
          </a:p>
          <a:p>
            <a:pPr indent="-311150" lvl="0" marL="457200" rtl="0" algn="l">
              <a:spcBef>
                <a:spcPts val="0"/>
              </a:spcBef>
              <a:spcAft>
                <a:spcPts val="0"/>
              </a:spcAft>
              <a:buSzPts val="1300"/>
              <a:buChar char="●"/>
            </a:pPr>
            <a:r>
              <a:rPr lang="id"/>
              <a:t>Silahkan cari junit-jupiter di </a:t>
            </a:r>
            <a:r>
              <a:rPr lang="id" u="sng">
                <a:solidFill>
                  <a:schemeClr val="hlink"/>
                </a:solidFill>
                <a:hlinkClick r:id="rId3"/>
              </a:rPr>
              <a:t>https://search.maven.org/</a:t>
            </a:r>
            <a:r>
              <a:rPr lang="id"/>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Driver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Driver</a:t>
            </a:r>
            <a:endParaRPr/>
          </a:p>
        </p:txBody>
      </p:sp>
      <p:sp>
        <p:nvSpPr>
          <p:cNvPr id="163" name="Google Shape;16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Driver adalah jembatan penghubung antara JDBC dan Database Management System yang akan kita gunakan</a:t>
            </a:r>
            <a:endParaRPr/>
          </a:p>
          <a:p>
            <a:pPr indent="-311150" lvl="0" marL="457200" rtl="0" algn="l">
              <a:spcBef>
                <a:spcPts val="0"/>
              </a:spcBef>
              <a:spcAft>
                <a:spcPts val="0"/>
              </a:spcAft>
              <a:buSzPts val="1300"/>
              <a:buChar char="●"/>
            </a:pPr>
            <a:r>
              <a:rPr lang="id"/>
              <a:t>Sebenarnya Driver itu berisikan class-class implementasi dari interface yang terdapat di JDBC</a:t>
            </a:r>
            <a:endParaRPr/>
          </a:p>
          <a:p>
            <a:pPr indent="-311150" lvl="0" marL="457200" rtl="0" algn="l">
              <a:spcBef>
                <a:spcPts val="0"/>
              </a:spcBef>
              <a:spcAft>
                <a:spcPts val="0"/>
              </a:spcAft>
              <a:buSzPts val="1300"/>
              <a:buChar char="●"/>
            </a:pPr>
            <a:r>
              <a:rPr lang="id"/>
              <a:t>Tanpa menggunakan Driver, kita JDBC tidak bisa terkoneksi ke DBMS</a:t>
            </a:r>
            <a:endParaRPr/>
          </a:p>
          <a:p>
            <a:pPr indent="-311150" lvl="0" marL="457200" rtl="0" algn="l">
              <a:spcBef>
                <a:spcPts val="0"/>
              </a:spcBef>
              <a:spcAft>
                <a:spcPts val="0"/>
              </a:spcAft>
              <a:buSzPts val="1300"/>
              <a:buChar char="●"/>
            </a:pPr>
            <a:r>
              <a:rPr lang="id"/>
              <a:t>Driver di JDBC direpresentasikan oleh interface java.sql.Driver</a:t>
            </a:r>
            <a:endParaRPr/>
          </a:p>
          <a:p>
            <a:pPr indent="-311150" lvl="0" marL="457200" rtl="0" algn="l">
              <a:spcBef>
                <a:spcPts val="0"/>
              </a:spcBef>
              <a:spcAft>
                <a:spcPts val="0"/>
              </a:spcAft>
              <a:buSzPts val="1300"/>
              <a:buChar char="●"/>
            </a:pPr>
            <a:r>
              <a:rPr lang="id" u="sng">
                <a:solidFill>
                  <a:schemeClr val="hlink"/>
                </a:solidFill>
                <a:hlinkClick r:id="rId3"/>
              </a:rPr>
              <a:t>https://docs.oracle.com/en/java/javase/15/docs/api/java.sql/java/sql/Driver.html</a:t>
            </a:r>
            <a:r>
              <a:rPr lang="id"/>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 Driver</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MySQL sudah menyediakan driver untuk JDBC</a:t>
            </a:r>
            <a:endParaRPr/>
          </a:p>
          <a:p>
            <a:pPr indent="-311150" lvl="0" marL="457200" rtl="0" algn="l">
              <a:spcBef>
                <a:spcPts val="0"/>
              </a:spcBef>
              <a:spcAft>
                <a:spcPts val="0"/>
              </a:spcAft>
              <a:buSzPts val="1300"/>
              <a:buChar char="●"/>
            </a:pPr>
            <a:r>
              <a:rPr lang="id"/>
              <a:t>Kita bisa cari MySQL Driver dengan menggunakan kata kunci mysql-connector-java di </a:t>
            </a:r>
            <a:r>
              <a:rPr lang="id" u="sng">
                <a:solidFill>
                  <a:schemeClr val="hlink"/>
                </a:solidFill>
                <a:hlinkClick r:id="rId3"/>
              </a:rPr>
              <a:t>https://search.maven.org/</a:t>
            </a:r>
            <a:r>
              <a:rPr lang="id"/>
              <a:t> </a:t>
            </a:r>
            <a:endParaRPr/>
          </a:p>
          <a:p>
            <a:pPr indent="-311150" lvl="0" marL="457200" rtl="0" algn="l">
              <a:spcBef>
                <a:spcPts val="0"/>
              </a:spcBef>
              <a:spcAft>
                <a:spcPts val="0"/>
              </a:spcAft>
              <a:buSzPts val="1300"/>
              <a:buChar char="●"/>
            </a:pPr>
            <a:r>
              <a:rPr lang="id"/>
              <a:t>Lalu tambahkan ke dependency project kita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Registrasi Driver ke JDBC</a:t>
            </a:r>
            <a:endParaRPr/>
          </a:p>
        </p:txBody>
      </p:sp>
      <p:sp>
        <p:nvSpPr>
          <p:cNvPr id="175" name="Google Shape;175;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menambah dependency MySQL Driver ke project kita</a:t>
            </a:r>
            <a:endParaRPr/>
          </a:p>
          <a:p>
            <a:pPr indent="-311150" lvl="0" marL="457200" rtl="0" algn="l">
              <a:spcBef>
                <a:spcPts val="0"/>
              </a:spcBef>
              <a:spcAft>
                <a:spcPts val="0"/>
              </a:spcAft>
              <a:buSzPts val="1300"/>
              <a:buChar char="●"/>
            </a:pPr>
            <a:r>
              <a:rPr lang="id"/>
              <a:t>Kita perlu melakukan registrasi Driver terlebih dahulu</a:t>
            </a:r>
            <a:endParaRPr/>
          </a:p>
          <a:p>
            <a:pPr indent="-311150" lvl="0" marL="457200" rtl="0" algn="l">
              <a:spcBef>
                <a:spcPts val="0"/>
              </a:spcBef>
              <a:spcAft>
                <a:spcPts val="0"/>
              </a:spcAft>
              <a:buSzPts val="1300"/>
              <a:buChar char="●"/>
            </a:pPr>
            <a:r>
              <a:rPr lang="id"/>
              <a:t>Untuk melakukan registrasi driver, kita bisa menggunakan static method registerDriver milik class java.sql.DriverManager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Registrasi Driver</a:t>
            </a:r>
            <a:endParaRPr/>
          </a:p>
        </p:txBody>
      </p:sp>
      <p:pic>
        <p:nvPicPr>
          <p:cNvPr id="181" name="Google Shape;181;p29"/>
          <p:cNvPicPr preferRelativeResize="0"/>
          <p:nvPr/>
        </p:nvPicPr>
        <p:blipFill>
          <a:blip r:embed="rId3">
            <a:alphaModFix/>
          </a:blip>
          <a:stretch>
            <a:fillRect/>
          </a:stretch>
        </p:blipFill>
        <p:spPr>
          <a:xfrm>
            <a:off x="152400" y="2006250"/>
            <a:ext cx="7900524"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Connection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Connection</a:t>
            </a:r>
            <a:endParaRPr/>
          </a:p>
        </p:txBody>
      </p:sp>
      <p:sp>
        <p:nvSpPr>
          <p:cNvPr id="192" name="Google Shape;192;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melakukan registrasi Driver ke JDBC, kita sekarang bisa mulai melakukan koneksi ke database</a:t>
            </a:r>
            <a:endParaRPr/>
          </a:p>
          <a:p>
            <a:pPr indent="-311150" lvl="0" marL="457200" rtl="0" algn="l">
              <a:spcBef>
                <a:spcPts val="0"/>
              </a:spcBef>
              <a:spcAft>
                <a:spcPts val="0"/>
              </a:spcAft>
              <a:buSzPts val="1300"/>
              <a:buChar char="●"/>
            </a:pPr>
            <a:r>
              <a:rPr lang="id"/>
              <a:t>Untuk melakukan koneksi ke database, kita harus memberi tahu jenis database, host, port, username dan password untuk terkoneksi ke database</a:t>
            </a:r>
            <a:endParaRPr/>
          </a:p>
          <a:p>
            <a:pPr indent="-311150" lvl="0" marL="457200" rtl="0" algn="l">
              <a:spcBef>
                <a:spcPts val="0"/>
              </a:spcBef>
              <a:spcAft>
                <a:spcPts val="0"/>
              </a:spcAft>
              <a:buSzPts val="1300"/>
              <a:buChar char="●"/>
            </a:pPr>
            <a:r>
              <a:rPr lang="id"/>
              <a:t>Semua itu biasanya digabungkan dalam sebuah string yang biasa disebut JDBC URL</a:t>
            </a:r>
            <a:endParaRPr/>
          </a:p>
          <a:p>
            <a:pPr indent="-311150" lvl="0" marL="457200" rtl="0" algn="l">
              <a:spcBef>
                <a:spcPts val="0"/>
              </a:spcBef>
              <a:spcAft>
                <a:spcPts val="0"/>
              </a:spcAft>
              <a:buSzPts val="1300"/>
              <a:buChar char="●"/>
            </a:pPr>
            <a:r>
              <a:rPr lang="id"/>
              <a:t>Koneksi ke database direpresentasikan oleh interface java.sql.Connection</a:t>
            </a:r>
            <a:endParaRPr/>
          </a:p>
          <a:p>
            <a:pPr indent="-311150" lvl="0" marL="457200" rtl="0" algn="l">
              <a:spcBef>
                <a:spcPts val="0"/>
              </a:spcBef>
              <a:spcAft>
                <a:spcPts val="0"/>
              </a:spcAft>
              <a:buSzPts val="1300"/>
              <a:buChar char="●"/>
            </a:pPr>
            <a:r>
              <a:rPr lang="id" u="sng">
                <a:solidFill>
                  <a:schemeClr val="hlink"/>
                </a:solidFill>
                <a:hlinkClick r:id="rId3"/>
              </a:rPr>
              <a:t>https://docs.oracle.com/en/java/javase/15/docs/api/java.sql/java/sql/Connection.html</a:t>
            </a:r>
            <a:r>
              <a:rPr lang="id"/>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 JDBC URL</a:t>
            </a:r>
            <a:endParaRPr/>
          </a:p>
        </p:txBody>
      </p:sp>
      <p:sp>
        <p:nvSpPr>
          <p:cNvPr id="198" name="Google Shape;19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Tiap database biasanya punya format jdbc url sendiri-sendiri</a:t>
            </a:r>
            <a:endParaRPr/>
          </a:p>
          <a:p>
            <a:pPr indent="-311150" lvl="0" marL="457200" rtl="0" algn="l">
              <a:spcBef>
                <a:spcPts val="0"/>
              </a:spcBef>
              <a:spcAft>
                <a:spcPts val="0"/>
              </a:spcAft>
              <a:buSzPts val="1300"/>
              <a:buChar char="●"/>
            </a:pPr>
            <a:r>
              <a:rPr lang="id"/>
              <a:t>Contohnya di MySQL, kita bisa menggunakan format seperti ini :</a:t>
            </a:r>
            <a:endParaRPr/>
          </a:p>
          <a:p>
            <a:pPr indent="-311150" lvl="0" marL="457200" rtl="0" algn="l">
              <a:spcBef>
                <a:spcPts val="0"/>
              </a:spcBef>
              <a:spcAft>
                <a:spcPts val="0"/>
              </a:spcAft>
              <a:buSzPts val="1300"/>
              <a:buChar char="●"/>
            </a:pPr>
            <a:r>
              <a:rPr lang="id"/>
              <a:t>jdbc:mysql://host:port/namadatabase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Connection</a:t>
            </a:r>
            <a:endParaRPr/>
          </a:p>
        </p:txBody>
      </p:sp>
      <p:sp>
        <p:nvSpPr>
          <p:cNvPr id="204" name="Google Shape;204;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Connection ke database, kita bisa menggunakan static method getConnection() di class java.sql.DriverManager</a:t>
            </a:r>
            <a:endParaRPr/>
          </a:p>
          <a:p>
            <a:pPr indent="-311150" lvl="0" marL="457200" rtl="0" algn="l">
              <a:spcBef>
                <a:spcPts val="0"/>
              </a:spcBef>
              <a:spcAft>
                <a:spcPts val="0"/>
              </a:spcAft>
              <a:buSzPts val="1300"/>
              <a:buChar char="●"/>
            </a:pPr>
            <a:r>
              <a:rPr lang="id"/>
              <a:t>Semua method di JDBC rata-rata selalu akan menghasilkan SQLException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Connection</a:t>
            </a:r>
            <a:endParaRPr/>
          </a:p>
        </p:txBody>
      </p:sp>
      <p:pic>
        <p:nvPicPr>
          <p:cNvPr id="210" name="Google Shape;210;p34"/>
          <p:cNvPicPr preferRelativeResize="0"/>
          <p:nvPr/>
        </p:nvPicPr>
        <p:blipFill>
          <a:blip r:embed="rId3">
            <a:alphaModFix/>
          </a:blip>
          <a:stretch>
            <a:fillRect/>
          </a:stretch>
        </p:blipFill>
        <p:spPr>
          <a:xfrm>
            <a:off x="152400" y="2006250"/>
            <a:ext cx="8839205" cy="28180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Menutup Connection</a:t>
            </a:r>
            <a:endParaRPr/>
          </a:p>
        </p:txBody>
      </p:sp>
      <p:sp>
        <p:nvSpPr>
          <p:cNvPr id="216" name="Google Shape;216;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selesai menggunakan Connection, disarankan untuk selalu menutup Connection tersebut.</a:t>
            </a:r>
            <a:endParaRPr/>
          </a:p>
          <a:p>
            <a:pPr indent="-311150" lvl="0" marL="457200" rtl="0" algn="l">
              <a:spcBef>
                <a:spcPts val="0"/>
              </a:spcBef>
              <a:spcAft>
                <a:spcPts val="0"/>
              </a:spcAft>
              <a:buSzPts val="1300"/>
              <a:buChar char="●"/>
            </a:pPr>
            <a:r>
              <a:rPr lang="id"/>
              <a:t>Jika sebuah Connection tidak kita tutup, maka selama aplikasi kita berjalan, koneksi ke datatabase akan selalu terbuka</a:t>
            </a:r>
            <a:endParaRPr/>
          </a:p>
          <a:p>
            <a:pPr indent="-311150" lvl="0" marL="457200" rtl="0" algn="l">
              <a:spcBef>
                <a:spcPts val="0"/>
              </a:spcBef>
              <a:spcAft>
                <a:spcPts val="0"/>
              </a:spcAft>
              <a:buSzPts val="1300"/>
              <a:buChar char="●"/>
            </a:pPr>
            <a:r>
              <a:rPr lang="id"/>
              <a:t>Jika Connection yang terbuka ke database terlalu banyak, ditakutkan nanti kita tidak bisa membuka koneksi lagi ke database dikarenakan sudah menyentuh nilai maksimam koneksi yang bisa di tangani oleh database nya</a:t>
            </a:r>
            <a:endParaRPr/>
          </a:p>
          <a:p>
            <a:pPr indent="-311150" lvl="0" marL="457200" rtl="0" algn="l">
              <a:spcBef>
                <a:spcPts val="0"/>
              </a:spcBef>
              <a:spcAft>
                <a:spcPts val="0"/>
              </a:spcAft>
              <a:buSzPts val="1300"/>
              <a:buChar char="●"/>
            </a:pPr>
            <a:r>
              <a:rPr lang="id"/>
              <a:t>Contohnya, maksimum Connection di MySQL adalah 151</a:t>
            </a:r>
            <a:endParaRPr/>
          </a:p>
          <a:p>
            <a:pPr indent="-311150" lvl="0" marL="457200" rtl="0" algn="l">
              <a:spcBef>
                <a:spcPts val="0"/>
              </a:spcBef>
              <a:spcAft>
                <a:spcPts val="0"/>
              </a:spcAft>
              <a:buSzPts val="1300"/>
              <a:buChar char="●"/>
            </a:pPr>
            <a:r>
              <a:rPr lang="id" u="sng">
                <a:solidFill>
                  <a:schemeClr val="hlink"/>
                </a:solidFill>
                <a:hlinkClick r:id="rId3"/>
              </a:rPr>
              <a:t>https://dev.mysql.com/doc/refman/8.0/en/server-system-variables.html#sysvar_max_connections</a:t>
            </a:r>
            <a:r>
              <a:rPr lang="id"/>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Menutup Connection</a:t>
            </a:r>
            <a:endParaRPr/>
          </a:p>
        </p:txBody>
      </p:sp>
      <p:pic>
        <p:nvPicPr>
          <p:cNvPr id="222" name="Google Shape;222;p36"/>
          <p:cNvPicPr preferRelativeResize="0"/>
          <p:nvPr/>
        </p:nvPicPr>
        <p:blipFill>
          <a:blip r:embed="rId3">
            <a:alphaModFix/>
          </a:blip>
          <a:stretch>
            <a:fillRect/>
          </a:stretch>
        </p:blipFill>
        <p:spPr>
          <a:xfrm>
            <a:off x="152400" y="2006250"/>
            <a:ext cx="8839195" cy="22970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DataSource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Connection</a:t>
            </a:r>
            <a:endParaRPr/>
          </a:p>
        </p:txBody>
      </p:sp>
      <p:sp>
        <p:nvSpPr>
          <p:cNvPr id="233" name="Google Shape;233;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Connection adalah sebuah resource yang sangat mahal</a:t>
            </a:r>
            <a:endParaRPr/>
          </a:p>
          <a:p>
            <a:pPr indent="-311150" lvl="0" marL="457200" rtl="0" algn="l">
              <a:spcBef>
                <a:spcPts val="0"/>
              </a:spcBef>
              <a:spcAft>
                <a:spcPts val="0"/>
              </a:spcAft>
              <a:buSzPts val="1300"/>
              <a:buChar char="●"/>
            </a:pPr>
            <a:r>
              <a:rPr lang="id"/>
              <a:t>Jika aplikasi kita sangat ketergantungan dengan database, maka membuka tutup koneksi setiap ada request sangatlah mahal harganya</a:t>
            </a:r>
            <a:endParaRPr/>
          </a:p>
          <a:p>
            <a:pPr indent="-311150" lvl="0" marL="457200" rtl="0" algn="l">
              <a:spcBef>
                <a:spcPts val="0"/>
              </a:spcBef>
              <a:spcAft>
                <a:spcPts val="0"/>
              </a:spcAft>
              <a:buSzPts val="1300"/>
              <a:buChar char="●"/>
            </a:pPr>
            <a:r>
              <a:rPr lang="id"/>
              <a:t>Connection itu sangat lambat ketika pertama kali dibuat, dan sangat mahal memakan memory</a:t>
            </a:r>
            <a:endParaRPr/>
          </a:p>
          <a:p>
            <a:pPr indent="-311150" lvl="0" marL="457200" rtl="0" algn="l">
              <a:spcBef>
                <a:spcPts val="0"/>
              </a:spcBef>
              <a:spcAft>
                <a:spcPts val="0"/>
              </a:spcAft>
              <a:buSzPts val="1300"/>
              <a:buChar char="●"/>
            </a:pPr>
            <a:r>
              <a:rPr lang="id"/>
              <a:t>Oleh karena itu, melakukan manajemen Connection secara manual sangatlah tidak direkomendasikan saat nanti kita membuat aplikasi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Connection Pool</a:t>
            </a:r>
            <a:endParaRPr/>
          </a:p>
        </p:txBody>
      </p:sp>
      <p:sp>
        <p:nvSpPr>
          <p:cNvPr id="239" name="Google Shape;23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Connection Pool adalah konsep dimana dibanding kita membuat koneksi baru setiap ada request ke yang membutuhkan database</a:t>
            </a:r>
            <a:endParaRPr/>
          </a:p>
          <a:p>
            <a:pPr indent="-311150" lvl="0" marL="457200" rtl="0" algn="l">
              <a:spcBef>
                <a:spcPts val="0"/>
              </a:spcBef>
              <a:spcAft>
                <a:spcPts val="0"/>
              </a:spcAft>
              <a:buSzPts val="1300"/>
              <a:buChar char="●"/>
            </a:pPr>
            <a:r>
              <a:rPr lang="id"/>
              <a:t>Lebih baik diawal kita buatkan banyak Connection terlebih dahulu, sehingga hanya lambat diawal ketika aplikasi berjalan</a:t>
            </a:r>
            <a:endParaRPr/>
          </a:p>
          <a:p>
            <a:pPr indent="-311150" lvl="0" marL="457200" rtl="0" algn="l">
              <a:spcBef>
                <a:spcPts val="0"/>
              </a:spcBef>
              <a:spcAft>
                <a:spcPts val="0"/>
              </a:spcAft>
              <a:buSzPts val="1300"/>
              <a:buChar char="●"/>
            </a:pPr>
            <a:r>
              <a:rPr lang="id"/>
              <a:t>Selanjutnya ketika ada request yang butuh koneksi, kita hanya cukup menggunakan salah satu Connection, dan setelah selesai, kita kembalikan lagi Connection nya</a:t>
            </a:r>
            <a:endParaRPr/>
          </a:p>
          <a:p>
            <a:pPr indent="-311150" lvl="0" marL="457200" rtl="0" algn="l">
              <a:spcBef>
                <a:spcPts val="0"/>
              </a:spcBef>
              <a:spcAft>
                <a:spcPts val="0"/>
              </a:spcAft>
              <a:buSzPts val="1300"/>
              <a:buChar char="●"/>
            </a:pPr>
            <a:r>
              <a:rPr lang="id"/>
              <a:t>Jika semua Connection sedang terpakai semua, ketika ada request yang butuh koneksi lagi, request tersebut diminta untuk menunggu terlebih dahulu, dengan demikian penggunaan memory untuk Connection tidak akan terlalu bengkak</a:t>
            </a:r>
            <a:endParaRPr/>
          </a:p>
          <a:p>
            <a:pPr indent="-311150" lvl="0" marL="457200" rtl="0" algn="l">
              <a:spcBef>
                <a:spcPts val="0"/>
              </a:spcBef>
              <a:spcAft>
                <a:spcPts val="0"/>
              </a:spcAft>
              <a:buSzPts val="1300"/>
              <a:buChar char="●"/>
            </a:pPr>
            <a:r>
              <a:rPr lang="id"/>
              <a:t>Connection Pool di JDBC direpresentasikan dengan interface javax.sql.DataSource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Konsep Connection Pool</a:t>
            </a:r>
            <a:endParaRPr/>
          </a:p>
        </p:txBody>
      </p:sp>
      <p:pic>
        <p:nvPicPr>
          <p:cNvPr id="245" name="Google Shape;245;p40"/>
          <p:cNvPicPr preferRelativeResize="0"/>
          <p:nvPr/>
        </p:nvPicPr>
        <p:blipFill>
          <a:blip r:embed="rId3">
            <a:alphaModFix/>
          </a:blip>
          <a:stretch>
            <a:fillRect/>
          </a:stretch>
        </p:blipFill>
        <p:spPr>
          <a:xfrm>
            <a:off x="1810725" y="2006250"/>
            <a:ext cx="5526145" cy="29848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HikariCP</a:t>
            </a:r>
            <a:endParaRPr/>
          </a:p>
        </p:txBody>
      </p:sp>
      <p:sp>
        <p:nvSpPr>
          <p:cNvPr id="251" name="Google Shape;251;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Membuat connection pool secara manual bukanlah hal bijak, lebih baik kita menggunakan library connection pool yang sudah terbukti bekerja dengan baik.</a:t>
            </a:r>
            <a:endParaRPr/>
          </a:p>
          <a:p>
            <a:pPr indent="-311150" lvl="0" marL="457200" rtl="0" algn="l">
              <a:spcBef>
                <a:spcPts val="0"/>
              </a:spcBef>
              <a:spcAft>
                <a:spcPts val="0"/>
              </a:spcAft>
              <a:buSzPts val="1300"/>
              <a:buChar char="●"/>
            </a:pPr>
            <a:r>
              <a:rPr lang="id"/>
              <a:t>HikariCP adalah salah satu connection pool library yang paling populer saat ini di Java</a:t>
            </a:r>
            <a:endParaRPr/>
          </a:p>
          <a:p>
            <a:pPr indent="-311150" lvl="0" marL="457200" rtl="0" algn="l">
              <a:spcBef>
                <a:spcPts val="0"/>
              </a:spcBef>
              <a:spcAft>
                <a:spcPts val="0"/>
              </a:spcAft>
              <a:buSzPts val="1300"/>
              <a:buChar char="●"/>
            </a:pPr>
            <a:r>
              <a:rPr lang="id"/>
              <a:t>Kita bisa menggunakan HikariCP ini untuk melakukan connection pool terhadap koneksi database di aplikasi kita</a:t>
            </a:r>
            <a:endParaRPr/>
          </a:p>
          <a:p>
            <a:pPr indent="-311150" lvl="0" marL="457200" rtl="0" algn="l">
              <a:spcBef>
                <a:spcPts val="0"/>
              </a:spcBef>
              <a:spcAft>
                <a:spcPts val="0"/>
              </a:spcAft>
              <a:buSzPts val="1300"/>
              <a:buChar char="●"/>
            </a:pPr>
            <a:r>
              <a:rPr lang="id" u="sng">
                <a:solidFill>
                  <a:schemeClr val="hlink"/>
                </a:solidFill>
                <a:hlinkClick r:id="rId3"/>
              </a:rPr>
              <a:t>https://github.com/brettwooldridge/HikariCP</a:t>
            </a:r>
            <a:r>
              <a:rPr lang="id"/>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Konfigurasi HikariCP</a:t>
            </a:r>
            <a:endParaRPr/>
          </a:p>
        </p:txBody>
      </p:sp>
      <p:pic>
        <p:nvPicPr>
          <p:cNvPr id="257" name="Google Shape;257;p42"/>
          <p:cNvPicPr preferRelativeResize="0"/>
          <p:nvPr/>
        </p:nvPicPr>
        <p:blipFill>
          <a:blip r:embed="rId3">
            <a:alphaModFix/>
          </a:blip>
          <a:stretch>
            <a:fillRect/>
          </a:stretch>
        </p:blipFill>
        <p:spPr>
          <a:xfrm>
            <a:off x="152400" y="2006250"/>
            <a:ext cx="8803145" cy="298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Connection Pool</a:t>
            </a:r>
            <a:endParaRPr/>
          </a:p>
        </p:txBody>
      </p:sp>
      <p:pic>
        <p:nvPicPr>
          <p:cNvPr id="263" name="Google Shape;263;p43"/>
          <p:cNvPicPr preferRelativeResize="0"/>
          <p:nvPr/>
        </p:nvPicPr>
        <p:blipFill>
          <a:blip r:embed="rId3">
            <a:alphaModFix/>
          </a:blip>
          <a:stretch>
            <a:fillRect/>
          </a:stretch>
        </p:blipFill>
        <p:spPr>
          <a:xfrm>
            <a:off x="152400" y="2006250"/>
            <a:ext cx="7167632" cy="298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Perintah SQL</a:t>
            </a:r>
            <a:endParaRPr/>
          </a:p>
        </p:txBody>
      </p:sp>
      <p:sp>
        <p:nvSpPr>
          <p:cNvPr id="274" name="Google Shape;274;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terkoneksi ke database via Connection, sudah pasti kita ingin mengirim perintah SQL ke database</a:t>
            </a:r>
            <a:endParaRPr/>
          </a:p>
          <a:p>
            <a:pPr indent="-311150" lvl="0" marL="457200" rtl="0" algn="l">
              <a:spcBef>
                <a:spcPts val="0"/>
              </a:spcBef>
              <a:spcAft>
                <a:spcPts val="0"/>
              </a:spcAft>
              <a:buSzPts val="1300"/>
              <a:buChar char="●"/>
            </a:pPr>
            <a:r>
              <a:rPr lang="id"/>
              <a:t>Connection adalah object yang bertugas sebagai jembatan koneksi dari aplikasi kita ke database, untuk mengirim perintah SQL, kita bisa menggunakan beberapa object lain, salah satunya yang akan kita bahas sekarang, yaitu Statement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Statement</a:t>
            </a:r>
            <a:endParaRPr/>
          </a:p>
        </p:txBody>
      </p:sp>
      <p:sp>
        <p:nvSpPr>
          <p:cNvPr id="280" name="Google Shape;280;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java.sql.Statement adalah interface yang bisa kita gunakan untuk mengirim SQL ke database, sekaligus menerima response data dari database</a:t>
            </a:r>
            <a:endParaRPr/>
          </a:p>
          <a:p>
            <a:pPr indent="-311150" lvl="0" marL="457200" rtl="0" algn="l">
              <a:spcBef>
                <a:spcPts val="0"/>
              </a:spcBef>
              <a:spcAft>
                <a:spcPts val="0"/>
              </a:spcAft>
              <a:buSzPts val="1300"/>
              <a:buChar char="●"/>
            </a:pPr>
            <a:r>
              <a:rPr lang="id"/>
              <a:t>Ada banyak method yang bisa kita gunakan di Statement untuk mengirim perintah SQL, kita akan bahas satu persatu</a:t>
            </a:r>
            <a:endParaRPr/>
          </a:p>
          <a:p>
            <a:pPr indent="-311150" lvl="0" marL="457200" rtl="0" algn="l">
              <a:spcBef>
                <a:spcPts val="0"/>
              </a:spcBef>
              <a:spcAft>
                <a:spcPts val="0"/>
              </a:spcAft>
              <a:buSzPts val="1300"/>
              <a:buChar char="●"/>
            </a:pPr>
            <a:r>
              <a:rPr lang="id" u="sng">
                <a:solidFill>
                  <a:schemeClr val="hlink"/>
                </a:solidFill>
                <a:hlinkClick r:id="rId3"/>
              </a:rPr>
              <a:t>https://docs.oracle.com/en/java/javase/15/docs/api/java.sql/java/sql/Statement.html</a:t>
            </a:r>
            <a:r>
              <a:rPr lang="id"/>
              <a:t> </a:t>
            </a:r>
            <a:endParaRPr/>
          </a:p>
          <a:p>
            <a:pPr indent="-311150" lvl="0" marL="457200" rtl="0" algn="l">
              <a:spcBef>
                <a:spcPts val="0"/>
              </a:spcBef>
              <a:spcAft>
                <a:spcPts val="0"/>
              </a:spcAft>
              <a:buSzPts val="1300"/>
              <a:buChar char="●"/>
            </a:pPr>
            <a:r>
              <a:rPr lang="id"/>
              <a:t>Untuk membuat statement kita bisa menggunakan method createStatement() milik Connection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Statement</a:t>
            </a:r>
            <a:endParaRPr/>
          </a:p>
        </p:txBody>
      </p:sp>
      <p:pic>
        <p:nvPicPr>
          <p:cNvPr id="286" name="Google Shape;286;p47"/>
          <p:cNvPicPr preferRelativeResize="0"/>
          <p:nvPr/>
        </p:nvPicPr>
        <p:blipFill>
          <a:blip r:embed="rId3">
            <a:alphaModFix/>
          </a:blip>
          <a:stretch>
            <a:fillRect/>
          </a:stretch>
        </p:blipFill>
        <p:spPr>
          <a:xfrm>
            <a:off x="152400" y="2006250"/>
            <a:ext cx="8839202" cy="184742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Statement.executeUpdate(sql)</a:t>
            </a:r>
            <a:endParaRPr/>
          </a:p>
        </p:txBody>
      </p:sp>
      <p:sp>
        <p:nvSpPr>
          <p:cNvPr id="292" name="Google Shape;292;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pertama yang akan kita bahas adalah executeUpdate(sql)</a:t>
            </a:r>
            <a:endParaRPr/>
          </a:p>
          <a:p>
            <a:pPr indent="-311150" lvl="0" marL="457200" rtl="0" algn="l">
              <a:spcBef>
                <a:spcPts val="0"/>
              </a:spcBef>
              <a:spcAft>
                <a:spcPts val="0"/>
              </a:spcAft>
              <a:buSzPts val="1300"/>
              <a:buChar char="●"/>
            </a:pPr>
            <a:r>
              <a:rPr lang="id"/>
              <a:t>Method ini digunakan untuk mengirim perintah SQL INSERT, UPDATE, DELETE atau apapun yang tidak membutuhkan result</a:t>
            </a:r>
            <a:endParaRPr/>
          </a:p>
          <a:p>
            <a:pPr indent="-311150" lvl="0" marL="457200" rtl="0" algn="l">
              <a:spcBef>
                <a:spcPts val="0"/>
              </a:spcBef>
              <a:spcAft>
                <a:spcPts val="0"/>
              </a:spcAft>
              <a:buSzPts val="1300"/>
              <a:buChar char="●"/>
            </a:pPr>
            <a:r>
              <a:rPr lang="id"/>
              <a:t>Bahkan bisa perintah SQL DDL (create table, create index, dan lain-lain), walaupun best practice nya, perintah DDL lebih baik dilakukan langsung di database, atau menggunakan migration script, tidak dari aplikasi</a:t>
            </a:r>
            <a:endParaRPr/>
          </a:p>
          <a:p>
            <a:pPr indent="-311150" lvl="0" marL="457200" rtl="0" algn="l">
              <a:spcBef>
                <a:spcPts val="0"/>
              </a:spcBef>
              <a:spcAft>
                <a:spcPts val="0"/>
              </a:spcAft>
              <a:buSzPts val="1300"/>
              <a:buChar char="●"/>
            </a:pPr>
            <a:r>
              <a:rPr lang="id"/>
              <a:t>executeUpdate(sql) mengembalikan return int, dimana ini biasanya mengembalikan berapa banyak record di database yang terkena impact perintah SQL kita, misal ketika mengirim perintah UPDATE, berapa banyak record yang ter-update misalnya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Tabel</a:t>
            </a:r>
            <a:endParaRPr/>
          </a:p>
        </p:txBody>
      </p:sp>
      <p:pic>
        <p:nvPicPr>
          <p:cNvPr id="298" name="Google Shape;298;p49"/>
          <p:cNvPicPr preferRelativeResize="0"/>
          <p:nvPr/>
        </p:nvPicPr>
        <p:blipFill>
          <a:blip r:embed="rId3">
            <a:alphaModFix/>
          </a:blip>
          <a:stretch>
            <a:fillRect/>
          </a:stretch>
        </p:blipFill>
        <p:spPr>
          <a:xfrm>
            <a:off x="152400" y="2006250"/>
            <a:ext cx="7121530" cy="2984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Perintah SQL</a:t>
            </a:r>
            <a:endParaRPr/>
          </a:p>
        </p:txBody>
      </p:sp>
      <p:pic>
        <p:nvPicPr>
          <p:cNvPr id="304" name="Google Shape;304;p50"/>
          <p:cNvPicPr preferRelativeResize="0"/>
          <p:nvPr/>
        </p:nvPicPr>
        <p:blipFill>
          <a:blip r:embed="rId3">
            <a:alphaModFix/>
          </a:blip>
          <a:stretch>
            <a:fillRect/>
          </a:stretch>
        </p:blipFill>
        <p:spPr>
          <a:xfrm>
            <a:off x="152400" y="2006250"/>
            <a:ext cx="8348430"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Statement.executeQuery(sql)</a:t>
            </a:r>
            <a:endParaRPr/>
          </a:p>
        </p:txBody>
      </p:sp>
      <p:sp>
        <p:nvSpPr>
          <p:cNvPr id="310" name="Google Shape;310;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mengirim perintah SQL yang mengembalikan data, maka kita bisa menggunakan method executeQuery(sql)</a:t>
            </a:r>
            <a:endParaRPr/>
          </a:p>
          <a:p>
            <a:pPr indent="-311150" lvl="0" marL="457200" rtl="0" algn="l">
              <a:spcBef>
                <a:spcPts val="0"/>
              </a:spcBef>
              <a:spcAft>
                <a:spcPts val="0"/>
              </a:spcAft>
              <a:buSzPts val="1300"/>
              <a:buChar char="●"/>
            </a:pPr>
            <a:r>
              <a:rPr lang="id"/>
              <a:t>Method ini akan mengembalikan object java.sql.ResultSet, yaitu berisikan data-data hasil query SQL yang kita kirimkan</a:t>
            </a:r>
            <a:endParaRPr/>
          </a:p>
          <a:p>
            <a:pPr indent="-311150" lvl="0" marL="457200" rtl="0" algn="l">
              <a:spcBef>
                <a:spcPts val="0"/>
              </a:spcBef>
              <a:spcAft>
                <a:spcPts val="0"/>
              </a:spcAft>
              <a:buSzPts val="1300"/>
              <a:buChar char="●"/>
            </a:pPr>
            <a:r>
              <a:rPr lang="id"/>
              <a:t>Pembahasan interface ResultSet akan kita bahas lebih detail lagi nanti di chapter tersendiri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Dasar</a:t>
            </a:r>
            <a:endParaRPr/>
          </a:p>
          <a:p>
            <a:pPr indent="-311150" lvl="0" marL="457200" rtl="0" algn="l">
              <a:spcBef>
                <a:spcPts val="0"/>
              </a:spcBef>
              <a:spcAft>
                <a:spcPts val="0"/>
              </a:spcAft>
              <a:buSzPts val="1300"/>
              <a:buChar char="●"/>
            </a:pPr>
            <a:r>
              <a:rPr lang="id"/>
              <a:t>Java Object Oriented Programming</a:t>
            </a:r>
            <a:endParaRPr/>
          </a:p>
          <a:p>
            <a:pPr indent="-311150" lvl="0" marL="457200" rtl="0" algn="l">
              <a:spcBef>
                <a:spcPts val="0"/>
              </a:spcBef>
              <a:spcAft>
                <a:spcPts val="0"/>
              </a:spcAft>
              <a:buSzPts val="1300"/>
              <a:buChar char="●"/>
            </a:pPr>
            <a:r>
              <a:rPr lang="id"/>
              <a:t>Java Generic</a:t>
            </a:r>
            <a:endParaRPr/>
          </a:p>
          <a:p>
            <a:pPr indent="-311150" lvl="0" marL="457200" rtl="0" algn="l">
              <a:spcBef>
                <a:spcPts val="0"/>
              </a:spcBef>
              <a:spcAft>
                <a:spcPts val="0"/>
              </a:spcAft>
              <a:buSzPts val="1300"/>
              <a:buChar char="●"/>
            </a:pPr>
            <a:r>
              <a:rPr lang="id"/>
              <a:t>Java Collection</a:t>
            </a:r>
            <a:endParaRPr/>
          </a:p>
          <a:p>
            <a:pPr indent="-311150" lvl="0" marL="457200" rtl="0" algn="l">
              <a:spcBef>
                <a:spcPts val="0"/>
              </a:spcBef>
              <a:spcAft>
                <a:spcPts val="0"/>
              </a:spcAft>
              <a:buSzPts val="1300"/>
              <a:buChar char="●"/>
            </a:pPr>
            <a:r>
              <a:rPr lang="id"/>
              <a:t>Java Lambda</a:t>
            </a:r>
            <a:endParaRPr/>
          </a:p>
          <a:p>
            <a:pPr indent="-311150" lvl="0" marL="457200" rtl="0" algn="l">
              <a:spcBef>
                <a:spcPts val="0"/>
              </a:spcBef>
              <a:spcAft>
                <a:spcPts val="0"/>
              </a:spcAft>
              <a:buSzPts val="1300"/>
              <a:buChar char="●"/>
            </a:pPr>
            <a:r>
              <a:rPr lang="id"/>
              <a:t>Apache Maven</a:t>
            </a:r>
            <a:endParaRPr/>
          </a:p>
          <a:p>
            <a:pPr indent="-311150" lvl="0" marL="457200" rtl="0" algn="l">
              <a:spcBef>
                <a:spcPts val="0"/>
              </a:spcBef>
              <a:spcAft>
                <a:spcPts val="0"/>
              </a:spcAft>
              <a:buSzPts val="1300"/>
              <a:buChar char="●"/>
            </a:pPr>
            <a:r>
              <a:rPr lang="id"/>
              <a:t>Java Unit Test</a:t>
            </a:r>
            <a:endParaRPr/>
          </a:p>
          <a:p>
            <a:pPr indent="-311150" lvl="0" marL="457200" rtl="0" algn="l">
              <a:spcBef>
                <a:spcPts val="0"/>
              </a:spcBef>
              <a:spcAft>
                <a:spcPts val="0"/>
              </a:spcAft>
              <a:buSzPts val="1300"/>
              <a:buChar char="●"/>
            </a:pPr>
            <a:r>
              <a:rPr lang="id"/>
              <a:t>Java Stream</a:t>
            </a:r>
            <a:endParaRPr/>
          </a:p>
          <a:p>
            <a:pPr indent="-311150" lvl="0" marL="457200" rtl="0" algn="l">
              <a:spcBef>
                <a:spcPts val="0"/>
              </a:spcBef>
              <a:spcAft>
                <a:spcPts val="0"/>
              </a:spcAft>
              <a:buSzPts val="1300"/>
              <a:buChar char="●"/>
            </a:pPr>
            <a:r>
              <a:rPr lang="id"/>
              <a:t>MySQL Database</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https://www.udemy.com/course/pemrograman-java-pemula-sampai-mahir/?referralCode=E97428FBE9A6F3590D8D</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Query Data</a:t>
            </a:r>
            <a:endParaRPr/>
          </a:p>
        </p:txBody>
      </p:sp>
      <p:pic>
        <p:nvPicPr>
          <p:cNvPr id="316" name="Google Shape;316;p52"/>
          <p:cNvPicPr preferRelativeResize="0"/>
          <p:nvPr/>
        </p:nvPicPr>
        <p:blipFill>
          <a:blip r:embed="rId3">
            <a:alphaModFix/>
          </a:blip>
          <a:stretch>
            <a:fillRect/>
          </a:stretch>
        </p:blipFill>
        <p:spPr>
          <a:xfrm>
            <a:off x="152400" y="2006250"/>
            <a:ext cx="8839199" cy="25769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ResultSet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ResultSet</a:t>
            </a:r>
            <a:endParaRPr/>
          </a:p>
        </p:txBody>
      </p:sp>
      <p:sp>
        <p:nvSpPr>
          <p:cNvPr id="327" name="Google Shape;327;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kita bahas sebelumnya di Statement, ketika kita melakukan query, maka akan menghasilkan java.sql.ResultSet</a:t>
            </a:r>
            <a:endParaRPr/>
          </a:p>
          <a:p>
            <a:pPr indent="-311150" lvl="0" marL="457200" rtl="0" algn="l">
              <a:spcBef>
                <a:spcPts val="0"/>
              </a:spcBef>
              <a:spcAft>
                <a:spcPts val="0"/>
              </a:spcAft>
              <a:buSzPts val="1300"/>
              <a:buChar char="●"/>
            </a:pPr>
            <a:r>
              <a:rPr lang="id"/>
              <a:t>ResultSet adalah representasi data hasil query dari database</a:t>
            </a:r>
            <a:endParaRPr/>
          </a:p>
          <a:p>
            <a:pPr indent="-311150" lvl="0" marL="457200" rtl="0" algn="l">
              <a:spcBef>
                <a:spcPts val="0"/>
              </a:spcBef>
              <a:spcAft>
                <a:spcPts val="0"/>
              </a:spcAft>
              <a:buSzPts val="1300"/>
              <a:buChar char="●"/>
            </a:pPr>
            <a:r>
              <a:rPr lang="id"/>
              <a:t>ResultSet itu mirip seperti iterator, jadi kita bisa melakukan perulangan di ResultSet untuk mendapatkan data tiap record nya</a:t>
            </a:r>
            <a:endParaRPr/>
          </a:p>
          <a:p>
            <a:pPr indent="-311150" lvl="0" marL="457200" rtl="0" algn="l">
              <a:spcBef>
                <a:spcPts val="0"/>
              </a:spcBef>
              <a:spcAft>
                <a:spcPts val="0"/>
              </a:spcAft>
              <a:buSzPts val="1300"/>
              <a:buChar char="●"/>
            </a:pPr>
            <a:r>
              <a:rPr lang="id" u="sng">
                <a:solidFill>
                  <a:schemeClr val="hlink"/>
                </a:solidFill>
                <a:hlinkClick r:id="rId3"/>
              </a:rPr>
              <a:t>https://docs.oracle.com/en/java/javase/15/docs/api/java.sql/java/sql/ResultSet.html</a:t>
            </a:r>
            <a:r>
              <a:rPr lang="id"/>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Iterasi di ResultSet</a:t>
            </a:r>
            <a:endParaRPr/>
          </a:p>
        </p:txBody>
      </p:sp>
      <p:pic>
        <p:nvPicPr>
          <p:cNvPr id="333" name="Google Shape;333;p55"/>
          <p:cNvPicPr preferRelativeResize="0"/>
          <p:nvPr/>
        </p:nvPicPr>
        <p:blipFill>
          <a:blip r:embed="rId3">
            <a:alphaModFix/>
          </a:blip>
          <a:stretch>
            <a:fillRect/>
          </a:stretch>
        </p:blipFill>
        <p:spPr>
          <a:xfrm>
            <a:off x="152400" y="2006250"/>
            <a:ext cx="8736771" cy="2984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Mengambil Data Kolom di ResultSet</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ResultSet adalah seperti cursor, dimana untuk maju kita menggunakan method next() dan untuk mundur, kita bisa menggunakan method previous()</a:t>
            </a:r>
            <a:endParaRPr/>
          </a:p>
          <a:p>
            <a:pPr indent="-311150" lvl="0" marL="457200" rtl="0" algn="l">
              <a:spcBef>
                <a:spcPts val="0"/>
              </a:spcBef>
              <a:spcAft>
                <a:spcPts val="0"/>
              </a:spcAft>
              <a:buSzPts val="1300"/>
              <a:buChar char="●"/>
            </a:pPr>
            <a:r>
              <a:rPr lang="id"/>
              <a:t>Untuk mendapatkan data tiap kolom pada saat sekarang kita berada di lokasi cursor nya, kita bisa menggunakan banyak sekali method getXxx(column) di ResultSet</a:t>
            </a:r>
            <a:endParaRPr/>
          </a:p>
          <a:p>
            <a:pPr indent="-311150" lvl="0" marL="457200" rtl="0" algn="l">
              <a:spcBef>
                <a:spcPts val="0"/>
              </a:spcBef>
              <a:spcAft>
                <a:spcPts val="0"/>
              </a:spcAft>
              <a:buSzPts val="1300"/>
              <a:buChar char="●"/>
            </a:pPr>
            <a:r>
              <a:rPr lang="id"/>
              <a:t>Kita bisa sesuaikan dengan tipe data kolom tersebut, misal getString(column), getInt(column), dan lain-lain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Mengambil Data di ResultSet</a:t>
            </a:r>
            <a:endParaRPr/>
          </a:p>
        </p:txBody>
      </p:sp>
      <p:pic>
        <p:nvPicPr>
          <p:cNvPr id="345" name="Google Shape;345;p57"/>
          <p:cNvPicPr preferRelativeResize="0"/>
          <p:nvPr/>
        </p:nvPicPr>
        <p:blipFill>
          <a:blip r:embed="rId3">
            <a:alphaModFix/>
          </a:blip>
          <a:stretch>
            <a:fillRect/>
          </a:stretch>
        </p:blipFill>
        <p:spPr>
          <a:xfrm>
            <a:off x="152400" y="2006250"/>
            <a:ext cx="8839198" cy="250663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Java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Tabel Admin</a:t>
            </a:r>
            <a:endParaRPr/>
          </a:p>
        </p:txBody>
      </p:sp>
      <p:pic>
        <p:nvPicPr>
          <p:cNvPr id="362" name="Google Shape;362;p60"/>
          <p:cNvPicPr preferRelativeResize="0"/>
          <p:nvPr/>
        </p:nvPicPr>
        <p:blipFill>
          <a:blip r:embed="rId3">
            <a:alphaModFix/>
          </a:blip>
          <a:stretch>
            <a:fillRect/>
          </a:stretch>
        </p:blipFill>
        <p:spPr>
          <a:xfrm>
            <a:off x="152400" y="2006250"/>
            <a:ext cx="7984854" cy="298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SQL dari Input User</a:t>
            </a:r>
            <a:endParaRPr/>
          </a:p>
        </p:txBody>
      </p:sp>
      <p:pic>
        <p:nvPicPr>
          <p:cNvPr id="368" name="Google Shape;368;p61"/>
          <p:cNvPicPr preferRelativeResize="0"/>
          <p:nvPr/>
        </p:nvPicPr>
        <p:blipFill>
          <a:blip r:embed="rId3">
            <a:alphaModFix/>
          </a:blip>
          <a:stretch>
            <a:fillRect/>
          </a:stretch>
        </p:blipFill>
        <p:spPr>
          <a:xfrm>
            <a:off x="152400" y="2006250"/>
            <a:ext cx="8839199" cy="19935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JDBC</a:t>
            </a:r>
            <a:endParaRPr/>
          </a:p>
          <a:p>
            <a:pPr indent="-311150" lvl="0" marL="457200" rtl="0" algn="l">
              <a:spcBef>
                <a:spcPts val="0"/>
              </a:spcBef>
              <a:spcAft>
                <a:spcPts val="0"/>
              </a:spcAft>
              <a:buSzPts val="1300"/>
              <a:buChar char="●"/>
            </a:pPr>
            <a:r>
              <a:rPr lang="id"/>
              <a:t>Driver</a:t>
            </a:r>
            <a:endParaRPr/>
          </a:p>
          <a:p>
            <a:pPr indent="-311150" lvl="0" marL="457200" rtl="0" algn="l">
              <a:spcBef>
                <a:spcPts val="0"/>
              </a:spcBef>
              <a:spcAft>
                <a:spcPts val="0"/>
              </a:spcAft>
              <a:buSzPts val="1300"/>
              <a:buChar char="●"/>
            </a:pPr>
            <a:r>
              <a:rPr lang="id"/>
              <a:t>Data Source</a:t>
            </a:r>
            <a:endParaRPr/>
          </a:p>
          <a:p>
            <a:pPr indent="-311150" lvl="0" marL="457200" rtl="0" algn="l">
              <a:spcBef>
                <a:spcPts val="0"/>
              </a:spcBef>
              <a:spcAft>
                <a:spcPts val="0"/>
              </a:spcAft>
              <a:buSzPts val="1300"/>
              <a:buChar char="●"/>
            </a:pPr>
            <a:r>
              <a:rPr lang="id"/>
              <a:t>Connection</a:t>
            </a:r>
            <a:endParaRPr/>
          </a:p>
          <a:p>
            <a:pPr indent="-311150" lvl="0" marL="457200" rtl="0" algn="l">
              <a:spcBef>
                <a:spcPts val="0"/>
              </a:spcBef>
              <a:spcAft>
                <a:spcPts val="0"/>
              </a:spcAft>
              <a:buSzPts val="1300"/>
              <a:buChar char="●"/>
            </a:pPr>
            <a:r>
              <a:rPr lang="id"/>
              <a:t>JDBC Data Type</a:t>
            </a:r>
            <a:endParaRPr/>
          </a:p>
          <a:p>
            <a:pPr indent="-311150" lvl="0" marL="457200" rtl="0" algn="l">
              <a:spcBef>
                <a:spcPts val="0"/>
              </a:spcBef>
              <a:spcAft>
                <a:spcPts val="0"/>
              </a:spcAft>
              <a:buSzPts val="1300"/>
              <a:buChar char="●"/>
            </a:pPr>
            <a:r>
              <a:rPr lang="id"/>
              <a:t>Statement</a:t>
            </a:r>
            <a:endParaRPr/>
          </a:p>
          <a:p>
            <a:pPr indent="-311150" lvl="0" marL="457200" rtl="0" algn="l">
              <a:spcBef>
                <a:spcPts val="0"/>
              </a:spcBef>
              <a:spcAft>
                <a:spcPts val="0"/>
              </a:spcAft>
              <a:buSzPts val="1300"/>
              <a:buChar char="●"/>
            </a:pPr>
            <a:r>
              <a:rPr lang="id"/>
              <a:t>ResultSet</a:t>
            </a:r>
            <a:endParaRPr/>
          </a:p>
          <a:p>
            <a:pPr indent="-311150" lvl="0" marL="457200" rtl="0" algn="l">
              <a:spcBef>
                <a:spcPts val="0"/>
              </a:spcBef>
              <a:spcAft>
                <a:spcPts val="0"/>
              </a:spcAft>
              <a:buSzPts val="1300"/>
              <a:buChar char="●"/>
            </a:pPr>
            <a:r>
              <a:rPr lang="id"/>
              <a:t>Prepared Statement</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Metadata</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374" name="Google Shape;374;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SQL Injection</a:t>
            </a:r>
            <a:endParaRPr/>
          </a:p>
        </p:txBody>
      </p:sp>
      <p:pic>
        <p:nvPicPr>
          <p:cNvPr id="380" name="Google Shape;380;p63"/>
          <p:cNvPicPr preferRelativeResize="0"/>
          <p:nvPr/>
        </p:nvPicPr>
        <p:blipFill>
          <a:blip r:embed="rId3">
            <a:alphaModFix/>
          </a:blip>
          <a:stretch>
            <a:fillRect/>
          </a:stretch>
        </p:blipFill>
        <p:spPr>
          <a:xfrm>
            <a:off x="152400" y="2006250"/>
            <a:ext cx="8778972" cy="2984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386" name="Google Shape;386;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Statement tidak didesain untuk bisa menangani SQL Injection</a:t>
            </a:r>
            <a:endParaRPr/>
          </a:p>
          <a:p>
            <a:pPr indent="-311150" lvl="0" marL="457200" rtl="0" algn="l">
              <a:spcBef>
                <a:spcPts val="0"/>
              </a:spcBef>
              <a:spcAft>
                <a:spcPts val="0"/>
              </a:spcAft>
              <a:buSzPts val="1300"/>
              <a:buChar char="●"/>
            </a:pPr>
            <a:r>
              <a:rPr lang="id"/>
              <a:t>Oleh karena itu, jika SQL query yang kita gunakan dibuat berdasarkan input dari user, maka kita jangan menggunakan Statement</a:t>
            </a:r>
            <a:endParaRPr/>
          </a:p>
          <a:p>
            <a:pPr indent="-311150" lvl="0" marL="457200" rtl="0" algn="l">
              <a:spcBef>
                <a:spcPts val="0"/>
              </a:spcBef>
              <a:spcAft>
                <a:spcPts val="0"/>
              </a:spcAft>
              <a:buSzPts val="1300"/>
              <a:buChar char="●"/>
            </a:pPr>
            <a:r>
              <a:rPr lang="id"/>
              <a:t>Untuk menghindari SQL Injection, terdapat interface bernama </a:t>
            </a:r>
            <a:r>
              <a:rPr lang="id"/>
              <a:t>PreparedStatement</a:t>
            </a:r>
            <a:r>
              <a:rPr lang="id"/>
              <a:t>, ini adalah jenis statement yang bisa menangani SQL Injection dengan baik</a:t>
            </a:r>
            <a:endParaRPr/>
          </a:p>
          <a:p>
            <a:pPr indent="-311150" lvl="0" marL="457200" rtl="0" algn="l">
              <a:spcBef>
                <a:spcPts val="0"/>
              </a:spcBef>
              <a:spcAft>
                <a:spcPts val="0"/>
              </a:spcAft>
              <a:buSzPts val="1300"/>
              <a:buChar char="●"/>
            </a:pPr>
            <a:r>
              <a:rPr lang="id"/>
              <a:t>Kita akan bahas </a:t>
            </a:r>
            <a:r>
              <a:rPr lang="id"/>
              <a:t>PreparedStatement</a:t>
            </a:r>
            <a:r>
              <a:rPr lang="id"/>
              <a:t> di chapter tersendiri</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Prepared Statement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PreparedStatement</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PreparedStatement</a:t>
            </a:r>
            <a:r>
              <a:rPr lang="id"/>
              <a:t> adalah turunan dari Statement, jadi apapun yang bisa dilakukan Statement, bisa dilakukan juga oleh </a:t>
            </a:r>
            <a:r>
              <a:rPr lang="id"/>
              <a:t>PreparedStatement</a:t>
            </a:r>
            <a:endParaRPr/>
          </a:p>
          <a:p>
            <a:pPr indent="-311150" lvl="0" marL="457200" rtl="0" algn="l">
              <a:spcBef>
                <a:spcPts val="0"/>
              </a:spcBef>
              <a:spcAft>
                <a:spcPts val="0"/>
              </a:spcAft>
              <a:buSzPts val="1300"/>
              <a:buChar char="●"/>
            </a:pPr>
            <a:r>
              <a:rPr lang="id"/>
              <a:t>Yang membedakan </a:t>
            </a:r>
            <a:r>
              <a:rPr lang="id"/>
              <a:t>PreparedStatement</a:t>
            </a:r>
            <a:r>
              <a:rPr lang="id"/>
              <a:t> dari Statement adalah, </a:t>
            </a:r>
            <a:r>
              <a:rPr lang="id"/>
              <a:t>PreparedStatement</a:t>
            </a:r>
            <a:r>
              <a:rPr lang="id"/>
              <a:t> memiliki kemampuan untuk mengamankan input dari user sehingga aman dari serangan SQL Injection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t>
            </a:r>
            <a:r>
              <a:rPr lang="id"/>
              <a:t>PreparedStatement</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Statement, pada </a:t>
            </a:r>
            <a:r>
              <a:rPr lang="id"/>
              <a:t>PreparedStatement</a:t>
            </a:r>
            <a:r>
              <a:rPr lang="id"/>
              <a:t>, ketika pembuatannya, sudah ditentukan SQL apa yang akan kita gunakan</a:t>
            </a:r>
            <a:endParaRPr/>
          </a:p>
          <a:p>
            <a:pPr indent="-311150" lvl="0" marL="457200" rtl="0" algn="l">
              <a:spcBef>
                <a:spcPts val="0"/>
              </a:spcBef>
              <a:spcAft>
                <a:spcPts val="0"/>
              </a:spcAft>
              <a:buSzPts val="1300"/>
              <a:buChar char="●"/>
            </a:pPr>
            <a:r>
              <a:rPr lang="id"/>
              <a:t>Oleh karena itu, </a:t>
            </a:r>
            <a:r>
              <a:rPr lang="id"/>
              <a:t>PreparedStatement</a:t>
            </a:r>
            <a:r>
              <a:rPr lang="id"/>
              <a:t> biasanya digunakan untuk sekali mengirim perintah SQL, jika ingin mengirim perintah SQL lagi, kita harus membuat </a:t>
            </a:r>
            <a:r>
              <a:rPr lang="id"/>
              <a:t>PreparedStatement</a:t>
            </a:r>
            <a:r>
              <a:rPr lang="id"/>
              <a:t> baru</a:t>
            </a:r>
            <a:endParaRPr/>
          </a:p>
          <a:p>
            <a:pPr indent="-311150" lvl="0" marL="457200" rtl="0" algn="l">
              <a:spcBef>
                <a:spcPts val="0"/>
              </a:spcBef>
              <a:spcAft>
                <a:spcPts val="0"/>
              </a:spcAft>
              <a:buSzPts val="1300"/>
              <a:buChar char="●"/>
            </a:pPr>
            <a:r>
              <a:rPr lang="id"/>
              <a:t>Untuk membuat </a:t>
            </a:r>
            <a:r>
              <a:rPr lang="id"/>
              <a:t>PreparedStatement</a:t>
            </a:r>
            <a:r>
              <a:rPr lang="id"/>
              <a:t>, kita bisa menggunakan method prepareStatement(sql) milik Connection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a:t>
            </a:r>
            <a:r>
              <a:rPr lang="id"/>
              <a:t>PreparedStatement</a:t>
            </a:r>
            <a:endParaRPr/>
          </a:p>
        </p:txBody>
      </p:sp>
      <p:pic>
        <p:nvPicPr>
          <p:cNvPr id="409" name="Google Shape;409;p68"/>
          <p:cNvPicPr preferRelativeResize="0"/>
          <p:nvPr/>
        </p:nvPicPr>
        <p:blipFill>
          <a:blip r:embed="rId3">
            <a:alphaModFix/>
          </a:blip>
          <a:stretch>
            <a:fillRect/>
          </a:stretch>
        </p:blipFill>
        <p:spPr>
          <a:xfrm>
            <a:off x="152400" y="2006250"/>
            <a:ext cx="8839201" cy="212641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Menerima Input User</a:t>
            </a:r>
            <a:endParaRPr/>
          </a:p>
        </p:txBody>
      </p:sp>
      <p:sp>
        <p:nvSpPr>
          <p:cNvPr id="415" name="Google Shape;415;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pertanyaannya, bagaimana cara menerima input user menggunakan </a:t>
            </a:r>
            <a:r>
              <a:rPr lang="id"/>
              <a:t>PreparedStatement</a:t>
            </a:r>
            <a:r>
              <a:rPr lang="id"/>
              <a:t>?</a:t>
            </a:r>
            <a:endParaRPr/>
          </a:p>
          <a:p>
            <a:pPr indent="-311150" lvl="0" marL="457200" rtl="0" algn="l">
              <a:spcBef>
                <a:spcPts val="0"/>
              </a:spcBef>
              <a:spcAft>
                <a:spcPts val="0"/>
              </a:spcAft>
              <a:buSzPts val="1300"/>
              <a:buChar char="●"/>
            </a:pPr>
            <a:r>
              <a:rPr lang="id"/>
              <a:t>Untuk menerima input dari user, SQL yang kita buat harus diubah juga</a:t>
            </a:r>
            <a:endParaRPr/>
          </a:p>
          <a:p>
            <a:pPr indent="-311150" lvl="0" marL="457200" rtl="0" algn="l">
              <a:spcBef>
                <a:spcPts val="0"/>
              </a:spcBef>
              <a:spcAft>
                <a:spcPts val="0"/>
              </a:spcAft>
              <a:buSzPts val="1300"/>
              <a:buChar char="●"/>
            </a:pPr>
            <a:r>
              <a:rPr lang="id"/>
              <a:t>Input dari user, perlu kita ubah menjadi ? (tanda tanya)</a:t>
            </a:r>
            <a:endParaRPr/>
          </a:p>
          <a:p>
            <a:pPr indent="-311150" lvl="0" marL="457200" rtl="0" algn="l">
              <a:spcBef>
                <a:spcPts val="0"/>
              </a:spcBef>
              <a:spcAft>
                <a:spcPts val="0"/>
              </a:spcAft>
              <a:buSzPts val="1300"/>
              <a:buChar char="●"/>
            </a:pPr>
            <a:r>
              <a:rPr lang="id"/>
              <a:t>Nanti ketika pembuatan object, kita bisa subtitusi datanya menggunakan setXxx(index, value) sesuai dengan tipe datanya, misal setString(), setInt() dan lain-lain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Menerima Input User</a:t>
            </a:r>
            <a:endParaRPr/>
          </a:p>
        </p:txBody>
      </p:sp>
      <p:pic>
        <p:nvPicPr>
          <p:cNvPr id="421" name="Google Shape;421;p70"/>
          <p:cNvPicPr preferRelativeResize="0"/>
          <p:nvPr/>
        </p:nvPicPr>
        <p:blipFill>
          <a:blip r:embed="rId3">
            <a:alphaModFix/>
          </a:blip>
          <a:stretch>
            <a:fillRect/>
          </a:stretch>
        </p:blipFill>
        <p:spPr>
          <a:xfrm>
            <a:off x="152400" y="2006250"/>
            <a:ext cx="8839199" cy="217936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Batch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JDBC</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Request dan Response</a:t>
            </a:r>
            <a:endParaRPr/>
          </a:p>
        </p:txBody>
      </p:sp>
      <p:sp>
        <p:nvSpPr>
          <p:cNvPr id="432" name="Google Shape;432;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komunikasi antara database dan aplikasi Java kita adalah request dan response</a:t>
            </a:r>
            <a:endParaRPr/>
          </a:p>
          <a:p>
            <a:pPr indent="-311150" lvl="0" marL="457200" rtl="0" algn="l">
              <a:spcBef>
                <a:spcPts val="0"/>
              </a:spcBef>
              <a:spcAft>
                <a:spcPts val="0"/>
              </a:spcAft>
              <a:buSzPts val="1300"/>
              <a:buChar char="●"/>
            </a:pPr>
            <a:r>
              <a:rPr lang="id"/>
              <a:t>Artinya, setiap kali kita mengirim perintah SQL, maka aplikasi kita akan menunggu sampai database melakukan response dari perintah SQL tersebut</a:t>
            </a:r>
            <a:endParaRPr/>
          </a:p>
          <a:p>
            <a:pPr indent="-311150" lvl="0" marL="457200" rtl="0" algn="l">
              <a:spcBef>
                <a:spcPts val="0"/>
              </a:spcBef>
              <a:spcAft>
                <a:spcPts val="0"/>
              </a:spcAft>
              <a:buSzPts val="1300"/>
              <a:buChar char="●"/>
            </a:pPr>
            <a:r>
              <a:rPr lang="id"/>
              <a:t>Proses tersebut kadang terlalu chatty kalo tujuan kita misal ingin mengirim data secara banyak ke database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Batch Process</a:t>
            </a:r>
            <a:endParaRPr/>
          </a:p>
        </p:txBody>
      </p:sp>
      <p:sp>
        <p:nvSpPr>
          <p:cNvPr id="438" name="Google Shape;438;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Batch process adalah proses mengirim perintah secara banyak sekaligus. </a:t>
            </a:r>
            <a:endParaRPr/>
          </a:p>
          <a:p>
            <a:pPr indent="-311150" lvl="0" marL="457200" rtl="0" algn="l">
              <a:spcBef>
                <a:spcPts val="0"/>
              </a:spcBef>
              <a:spcAft>
                <a:spcPts val="0"/>
              </a:spcAft>
              <a:buSzPts val="1300"/>
              <a:buChar char="●"/>
            </a:pPr>
            <a:r>
              <a:rPr lang="id"/>
              <a:t>Biasanya batch process dilakukan dalam kasus tertentu saja, misal ketika kita ingin mengirim import data dari file excel ke database yang jumlahnya jutaan.</a:t>
            </a:r>
            <a:endParaRPr/>
          </a:p>
          <a:p>
            <a:pPr indent="-311150" lvl="0" marL="457200" rtl="0" algn="l">
              <a:spcBef>
                <a:spcPts val="0"/>
              </a:spcBef>
              <a:spcAft>
                <a:spcPts val="0"/>
              </a:spcAft>
              <a:buSzPts val="1300"/>
              <a:buChar char="●"/>
            </a:pPr>
            <a:r>
              <a:rPr lang="id"/>
              <a:t>Biasanya dalam batch process, yang diutamakan adalah kecepatan, karena jika perintah SQL nya di execute satu satu dan menunggu response satu satu, maka sudah pasti akan sangat lambat sekali</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Batch Process di JDBC</a:t>
            </a:r>
            <a:endParaRPr/>
          </a:p>
        </p:txBody>
      </p:sp>
      <p:sp>
        <p:nvSpPr>
          <p:cNvPr id="444" name="Google Shape;444;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JDBC mendukung proses eksekusi perintah SQL secara batch di Statement ataupun di </a:t>
            </a:r>
            <a:r>
              <a:rPr lang="id"/>
              <a:t>PreparedStatement</a:t>
            </a:r>
            <a:endParaRPr/>
          </a:p>
          <a:p>
            <a:pPr indent="-311150" lvl="0" marL="457200" rtl="0" algn="l">
              <a:spcBef>
                <a:spcPts val="0"/>
              </a:spcBef>
              <a:spcAft>
                <a:spcPts val="0"/>
              </a:spcAft>
              <a:buSzPts val="1300"/>
              <a:buChar char="●"/>
            </a:pPr>
            <a:r>
              <a:rPr lang="id"/>
              <a:t>Di Statement, terdapat method addBatch(sql) untuk menambahkan perintah ke proses batch</a:t>
            </a:r>
            <a:endParaRPr/>
          </a:p>
          <a:p>
            <a:pPr indent="-311150" lvl="0" marL="457200" rtl="0" algn="l">
              <a:spcBef>
                <a:spcPts val="0"/>
              </a:spcBef>
              <a:spcAft>
                <a:spcPts val="0"/>
              </a:spcAft>
              <a:buSzPts val="1300"/>
              <a:buChar char="●"/>
            </a:pPr>
            <a:r>
              <a:rPr lang="id"/>
              <a:t>Sedangkan di </a:t>
            </a:r>
            <a:r>
              <a:rPr lang="id"/>
              <a:t>PreparedStatement</a:t>
            </a:r>
            <a:r>
              <a:rPr lang="id"/>
              <a:t> terdapat method addBatch() untuk menambahkan proses ke batch, lalu bisa gunakan method clearParameters() untuk menghapus parameter input user sebelumnya.</a:t>
            </a:r>
            <a:endParaRPr/>
          </a:p>
          <a:p>
            <a:pPr indent="-311150" lvl="0" marL="457200" rtl="0" algn="l">
              <a:spcBef>
                <a:spcPts val="0"/>
              </a:spcBef>
              <a:spcAft>
                <a:spcPts val="0"/>
              </a:spcAft>
              <a:buSzPts val="1300"/>
              <a:buChar char="●"/>
            </a:pPr>
            <a:r>
              <a:rPr lang="id"/>
              <a:t>Setelah proses batch selesai, untuk mengeksekusinya, kita bisa gunakan perintah executeBatch()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Batch di Statement</a:t>
            </a:r>
            <a:endParaRPr/>
          </a:p>
        </p:txBody>
      </p:sp>
      <p:pic>
        <p:nvPicPr>
          <p:cNvPr id="450" name="Google Shape;450;p75"/>
          <p:cNvPicPr preferRelativeResize="0"/>
          <p:nvPr/>
        </p:nvPicPr>
        <p:blipFill>
          <a:blip r:embed="rId3">
            <a:alphaModFix/>
          </a:blip>
          <a:stretch>
            <a:fillRect/>
          </a:stretch>
        </p:blipFill>
        <p:spPr>
          <a:xfrm>
            <a:off x="152400" y="2006250"/>
            <a:ext cx="8839203" cy="266774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Batch di PreparedStatement</a:t>
            </a:r>
            <a:endParaRPr/>
          </a:p>
        </p:txBody>
      </p:sp>
      <p:pic>
        <p:nvPicPr>
          <p:cNvPr id="456" name="Google Shape;456;p76"/>
          <p:cNvPicPr preferRelativeResize="0"/>
          <p:nvPr/>
        </p:nvPicPr>
        <p:blipFill>
          <a:blip r:embed="rId3">
            <a:alphaModFix/>
          </a:blip>
          <a:stretch>
            <a:fillRect/>
          </a:stretch>
        </p:blipFill>
        <p:spPr>
          <a:xfrm>
            <a:off x="152400" y="2006250"/>
            <a:ext cx="7679999" cy="298485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PERINGATAN</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Proses batch akan disimpan di memory sebelum dikirim ke database</a:t>
            </a:r>
            <a:endParaRPr/>
          </a:p>
          <a:p>
            <a:pPr indent="-311150" lvl="0" marL="457200" rtl="0" algn="l">
              <a:spcBef>
                <a:spcPts val="0"/>
              </a:spcBef>
              <a:spcAft>
                <a:spcPts val="0"/>
              </a:spcAft>
              <a:buSzPts val="1300"/>
              <a:buChar char="●"/>
            </a:pPr>
            <a:r>
              <a:rPr lang="id"/>
              <a:t>Oleh karena itu, bijaklah membuat proses batch, jangan terlalu banyak menambahkan ke batch, misal per 100 atau per 1000</a:t>
            </a:r>
            <a:endParaRPr/>
          </a:p>
          <a:p>
            <a:pPr indent="-311150" lvl="0" marL="457200" rtl="0" algn="l">
              <a:spcBef>
                <a:spcPts val="0"/>
              </a:spcBef>
              <a:spcAft>
                <a:spcPts val="0"/>
              </a:spcAft>
              <a:buSzPts val="1300"/>
              <a:buChar char="●"/>
            </a:pPr>
            <a:r>
              <a:rPr lang="id"/>
              <a:t>Jika sudah mencapai 100 atau 1000, kita bisa mengirim batch tersebut menggunakan perintah executeBatch()</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473" name="Google Shape;473;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setelah melakukan INSERT data ke database yang memiliki primary key auto increment, kita ingin mendapatkan data id terbarunya</a:t>
            </a:r>
            <a:endParaRPr/>
          </a:p>
          <a:p>
            <a:pPr indent="-311150" lvl="0" marL="457200" rtl="0" algn="l">
              <a:spcBef>
                <a:spcPts val="0"/>
              </a:spcBef>
              <a:spcAft>
                <a:spcPts val="0"/>
              </a:spcAft>
              <a:buSzPts val="1300"/>
              <a:buChar char="●"/>
            </a:pPr>
            <a:r>
              <a:rPr lang="id"/>
              <a:t>Di MySQL sebenarnya kita bisa melakukan query SELECT LAST_INSERT_ID(), namun berarti kita harus melakukan query ulang dengan Statement dan melakukan iterasi lagi dengan ResultSet</a:t>
            </a:r>
            <a:endParaRPr/>
          </a:p>
          <a:p>
            <a:pPr indent="-311150" lvl="0" marL="457200" rtl="0" algn="l">
              <a:spcBef>
                <a:spcPts val="0"/>
              </a:spcBef>
              <a:spcAft>
                <a:spcPts val="0"/>
              </a:spcAft>
              <a:buSzPts val="1300"/>
              <a:buChar char="●"/>
            </a:pPr>
            <a:r>
              <a:rPr lang="id"/>
              <a:t>Untungnya di JDBC, ada kemampuan untuk mendapatkan auto generate data seperti auto increment dengan method getGenerateKeys() yang mengembalikan ResultSet</a:t>
            </a:r>
            <a:endParaRPr/>
          </a:p>
          <a:p>
            <a:pPr indent="-311150" lvl="0" marL="457200" rtl="0" algn="l">
              <a:spcBef>
                <a:spcPts val="0"/>
              </a:spcBef>
              <a:spcAft>
                <a:spcPts val="0"/>
              </a:spcAft>
              <a:buSzPts val="1300"/>
              <a:buChar char="●"/>
            </a:pPr>
            <a:r>
              <a:rPr lang="id"/>
              <a:t>Selanjutnya kita bisa melakukan iterasi terhadap ResultSet tersebut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479" name="Google Shape;479;p80"/>
          <p:cNvPicPr preferRelativeResize="0"/>
          <p:nvPr/>
        </p:nvPicPr>
        <p:blipFill>
          <a:blip r:embed="rId3">
            <a:alphaModFix/>
          </a:blip>
          <a:stretch>
            <a:fillRect/>
          </a:stretch>
        </p:blipFill>
        <p:spPr>
          <a:xfrm>
            <a:off x="152400" y="2006250"/>
            <a:ext cx="8839199" cy="295677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a:t>
            </a:r>
            <a:endParaRPr/>
          </a:p>
        </p:txBody>
      </p:sp>
      <p:pic>
        <p:nvPicPr>
          <p:cNvPr id="485" name="Google Shape;485;p81"/>
          <p:cNvPicPr preferRelativeResize="0"/>
          <p:nvPr/>
        </p:nvPicPr>
        <p:blipFill>
          <a:blip r:embed="rId3">
            <a:alphaModFix/>
          </a:blip>
          <a:stretch>
            <a:fillRect/>
          </a:stretch>
        </p:blipFill>
        <p:spPr>
          <a:xfrm>
            <a:off x="152400" y="2006250"/>
            <a:ext cx="8111245"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JDBC</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JDBC singkatan dari Java Database Connectivity</a:t>
            </a:r>
            <a:endParaRPr/>
          </a:p>
          <a:p>
            <a:pPr indent="-311150" lvl="0" marL="457200" rtl="0" algn="l">
              <a:spcBef>
                <a:spcPts val="0"/>
              </a:spcBef>
              <a:spcAft>
                <a:spcPts val="0"/>
              </a:spcAft>
              <a:buSzPts val="1300"/>
              <a:buChar char="●"/>
            </a:pPr>
            <a:r>
              <a:rPr lang="id"/>
              <a:t>JDBC merupakan spesifikasi API standard untuk mengakses database di Java</a:t>
            </a:r>
            <a:endParaRPr/>
          </a:p>
          <a:p>
            <a:pPr indent="-311150" lvl="0" marL="457200" rtl="0" algn="l">
              <a:spcBef>
                <a:spcPts val="0"/>
              </a:spcBef>
              <a:spcAft>
                <a:spcPts val="0"/>
              </a:spcAft>
              <a:buSzPts val="1300"/>
              <a:buChar char="●"/>
            </a:pPr>
            <a:r>
              <a:rPr lang="id"/>
              <a:t>JDBC tidak bisa langsung digunakan, karena isinya hanyalah interface-interface kontrak untuk berinteraksi dengan database</a:t>
            </a:r>
            <a:endParaRPr/>
          </a:p>
          <a:p>
            <a:pPr indent="-311150" lvl="0" marL="457200" rtl="0" algn="l">
              <a:spcBef>
                <a:spcPts val="0"/>
              </a:spcBef>
              <a:spcAft>
                <a:spcPts val="0"/>
              </a:spcAft>
              <a:buSzPts val="1300"/>
              <a:buChar char="●"/>
            </a:pPr>
            <a:r>
              <a:rPr lang="id"/>
              <a:t>JDBC perlu implementasi, atau kita sebut dengan Driver, seperti MySQL Driver, PostgreSQL Driver, OracleDB Driver, dan lain-lain</a:t>
            </a:r>
            <a:endParaRPr/>
          </a:p>
          <a:p>
            <a:pPr indent="-311150" lvl="0" marL="457200" rtl="0" algn="l">
              <a:spcBef>
                <a:spcPts val="0"/>
              </a:spcBef>
              <a:spcAft>
                <a:spcPts val="0"/>
              </a:spcAft>
              <a:buSzPts val="1300"/>
              <a:buChar char="●"/>
            </a:pPr>
            <a:r>
              <a:rPr lang="id"/>
              <a:t>Semua interface API JDBC terdapat di package java.sql dan javax.sql</a:t>
            </a:r>
            <a:endParaRPr/>
          </a:p>
          <a:p>
            <a:pPr indent="-311150" lvl="0" marL="457200" rtl="0" algn="l">
              <a:spcBef>
                <a:spcPts val="0"/>
              </a:spcBef>
              <a:spcAft>
                <a:spcPts val="0"/>
              </a:spcAft>
              <a:buSzPts val="1300"/>
              <a:buChar char="●"/>
            </a:pPr>
            <a:r>
              <a:rPr lang="id" u="sng">
                <a:solidFill>
                  <a:schemeClr val="hlink"/>
                </a:solidFill>
                <a:hlinkClick r:id="rId3"/>
              </a:rPr>
              <a:t>https://docs.oracle.com/en/java/javase/15/docs/api/java.sql/java/sql/package-summary.html</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https://docs.oracle.com/en/java/javase/15/docs/api/java.sql/javax/sql/package-summary.html</a:t>
            </a:r>
            <a:r>
              <a:rPr lang="id"/>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Mendapatkan Auto Generated Key</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Statement ataupun </a:t>
            </a:r>
            <a:r>
              <a:rPr lang="id"/>
              <a:t>PreparedStatement</a:t>
            </a:r>
            <a:r>
              <a:rPr lang="id"/>
              <a:t> tidak mengerti untuk mengambil auto generate key</a:t>
            </a:r>
            <a:endParaRPr/>
          </a:p>
          <a:p>
            <a:pPr indent="-311150" lvl="0" marL="457200" rtl="0" algn="l">
              <a:spcBef>
                <a:spcPts val="0"/>
              </a:spcBef>
              <a:spcAft>
                <a:spcPts val="0"/>
              </a:spcAft>
              <a:buSzPts val="1300"/>
              <a:buChar char="●"/>
            </a:pPr>
            <a:r>
              <a:rPr lang="id"/>
              <a:t>Kita perlu memberi tahunya agar Statement ataupun </a:t>
            </a:r>
            <a:r>
              <a:rPr lang="id"/>
              <a:t>PreparedStatement</a:t>
            </a:r>
            <a:r>
              <a:rPr lang="id"/>
              <a:t> mengambil auto generate id secara otomatis</a:t>
            </a:r>
            <a:endParaRPr/>
          </a:p>
          <a:p>
            <a:pPr indent="-311150" lvl="0" marL="457200" rtl="0" algn="l">
              <a:spcBef>
                <a:spcPts val="0"/>
              </a:spcBef>
              <a:spcAft>
                <a:spcPts val="0"/>
              </a:spcAft>
              <a:buSzPts val="1300"/>
              <a:buChar char="●"/>
            </a:pPr>
            <a:r>
              <a:rPr lang="id"/>
              <a:t>Untuk Statement, kita perlu memberi tahu ketika memanggil method executeUpdate(sql, Statement.RETURN_GENERATED_KEYS)</a:t>
            </a:r>
            <a:endParaRPr/>
          </a:p>
          <a:p>
            <a:pPr indent="-311150" lvl="0" marL="457200" rtl="0" algn="l">
              <a:spcBef>
                <a:spcPts val="0"/>
              </a:spcBef>
              <a:spcAft>
                <a:spcPts val="0"/>
              </a:spcAft>
              <a:buSzPts val="1300"/>
              <a:buChar char="●"/>
            </a:pPr>
            <a:r>
              <a:rPr lang="id"/>
              <a:t>Sedangkan untuk </a:t>
            </a:r>
            <a:r>
              <a:rPr lang="id"/>
              <a:t>PreparedStatement</a:t>
            </a:r>
            <a:r>
              <a:rPr lang="id"/>
              <a:t>, kita perlu memberi tahu ketika membuat prepareStatement(sql, Statement.RETURN_GENERATED_KEYS)</a:t>
            </a:r>
            <a:endParaRPr/>
          </a:p>
          <a:p>
            <a:pPr indent="-311150" lvl="0" marL="457200" rtl="0" algn="l">
              <a:spcBef>
                <a:spcPts val="0"/>
              </a:spcBef>
              <a:spcAft>
                <a:spcPts val="0"/>
              </a:spcAft>
              <a:buSzPts val="1300"/>
              <a:buChar char="●"/>
            </a:pPr>
            <a:r>
              <a:rPr lang="id"/>
              <a:t>Setelah itu, untuk mendapatkan auto generate key, kita bisa menggunakan method getGeneratedKeys(), method ini akan error jika kita lupa mengirim parameter generated keys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Mendapatkan Auto Generated Key</a:t>
            </a:r>
            <a:endParaRPr/>
          </a:p>
        </p:txBody>
      </p:sp>
      <p:pic>
        <p:nvPicPr>
          <p:cNvPr id="497" name="Google Shape;497;p83"/>
          <p:cNvPicPr preferRelativeResize="0"/>
          <p:nvPr/>
        </p:nvPicPr>
        <p:blipFill>
          <a:blip r:embed="rId3">
            <a:alphaModFix/>
          </a:blip>
          <a:stretch>
            <a:fillRect/>
          </a:stretch>
        </p:blipFill>
        <p:spPr>
          <a:xfrm>
            <a:off x="152400" y="2006250"/>
            <a:ext cx="8839200" cy="24897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Date, Time dan Timestamp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Date, Time dan Timestamp</a:t>
            </a:r>
            <a:endParaRPr/>
          </a:p>
        </p:txBody>
      </p:sp>
      <p:sp>
        <p:nvSpPr>
          <p:cNvPr id="508" name="Google Shape;508;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kita ketahui, tipe tanggal dan waktu di database biasanya banyak, ada Date, Time ada juga Timestamp</a:t>
            </a:r>
            <a:endParaRPr/>
          </a:p>
          <a:p>
            <a:pPr indent="-311150" lvl="0" marL="457200" rtl="0" algn="l">
              <a:spcBef>
                <a:spcPts val="0"/>
              </a:spcBef>
              <a:spcAft>
                <a:spcPts val="0"/>
              </a:spcAft>
              <a:buSzPts val="1300"/>
              <a:buChar char="●"/>
            </a:pPr>
            <a:r>
              <a:rPr lang="id"/>
              <a:t>Sedangkan di Java hanya terdapat tipe data java.util.Date</a:t>
            </a:r>
            <a:endParaRPr/>
          </a:p>
          <a:p>
            <a:pPr indent="-311150" lvl="0" marL="457200" rtl="0" algn="l">
              <a:spcBef>
                <a:spcPts val="0"/>
              </a:spcBef>
              <a:spcAft>
                <a:spcPts val="0"/>
              </a:spcAft>
              <a:buSzPts val="1300"/>
              <a:buChar char="●"/>
            </a:pPr>
            <a:r>
              <a:rPr lang="id"/>
              <a:t>Agar bisa menghandle hal ini, terdapat class-class turunan java.util.Date di package java.sql yang bernama Date, Time dan Timestamp</a:t>
            </a:r>
            <a:endParaRPr/>
          </a:p>
          <a:p>
            <a:pPr indent="-311150" lvl="0" marL="457200" rtl="0" algn="l">
              <a:spcBef>
                <a:spcPts val="0"/>
              </a:spcBef>
              <a:spcAft>
                <a:spcPts val="0"/>
              </a:spcAft>
              <a:buSzPts val="1300"/>
              <a:buChar char="●"/>
            </a:pPr>
            <a:r>
              <a:rPr lang="id"/>
              <a:t>Sesuai dengan namanya, class-class tersebut digunakan sebagai representasi di Java</a:t>
            </a:r>
            <a:endParaRPr/>
          </a:p>
          <a:p>
            <a:pPr indent="-311150" lvl="0" marL="457200" rtl="0" algn="l">
              <a:spcBef>
                <a:spcPts val="0"/>
              </a:spcBef>
              <a:spcAft>
                <a:spcPts val="0"/>
              </a:spcAft>
              <a:buSzPts val="1300"/>
              <a:buChar char="●"/>
            </a:pPr>
            <a:r>
              <a:rPr lang="id"/>
              <a:t>Secara otomatis JDBC bisa melakukan konversi tipe data tersebut dari database menjadi object di Java</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514" name="Google Shape;514;p86"/>
          <p:cNvPicPr preferRelativeResize="0"/>
          <p:nvPr/>
        </p:nvPicPr>
        <p:blipFill>
          <a:blip r:embed="rId3">
            <a:alphaModFix/>
          </a:blip>
          <a:stretch>
            <a:fillRect/>
          </a:stretch>
        </p:blipFill>
        <p:spPr>
          <a:xfrm>
            <a:off x="152400" y="2006250"/>
            <a:ext cx="8577820" cy="29848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a:t>
            </a:r>
            <a:endParaRPr/>
          </a:p>
        </p:txBody>
      </p:sp>
      <p:pic>
        <p:nvPicPr>
          <p:cNvPr id="520" name="Google Shape;520;p87"/>
          <p:cNvPicPr preferRelativeResize="0"/>
          <p:nvPr/>
        </p:nvPicPr>
        <p:blipFill>
          <a:blip r:embed="rId3">
            <a:alphaModFix/>
          </a:blip>
          <a:stretch>
            <a:fillRect/>
          </a:stretch>
        </p:blipFill>
        <p:spPr>
          <a:xfrm>
            <a:off x="152400" y="2006250"/>
            <a:ext cx="8839199" cy="290089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Data</a:t>
            </a:r>
            <a:endParaRPr/>
          </a:p>
        </p:txBody>
      </p:sp>
      <p:pic>
        <p:nvPicPr>
          <p:cNvPr id="526" name="Google Shape;526;p88"/>
          <p:cNvPicPr preferRelativeResize="0"/>
          <p:nvPr/>
        </p:nvPicPr>
        <p:blipFill>
          <a:blip r:embed="rId3">
            <a:alphaModFix/>
          </a:blip>
          <a:stretch>
            <a:fillRect/>
          </a:stretch>
        </p:blipFill>
        <p:spPr>
          <a:xfrm>
            <a:off x="152400" y="2006250"/>
            <a:ext cx="8839197" cy="2747163"/>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537" name="Google Shape;537;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Fitur paling bermanfaat di database salah satu nya adalah database transaction</a:t>
            </a:r>
            <a:endParaRPr/>
          </a:p>
          <a:p>
            <a:pPr indent="-311150" lvl="0" marL="457200" rtl="0" algn="l">
              <a:spcBef>
                <a:spcPts val="0"/>
              </a:spcBef>
              <a:spcAft>
                <a:spcPts val="0"/>
              </a:spcAft>
              <a:buSzPts val="1300"/>
              <a:buChar char="●"/>
            </a:pPr>
            <a:r>
              <a:rPr lang="id"/>
              <a:t>Fitur database transaction pun bisa kita jalankan menggunakan JDBC</a:t>
            </a:r>
            <a:endParaRPr/>
          </a:p>
          <a:p>
            <a:pPr indent="-311150" lvl="0" marL="457200" rtl="0" algn="l">
              <a:spcBef>
                <a:spcPts val="0"/>
              </a:spcBef>
              <a:spcAft>
                <a:spcPts val="0"/>
              </a:spcAft>
              <a:buSzPts val="1300"/>
              <a:buChar char="●"/>
            </a:pPr>
            <a:r>
              <a:rPr lang="id"/>
              <a:t>Jika belum mengerti apa itu database transaction, silahkan tonton course saya tentang database MySQL, disana saya jelaskan secara terperinci</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Commit</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Connection yang kita buat menggunakan JDBC memiliki sifat auto commit</a:t>
            </a:r>
            <a:endParaRPr/>
          </a:p>
          <a:p>
            <a:pPr indent="-311150" lvl="0" marL="457200" rtl="0" algn="l">
              <a:spcBef>
                <a:spcPts val="0"/>
              </a:spcBef>
              <a:spcAft>
                <a:spcPts val="0"/>
              </a:spcAft>
              <a:buSzPts val="1300"/>
              <a:buChar char="●"/>
            </a:pPr>
            <a:r>
              <a:rPr lang="id"/>
              <a:t>Auto commit artinya setiap perintah SQL yang kita kirim akan langsung di commit secara otomatis</a:t>
            </a:r>
            <a:endParaRPr/>
          </a:p>
          <a:p>
            <a:pPr indent="-311150" lvl="0" marL="457200" rtl="0" algn="l">
              <a:spcBef>
                <a:spcPts val="0"/>
              </a:spcBef>
              <a:spcAft>
                <a:spcPts val="0"/>
              </a:spcAft>
              <a:buSzPts val="1300"/>
              <a:buChar char="●"/>
            </a:pPr>
            <a:r>
              <a:rPr lang="id"/>
              <a:t>Karena dalam database transaction, kita biasanya melakukan commit transaction setelah semua proses selesai, maka kita perlu mematikan auto commit di JDBC</a:t>
            </a:r>
            <a:endParaRPr/>
          </a:p>
          <a:p>
            <a:pPr indent="-311150" lvl="0" marL="457200" rtl="0" algn="l">
              <a:spcBef>
                <a:spcPts val="0"/>
              </a:spcBef>
              <a:spcAft>
                <a:spcPts val="0"/>
              </a:spcAft>
              <a:buSzPts val="1300"/>
              <a:buChar char="●"/>
            </a:pPr>
            <a:r>
              <a:rPr lang="id"/>
              <a:t>Untuk mematikan fitur auto commit di JDBC, kita bisa menggunakan method di Connection bernama setAutoCommit(false)</a:t>
            </a:r>
            <a:endParaRPr/>
          </a:p>
          <a:p>
            <a:pPr indent="-311150" lvl="0" marL="457200" rtl="0" algn="l">
              <a:spcBef>
                <a:spcPts val="0"/>
              </a:spcBef>
              <a:spcAft>
                <a:spcPts val="0"/>
              </a:spcAft>
              <a:buSzPts val="1300"/>
              <a:buChar char="●"/>
            </a:pPr>
            <a:r>
              <a:rPr lang="id"/>
              <a:t>Setelah selesai melakukan proses , kita bisa melakukan commit transaction dengan menggunakan method commit() milik Connection</a:t>
            </a:r>
            <a:endParaRPr/>
          </a:p>
          <a:p>
            <a:pPr indent="-311150" lvl="0" marL="457200" rtl="0" algn="l">
              <a:spcBef>
                <a:spcPts val="0"/>
              </a:spcBef>
              <a:spcAft>
                <a:spcPts val="0"/>
              </a:spcAft>
              <a:buSzPts val="1300"/>
              <a:buChar char="●"/>
            </a:pPr>
            <a:r>
              <a:rPr lang="id"/>
              <a:t>Untuk membatalkan proses transaksi (rollback), kita bisa menggunakan method rollback() milik Connection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JDBC</a:t>
            </a:r>
            <a:endParaRPr/>
          </a:p>
        </p:txBody>
      </p:sp>
      <p:pic>
        <p:nvPicPr>
          <p:cNvPr id="129" name="Google Shape;129;p20"/>
          <p:cNvPicPr preferRelativeResize="0"/>
          <p:nvPr/>
        </p:nvPicPr>
        <p:blipFill>
          <a:blip r:embed="rId3">
            <a:alphaModFix/>
          </a:blip>
          <a:stretch>
            <a:fillRect/>
          </a:stretch>
        </p:blipFill>
        <p:spPr>
          <a:xfrm>
            <a:off x="152400" y="2006250"/>
            <a:ext cx="8839200" cy="203529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 Transaction</a:t>
            </a:r>
            <a:endParaRPr/>
          </a:p>
        </p:txBody>
      </p:sp>
      <p:pic>
        <p:nvPicPr>
          <p:cNvPr id="549" name="Google Shape;549;p92"/>
          <p:cNvPicPr preferRelativeResize="0"/>
          <p:nvPr/>
        </p:nvPicPr>
        <p:blipFill>
          <a:blip r:embed="rId3">
            <a:alphaModFix/>
          </a:blip>
          <a:stretch>
            <a:fillRect/>
          </a:stretch>
        </p:blipFill>
        <p:spPr>
          <a:xfrm>
            <a:off x="152400" y="2006250"/>
            <a:ext cx="8839200" cy="2784348"/>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Rollback Transaction</a:t>
            </a:r>
            <a:endParaRPr/>
          </a:p>
        </p:txBody>
      </p:sp>
      <p:pic>
        <p:nvPicPr>
          <p:cNvPr id="555" name="Google Shape;555;p93"/>
          <p:cNvPicPr preferRelativeResize="0"/>
          <p:nvPr/>
        </p:nvPicPr>
        <p:blipFill>
          <a:blip r:embed="rId3">
            <a:alphaModFix/>
          </a:blip>
          <a:stretch>
            <a:fillRect/>
          </a:stretch>
        </p:blipFill>
        <p:spPr>
          <a:xfrm>
            <a:off x="152400" y="2006250"/>
            <a:ext cx="8839201" cy="287855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MetaData</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MetaData</a:t>
            </a:r>
            <a:endParaRPr/>
          </a:p>
        </p:txBody>
      </p:sp>
      <p:sp>
        <p:nvSpPr>
          <p:cNvPr id="566" name="Google Shape;566;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ingin mendapat informasi seputar database yang kita gunakan</a:t>
            </a:r>
            <a:endParaRPr/>
          </a:p>
          <a:p>
            <a:pPr indent="-311150" lvl="0" marL="457200" rtl="0" algn="l">
              <a:spcBef>
                <a:spcPts val="0"/>
              </a:spcBef>
              <a:spcAft>
                <a:spcPts val="0"/>
              </a:spcAft>
              <a:buSzPts val="1300"/>
              <a:buChar char="●"/>
            </a:pPr>
            <a:r>
              <a:rPr lang="id"/>
              <a:t>Informasi tersebut bernama MetaData</a:t>
            </a:r>
            <a:endParaRPr/>
          </a:p>
          <a:p>
            <a:pPr indent="-311150" lvl="0" marL="457200" rtl="0" algn="l">
              <a:spcBef>
                <a:spcPts val="0"/>
              </a:spcBef>
              <a:spcAft>
                <a:spcPts val="0"/>
              </a:spcAft>
              <a:buSzPts val="1300"/>
              <a:buChar char="●"/>
            </a:pPr>
            <a:r>
              <a:rPr lang="id"/>
              <a:t>Ada banyak jenis metadata, seperti DatabaseMetaData, ParameterMetaData, ResultSetMetaData</a:t>
            </a:r>
            <a:endParaRPr/>
          </a:p>
          <a:p>
            <a:pPr indent="-311150" lvl="0" marL="457200" rtl="0" algn="l">
              <a:spcBef>
                <a:spcPts val="0"/>
              </a:spcBef>
              <a:spcAft>
                <a:spcPts val="0"/>
              </a:spcAft>
              <a:buSzPts val="1300"/>
              <a:buChar char="●"/>
            </a:pPr>
            <a:r>
              <a:rPr lang="id" u="sng">
                <a:solidFill>
                  <a:schemeClr val="hlink"/>
                </a:solidFill>
                <a:hlinkClick r:id="rId3"/>
              </a:rPr>
              <a:t>https://docs.oracle.com/en/java/javase/15/docs/api/java.sql/java/sql/DatabaseMetaData.html</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https://docs.oracle.com/en/java/javase/15/docs/api/java.sql/java/sql/ParameterMetaData.html</a:t>
            </a:r>
            <a:r>
              <a:rPr lang="id"/>
              <a:t> </a:t>
            </a:r>
            <a:endParaRPr/>
          </a:p>
          <a:p>
            <a:pPr indent="-311150" lvl="0" marL="457200" rtl="0" algn="l">
              <a:spcBef>
                <a:spcPts val="0"/>
              </a:spcBef>
              <a:spcAft>
                <a:spcPts val="0"/>
              </a:spcAft>
              <a:buSzPts val="1300"/>
              <a:buChar char="●"/>
            </a:pPr>
            <a:r>
              <a:rPr lang="id" u="sng">
                <a:solidFill>
                  <a:schemeClr val="hlink"/>
                </a:solidFill>
                <a:hlinkClick r:id="rId5"/>
              </a:rPr>
              <a:t>https://docs.oracle.com/en/java/javase/15/docs/api/java.sql/java/sql/ResultSetMetaData.html</a:t>
            </a:r>
            <a:r>
              <a:rPr lang="id"/>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DatabaseMetaData</a:t>
            </a:r>
            <a:endParaRPr/>
          </a:p>
        </p:txBody>
      </p:sp>
      <p:sp>
        <p:nvSpPr>
          <p:cNvPr id="572" name="Google Shape;572;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DatabaseMetaData adalah informasi seputar seluruh database yang kita gunakan, seperti misal :</a:t>
            </a:r>
            <a:endParaRPr/>
          </a:p>
          <a:p>
            <a:pPr indent="-311150" lvl="0" marL="457200" rtl="0" algn="l">
              <a:spcBef>
                <a:spcPts val="1600"/>
              </a:spcBef>
              <a:spcAft>
                <a:spcPts val="0"/>
              </a:spcAft>
              <a:buSzPts val="1300"/>
              <a:buChar char="●"/>
            </a:pPr>
            <a:r>
              <a:rPr lang="id"/>
              <a:t>Nama database</a:t>
            </a:r>
            <a:endParaRPr/>
          </a:p>
          <a:p>
            <a:pPr indent="-311150" lvl="0" marL="457200" rtl="0" algn="l">
              <a:spcBef>
                <a:spcPts val="0"/>
              </a:spcBef>
              <a:spcAft>
                <a:spcPts val="0"/>
              </a:spcAft>
              <a:buSzPts val="1300"/>
              <a:buChar char="●"/>
            </a:pPr>
            <a:r>
              <a:rPr lang="id"/>
              <a:t>Versi database</a:t>
            </a:r>
            <a:endParaRPr/>
          </a:p>
          <a:p>
            <a:pPr indent="-311150" lvl="0" marL="457200" rtl="0" algn="l">
              <a:spcBef>
                <a:spcPts val="0"/>
              </a:spcBef>
              <a:spcAft>
                <a:spcPts val="0"/>
              </a:spcAft>
              <a:buSzPts val="1300"/>
              <a:buChar char="●"/>
            </a:pPr>
            <a:r>
              <a:rPr lang="id"/>
              <a:t>Table yang ada di database</a:t>
            </a:r>
            <a:endParaRPr/>
          </a:p>
          <a:p>
            <a:pPr indent="-311150" lvl="0" marL="457200" rtl="0" algn="l">
              <a:spcBef>
                <a:spcPts val="0"/>
              </a:spcBef>
              <a:spcAft>
                <a:spcPts val="0"/>
              </a:spcAft>
              <a:buSzPts val="1300"/>
              <a:buChar char="●"/>
            </a:pPr>
            <a:r>
              <a:rPr lang="id"/>
              <a:t>dan lain-lain</a:t>
            </a:r>
            <a:endParaRPr/>
          </a:p>
          <a:p>
            <a:pPr indent="0" lvl="0" marL="0" rtl="0" algn="l">
              <a:spcBef>
                <a:spcPts val="1600"/>
              </a:spcBef>
              <a:spcAft>
                <a:spcPts val="1600"/>
              </a:spcAft>
              <a:buNone/>
            </a:pPr>
            <a:r>
              <a:rPr lang="id"/>
              <a:t>Untuk membuat DatabaseMetaData, kita bisa menggunakan method getMetaData() dari object Collection</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DatabaseMetaData</a:t>
            </a:r>
            <a:endParaRPr/>
          </a:p>
        </p:txBody>
      </p:sp>
      <p:pic>
        <p:nvPicPr>
          <p:cNvPr id="578" name="Google Shape;578;p97"/>
          <p:cNvPicPr preferRelativeResize="0"/>
          <p:nvPr/>
        </p:nvPicPr>
        <p:blipFill>
          <a:blip r:embed="rId3">
            <a:alphaModFix/>
          </a:blip>
          <a:stretch>
            <a:fillRect/>
          </a:stretch>
        </p:blipFill>
        <p:spPr>
          <a:xfrm>
            <a:off x="152400" y="2006250"/>
            <a:ext cx="8839201" cy="2742321"/>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ParameterMetadata</a:t>
            </a:r>
            <a:endParaRPr/>
          </a:p>
        </p:txBody>
      </p:sp>
      <p:sp>
        <p:nvSpPr>
          <p:cNvPr id="584" name="Google Shape;584;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ParameterMetadata adalah informasi seputar parameter yang terdapat di </a:t>
            </a:r>
            <a:r>
              <a:rPr lang="id"/>
              <a:t>PreparedStatement</a:t>
            </a:r>
            <a:endParaRPr/>
          </a:p>
          <a:p>
            <a:pPr indent="-311150" lvl="0" marL="457200" rtl="0" algn="l">
              <a:spcBef>
                <a:spcPts val="0"/>
              </a:spcBef>
              <a:spcAft>
                <a:spcPts val="0"/>
              </a:spcAft>
              <a:buSzPts val="1300"/>
              <a:buChar char="●"/>
            </a:pPr>
            <a:r>
              <a:rPr lang="id"/>
              <a:t>Dengan ParameterMetadata, kita bisa mendapat banyak informasi parameter yang bisa digunakan untuk input di </a:t>
            </a:r>
            <a:r>
              <a:rPr lang="id"/>
              <a:t>PreparedStatement</a:t>
            </a:r>
            <a:r>
              <a:rPr lang="id"/>
              <a:t>, seperti berapa banyak parameter, tipe data parameter, dan lain-lain</a:t>
            </a:r>
            <a:endParaRPr/>
          </a:p>
          <a:p>
            <a:pPr indent="-311150" lvl="0" marL="457200" rtl="0" algn="l">
              <a:spcBef>
                <a:spcPts val="0"/>
              </a:spcBef>
              <a:spcAft>
                <a:spcPts val="0"/>
              </a:spcAft>
              <a:buSzPts val="1300"/>
              <a:buChar char="●"/>
            </a:pPr>
            <a:r>
              <a:rPr lang="id"/>
              <a:t>Namun perlu diperhatikan, beberapa Driver mungkin tidak mendukung untuk mendapatkan jenis tipe parameter di ParameterMetadata</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ParameterMetaData</a:t>
            </a:r>
            <a:endParaRPr/>
          </a:p>
        </p:txBody>
      </p:sp>
      <p:pic>
        <p:nvPicPr>
          <p:cNvPr id="590" name="Google Shape;590;p99"/>
          <p:cNvPicPr preferRelativeResize="0"/>
          <p:nvPr/>
        </p:nvPicPr>
        <p:blipFill>
          <a:blip r:embed="rId3">
            <a:alphaModFix/>
          </a:blip>
          <a:stretch>
            <a:fillRect/>
          </a:stretch>
        </p:blipFill>
        <p:spPr>
          <a:xfrm>
            <a:off x="152400" y="2006250"/>
            <a:ext cx="8839198" cy="267618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ResultSetMetaData</a:t>
            </a:r>
            <a:endParaRPr/>
          </a:p>
        </p:txBody>
      </p:sp>
      <p:sp>
        <p:nvSpPr>
          <p:cNvPr id="596" name="Google Shape;596;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ResultSetMetaData adalah informasi seputar hasil ResultSet</a:t>
            </a:r>
            <a:endParaRPr/>
          </a:p>
          <a:p>
            <a:pPr indent="-311150" lvl="0" marL="457200" rtl="0" algn="l">
              <a:spcBef>
                <a:spcPts val="0"/>
              </a:spcBef>
              <a:spcAft>
                <a:spcPts val="0"/>
              </a:spcAft>
              <a:buSzPts val="1300"/>
              <a:buChar char="●"/>
            </a:pPr>
            <a:r>
              <a:rPr lang="id"/>
              <a:t>Dengan ResultSetMetaData, kita bisa mendapatkan informasi tentang jumlah kolom, nama kolom, tipe data tiap kolom nya, dan lain-lain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ResultSetMetaData</a:t>
            </a:r>
            <a:endParaRPr/>
          </a:p>
        </p:txBody>
      </p:sp>
      <p:pic>
        <p:nvPicPr>
          <p:cNvPr id="602" name="Google Shape;602;p101"/>
          <p:cNvPicPr preferRelativeResize="0"/>
          <p:nvPr/>
        </p:nvPicPr>
        <p:blipFill>
          <a:blip r:embed="rId3">
            <a:alphaModFix/>
          </a:blip>
          <a:stretch>
            <a:fillRect/>
          </a:stretch>
        </p:blipFill>
        <p:spPr>
          <a:xfrm>
            <a:off x="152400" y="2006250"/>
            <a:ext cx="8338627" cy="2984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materi kali ini kita akan menggunakan MySQL sebagai database</a:t>
            </a:r>
            <a:endParaRPr/>
          </a:p>
          <a:p>
            <a:pPr indent="-311150" lvl="0" marL="457200" rtl="0" algn="l">
              <a:spcBef>
                <a:spcPts val="0"/>
              </a:spcBef>
              <a:spcAft>
                <a:spcPts val="0"/>
              </a:spcAft>
              <a:buSzPts val="1300"/>
              <a:buChar char="●"/>
            </a:pPr>
            <a:r>
              <a:rPr lang="id"/>
              <a:t>Jadi pastikan teman-teman sudah mengerti tentang datatabase MySQL</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613" name="Google Shape;613;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619" name="Google Shape;619;p104"/>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vs DAO (Data Access Object)</a:t>
            </a:r>
            <a:endParaRPr/>
          </a:p>
        </p:txBody>
      </p:sp>
      <p:sp>
        <p:nvSpPr>
          <p:cNvPr id="625" name="Google Shape;625;p10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teman-teman cari tutorial tentang Java Database, banyak juga yang menggunakan Data Access Object</a:t>
            </a:r>
            <a:endParaRPr/>
          </a:p>
          <a:p>
            <a:pPr indent="-311150" lvl="0" marL="457200" rtl="0" algn="l">
              <a:spcBef>
                <a:spcPts val="0"/>
              </a:spcBef>
              <a:spcAft>
                <a:spcPts val="0"/>
              </a:spcAft>
              <a:buSzPts val="1300"/>
              <a:buChar char="●"/>
            </a:pPr>
            <a:r>
              <a:rPr lang="id"/>
              <a:t>Secara garis besar, konsep Repository dan DAO hampir sama, yang membedakan Repository tidak menganggap bahwa storage itu hanya database, sedangkan biasanya kalo di DAO storage nya berupa database</a:t>
            </a:r>
            <a:endParaRPr/>
          </a:p>
          <a:p>
            <a:pPr indent="-311150" lvl="0" marL="457200" rtl="0" algn="l">
              <a:spcBef>
                <a:spcPts val="0"/>
              </a:spcBef>
              <a:spcAft>
                <a:spcPts val="0"/>
              </a:spcAft>
              <a:buSzPts val="1300"/>
              <a:buChar char="●"/>
            </a:pPr>
            <a:r>
              <a:rPr lang="id"/>
              <a:t>Jadi untuk kasus database, sebenarnya DAO lebih cocok, namun karena sekarang lebih populer nama Repository Pattern, jadi sekarang kita akan gunakan Repository Pattern</a:t>
            </a:r>
            <a:endParaRPr/>
          </a:p>
          <a:p>
            <a:pPr indent="-311150" lvl="0" marL="457200" rtl="0" algn="l">
              <a:spcBef>
                <a:spcPts val="0"/>
              </a:spcBef>
              <a:spcAft>
                <a:spcPts val="0"/>
              </a:spcAft>
              <a:buSzPts val="1300"/>
              <a:buChar char="●"/>
            </a:pPr>
            <a:r>
              <a:rPr lang="id"/>
              <a:t>Jika berdebat dengan programmer lain, tentang Repository dan DAO, sebenarnya gak terlalu berguna, karena tujuan dua pattern itu sama, mengenkapsulasi cara mengakses data</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631" name="Google Shape;631;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ResultSet, alangkah baiknya Repository melakukan konversi terlebih dahulu ke class Entity / Model, sehingga kita tinggal menggunakan objectnya saja</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Class Entity</a:t>
            </a:r>
            <a:endParaRPr/>
          </a:p>
        </p:txBody>
      </p:sp>
      <p:pic>
        <p:nvPicPr>
          <p:cNvPr id="637" name="Google Shape;637;p107"/>
          <p:cNvPicPr preferRelativeResize="0"/>
          <p:nvPr/>
        </p:nvPicPr>
        <p:blipFill>
          <a:blip r:embed="rId3">
            <a:alphaModFix/>
          </a:blip>
          <a:stretch>
            <a:fillRect/>
          </a:stretch>
        </p:blipFill>
        <p:spPr>
          <a:xfrm>
            <a:off x="152400" y="2006250"/>
            <a:ext cx="6724489" cy="29848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643" name="Google Shape;643;p108"/>
          <p:cNvPicPr preferRelativeResize="0"/>
          <p:nvPr/>
        </p:nvPicPr>
        <p:blipFill>
          <a:blip r:embed="rId3">
            <a:alphaModFix/>
          </a:blip>
          <a:stretch>
            <a:fillRect/>
          </a:stretch>
        </p:blipFill>
        <p:spPr>
          <a:xfrm>
            <a:off x="152400" y="2006250"/>
            <a:ext cx="8839200" cy="2937578"/>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649" name="Google Shape;649;p109"/>
          <p:cNvPicPr preferRelativeResize="0"/>
          <p:nvPr/>
        </p:nvPicPr>
        <p:blipFill>
          <a:blip r:embed="rId3">
            <a:alphaModFix/>
          </a:blip>
          <a:stretch>
            <a:fillRect/>
          </a:stretch>
        </p:blipFill>
        <p:spPr>
          <a:xfrm>
            <a:off x="152400" y="2006250"/>
            <a:ext cx="8071456" cy="2984849"/>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yang Tidak Dibahas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yang Tidak Dibahas</a:t>
            </a:r>
            <a:endParaRPr/>
          </a:p>
        </p:txBody>
      </p:sp>
      <p:sp>
        <p:nvSpPr>
          <p:cNvPr id="660" name="Google Shape;660;p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Sebenarnya ada fitur di JDBC yang tidak saya bahas di course ini, namanya adalah CallableStatement</a:t>
            </a:r>
            <a:endParaRPr/>
          </a:p>
          <a:p>
            <a:pPr indent="-311150" lvl="0" marL="457200" rtl="0" algn="l">
              <a:spcBef>
                <a:spcPts val="0"/>
              </a:spcBef>
              <a:spcAft>
                <a:spcPts val="0"/>
              </a:spcAft>
              <a:buSzPts val="1300"/>
              <a:buChar char="●"/>
            </a:pPr>
            <a:r>
              <a:rPr lang="id"/>
              <a:t>CallableStatement adalah fitur JDBC untuk memanggil STORE PROCEDURE di database</a:t>
            </a:r>
            <a:endParaRPr/>
          </a:p>
          <a:p>
            <a:pPr indent="-311150" lvl="0" marL="457200" rtl="0" algn="l">
              <a:spcBef>
                <a:spcPts val="0"/>
              </a:spcBef>
              <a:spcAft>
                <a:spcPts val="0"/>
              </a:spcAft>
              <a:buSzPts val="1300"/>
              <a:buChar char="●"/>
            </a:pPr>
            <a:r>
              <a:rPr lang="id"/>
              <a:t>Jika teman-teman masih menggunakan STORE PROCEDURE di database ketika membuat aplikasi, maka disarankan mempelajari CallableStatement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