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5143500" cx="9144000"/>
  <p:notesSz cx="6858000" cy="9144000"/>
  <p:embeddedFontLst>
    <p:embeddedFont>
      <p:font typeface="Raleway"/>
      <p:regular r:id="rId95"/>
      <p:bold r:id="rId96"/>
      <p:italic r:id="rId97"/>
      <p:boldItalic r:id="rId98"/>
    </p:embeddedFont>
    <p:embeddedFont>
      <p:font typeface="Lato"/>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9EB669-1A06-44FA-9AF4-B0E521B9851D}">
  <a:tblStyle styleId="{D49EB669-1A06-44FA-9AF4-B0E521B985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Lato-boldItalic.fntdata"/><Relationship Id="rId101" Type="http://schemas.openxmlformats.org/officeDocument/2006/relationships/font" Target="fonts/Lato-italic.fntdata"/><Relationship Id="rId100" Type="http://schemas.openxmlformats.org/officeDocument/2006/relationships/font" Target="fonts/Lat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aleway-regular.fntdata"/><Relationship Id="rId94" Type="http://schemas.openxmlformats.org/officeDocument/2006/relationships/slide" Target="slides/slide88.xml"/><Relationship Id="rId97" Type="http://schemas.openxmlformats.org/officeDocument/2006/relationships/font" Target="fonts/Raleway-italic.fntdata"/><Relationship Id="rId96" Type="http://schemas.openxmlformats.org/officeDocument/2006/relationships/font" Target="fonts/Raleway-bold.fntdata"/><Relationship Id="rId11" Type="http://schemas.openxmlformats.org/officeDocument/2006/relationships/slide" Target="slides/slide5.xml"/><Relationship Id="rId99" Type="http://schemas.openxmlformats.org/officeDocument/2006/relationships/font" Target="fonts/Lato-regular.fntdata"/><Relationship Id="rId10" Type="http://schemas.openxmlformats.org/officeDocument/2006/relationships/slide" Target="slides/slide4.xml"/><Relationship Id="rId98" Type="http://schemas.openxmlformats.org/officeDocument/2006/relationships/font" Target="fonts/Raleway-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27776953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27776953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27776953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27776953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277769535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277769535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a98f3c57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a98f3c57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98f3c57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98f3c57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98f3c57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98f3c5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a98f3c57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a98f3c57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98f3c5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98f3c5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a98f3c5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a98f3c5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27776953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27776953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777695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777695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27776953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27776953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a98f3c57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a98f3c5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27776953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27776953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27776953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27776953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a98f3c57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a98f3c5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a98f3c57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a98f3c5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a98f3c57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a98f3c57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a98f3c57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a98f3c57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27776953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27776953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27776953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27776953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7776953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7776953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27776953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27776953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a98f3c57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a98f3c57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a98f3c57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a98f3c57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277769535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27776953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27776953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27776953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a98f3c57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a98f3c57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a98f3c57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a98f3c5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a98f3c57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a98f3c57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277769535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277769535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277769535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277769535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7776953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7776953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a98f3c57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a98f3c57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a98f3c57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a98f3c57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27776953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27776953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277769535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277769535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a98f3c57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a98f3c57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a98f3c57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a98f3c57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a98f3c57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a98f3c57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a98f3c57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a98f3c57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a98f3c57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a98f3c57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a98f3c57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a98f3c57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7776953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7776953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277769535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27776953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a98f3c57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a98f3c57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a98f3c57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a98f3c57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27776953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27776953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277769535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277769535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a98f3c57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a98f3c57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a98f3c57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a98f3c57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a98f3c57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a98f3c57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a98f3c57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a98f3c57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27776953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27776953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7776953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7776953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a98f3c57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a98f3c57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a98f3c57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a98f3c57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a98f3c57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a98f3c57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a98f3c57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a98f3c57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a98f3c57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aa98f3c57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a98f3c57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a98f3c57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a98f3c57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a98f3c57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a98f3c57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a98f3c57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a98f3c57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a98f3c57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a98f3c57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a98f3c57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77769535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77769535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a98f3c57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a98f3c57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a98f3c57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a98f3c57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a98f3c57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a98f3c57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a98f3c57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a98f3c57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27776953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27776953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a98f3c57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a98f3c57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a98f3c57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a98f3c57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a98f3c57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a98f3c57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a98f3c57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a98f3c57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a98f3c57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aa98f3c57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a98f3c5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a98f3c5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a98f3c57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a98f3c57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a98f3c578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a98f3c578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aa98f3c57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aa98f3c57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a98f3c57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aa98f3c57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27776953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27776953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b277769535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b277769535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a98f3c57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a98f3c57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27776953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27776953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b27776953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b27776953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a98f3c5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a98f3c5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oracle.com/en/java/javase/15/docs/api/java.base/java/util/stream/Stream.Builder.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demy.com/course/pemrograman-java-pemula-sampai-mahir/?referralCode=E97428FBE9A6F3590D8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oracle.com/en/java/javase/15/docs/api/java.base/java/util/stream/package-summary.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docs.oracle.com/en/java/javase/15/docs/api/java.base/java/util/stream/Collector.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docs.oracle.com/en/java/javase/15/docs/api/java.base/java/util/stream/Collectors.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 Stream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java.util.stream.Stream&lt;T&gt;</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Stream diimplementasikan oleh sebuah class bernama Stream di dalam package java.util.stream</a:t>
            </a:r>
            <a:endParaRPr/>
          </a:p>
          <a:p>
            <a:pPr indent="-311150" lvl="0" marL="457200" rtl="0" algn="l">
              <a:spcBef>
                <a:spcPts val="0"/>
              </a:spcBef>
              <a:spcAft>
                <a:spcPts val="0"/>
              </a:spcAft>
              <a:buSzPts val="1300"/>
              <a:buChar char="●"/>
            </a:pPr>
            <a:r>
              <a:rPr lang="id"/>
              <a:t>Java Stream tidak sekompleks Java Collection, namun walaupun sederhana, fitur Java Stream sangat powerfull</a:t>
            </a:r>
            <a:endParaRPr/>
          </a:p>
          <a:p>
            <a:pPr indent="-311150" lvl="0" marL="457200" rtl="0" algn="l">
              <a:spcBef>
                <a:spcPts val="0"/>
              </a:spcBef>
              <a:spcAft>
                <a:spcPts val="0"/>
              </a:spcAft>
              <a:buSzPts val="1300"/>
              <a:buChar char="●"/>
            </a:pPr>
            <a:r>
              <a:rPr lang="id"/>
              <a:t>Class Stream merupakan Generic Class, sehingga kita bisa membuat aliran data dengan tipe yang kita inginkan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Stream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Stream</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banyak cara untuk membuat Stream di Java</a:t>
            </a:r>
            <a:endParaRPr/>
          </a:p>
          <a:p>
            <a:pPr indent="-311150" lvl="0" marL="457200" rtl="0" algn="l">
              <a:spcBef>
                <a:spcPts val="0"/>
              </a:spcBef>
              <a:spcAft>
                <a:spcPts val="0"/>
              </a:spcAft>
              <a:buSzPts val="1300"/>
              <a:buChar char="●"/>
            </a:pPr>
            <a:r>
              <a:rPr lang="id"/>
              <a:t>Bisa membuat langsung Stream dari Array, atau dari Collection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Empty atau Single Stream</a:t>
            </a:r>
            <a:endParaRPr/>
          </a:p>
        </p:txBody>
      </p:sp>
      <p:pic>
        <p:nvPicPr>
          <p:cNvPr id="157" name="Google Shape;157;p25"/>
          <p:cNvPicPr preferRelativeResize="0"/>
          <p:nvPr/>
        </p:nvPicPr>
        <p:blipFill>
          <a:blip r:embed="rId3">
            <a:alphaModFix/>
          </a:blip>
          <a:stretch>
            <a:fillRect/>
          </a:stretch>
        </p:blipFill>
        <p:spPr>
          <a:xfrm>
            <a:off x="152400" y="2006250"/>
            <a:ext cx="8839202" cy="26681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Stream dari Array</a:t>
            </a:r>
            <a:endParaRPr/>
          </a:p>
        </p:txBody>
      </p:sp>
      <p:pic>
        <p:nvPicPr>
          <p:cNvPr id="163" name="Google Shape;163;p26"/>
          <p:cNvPicPr preferRelativeResize="0"/>
          <p:nvPr/>
        </p:nvPicPr>
        <p:blipFill>
          <a:blip r:embed="rId3">
            <a:alphaModFix/>
          </a:blip>
          <a:stretch>
            <a:fillRect/>
          </a:stretch>
        </p:blipFill>
        <p:spPr>
          <a:xfrm>
            <a:off x="152400" y="2006250"/>
            <a:ext cx="8839200" cy="27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 Menjalankan Stream</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Stream itu bersifat Cold, artinya data di Stream tidak akan mengalir sampai kita memintanya</a:t>
            </a:r>
            <a:endParaRPr/>
          </a:p>
          <a:p>
            <a:pPr indent="-311150" lvl="0" marL="457200" rtl="0" algn="l">
              <a:spcBef>
                <a:spcPts val="0"/>
              </a:spcBef>
              <a:spcAft>
                <a:spcPts val="0"/>
              </a:spcAft>
              <a:buSzPts val="1300"/>
              <a:buChar char="●"/>
            </a:pPr>
            <a:r>
              <a:rPr lang="id"/>
              <a:t>Ada banyak cara untuk meminta Stream mulai mengalirkan datanya, hal ini akan kita bahas di bagian Stream Operations</a:t>
            </a:r>
            <a:endParaRPr/>
          </a:p>
          <a:p>
            <a:pPr indent="-311150" lvl="0" marL="457200" rtl="0" algn="l">
              <a:spcBef>
                <a:spcPts val="0"/>
              </a:spcBef>
              <a:spcAft>
                <a:spcPts val="0"/>
              </a:spcAft>
              <a:buSzPts val="1300"/>
              <a:buChar char="●"/>
            </a:pPr>
            <a:r>
              <a:rPr lang="id"/>
              <a:t>Untuk saat ini, salah satu method yang bisa kita gunakan agar aliran data di Stream mengalir adalah menggunakan method forEach</a:t>
            </a:r>
            <a:endParaRPr/>
          </a:p>
          <a:p>
            <a:pPr indent="-311150" lvl="0" marL="457200" rtl="0" algn="l">
              <a:spcBef>
                <a:spcPts val="0"/>
              </a:spcBef>
              <a:spcAft>
                <a:spcPts val="0"/>
              </a:spcAft>
              <a:buSzPts val="1300"/>
              <a:buChar char="●"/>
            </a:pPr>
            <a:r>
              <a:rPr lang="id"/>
              <a:t>Stream hanya bisa jalan sekali, mirip seperti aliran data, setelah mengalir, aliran data tidak bisa diulang lagi dari awal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Stream</a:t>
            </a:r>
            <a:endParaRPr/>
          </a:p>
        </p:txBody>
      </p:sp>
      <p:pic>
        <p:nvPicPr>
          <p:cNvPr id="175" name="Google Shape;175;p28"/>
          <p:cNvPicPr preferRelativeResize="0"/>
          <p:nvPr/>
        </p:nvPicPr>
        <p:blipFill>
          <a:blip r:embed="rId3">
            <a:alphaModFix/>
          </a:blip>
          <a:stretch>
            <a:fillRect/>
          </a:stretch>
        </p:blipFill>
        <p:spPr>
          <a:xfrm>
            <a:off x="152400" y="2006250"/>
            <a:ext cx="7353979"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Stream dari Collection</a:t>
            </a:r>
            <a:endParaRPr/>
          </a:p>
        </p:txBody>
      </p:sp>
      <p:pic>
        <p:nvPicPr>
          <p:cNvPr id="181" name="Google Shape;181;p29"/>
          <p:cNvPicPr preferRelativeResize="0"/>
          <p:nvPr/>
        </p:nvPicPr>
        <p:blipFill>
          <a:blip r:embed="rId3">
            <a:alphaModFix/>
          </a:blip>
          <a:stretch>
            <a:fillRect/>
          </a:stretch>
        </p:blipFill>
        <p:spPr>
          <a:xfrm>
            <a:off x="152400" y="2006250"/>
            <a:ext cx="8839203" cy="24921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Infinite Stream</a:t>
            </a:r>
            <a:endParaRPr/>
          </a:p>
        </p:txBody>
      </p:sp>
      <p:pic>
        <p:nvPicPr>
          <p:cNvPr id="187" name="Google Shape;187;p30"/>
          <p:cNvPicPr preferRelativeResize="0"/>
          <p:nvPr/>
        </p:nvPicPr>
        <p:blipFill>
          <a:blip r:embed="rId3">
            <a:alphaModFix/>
          </a:blip>
          <a:stretch>
            <a:fillRect/>
          </a:stretch>
        </p:blipFill>
        <p:spPr>
          <a:xfrm>
            <a:off x="152400" y="2006250"/>
            <a:ext cx="8839199" cy="20576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Builder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Builder</a:t>
            </a:r>
            <a:endParaRPr/>
          </a:p>
        </p:txBody>
      </p:sp>
      <p:sp>
        <p:nvSpPr>
          <p:cNvPr id="198" name="Google Shape;19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membuat Stream secara manual, seperti menambah datanya ke Stream secara manual misalnya</a:t>
            </a:r>
            <a:endParaRPr/>
          </a:p>
          <a:p>
            <a:pPr indent="-311150" lvl="0" marL="457200" rtl="0" algn="l">
              <a:spcBef>
                <a:spcPts val="0"/>
              </a:spcBef>
              <a:spcAft>
                <a:spcPts val="0"/>
              </a:spcAft>
              <a:buSzPts val="1300"/>
              <a:buChar char="●"/>
            </a:pPr>
            <a:r>
              <a:rPr lang="id"/>
              <a:t>Java menyediakan Stream Builder untuk membuat Stream secara manual, dan kita bisa menggunakannya seperti Collection, kita bisa membuat Stream Builder, menambahkan data ke Stream Builder, setelah selesai, baru kita buat Stream nya</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https://docs.oracle.com/en/java/javase/15/docs/api/java.base/java/util/stream/Stream.Builder.html</a:t>
            </a:r>
            <a:r>
              <a:rPr lang="id"/>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Stream Builder</a:t>
            </a:r>
            <a:endParaRPr/>
          </a:p>
        </p:txBody>
      </p:sp>
      <p:pic>
        <p:nvPicPr>
          <p:cNvPr id="204" name="Google Shape;204;p33"/>
          <p:cNvPicPr preferRelativeResize="0"/>
          <p:nvPr/>
        </p:nvPicPr>
        <p:blipFill>
          <a:blip r:embed="rId3">
            <a:alphaModFix/>
          </a:blip>
          <a:stretch>
            <a:fillRect/>
          </a:stretch>
        </p:blipFill>
        <p:spPr>
          <a:xfrm>
            <a:off x="152400" y="2006250"/>
            <a:ext cx="8839200" cy="29240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Operations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Operations</a:t>
            </a:r>
            <a:endParaRPr/>
          </a:p>
        </p:txBody>
      </p:sp>
      <p:sp>
        <p:nvSpPr>
          <p:cNvPr id="215" name="Google Shape;215;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Java Collection, di Java Stream hal yang sangat menarik adalah fitur Stream Operations nya</a:t>
            </a:r>
            <a:endParaRPr/>
          </a:p>
          <a:p>
            <a:pPr indent="-311150" lvl="0" marL="457200" rtl="0" algn="l">
              <a:spcBef>
                <a:spcPts val="0"/>
              </a:spcBef>
              <a:spcAft>
                <a:spcPts val="0"/>
              </a:spcAft>
              <a:buSzPts val="1300"/>
              <a:buChar char="●"/>
            </a:pPr>
            <a:r>
              <a:rPr lang="id"/>
              <a:t>Stream Operations adalah kumpulan operasi-operasi yang bisa kita gunakan untuk memanipulasi Stream itu sendiri</a:t>
            </a:r>
            <a:endParaRPr/>
          </a:p>
          <a:p>
            <a:pPr indent="-311150" lvl="0" marL="457200" rtl="0" algn="l">
              <a:spcBef>
                <a:spcPts val="0"/>
              </a:spcBef>
              <a:spcAft>
                <a:spcPts val="0"/>
              </a:spcAft>
              <a:buSzPts val="1300"/>
              <a:buChar char="●"/>
            </a:pPr>
            <a:r>
              <a:rPr lang="id"/>
              <a:t>Ada banyak sekali jenis-jenis Stream Operations yang nanti akan kita bahas satu persatu</a:t>
            </a:r>
            <a:endParaRPr/>
          </a:p>
          <a:p>
            <a:pPr indent="-311150" lvl="0" marL="457200" rtl="0" algn="l">
              <a:spcBef>
                <a:spcPts val="0"/>
              </a:spcBef>
              <a:spcAft>
                <a:spcPts val="0"/>
              </a:spcAft>
              <a:buSzPts val="1300"/>
              <a:buChar char="●"/>
            </a:pPr>
            <a:r>
              <a:rPr lang="id"/>
              <a:t>Namun secara garis besar, Stream Operations tidak akan memodifikasi data aslinya, melainkan hasil dari Stream Operations adalah sebuah Stream baru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Stream Operations</a:t>
            </a:r>
            <a:endParaRPr/>
          </a:p>
        </p:txBody>
      </p:sp>
      <p:pic>
        <p:nvPicPr>
          <p:cNvPr id="221" name="Google Shape;221;p36"/>
          <p:cNvPicPr preferRelativeResize="0"/>
          <p:nvPr/>
        </p:nvPicPr>
        <p:blipFill>
          <a:blip r:embed="rId3">
            <a:alphaModFix/>
          </a:blip>
          <a:stretch>
            <a:fillRect/>
          </a:stretch>
        </p:blipFill>
        <p:spPr>
          <a:xfrm>
            <a:off x="152400" y="2006250"/>
            <a:ext cx="8839200" cy="24641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Pipeline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Pipeline</a:t>
            </a:r>
            <a:endParaRPr/>
          </a:p>
        </p:txBody>
      </p:sp>
      <p:sp>
        <p:nvSpPr>
          <p:cNvPr id="232" name="Google Shape;23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Stream, biasanya kita akan melakukan banyak operasi terhadap Stream tersebut</a:t>
            </a:r>
            <a:endParaRPr/>
          </a:p>
          <a:p>
            <a:pPr indent="-311150" lvl="0" marL="457200" rtl="0" algn="l">
              <a:spcBef>
                <a:spcPts val="0"/>
              </a:spcBef>
              <a:spcAft>
                <a:spcPts val="0"/>
              </a:spcAft>
              <a:buSzPts val="1300"/>
              <a:buChar char="●"/>
            </a:pPr>
            <a:r>
              <a:rPr lang="id"/>
              <a:t>Dan biasanya kita akan membuat Stream Pipeline</a:t>
            </a:r>
            <a:endParaRPr/>
          </a:p>
          <a:p>
            <a:pPr indent="-311150" lvl="0" marL="457200" rtl="0" algn="l">
              <a:spcBef>
                <a:spcPts val="0"/>
              </a:spcBef>
              <a:spcAft>
                <a:spcPts val="0"/>
              </a:spcAft>
              <a:buSzPts val="1300"/>
              <a:buChar char="●"/>
            </a:pPr>
            <a:r>
              <a:rPr lang="id"/>
              <a:t>Stream Pipeline terdiri dari sebuah sumber stream (bisa array, collection dan lain-lain), lalu diikuti dengan kosong atau lebih stream operations dan diakhiri dengan operasi akhir, misalnya forEach</a:t>
            </a:r>
            <a:endParaRPr/>
          </a:p>
          <a:p>
            <a:pPr indent="-311150" lvl="0" marL="457200" rtl="0" algn="l">
              <a:spcBef>
                <a:spcPts val="0"/>
              </a:spcBef>
              <a:spcAft>
                <a:spcPts val="0"/>
              </a:spcAft>
              <a:buSzPts val="1300"/>
              <a:buChar char="●"/>
            </a:pPr>
            <a:r>
              <a:rPr lang="id"/>
              <a:t>Saat menggunakan Stream, hampir kebanyakan kita pasti akan membuat sebuah Stream Pipeline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Stream Pipeline</a:t>
            </a:r>
            <a:endParaRPr/>
          </a:p>
        </p:txBody>
      </p:sp>
      <p:pic>
        <p:nvPicPr>
          <p:cNvPr id="238" name="Google Shape;238;p39"/>
          <p:cNvPicPr preferRelativeResize="0"/>
          <p:nvPr/>
        </p:nvPicPr>
        <p:blipFill>
          <a:blip r:embed="rId3">
            <a:alphaModFix/>
          </a:blip>
          <a:stretch>
            <a:fillRect/>
          </a:stretch>
        </p:blipFill>
        <p:spPr>
          <a:xfrm>
            <a:off x="152400" y="2006250"/>
            <a:ext cx="8839197" cy="26015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Lazy Evaluation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Lazy Evaluation</a:t>
            </a:r>
            <a:endParaRPr/>
          </a:p>
        </p:txBody>
      </p:sp>
      <p:sp>
        <p:nvSpPr>
          <p:cNvPr id="249" name="Google Shape;24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Stream secara default adalah lazy</a:t>
            </a:r>
            <a:endParaRPr/>
          </a:p>
          <a:p>
            <a:pPr indent="-311150" lvl="0" marL="457200" rtl="0" algn="l">
              <a:spcBef>
                <a:spcPts val="0"/>
              </a:spcBef>
              <a:spcAft>
                <a:spcPts val="0"/>
              </a:spcAft>
              <a:buSzPts val="1300"/>
              <a:buChar char="●"/>
            </a:pPr>
            <a:r>
              <a:rPr lang="id"/>
              <a:t>Dia tidak akan mengalirkan data jika belum menggunakan terminal operation</a:t>
            </a:r>
            <a:endParaRPr/>
          </a:p>
          <a:p>
            <a:pPr indent="-311150" lvl="0" marL="457200" rtl="0" algn="l">
              <a:spcBef>
                <a:spcPts val="0"/>
              </a:spcBef>
              <a:spcAft>
                <a:spcPts val="0"/>
              </a:spcAft>
              <a:buSzPts val="1300"/>
              <a:buChar char="●"/>
            </a:pPr>
            <a:r>
              <a:rPr lang="id"/>
              <a:t>Selain itu, data hanya akan dialirkan seperlunya saja, tergantung terminal operation nya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Intermediate &amp; Terminal Operations</a:t>
            </a:r>
            <a:endParaRPr/>
          </a:p>
        </p:txBody>
      </p:sp>
      <p:sp>
        <p:nvSpPr>
          <p:cNvPr id="255" name="Google Shape;25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garis besar, ada 2 jenis Stream Operation, yaitu Intermediate dan Terminal Operations</a:t>
            </a:r>
            <a:endParaRPr/>
          </a:p>
          <a:p>
            <a:pPr indent="-311150" lvl="0" marL="457200" rtl="0" algn="l">
              <a:spcBef>
                <a:spcPts val="0"/>
              </a:spcBef>
              <a:spcAft>
                <a:spcPts val="0"/>
              </a:spcAft>
              <a:buSzPts val="1300"/>
              <a:buChar char="●"/>
            </a:pPr>
            <a:r>
              <a:rPr lang="id"/>
              <a:t>Intermediate Operations merupakan lazy operation, dimana Stream tidak akan dieksekusi sampai memang dibutuhkan</a:t>
            </a:r>
            <a:endParaRPr/>
          </a:p>
          <a:p>
            <a:pPr indent="-311150" lvl="0" marL="457200" rtl="0" algn="l">
              <a:spcBef>
                <a:spcPts val="0"/>
              </a:spcBef>
              <a:spcAft>
                <a:spcPts val="0"/>
              </a:spcAft>
              <a:buSzPts val="1300"/>
              <a:buChar char="●"/>
            </a:pPr>
            <a:r>
              <a:rPr lang="id"/>
              <a:t>Sedangkan Terminal Operations merupakan operasi yang mentrigger sebuah Stream berjalan</a:t>
            </a:r>
            <a:endParaRPr/>
          </a:p>
          <a:p>
            <a:pPr indent="-311150" lvl="0" marL="457200" rtl="0" algn="l">
              <a:spcBef>
                <a:spcPts val="0"/>
              </a:spcBef>
              <a:spcAft>
                <a:spcPts val="0"/>
              </a:spcAft>
              <a:buSzPts val="1300"/>
              <a:buChar char="●"/>
            </a:pPr>
            <a:r>
              <a:rPr lang="id"/>
              <a:t>Karena Intermediate Operations adalah lazy, maka secara garis besar, semua Intermediate Operations akan mengembalikan Stream lagi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 Intermediate Operations</a:t>
            </a:r>
            <a:endParaRPr/>
          </a:p>
        </p:txBody>
      </p:sp>
      <p:pic>
        <p:nvPicPr>
          <p:cNvPr id="261" name="Google Shape;261;p43"/>
          <p:cNvPicPr preferRelativeResize="0"/>
          <p:nvPr/>
        </p:nvPicPr>
        <p:blipFill>
          <a:blip r:embed="rId3">
            <a:alphaModFix/>
          </a:blip>
          <a:stretch>
            <a:fillRect/>
          </a:stretch>
        </p:blipFill>
        <p:spPr>
          <a:xfrm>
            <a:off x="152400" y="2006250"/>
            <a:ext cx="8705811" cy="2984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 Terminal Operations</a:t>
            </a:r>
            <a:endParaRPr/>
          </a:p>
        </p:txBody>
      </p:sp>
      <p:pic>
        <p:nvPicPr>
          <p:cNvPr id="267" name="Google Shape;267;p44"/>
          <p:cNvPicPr preferRelativeResize="0"/>
          <p:nvPr/>
        </p:nvPicPr>
        <p:blipFill>
          <a:blip r:embed="rId3">
            <a:alphaModFix/>
          </a:blip>
          <a:stretch>
            <a:fillRect/>
          </a:stretch>
        </p:blipFill>
        <p:spPr>
          <a:xfrm>
            <a:off x="152400" y="2006250"/>
            <a:ext cx="8807974"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Transformation Operations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Transformation Operations</a:t>
            </a:r>
            <a:endParaRPr/>
          </a:p>
        </p:txBody>
      </p:sp>
      <p:sp>
        <p:nvSpPr>
          <p:cNvPr id="278" name="Google Shape;27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banyak Stream Operations di Java Stream, kita akan mulai bahas dari Transformation Operations</a:t>
            </a:r>
            <a:endParaRPr/>
          </a:p>
          <a:p>
            <a:pPr indent="-311150" lvl="0" marL="457200" rtl="0" algn="l">
              <a:spcBef>
                <a:spcPts val="0"/>
              </a:spcBef>
              <a:spcAft>
                <a:spcPts val="0"/>
              </a:spcAft>
              <a:buSzPts val="1300"/>
              <a:buChar char="●"/>
            </a:pPr>
            <a:r>
              <a:rPr lang="id"/>
              <a:t>Transformation Operations adalah operasi yang digunakan untuk mengubah bentuk Stream</a:t>
            </a:r>
            <a:endParaRPr/>
          </a:p>
          <a:p>
            <a:pPr indent="-311150" lvl="0" marL="457200" rtl="0" algn="l">
              <a:spcBef>
                <a:spcPts val="0"/>
              </a:spcBef>
              <a:spcAft>
                <a:spcPts val="0"/>
              </a:spcAft>
              <a:buSzPts val="1300"/>
              <a:buChar char="●"/>
            </a:pPr>
            <a:r>
              <a:rPr lang="id"/>
              <a:t>Ada banyak function yang bisa digunakan untuk mengubah bentuk Stream menjadi sebuah Stream baru, contohnya map dan flatMap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Transformation Operations</a:t>
            </a:r>
            <a:endParaRPr/>
          </a:p>
        </p:txBody>
      </p:sp>
      <p:graphicFrame>
        <p:nvGraphicFramePr>
          <p:cNvPr id="284" name="Google Shape;284;p47"/>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map(T -&gt; U)</a:t>
                      </a:r>
                      <a:endParaRPr/>
                    </a:p>
                  </a:txBody>
                  <a:tcPr marT="91425" marB="91425" marR="91425" marL="91425"/>
                </a:tc>
                <a:tc>
                  <a:txBody>
                    <a:bodyPr/>
                    <a:lstStyle/>
                    <a:p>
                      <a:pPr indent="0" lvl="0" marL="0" rtl="0" algn="l">
                        <a:spcBef>
                          <a:spcPts val="0"/>
                        </a:spcBef>
                        <a:spcAft>
                          <a:spcPts val="0"/>
                        </a:spcAft>
                        <a:buNone/>
                      </a:pPr>
                      <a:r>
                        <a:rPr lang="id"/>
                        <a:t>Mengubah Stream T menjadi Stream U</a:t>
                      </a:r>
                      <a:endParaRPr/>
                    </a:p>
                  </a:txBody>
                  <a:tcPr marT="91425" marB="91425" marR="91425" marL="91425"/>
                </a:tc>
              </a:tr>
              <a:tr h="381000">
                <a:tc>
                  <a:txBody>
                    <a:bodyPr/>
                    <a:lstStyle/>
                    <a:p>
                      <a:pPr indent="0" lvl="0" marL="0" rtl="0" algn="l">
                        <a:spcBef>
                          <a:spcPts val="0"/>
                        </a:spcBef>
                        <a:spcAft>
                          <a:spcPts val="0"/>
                        </a:spcAft>
                        <a:buNone/>
                      </a:pPr>
                      <a:r>
                        <a:rPr lang="id"/>
                        <a:t>flatMap(T -&gt; Stream&lt;U&gt;)</a:t>
                      </a:r>
                      <a:endParaRPr/>
                    </a:p>
                  </a:txBody>
                  <a:tcPr marT="91425" marB="91425" marR="91425" marL="91425"/>
                </a:tc>
                <a:tc>
                  <a:txBody>
                    <a:bodyPr/>
                    <a:lstStyle/>
                    <a:p>
                      <a:pPr indent="0" lvl="0" marL="0" rtl="0" algn="l">
                        <a:spcBef>
                          <a:spcPts val="0"/>
                        </a:spcBef>
                        <a:spcAft>
                          <a:spcPts val="0"/>
                        </a:spcAft>
                        <a:buNone/>
                      </a:pPr>
                      <a:r>
                        <a:rPr lang="id"/>
                        <a:t>Mengubah Stream T menjadi Stream U</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map Operation</a:t>
            </a:r>
            <a:endParaRPr/>
          </a:p>
        </p:txBody>
      </p:sp>
      <p:pic>
        <p:nvPicPr>
          <p:cNvPr id="290" name="Google Shape;290;p48"/>
          <p:cNvPicPr preferRelativeResize="0"/>
          <p:nvPr/>
        </p:nvPicPr>
        <p:blipFill>
          <a:blip r:embed="rId3">
            <a:alphaModFix/>
          </a:blip>
          <a:stretch>
            <a:fillRect/>
          </a:stretch>
        </p:blipFill>
        <p:spPr>
          <a:xfrm>
            <a:off x="152400" y="2006250"/>
            <a:ext cx="8839199" cy="27098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flatMap Operation</a:t>
            </a:r>
            <a:endParaRPr/>
          </a:p>
        </p:txBody>
      </p:sp>
      <p:pic>
        <p:nvPicPr>
          <p:cNvPr id="296" name="Google Shape;296;p49"/>
          <p:cNvPicPr preferRelativeResize="0"/>
          <p:nvPr/>
        </p:nvPicPr>
        <p:blipFill>
          <a:blip r:embed="rId3">
            <a:alphaModFix/>
          </a:blip>
          <a:stretch>
            <a:fillRect/>
          </a:stretch>
        </p:blipFill>
        <p:spPr>
          <a:xfrm>
            <a:off x="152400" y="2006250"/>
            <a:ext cx="8839199" cy="238518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Filtering</a:t>
            </a:r>
            <a:r>
              <a:rPr lang="id"/>
              <a:t> Operations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Filtering Operations</a:t>
            </a:r>
            <a:endParaRPr/>
          </a:p>
        </p:txBody>
      </p:sp>
      <p:sp>
        <p:nvSpPr>
          <p:cNvPr id="307" name="Google Shape;307;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Filtering operations adalah operasi di Stream yang digunakan untuk melakukan filter data Stream</a:t>
            </a:r>
            <a:endParaRPr/>
          </a:p>
          <a:p>
            <a:pPr indent="-311150" lvl="0" marL="457200" rtl="0" algn="l">
              <a:spcBef>
                <a:spcPts val="0"/>
              </a:spcBef>
              <a:spcAft>
                <a:spcPts val="0"/>
              </a:spcAft>
              <a:buSzPts val="1300"/>
              <a:buChar char="●"/>
            </a:pPr>
            <a:r>
              <a:rPr lang="id"/>
              <a:t>Contohnya, misal kita punya Stream data dari 1 sampai 10, lalu kita misal hanya ingin menggunakan data yang ganjil atau genap saja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Dasar</a:t>
            </a:r>
            <a:endParaRPr/>
          </a:p>
          <a:p>
            <a:pPr indent="-311150" lvl="0" marL="457200" rtl="0" algn="l">
              <a:spcBef>
                <a:spcPts val="0"/>
              </a:spcBef>
              <a:spcAft>
                <a:spcPts val="0"/>
              </a:spcAft>
              <a:buSzPts val="1300"/>
              <a:buChar char="●"/>
            </a:pPr>
            <a:r>
              <a:rPr lang="id"/>
              <a:t>Java Object Oriented Programming</a:t>
            </a:r>
            <a:endParaRPr/>
          </a:p>
          <a:p>
            <a:pPr indent="-311150" lvl="0" marL="457200" rtl="0" algn="l">
              <a:spcBef>
                <a:spcPts val="0"/>
              </a:spcBef>
              <a:spcAft>
                <a:spcPts val="0"/>
              </a:spcAft>
              <a:buSzPts val="1300"/>
              <a:buChar char="●"/>
            </a:pPr>
            <a:r>
              <a:rPr lang="id"/>
              <a:t>Java Standard Classes</a:t>
            </a:r>
            <a:endParaRPr/>
          </a:p>
          <a:p>
            <a:pPr indent="-311150" lvl="0" marL="457200" rtl="0" algn="l">
              <a:spcBef>
                <a:spcPts val="0"/>
              </a:spcBef>
              <a:spcAft>
                <a:spcPts val="0"/>
              </a:spcAft>
              <a:buSzPts val="1300"/>
              <a:buChar char="●"/>
            </a:pPr>
            <a:r>
              <a:rPr lang="id"/>
              <a:t>Java Generic</a:t>
            </a:r>
            <a:endParaRPr/>
          </a:p>
          <a:p>
            <a:pPr indent="-311150" lvl="0" marL="457200" rtl="0" algn="l">
              <a:spcBef>
                <a:spcPts val="0"/>
              </a:spcBef>
              <a:spcAft>
                <a:spcPts val="0"/>
              </a:spcAft>
              <a:buSzPts val="1300"/>
              <a:buChar char="●"/>
            </a:pPr>
            <a:r>
              <a:rPr lang="id"/>
              <a:t>Java Collection</a:t>
            </a:r>
            <a:endParaRPr/>
          </a:p>
          <a:p>
            <a:pPr indent="-311150" lvl="0" marL="457200" rtl="0" algn="l">
              <a:spcBef>
                <a:spcPts val="0"/>
              </a:spcBef>
              <a:spcAft>
                <a:spcPts val="0"/>
              </a:spcAft>
              <a:buSzPts val="1300"/>
              <a:buChar char="●"/>
            </a:pPr>
            <a:r>
              <a:rPr lang="id"/>
              <a:t>Java Lambda</a:t>
            </a:r>
            <a:endParaRPr/>
          </a:p>
          <a:p>
            <a:pPr indent="-311150" lvl="0" marL="457200" rtl="0" algn="l">
              <a:spcBef>
                <a:spcPts val="0"/>
              </a:spcBef>
              <a:spcAft>
                <a:spcPts val="0"/>
              </a:spcAft>
              <a:buSzPts val="1300"/>
              <a:buChar char="●"/>
            </a:pPr>
            <a:r>
              <a:rPr lang="id"/>
              <a:t>Java Apache Maven</a:t>
            </a:r>
            <a:endParaRPr/>
          </a:p>
          <a:p>
            <a:pPr indent="-311150" lvl="0" marL="457200" rtl="0" algn="l">
              <a:spcBef>
                <a:spcPts val="0"/>
              </a:spcBef>
              <a:spcAft>
                <a:spcPts val="0"/>
              </a:spcAft>
              <a:buSzPts val="1300"/>
              <a:buChar char="●"/>
            </a:pPr>
            <a:r>
              <a:rPr lang="id"/>
              <a:t>Java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https://www.udemy.com/course/pemrograman-java-pemula-sampai-mahir/?referralCode=E97428FBE9A6F3590D8D</a:t>
            </a:r>
            <a:r>
              <a:rPr lang="id"/>
              <a:t> </a:t>
            </a:r>
            <a:endParaRPr/>
          </a:p>
        </p:txBody>
      </p:sp>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Filtering Operations</a:t>
            </a:r>
            <a:endParaRPr/>
          </a:p>
        </p:txBody>
      </p:sp>
      <p:graphicFrame>
        <p:nvGraphicFramePr>
          <p:cNvPr id="313" name="Google Shape;313;p52"/>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filter(U -&gt; Boolean)</a:t>
                      </a:r>
                      <a:endParaRPr/>
                    </a:p>
                  </a:txBody>
                  <a:tcPr marT="91425" marB="91425" marR="91425" marL="91425"/>
                </a:tc>
                <a:tc>
                  <a:txBody>
                    <a:bodyPr/>
                    <a:lstStyle/>
                    <a:p>
                      <a:pPr indent="0" lvl="0" marL="0" rtl="0" algn="l">
                        <a:spcBef>
                          <a:spcPts val="0"/>
                        </a:spcBef>
                        <a:spcAft>
                          <a:spcPts val="0"/>
                        </a:spcAft>
                        <a:buNone/>
                      </a:pPr>
                      <a:r>
                        <a:rPr lang="id"/>
                        <a:t>Mengambil data yang masuk kriteria filter</a:t>
                      </a:r>
                      <a:endParaRPr/>
                    </a:p>
                  </a:txBody>
                  <a:tcPr marT="91425" marB="91425" marR="91425" marL="91425"/>
                </a:tc>
              </a:tr>
              <a:tr h="381000">
                <a:tc>
                  <a:txBody>
                    <a:bodyPr/>
                    <a:lstStyle/>
                    <a:p>
                      <a:pPr indent="0" lvl="0" marL="0" rtl="0" algn="l">
                        <a:spcBef>
                          <a:spcPts val="0"/>
                        </a:spcBef>
                        <a:spcAft>
                          <a:spcPts val="0"/>
                        </a:spcAft>
                        <a:buNone/>
                      </a:pPr>
                      <a:r>
                        <a:rPr lang="id"/>
                        <a:t>distinct()</a:t>
                      </a:r>
                      <a:endParaRPr/>
                    </a:p>
                  </a:txBody>
                  <a:tcPr marT="91425" marB="91425" marR="91425" marL="91425"/>
                </a:tc>
                <a:tc>
                  <a:txBody>
                    <a:bodyPr/>
                    <a:lstStyle/>
                    <a:p>
                      <a:pPr indent="0" lvl="0" marL="0" rtl="0" algn="l">
                        <a:spcBef>
                          <a:spcPts val="0"/>
                        </a:spcBef>
                        <a:spcAft>
                          <a:spcPts val="0"/>
                        </a:spcAft>
                        <a:buNone/>
                      </a:pPr>
                      <a:r>
                        <a:rPr lang="id"/>
                        <a:t>Menghapus semua data duplikat</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Filtering Operation</a:t>
            </a:r>
            <a:endParaRPr/>
          </a:p>
        </p:txBody>
      </p:sp>
      <p:pic>
        <p:nvPicPr>
          <p:cNvPr id="319" name="Google Shape;319;p53"/>
          <p:cNvPicPr preferRelativeResize="0"/>
          <p:nvPr/>
        </p:nvPicPr>
        <p:blipFill>
          <a:blip r:embed="rId3">
            <a:alphaModFix/>
          </a:blip>
          <a:stretch>
            <a:fillRect/>
          </a:stretch>
        </p:blipFill>
        <p:spPr>
          <a:xfrm>
            <a:off x="152400" y="2006250"/>
            <a:ext cx="8839200" cy="210292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Retrieving</a:t>
            </a:r>
            <a:r>
              <a:rPr lang="id"/>
              <a:t> Operations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Retrieving Operations</a:t>
            </a:r>
            <a:endParaRPr/>
          </a:p>
        </p:txBody>
      </p:sp>
      <p:sp>
        <p:nvSpPr>
          <p:cNvPr id="330" name="Google Shape;330;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Retrieving Operations adalah operasi pada Stream untuk melakukan pengambilan sebagian data</a:t>
            </a:r>
            <a:endParaRPr/>
          </a:p>
          <a:p>
            <a:pPr indent="-311150" lvl="0" marL="457200" rtl="0" algn="l">
              <a:spcBef>
                <a:spcPts val="0"/>
              </a:spcBef>
              <a:spcAft>
                <a:spcPts val="0"/>
              </a:spcAft>
              <a:buSzPts val="1300"/>
              <a:buChar char="●"/>
            </a:pPr>
            <a:r>
              <a:rPr lang="id"/>
              <a:t>Secara garis besar, cara kerjanya hampir mirip dengan Filtering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Retrieving Operations</a:t>
            </a:r>
            <a:endParaRPr/>
          </a:p>
        </p:txBody>
      </p:sp>
      <p:graphicFrame>
        <p:nvGraphicFramePr>
          <p:cNvPr id="336" name="Google Shape;336;p56"/>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limit(n)</a:t>
                      </a:r>
                      <a:endParaRPr/>
                    </a:p>
                  </a:txBody>
                  <a:tcPr marT="91425" marB="91425" marR="91425" marL="91425"/>
                </a:tc>
                <a:tc>
                  <a:txBody>
                    <a:bodyPr/>
                    <a:lstStyle/>
                    <a:p>
                      <a:pPr indent="0" lvl="0" marL="0" rtl="0" algn="l">
                        <a:spcBef>
                          <a:spcPts val="0"/>
                        </a:spcBef>
                        <a:spcAft>
                          <a:spcPts val="0"/>
                        </a:spcAft>
                        <a:buNone/>
                      </a:pPr>
                      <a:r>
                        <a:rPr lang="id"/>
                        <a:t>Mengambil sejumlah n data</a:t>
                      </a:r>
                      <a:endParaRPr/>
                    </a:p>
                  </a:txBody>
                  <a:tcPr marT="91425" marB="91425" marR="91425" marL="91425"/>
                </a:tc>
              </a:tr>
              <a:tr h="381000">
                <a:tc>
                  <a:txBody>
                    <a:bodyPr/>
                    <a:lstStyle/>
                    <a:p>
                      <a:pPr indent="0" lvl="0" marL="0" rtl="0" algn="l">
                        <a:spcBef>
                          <a:spcPts val="0"/>
                        </a:spcBef>
                        <a:spcAft>
                          <a:spcPts val="0"/>
                        </a:spcAft>
                        <a:buNone/>
                      </a:pPr>
                      <a:r>
                        <a:rPr lang="id"/>
                        <a:t>skip(n)</a:t>
                      </a:r>
                      <a:endParaRPr/>
                    </a:p>
                  </a:txBody>
                  <a:tcPr marT="91425" marB="91425" marR="91425" marL="91425"/>
                </a:tc>
                <a:tc>
                  <a:txBody>
                    <a:bodyPr/>
                    <a:lstStyle/>
                    <a:p>
                      <a:pPr indent="0" lvl="0" marL="0" rtl="0" algn="l">
                        <a:spcBef>
                          <a:spcPts val="0"/>
                        </a:spcBef>
                        <a:spcAft>
                          <a:spcPts val="0"/>
                        </a:spcAft>
                        <a:buNone/>
                      </a:pPr>
                      <a:r>
                        <a:rPr lang="id"/>
                        <a:t>Menghiraukan sejumlah n data</a:t>
                      </a:r>
                      <a:endParaRPr/>
                    </a:p>
                  </a:txBody>
                  <a:tcPr marT="91425" marB="91425" marR="91425" marL="91425"/>
                </a:tc>
              </a:tr>
              <a:tr h="381000">
                <a:tc>
                  <a:txBody>
                    <a:bodyPr/>
                    <a:lstStyle/>
                    <a:p>
                      <a:pPr indent="0" lvl="0" marL="0" rtl="0" algn="l">
                        <a:spcBef>
                          <a:spcPts val="0"/>
                        </a:spcBef>
                        <a:spcAft>
                          <a:spcPts val="0"/>
                        </a:spcAft>
                        <a:buNone/>
                      </a:pPr>
                      <a:r>
                        <a:rPr lang="id"/>
                        <a:t>takeWhile(T -&gt; Boolean)</a:t>
                      </a:r>
                      <a:endParaRPr/>
                    </a:p>
                  </a:txBody>
                  <a:tcPr marT="91425" marB="91425" marR="91425" marL="91425"/>
                </a:tc>
                <a:tc>
                  <a:txBody>
                    <a:bodyPr/>
                    <a:lstStyle/>
                    <a:p>
                      <a:pPr indent="0" lvl="0" marL="0" rtl="0" algn="l">
                        <a:spcBef>
                          <a:spcPts val="0"/>
                        </a:spcBef>
                        <a:spcAft>
                          <a:spcPts val="0"/>
                        </a:spcAft>
                        <a:buNone/>
                      </a:pPr>
                      <a:r>
                        <a:rPr lang="id"/>
                        <a:t>Mengambil data selama kondisi true</a:t>
                      </a:r>
                      <a:endParaRPr/>
                    </a:p>
                  </a:txBody>
                  <a:tcPr marT="91425" marB="91425" marR="91425" marL="91425"/>
                </a:tc>
              </a:tr>
              <a:tr h="381000">
                <a:tc>
                  <a:txBody>
                    <a:bodyPr/>
                    <a:lstStyle/>
                    <a:p>
                      <a:pPr indent="0" lvl="0" marL="0" rtl="0" algn="l">
                        <a:spcBef>
                          <a:spcPts val="0"/>
                        </a:spcBef>
                        <a:spcAft>
                          <a:spcPts val="0"/>
                        </a:spcAft>
                        <a:buNone/>
                      </a:pPr>
                      <a:r>
                        <a:rPr lang="id"/>
                        <a:t>dropWhile(T -&gt; Boolean) </a:t>
                      </a:r>
                      <a:endParaRPr/>
                    </a:p>
                  </a:txBody>
                  <a:tcPr marT="91425" marB="91425" marR="91425" marL="91425"/>
                </a:tc>
                <a:tc>
                  <a:txBody>
                    <a:bodyPr/>
                    <a:lstStyle/>
                    <a:p>
                      <a:pPr indent="0" lvl="0" marL="0" rtl="0" algn="l">
                        <a:spcBef>
                          <a:spcPts val="0"/>
                        </a:spcBef>
                        <a:spcAft>
                          <a:spcPts val="0"/>
                        </a:spcAft>
                        <a:buNone/>
                      </a:pPr>
                      <a:r>
                        <a:rPr lang="id"/>
                        <a:t>Menghiraukan data selama kondisi true</a:t>
                      </a:r>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Retrieving Operations</a:t>
            </a:r>
            <a:endParaRPr/>
          </a:p>
        </p:txBody>
      </p:sp>
      <p:pic>
        <p:nvPicPr>
          <p:cNvPr id="342" name="Google Shape;342;p57"/>
          <p:cNvPicPr preferRelativeResize="0"/>
          <p:nvPr/>
        </p:nvPicPr>
        <p:blipFill>
          <a:blip r:embed="rId3">
            <a:alphaModFix/>
          </a:blip>
          <a:stretch>
            <a:fillRect/>
          </a:stretch>
        </p:blipFill>
        <p:spPr>
          <a:xfrm>
            <a:off x="152400" y="2006250"/>
            <a:ext cx="8839201" cy="225335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Retrieving Single Element</a:t>
            </a:r>
            <a:endParaRPr/>
          </a:p>
        </p:txBody>
      </p:sp>
      <p:sp>
        <p:nvSpPr>
          <p:cNvPr id="348" name="Google Shape;348;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Stream juga memiliki kemampuan untuk mengambil satu element saja</a:t>
            </a:r>
            <a:endParaRPr/>
          </a:p>
          <a:p>
            <a:pPr indent="-311150" lvl="0" marL="457200" rtl="0" algn="l">
              <a:spcBef>
                <a:spcPts val="0"/>
              </a:spcBef>
              <a:spcAft>
                <a:spcPts val="0"/>
              </a:spcAft>
              <a:buSzPts val="1300"/>
              <a:buChar char="●"/>
            </a:pPr>
            <a:r>
              <a:rPr lang="id"/>
              <a:t>Namun operasi jenis ini merupakan operasi terminal, sehingga akan secara otomatis menjalankan aliran data di Stream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Retrieving Single Element</a:t>
            </a:r>
            <a:endParaRPr/>
          </a:p>
        </p:txBody>
      </p:sp>
      <p:graphicFrame>
        <p:nvGraphicFramePr>
          <p:cNvPr id="354" name="Google Shape;354;p59"/>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findAny()</a:t>
                      </a:r>
                      <a:endParaRPr/>
                    </a:p>
                  </a:txBody>
                  <a:tcPr marT="91425" marB="91425" marR="91425" marL="91425"/>
                </a:tc>
                <a:tc>
                  <a:txBody>
                    <a:bodyPr/>
                    <a:lstStyle/>
                    <a:p>
                      <a:pPr indent="0" lvl="0" marL="0" rtl="0" algn="l">
                        <a:spcBef>
                          <a:spcPts val="0"/>
                        </a:spcBef>
                        <a:spcAft>
                          <a:spcPts val="0"/>
                        </a:spcAft>
                        <a:buNone/>
                      </a:pPr>
                      <a:r>
                        <a:rPr lang="id"/>
                        <a:t>Mengambil random satu element</a:t>
                      </a:r>
                      <a:endParaRPr/>
                    </a:p>
                  </a:txBody>
                  <a:tcPr marT="91425" marB="91425" marR="91425" marL="91425"/>
                </a:tc>
              </a:tr>
              <a:tr h="381000">
                <a:tc>
                  <a:txBody>
                    <a:bodyPr/>
                    <a:lstStyle/>
                    <a:p>
                      <a:pPr indent="0" lvl="0" marL="0" rtl="0" algn="l">
                        <a:spcBef>
                          <a:spcPts val="0"/>
                        </a:spcBef>
                        <a:spcAft>
                          <a:spcPts val="0"/>
                        </a:spcAft>
                        <a:buNone/>
                      </a:pPr>
                      <a:r>
                        <a:rPr lang="id"/>
                        <a:t>findFirst()</a:t>
                      </a:r>
                      <a:endParaRPr/>
                    </a:p>
                  </a:txBody>
                  <a:tcPr marT="91425" marB="91425" marR="91425" marL="91425"/>
                </a:tc>
                <a:tc>
                  <a:txBody>
                    <a:bodyPr/>
                    <a:lstStyle/>
                    <a:p>
                      <a:pPr indent="0" lvl="0" marL="0" rtl="0" algn="l">
                        <a:spcBef>
                          <a:spcPts val="0"/>
                        </a:spcBef>
                        <a:spcAft>
                          <a:spcPts val="0"/>
                        </a:spcAft>
                        <a:buNone/>
                      </a:pPr>
                      <a:r>
                        <a:rPr lang="id"/>
                        <a:t>Mengambil element pertama</a:t>
                      </a:r>
                      <a:endParaRP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Retrieving Single Element</a:t>
            </a:r>
            <a:endParaRPr/>
          </a:p>
        </p:txBody>
      </p:sp>
      <p:pic>
        <p:nvPicPr>
          <p:cNvPr id="360" name="Google Shape;360;p60"/>
          <p:cNvPicPr preferRelativeResize="0"/>
          <p:nvPr/>
        </p:nvPicPr>
        <p:blipFill>
          <a:blip r:embed="rId3">
            <a:alphaModFix/>
          </a:blip>
          <a:stretch>
            <a:fillRect/>
          </a:stretch>
        </p:blipFill>
        <p:spPr>
          <a:xfrm>
            <a:off x="152400" y="2006250"/>
            <a:ext cx="8839201" cy="251181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Ordering Operations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Java Stream</a:t>
            </a:r>
            <a:endParaRPr/>
          </a:p>
          <a:p>
            <a:pPr indent="-311150" lvl="0" marL="457200" rtl="0" algn="l">
              <a:spcBef>
                <a:spcPts val="0"/>
              </a:spcBef>
              <a:spcAft>
                <a:spcPts val="0"/>
              </a:spcAft>
              <a:buSzPts val="1300"/>
              <a:buChar char="●"/>
            </a:pPr>
            <a:r>
              <a:rPr lang="id"/>
              <a:t>Membuat Stream</a:t>
            </a:r>
            <a:endParaRPr/>
          </a:p>
          <a:p>
            <a:pPr indent="-311150" lvl="0" marL="457200" rtl="0" algn="l">
              <a:spcBef>
                <a:spcPts val="0"/>
              </a:spcBef>
              <a:spcAft>
                <a:spcPts val="0"/>
              </a:spcAft>
              <a:buSzPts val="1300"/>
              <a:buChar char="●"/>
            </a:pPr>
            <a:r>
              <a:rPr lang="id"/>
              <a:t>Lazy Evaluation</a:t>
            </a:r>
            <a:endParaRPr/>
          </a:p>
          <a:p>
            <a:pPr indent="-311150" lvl="0" marL="457200" rtl="0" algn="l">
              <a:spcBef>
                <a:spcPts val="0"/>
              </a:spcBef>
              <a:spcAft>
                <a:spcPts val="0"/>
              </a:spcAft>
              <a:buSzPts val="1300"/>
              <a:buChar char="●"/>
            </a:pPr>
            <a:r>
              <a:rPr lang="id"/>
              <a:t>Stream Builder</a:t>
            </a:r>
            <a:endParaRPr/>
          </a:p>
          <a:p>
            <a:pPr indent="-311150" lvl="0" marL="457200" rtl="0" algn="l">
              <a:spcBef>
                <a:spcPts val="0"/>
              </a:spcBef>
              <a:spcAft>
                <a:spcPts val="0"/>
              </a:spcAft>
              <a:buSzPts val="1300"/>
              <a:buChar char="●"/>
            </a:pPr>
            <a:r>
              <a:rPr lang="id"/>
              <a:t>Stream Operations</a:t>
            </a:r>
            <a:endParaRPr/>
          </a:p>
          <a:p>
            <a:pPr indent="-311150" lvl="0" marL="457200" rtl="0" algn="l">
              <a:spcBef>
                <a:spcPts val="0"/>
              </a:spcBef>
              <a:spcAft>
                <a:spcPts val="0"/>
              </a:spcAft>
              <a:buSzPts val="1300"/>
              <a:buChar char="●"/>
            </a:pPr>
            <a:r>
              <a:rPr lang="id"/>
              <a:t>Collectors</a:t>
            </a:r>
            <a:endParaRPr/>
          </a:p>
          <a:p>
            <a:pPr indent="-311150" lvl="0" marL="457200" rtl="0" algn="l">
              <a:spcBef>
                <a:spcPts val="0"/>
              </a:spcBef>
              <a:spcAft>
                <a:spcPts val="0"/>
              </a:spcAft>
              <a:buSzPts val="1300"/>
              <a:buChar char="●"/>
            </a:pPr>
            <a:r>
              <a:rPr lang="id"/>
              <a:t>Parallel Stream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Ordering Operations</a:t>
            </a:r>
            <a:endParaRPr/>
          </a:p>
        </p:txBody>
      </p:sp>
      <p:sp>
        <p:nvSpPr>
          <p:cNvPr id="371" name="Google Shape;371;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Stream juga mendukung operasi untuk melakukan pengurutan data Stream nya</a:t>
            </a:r>
            <a:endParaRPr/>
          </a:p>
          <a:p>
            <a:pPr indent="-311150" lvl="0" marL="457200" rtl="0" algn="l">
              <a:spcBef>
                <a:spcPts val="0"/>
              </a:spcBef>
              <a:spcAft>
                <a:spcPts val="0"/>
              </a:spcAft>
              <a:buSzPts val="1300"/>
              <a:buChar char="●"/>
            </a:pPr>
            <a:r>
              <a:rPr lang="id"/>
              <a:t>Secara default, data akan diurutkan mengikuti Comparable yang terdapat di data yang ada di Stream</a:t>
            </a:r>
            <a:endParaRPr/>
          </a:p>
          <a:p>
            <a:pPr indent="-311150" lvl="0" marL="457200" rtl="0" algn="l">
              <a:spcBef>
                <a:spcPts val="0"/>
              </a:spcBef>
              <a:spcAft>
                <a:spcPts val="0"/>
              </a:spcAft>
              <a:buSzPts val="1300"/>
              <a:buChar char="●"/>
            </a:pPr>
            <a:r>
              <a:rPr lang="id"/>
              <a:t>Jika kita ingin mengurutkan secara manual, kita bisa menggunakan Comparator sendiri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Ordering Operations</a:t>
            </a:r>
            <a:endParaRPr/>
          </a:p>
        </p:txBody>
      </p:sp>
      <p:graphicFrame>
        <p:nvGraphicFramePr>
          <p:cNvPr id="377" name="Google Shape;377;p63"/>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sorted()</a:t>
                      </a:r>
                      <a:endParaRPr/>
                    </a:p>
                  </a:txBody>
                  <a:tcPr marT="91425" marB="91425" marR="91425" marL="91425"/>
                </a:tc>
                <a:tc>
                  <a:txBody>
                    <a:bodyPr/>
                    <a:lstStyle/>
                    <a:p>
                      <a:pPr indent="0" lvl="0" marL="0" rtl="0" algn="l">
                        <a:spcBef>
                          <a:spcPts val="0"/>
                        </a:spcBef>
                        <a:spcAft>
                          <a:spcPts val="0"/>
                        </a:spcAft>
                        <a:buNone/>
                      </a:pPr>
                      <a:r>
                        <a:rPr lang="id"/>
                        <a:t>Mengurutkan berdasarkan comparable data</a:t>
                      </a:r>
                      <a:endParaRPr/>
                    </a:p>
                  </a:txBody>
                  <a:tcPr marT="91425" marB="91425" marR="91425" marL="91425"/>
                </a:tc>
              </a:tr>
              <a:tr h="381000">
                <a:tc>
                  <a:txBody>
                    <a:bodyPr/>
                    <a:lstStyle/>
                    <a:p>
                      <a:pPr indent="0" lvl="0" marL="0" rtl="0" algn="l">
                        <a:spcBef>
                          <a:spcPts val="0"/>
                        </a:spcBef>
                        <a:spcAft>
                          <a:spcPts val="0"/>
                        </a:spcAft>
                        <a:buNone/>
                      </a:pPr>
                      <a:r>
                        <a:rPr lang="id"/>
                        <a:t>sorted(Comparator)</a:t>
                      </a:r>
                      <a:endParaRPr/>
                    </a:p>
                  </a:txBody>
                  <a:tcPr marT="91425" marB="91425" marR="91425" marL="91425"/>
                </a:tc>
                <a:tc>
                  <a:txBody>
                    <a:bodyPr/>
                    <a:lstStyle/>
                    <a:p>
                      <a:pPr indent="0" lvl="0" marL="0" rtl="0" algn="l">
                        <a:spcBef>
                          <a:spcPts val="0"/>
                        </a:spcBef>
                        <a:spcAft>
                          <a:spcPts val="0"/>
                        </a:spcAft>
                        <a:buNone/>
                      </a:pPr>
                      <a:r>
                        <a:rPr lang="id"/>
                        <a:t>Mengurutkan berdasarkan comparator</a:t>
                      </a:r>
                      <a:endParaRPr/>
                    </a:p>
                  </a:txBody>
                  <a:tcPr marT="91425" marB="91425" marR="91425" marL="91425"/>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Ordering Operations</a:t>
            </a:r>
            <a:endParaRPr/>
          </a:p>
        </p:txBody>
      </p:sp>
      <p:pic>
        <p:nvPicPr>
          <p:cNvPr id="383" name="Google Shape;383;p64"/>
          <p:cNvPicPr preferRelativeResize="0"/>
          <p:nvPr/>
        </p:nvPicPr>
        <p:blipFill>
          <a:blip r:embed="rId3">
            <a:alphaModFix/>
          </a:blip>
          <a:stretch>
            <a:fillRect/>
          </a:stretch>
        </p:blipFill>
        <p:spPr>
          <a:xfrm>
            <a:off x="152400" y="2006250"/>
            <a:ext cx="8839198" cy="235712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Aggregate</a:t>
            </a:r>
            <a:r>
              <a:rPr lang="id"/>
              <a:t> Operations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Aggregate Operations</a:t>
            </a:r>
            <a:endParaRPr/>
          </a:p>
        </p:txBody>
      </p:sp>
      <p:sp>
        <p:nvSpPr>
          <p:cNvPr id="394" name="Google Shape;39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Stream mendukung banyak operasi untuk melakukan proses aggregate</a:t>
            </a:r>
            <a:endParaRPr/>
          </a:p>
          <a:p>
            <a:pPr indent="-311150" lvl="0" marL="457200" rtl="0" algn="l">
              <a:spcBef>
                <a:spcPts val="0"/>
              </a:spcBef>
              <a:spcAft>
                <a:spcPts val="0"/>
              </a:spcAft>
              <a:buSzPts val="1300"/>
              <a:buChar char="●"/>
            </a:pPr>
            <a:r>
              <a:rPr lang="id"/>
              <a:t>Seperti menghitung jumlah data, menghitung data max dan menghitung data min.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Aggregate Operations</a:t>
            </a:r>
            <a:endParaRPr/>
          </a:p>
        </p:txBody>
      </p:sp>
      <p:graphicFrame>
        <p:nvGraphicFramePr>
          <p:cNvPr id="400" name="Google Shape;400;p67"/>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max(Comparator)</a:t>
                      </a:r>
                      <a:endParaRPr/>
                    </a:p>
                  </a:txBody>
                  <a:tcPr marT="91425" marB="91425" marR="91425" marL="91425"/>
                </a:tc>
                <a:tc>
                  <a:txBody>
                    <a:bodyPr/>
                    <a:lstStyle/>
                    <a:p>
                      <a:pPr indent="0" lvl="0" marL="0" rtl="0" algn="l">
                        <a:spcBef>
                          <a:spcPts val="0"/>
                        </a:spcBef>
                        <a:spcAft>
                          <a:spcPts val="0"/>
                        </a:spcAft>
                        <a:buNone/>
                      </a:pPr>
                      <a:r>
                        <a:rPr lang="id"/>
                        <a:t>Mencari data max sesuai comparator</a:t>
                      </a:r>
                      <a:endParaRPr/>
                    </a:p>
                  </a:txBody>
                  <a:tcPr marT="91425" marB="91425" marR="91425" marL="91425"/>
                </a:tc>
              </a:tr>
              <a:tr h="381000">
                <a:tc>
                  <a:txBody>
                    <a:bodyPr/>
                    <a:lstStyle/>
                    <a:p>
                      <a:pPr indent="0" lvl="0" marL="0" rtl="0" algn="l">
                        <a:spcBef>
                          <a:spcPts val="0"/>
                        </a:spcBef>
                        <a:spcAft>
                          <a:spcPts val="0"/>
                        </a:spcAft>
                        <a:buNone/>
                      </a:pPr>
                      <a:r>
                        <a:rPr lang="id"/>
                        <a:t>min(Comparator)</a:t>
                      </a:r>
                      <a:endParaRPr/>
                    </a:p>
                  </a:txBody>
                  <a:tcPr marT="91425" marB="91425" marR="91425" marL="91425"/>
                </a:tc>
                <a:tc>
                  <a:txBody>
                    <a:bodyPr/>
                    <a:lstStyle/>
                    <a:p>
                      <a:pPr indent="0" lvl="0" marL="0" rtl="0" algn="l">
                        <a:spcBef>
                          <a:spcPts val="0"/>
                        </a:spcBef>
                        <a:spcAft>
                          <a:spcPts val="0"/>
                        </a:spcAft>
                        <a:buNone/>
                      </a:pPr>
                      <a:r>
                        <a:rPr lang="id"/>
                        <a:t>Mencari data min sesuai comparator</a:t>
                      </a:r>
                      <a:endParaRPr/>
                    </a:p>
                  </a:txBody>
                  <a:tcPr marT="91425" marB="91425" marR="91425" marL="91425"/>
                </a:tc>
              </a:tr>
              <a:tr h="381000">
                <a:tc>
                  <a:txBody>
                    <a:bodyPr/>
                    <a:lstStyle/>
                    <a:p>
                      <a:pPr indent="0" lvl="0" marL="0" rtl="0" algn="l">
                        <a:spcBef>
                          <a:spcPts val="0"/>
                        </a:spcBef>
                        <a:spcAft>
                          <a:spcPts val="0"/>
                        </a:spcAft>
                        <a:buNone/>
                      </a:pPr>
                      <a:r>
                        <a:rPr lang="id"/>
                        <a:t>count()</a:t>
                      </a:r>
                      <a:endParaRPr/>
                    </a:p>
                  </a:txBody>
                  <a:tcPr marT="91425" marB="91425" marR="91425" marL="91425"/>
                </a:tc>
                <a:tc>
                  <a:txBody>
                    <a:bodyPr/>
                    <a:lstStyle/>
                    <a:p>
                      <a:pPr indent="0" lvl="0" marL="0" rtl="0" algn="l">
                        <a:spcBef>
                          <a:spcPts val="0"/>
                        </a:spcBef>
                        <a:spcAft>
                          <a:spcPts val="0"/>
                        </a:spcAft>
                        <a:buNone/>
                      </a:pPr>
                      <a:r>
                        <a:rPr lang="id"/>
                        <a:t>Menghitung total data</a:t>
                      </a:r>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Aggregate Operations</a:t>
            </a:r>
            <a:endParaRPr/>
          </a:p>
        </p:txBody>
      </p:sp>
      <p:pic>
        <p:nvPicPr>
          <p:cNvPr id="406" name="Google Shape;406;p68"/>
          <p:cNvPicPr preferRelativeResize="0"/>
          <p:nvPr/>
        </p:nvPicPr>
        <p:blipFill>
          <a:blip r:embed="rId3">
            <a:alphaModFix/>
          </a:blip>
          <a:stretch>
            <a:fillRect/>
          </a:stretch>
        </p:blipFill>
        <p:spPr>
          <a:xfrm>
            <a:off x="152400" y="2006250"/>
            <a:ext cx="8839198" cy="2417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Manual Aggregate Menggunakan Reduce</a:t>
            </a:r>
            <a:endParaRPr/>
          </a:p>
        </p:txBody>
      </p:sp>
      <p:sp>
        <p:nvSpPr>
          <p:cNvPr id="412" name="Google Shape;412;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Stream juga menyediakan sebuah operasi yang bernama reduce</a:t>
            </a:r>
            <a:endParaRPr/>
          </a:p>
          <a:p>
            <a:pPr indent="-311150" lvl="0" marL="457200" rtl="0" algn="l">
              <a:spcBef>
                <a:spcPts val="0"/>
              </a:spcBef>
              <a:spcAft>
                <a:spcPts val="0"/>
              </a:spcAft>
              <a:buSzPts val="1300"/>
              <a:buChar char="●"/>
            </a:pPr>
            <a:r>
              <a:rPr lang="id"/>
              <a:t>Reduce bisa digunakan untuk melakukan proses aggregate secara manual</a:t>
            </a:r>
            <a:endParaRPr/>
          </a:p>
          <a:p>
            <a:pPr indent="-311150" lvl="0" marL="457200" rtl="0" algn="l">
              <a:spcBef>
                <a:spcPts val="0"/>
              </a:spcBef>
              <a:spcAft>
                <a:spcPts val="0"/>
              </a:spcAft>
              <a:buSzPts val="1300"/>
              <a:buChar char="●"/>
            </a:pPr>
            <a:r>
              <a:rPr lang="id"/>
              <a:t>Misal kita ingin menjumlahkan seluruh angka yang terdapat di Stream, kita bisa melakukan ini menggunakan reduce operator</a:t>
            </a:r>
            <a:endParaRPr/>
          </a:p>
          <a:p>
            <a:pPr indent="-311150" lvl="0" marL="457200" rtl="0" algn="l">
              <a:spcBef>
                <a:spcPts val="0"/>
              </a:spcBef>
              <a:spcAft>
                <a:spcPts val="0"/>
              </a:spcAft>
              <a:buSzPts val="1300"/>
              <a:buChar char="●"/>
            </a:pPr>
            <a:r>
              <a:rPr lang="id"/>
              <a:t>Di bahasa pemrograman lain, reduce mirip seperti operasi fold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Reduce Operator</a:t>
            </a:r>
            <a:endParaRPr/>
          </a:p>
        </p:txBody>
      </p:sp>
      <p:pic>
        <p:nvPicPr>
          <p:cNvPr id="418" name="Google Shape;418;p70"/>
          <p:cNvPicPr preferRelativeResize="0"/>
          <p:nvPr/>
        </p:nvPicPr>
        <p:blipFill>
          <a:blip r:embed="rId3">
            <a:alphaModFix/>
          </a:blip>
          <a:stretch>
            <a:fillRect/>
          </a:stretch>
        </p:blipFill>
        <p:spPr>
          <a:xfrm>
            <a:off x="152400" y="2006250"/>
            <a:ext cx="8839200" cy="205343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Check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 Stream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Check Operations</a:t>
            </a:r>
            <a:endParaRPr/>
          </a:p>
        </p:txBody>
      </p:sp>
      <p:sp>
        <p:nvSpPr>
          <p:cNvPr id="429" name="Google Shape;429;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Check Operations adalah operasi yang digunakan untuk melakukan pengecekan data di dalam Stream</a:t>
            </a:r>
            <a:endParaRPr/>
          </a:p>
          <a:p>
            <a:pPr indent="-311150" lvl="0" marL="457200" rtl="0" algn="l">
              <a:spcBef>
                <a:spcPts val="0"/>
              </a:spcBef>
              <a:spcAft>
                <a:spcPts val="0"/>
              </a:spcAft>
              <a:buSzPts val="1300"/>
              <a:buChar char="●"/>
            </a:pPr>
            <a:r>
              <a:rPr lang="id"/>
              <a:t>Ada banyak sekali operasi yang bisa digunakan untuk melakukan pengecekan</a:t>
            </a:r>
            <a:endParaRPr/>
          </a:p>
          <a:p>
            <a:pPr indent="-311150" lvl="0" marL="457200" rtl="0" algn="l">
              <a:spcBef>
                <a:spcPts val="0"/>
              </a:spcBef>
              <a:spcAft>
                <a:spcPts val="0"/>
              </a:spcAft>
              <a:buSzPts val="1300"/>
              <a:buChar char="●"/>
            </a:pPr>
            <a:r>
              <a:rPr lang="id"/>
              <a:t>Dan hasil operasi check adalah boolean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Check Operations</a:t>
            </a:r>
            <a:endParaRPr/>
          </a:p>
        </p:txBody>
      </p:sp>
      <p:graphicFrame>
        <p:nvGraphicFramePr>
          <p:cNvPr id="435" name="Google Shape;435;p73"/>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anyMatch(T -&gt; Boolean)</a:t>
                      </a:r>
                      <a:endParaRPr/>
                    </a:p>
                  </a:txBody>
                  <a:tcPr marT="91425" marB="91425" marR="91425" marL="91425"/>
                </a:tc>
                <a:tc>
                  <a:txBody>
                    <a:bodyPr/>
                    <a:lstStyle/>
                    <a:p>
                      <a:pPr indent="0" lvl="0" marL="0" rtl="0" algn="l">
                        <a:spcBef>
                          <a:spcPts val="0"/>
                        </a:spcBef>
                        <a:spcAft>
                          <a:spcPts val="0"/>
                        </a:spcAft>
                        <a:buNone/>
                      </a:pPr>
                      <a:r>
                        <a:rPr lang="id"/>
                        <a:t>Apakah ada salah satu data yang match dengan kondisi</a:t>
                      </a:r>
                      <a:endParaRPr/>
                    </a:p>
                  </a:txBody>
                  <a:tcPr marT="91425" marB="91425" marR="91425" marL="91425"/>
                </a:tc>
              </a:tr>
              <a:tr h="381000">
                <a:tc>
                  <a:txBody>
                    <a:bodyPr/>
                    <a:lstStyle/>
                    <a:p>
                      <a:pPr indent="0" lvl="0" marL="0" rtl="0" algn="l">
                        <a:spcBef>
                          <a:spcPts val="0"/>
                        </a:spcBef>
                        <a:spcAft>
                          <a:spcPts val="0"/>
                        </a:spcAft>
                        <a:buNone/>
                      </a:pPr>
                      <a:r>
                        <a:rPr lang="id"/>
                        <a:t>allMatch(T -&gt; Boolean)</a:t>
                      </a:r>
                      <a:endParaRPr/>
                    </a:p>
                  </a:txBody>
                  <a:tcPr marT="91425" marB="91425" marR="91425" marL="91425"/>
                </a:tc>
                <a:tc>
                  <a:txBody>
                    <a:bodyPr/>
                    <a:lstStyle/>
                    <a:p>
                      <a:pPr indent="0" lvl="0" marL="0" rtl="0" algn="l">
                        <a:spcBef>
                          <a:spcPts val="0"/>
                        </a:spcBef>
                        <a:spcAft>
                          <a:spcPts val="0"/>
                        </a:spcAft>
                        <a:buNone/>
                      </a:pPr>
                      <a:r>
                        <a:rPr lang="id"/>
                        <a:t>Apakah semua data match dengan kondisi</a:t>
                      </a:r>
                      <a:endParaRPr/>
                    </a:p>
                  </a:txBody>
                  <a:tcPr marT="91425" marB="91425" marR="91425" marL="91425"/>
                </a:tc>
              </a:tr>
              <a:tr h="381000">
                <a:tc>
                  <a:txBody>
                    <a:bodyPr/>
                    <a:lstStyle/>
                    <a:p>
                      <a:pPr indent="0" lvl="0" marL="0" rtl="0" algn="l">
                        <a:spcBef>
                          <a:spcPts val="0"/>
                        </a:spcBef>
                        <a:spcAft>
                          <a:spcPts val="0"/>
                        </a:spcAft>
                        <a:buNone/>
                      </a:pPr>
                      <a:r>
                        <a:rPr lang="id"/>
                        <a:t>noneMatch(T -&gt; Boolean)</a:t>
                      </a:r>
                      <a:endParaRPr/>
                    </a:p>
                  </a:txBody>
                  <a:tcPr marT="91425" marB="91425" marR="91425" marL="91425"/>
                </a:tc>
                <a:tc>
                  <a:txBody>
                    <a:bodyPr/>
                    <a:lstStyle/>
                    <a:p>
                      <a:pPr indent="0" lvl="0" marL="0" rtl="0" algn="l">
                        <a:spcBef>
                          <a:spcPts val="0"/>
                        </a:spcBef>
                        <a:spcAft>
                          <a:spcPts val="0"/>
                        </a:spcAft>
                        <a:buNone/>
                      </a:pPr>
                      <a:r>
                        <a:rPr lang="id"/>
                        <a:t>Apakah semua data tidak match dengan kondisi</a:t>
                      </a:r>
                      <a:endParaRPr/>
                    </a:p>
                  </a:txBody>
                  <a:tcPr marT="91425" marB="91425" marR="91425" marL="914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Check Operations</a:t>
            </a:r>
            <a:endParaRPr/>
          </a:p>
        </p:txBody>
      </p:sp>
      <p:pic>
        <p:nvPicPr>
          <p:cNvPr id="441" name="Google Shape;441;p74"/>
          <p:cNvPicPr preferRelativeResize="0"/>
          <p:nvPr/>
        </p:nvPicPr>
        <p:blipFill>
          <a:blip r:embed="rId3">
            <a:alphaModFix/>
          </a:blip>
          <a:stretch>
            <a:fillRect/>
          </a:stretch>
        </p:blipFill>
        <p:spPr>
          <a:xfrm>
            <a:off x="152400" y="2006250"/>
            <a:ext cx="8839198" cy="227487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Each Operations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Each Operations</a:t>
            </a:r>
            <a:endParaRPr/>
          </a:p>
        </p:txBody>
      </p:sp>
      <p:sp>
        <p:nvSpPr>
          <p:cNvPr id="452" name="Google Shape;452;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mengiterasi data satu persatu, sebelumnya kita sudah sering menggunakan operasi forEach</a:t>
            </a:r>
            <a:endParaRPr/>
          </a:p>
          <a:p>
            <a:pPr indent="-311150" lvl="0" marL="457200" rtl="0" algn="l">
              <a:spcBef>
                <a:spcPts val="0"/>
              </a:spcBef>
              <a:spcAft>
                <a:spcPts val="0"/>
              </a:spcAft>
              <a:buSzPts val="1300"/>
              <a:buChar char="●"/>
            </a:pPr>
            <a:r>
              <a:rPr lang="id"/>
              <a:t>Selain forEach, ada juga method untuk melakukan for each, tapi tanpa harus melakukan terminal operation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For Each Operation</a:t>
            </a:r>
            <a:endParaRPr/>
          </a:p>
        </p:txBody>
      </p:sp>
      <p:graphicFrame>
        <p:nvGraphicFramePr>
          <p:cNvPr id="458" name="Google Shape;458;p77"/>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forEach(T -&gt; void)</a:t>
                      </a:r>
                      <a:endParaRPr/>
                    </a:p>
                  </a:txBody>
                  <a:tcPr marT="91425" marB="91425" marR="91425" marL="91425"/>
                </a:tc>
                <a:tc>
                  <a:txBody>
                    <a:bodyPr/>
                    <a:lstStyle/>
                    <a:p>
                      <a:pPr indent="0" lvl="0" marL="0" rtl="0" algn="l">
                        <a:spcBef>
                          <a:spcPts val="0"/>
                        </a:spcBef>
                        <a:spcAft>
                          <a:spcPts val="0"/>
                        </a:spcAft>
                        <a:buNone/>
                      </a:pPr>
                      <a:r>
                        <a:rPr lang="id"/>
                        <a:t>Melakukan iterasi satu per satu data di Stream. Ini adalah terminal operation</a:t>
                      </a:r>
                      <a:endParaRPr/>
                    </a:p>
                  </a:txBody>
                  <a:tcPr marT="91425" marB="91425" marR="91425" marL="91425"/>
                </a:tc>
              </a:tr>
              <a:tr h="381000">
                <a:tc>
                  <a:txBody>
                    <a:bodyPr/>
                    <a:lstStyle/>
                    <a:p>
                      <a:pPr indent="0" lvl="0" marL="0" rtl="0" algn="l">
                        <a:spcBef>
                          <a:spcPts val="0"/>
                        </a:spcBef>
                        <a:spcAft>
                          <a:spcPts val="0"/>
                        </a:spcAft>
                        <a:buNone/>
                      </a:pPr>
                      <a:r>
                        <a:rPr lang="id"/>
                        <a:t>peek(T -&gt; void)</a:t>
                      </a:r>
                      <a:endParaRPr/>
                    </a:p>
                  </a:txBody>
                  <a:tcPr marT="91425" marB="91425" marR="91425" marL="91425"/>
                </a:tc>
                <a:tc>
                  <a:txBody>
                    <a:bodyPr/>
                    <a:lstStyle/>
                    <a:p>
                      <a:pPr indent="0" lvl="0" marL="0" rtl="0" algn="l">
                        <a:spcBef>
                          <a:spcPts val="0"/>
                        </a:spcBef>
                        <a:spcAft>
                          <a:spcPts val="0"/>
                        </a:spcAft>
                        <a:buNone/>
                      </a:pPr>
                      <a:r>
                        <a:rPr lang="id"/>
                        <a:t>Melakukan iterasi satu per satu data di Stream, namun mengembalikan Stream lagi, dan ini bukanlah terminal operation</a:t>
                      </a:r>
                      <a:endParaRPr/>
                    </a:p>
                  </a:txBody>
                  <a:tcPr marT="91425" marB="91425" marR="91425" marL="91425"/>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 Each Operations</a:t>
            </a:r>
            <a:endParaRPr/>
          </a:p>
        </p:txBody>
      </p:sp>
      <p:pic>
        <p:nvPicPr>
          <p:cNvPr id="464" name="Google Shape;464;p78"/>
          <p:cNvPicPr preferRelativeResize="0"/>
          <p:nvPr/>
        </p:nvPicPr>
        <p:blipFill>
          <a:blip r:embed="rId3">
            <a:alphaModFix/>
          </a:blip>
          <a:stretch>
            <a:fillRect/>
          </a:stretch>
        </p:blipFill>
        <p:spPr>
          <a:xfrm>
            <a:off x="152400" y="2006250"/>
            <a:ext cx="8839202" cy="253224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Primitive Stream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Primitive Stream</a:t>
            </a:r>
            <a:endParaRPr/>
          </a:p>
        </p:txBody>
      </p:sp>
      <p:sp>
        <p:nvSpPr>
          <p:cNvPr id="475" name="Google Shape;475;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tahu bahwa implementasi Stream di Java adalah java.util.stream.Stream&lt;T&gt;</a:t>
            </a:r>
            <a:endParaRPr/>
          </a:p>
          <a:p>
            <a:pPr indent="-311150" lvl="0" marL="457200" rtl="0" algn="l">
              <a:spcBef>
                <a:spcPts val="0"/>
              </a:spcBef>
              <a:spcAft>
                <a:spcPts val="0"/>
              </a:spcAft>
              <a:buSzPts val="1300"/>
              <a:buChar char="●"/>
            </a:pPr>
            <a:r>
              <a:rPr lang="id"/>
              <a:t>Namun bagaimana jika kita butuh melakukan stream terhadap data primitive seperti int, long atau double?</a:t>
            </a:r>
            <a:endParaRPr/>
          </a:p>
          <a:p>
            <a:pPr indent="-311150" lvl="0" marL="457200" rtl="0" algn="l">
              <a:spcBef>
                <a:spcPts val="0"/>
              </a:spcBef>
              <a:spcAft>
                <a:spcPts val="0"/>
              </a:spcAft>
              <a:buSzPts val="1300"/>
              <a:buChar char="●"/>
            </a:pPr>
            <a:r>
              <a:rPr lang="id"/>
              <a:t>Karena untuk Generic hanya bisa menampung tipe data Object, maka di Java Stream, dibuat implementasi Stream khusus untuk tipe data primitive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Primitive Stream Class</a:t>
            </a:r>
            <a:endParaRPr/>
          </a:p>
        </p:txBody>
      </p:sp>
      <p:graphicFrame>
        <p:nvGraphicFramePr>
          <p:cNvPr id="481" name="Google Shape;481;p81"/>
          <p:cNvGraphicFramePr/>
          <p:nvPr/>
        </p:nvGraphicFramePr>
        <p:xfrm>
          <a:off x="952500" y="2190750"/>
          <a:ext cx="3000000" cy="3000000"/>
        </p:xfrm>
        <a:graphic>
          <a:graphicData uri="http://schemas.openxmlformats.org/drawingml/2006/table">
            <a:tbl>
              <a:tblPr>
                <a:noFill/>
                <a:tableStyleId>{D49EB669-1A06-44FA-9AF4-B0E521B9851D}</a:tableStyleId>
              </a:tblPr>
              <a:tblGrid>
                <a:gridCol w="3619500"/>
                <a:gridCol w="3619500"/>
              </a:tblGrid>
              <a:tr h="381000">
                <a:tc>
                  <a:txBody>
                    <a:bodyPr/>
                    <a:lstStyle/>
                    <a:p>
                      <a:pPr indent="0" lvl="0" marL="0" rtl="0" algn="l">
                        <a:spcBef>
                          <a:spcPts val="0"/>
                        </a:spcBef>
                        <a:spcAft>
                          <a:spcPts val="0"/>
                        </a:spcAft>
                        <a:buNone/>
                      </a:pPr>
                      <a:r>
                        <a:rPr lang="id"/>
                        <a:t>Class</a:t>
                      </a:r>
                      <a:endParaRPr/>
                    </a:p>
                  </a:txBody>
                  <a:tcPr marT="91425" marB="91425" marR="91425" marL="91425"/>
                </a:tc>
                <a:tc>
                  <a:txBody>
                    <a:bodyPr/>
                    <a:lstStyle/>
                    <a:p>
                      <a:pPr indent="0" lvl="0" marL="0" rtl="0" algn="l">
                        <a:spcBef>
                          <a:spcPts val="0"/>
                        </a:spcBef>
                        <a:spcAft>
                          <a:spcPts val="0"/>
                        </a:spcAft>
                        <a:buNone/>
                      </a:pPr>
                      <a:r>
                        <a:rPr lang="id"/>
                        <a:t>Keterangan</a:t>
                      </a:r>
                      <a:endParaRPr/>
                    </a:p>
                  </a:txBody>
                  <a:tcPr marT="91425" marB="91425" marR="91425" marL="91425"/>
                </a:tc>
              </a:tr>
              <a:tr h="381000">
                <a:tc>
                  <a:txBody>
                    <a:bodyPr/>
                    <a:lstStyle/>
                    <a:p>
                      <a:pPr indent="0" lvl="0" marL="0" rtl="0" algn="l">
                        <a:spcBef>
                          <a:spcPts val="0"/>
                        </a:spcBef>
                        <a:spcAft>
                          <a:spcPts val="0"/>
                        </a:spcAft>
                        <a:buNone/>
                      </a:pPr>
                      <a:r>
                        <a:rPr lang="id"/>
                        <a:t>java.util.stream.IntStream</a:t>
                      </a:r>
                      <a:endParaRPr/>
                    </a:p>
                  </a:txBody>
                  <a:tcPr marT="91425" marB="91425" marR="91425" marL="91425"/>
                </a:tc>
                <a:tc>
                  <a:txBody>
                    <a:bodyPr/>
                    <a:lstStyle/>
                    <a:p>
                      <a:pPr indent="0" lvl="0" marL="0" rtl="0" algn="l">
                        <a:spcBef>
                          <a:spcPts val="0"/>
                        </a:spcBef>
                        <a:spcAft>
                          <a:spcPts val="0"/>
                        </a:spcAft>
                        <a:buNone/>
                      </a:pPr>
                      <a:r>
                        <a:rPr lang="id"/>
                        <a:t>Stream untuk tipe data int</a:t>
                      </a:r>
                      <a:endParaRPr/>
                    </a:p>
                  </a:txBody>
                  <a:tcPr marT="91425" marB="91425" marR="91425" marL="91425"/>
                </a:tc>
              </a:tr>
              <a:tr h="381000">
                <a:tc>
                  <a:txBody>
                    <a:bodyPr/>
                    <a:lstStyle/>
                    <a:p>
                      <a:pPr indent="0" lvl="0" marL="0" rtl="0" algn="l">
                        <a:spcBef>
                          <a:spcPts val="0"/>
                        </a:spcBef>
                        <a:spcAft>
                          <a:spcPts val="0"/>
                        </a:spcAft>
                        <a:buNone/>
                      </a:pPr>
                      <a:r>
                        <a:rPr lang="id"/>
                        <a:t>java.util.stream.LongStream</a:t>
                      </a:r>
                      <a:endParaRPr/>
                    </a:p>
                  </a:txBody>
                  <a:tcPr marT="91425" marB="91425" marR="91425" marL="91425"/>
                </a:tc>
                <a:tc>
                  <a:txBody>
                    <a:bodyPr/>
                    <a:lstStyle/>
                    <a:p>
                      <a:pPr indent="0" lvl="0" marL="0" rtl="0" algn="l">
                        <a:spcBef>
                          <a:spcPts val="0"/>
                        </a:spcBef>
                        <a:spcAft>
                          <a:spcPts val="0"/>
                        </a:spcAft>
                        <a:buNone/>
                      </a:pPr>
                      <a:r>
                        <a:rPr lang="id"/>
                        <a:t>Stream untuk tipe data long</a:t>
                      </a:r>
                      <a:endParaRPr/>
                    </a:p>
                  </a:txBody>
                  <a:tcPr marT="91425" marB="91425" marR="91425" marL="91425"/>
                </a:tc>
              </a:tr>
              <a:tr h="381000">
                <a:tc>
                  <a:txBody>
                    <a:bodyPr/>
                    <a:lstStyle/>
                    <a:p>
                      <a:pPr indent="0" lvl="0" marL="0" rtl="0" algn="l">
                        <a:spcBef>
                          <a:spcPts val="0"/>
                        </a:spcBef>
                        <a:spcAft>
                          <a:spcPts val="0"/>
                        </a:spcAft>
                        <a:buNone/>
                      </a:pPr>
                      <a:r>
                        <a:rPr lang="id"/>
                        <a:t>java.util.stream.DoubleStream</a:t>
                      </a:r>
                      <a:endParaRPr/>
                    </a:p>
                  </a:txBody>
                  <a:tcPr marT="91425" marB="91425" marR="91425" marL="91425"/>
                </a:tc>
                <a:tc>
                  <a:txBody>
                    <a:bodyPr/>
                    <a:lstStyle/>
                    <a:p>
                      <a:pPr indent="0" lvl="0" marL="0" rtl="0" algn="l">
                        <a:spcBef>
                          <a:spcPts val="0"/>
                        </a:spcBef>
                        <a:spcAft>
                          <a:spcPts val="0"/>
                        </a:spcAft>
                        <a:buNone/>
                      </a:pPr>
                      <a:r>
                        <a:rPr lang="id"/>
                        <a:t>Stream untuk tipe data double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 Stream</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Stream diperkenalkan pertama kali di Java versi 8 atau 1.8</a:t>
            </a:r>
            <a:endParaRPr/>
          </a:p>
          <a:p>
            <a:pPr indent="-311150" lvl="0" marL="457200" rtl="0" algn="l">
              <a:spcBef>
                <a:spcPts val="0"/>
              </a:spcBef>
              <a:spcAft>
                <a:spcPts val="0"/>
              </a:spcAft>
              <a:buSzPts val="1300"/>
              <a:buChar char="●"/>
            </a:pPr>
            <a:r>
              <a:rPr lang="id"/>
              <a:t>Java Stream adalah implementasi di Java untuk aliran data</a:t>
            </a:r>
            <a:endParaRPr/>
          </a:p>
          <a:p>
            <a:pPr indent="-311150" lvl="0" marL="457200" rtl="0" algn="l">
              <a:spcBef>
                <a:spcPts val="0"/>
              </a:spcBef>
              <a:spcAft>
                <a:spcPts val="0"/>
              </a:spcAft>
              <a:buSzPts val="1300"/>
              <a:buChar char="●"/>
            </a:pPr>
            <a:r>
              <a:rPr lang="id"/>
              <a:t>Java Stream erat kaitannya dengan Java Collection dan Lambda Expression</a:t>
            </a:r>
            <a:endParaRPr/>
          </a:p>
          <a:p>
            <a:pPr indent="-311150" lvl="0" marL="457200" rtl="0" algn="l">
              <a:spcBef>
                <a:spcPts val="0"/>
              </a:spcBef>
              <a:spcAft>
                <a:spcPts val="0"/>
              </a:spcAft>
              <a:buSzPts val="1300"/>
              <a:buChar char="●"/>
            </a:pPr>
            <a:r>
              <a:rPr lang="id"/>
              <a:t>Semua fitur Java Stream terdapat di package java.util.stream</a:t>
            </a:r>
            <a:endParaRPr/>
          </a:p>
          <a:p>
            <a:pPr indent="-311150" lvl="0" marL="457200" rtl="0" algn="l">
              <a:spcBef>
                <a:spcPts val="0"/>
              </a:spcBef>
              <a:spcAft>
                <a:spcPts val="1600"/>
              </a:spcAft>
              <a:buSzPts val="1300"/>
              <a:buChar char="●"/>
            </a:pPr>
            <a:r>
              <a:rPr lang="id" u="sng">
                <a:solidFill>
                  <a:schemeClr val="accent5"/>
                </a:solidFill>
                <a:hlinkClick r:id="rId3">
                  <a:extLst>
                    <a:ext uri="{A12FA001-AC4F-418D-AE19-62706E023703}">
                      <ahyp:hlinkClr val="tx"/>
                    </a:ext>
                  </a:extLst>
                </a:hlinkClick>
              </a:rPr>
              <a:t>https://docs.oracle.com/en/java/javase/15/docs/api/java.base/java/util/stream/package-summary.html</a:t>
            </a:r>
            <a:r>
              <a:rPr lang="id"/>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Primitive Stream Operations</a:t>
            </a:r>
            <a:endParaRPr/>
          </a:p>
        </p:txBody>
      </p:sp>
      <p:sp>
        <p:nvSpPr>
          <p:cNvPr id="487" name="Google Shape;487;p82"/>
          <p:cNvSpPr txBox="1"/>
          <p:nvPr>
            <p:ph idx="1" type="body"/>
          </p:nvPr>
        </p:nvSpPr>
        <p:spPr>
          <a:xfrm>
            <a:off x="729454" y="2078871"/>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Hampir semua stream operator yang pernah kita bahas, ada juga di primitive stream class</a:t>
            </a:r>
            <a:endParaRPr/>
          </a:p>
          <a:p>
            <a:pPr indent="-311150" lvl="0" marL="457200" rtl="0" algn="l">
              <a:spcBef>
                <a:spcPts val="0"/>
              </a:spcBef>
              <a:spcAft>
                <a:spcPts val="0"/>
              </a:spcAft>
              <a:buSzPts val="1300"/>
              <a:buChar char="●"/>
            </a:pPr>
            <a:r>
              <a:rPr lang="id"/>
              <a:t>Bahkan ada beberapa operator yang lebih sederhana, seperti untuk aggregate, kita tidak perlu menggunakan comparator lagi, bahkan ada operator average() untuk menghitung rata-rata di primitive stream</a:t>
            </a:r>
            <a:endParaRPr/>
          </a:p>
          <a:p>
            <a:pPr indent="-311150" lvl="0" marL="457200" rtl="0" algn="l">
              <a:spcBef>
                <a:spcPts val="0"/>
              </a:spcBef>
              <a:spcAft>
                <a:spcPts val="0"/>
              </a:spcAft>
              <a:buSzPts val="1300"/>
              <a:buChar char="●"/>
            </a:pPr>
            <a:r>
              <a:rPr lang="id"/>
              <a:t>Cara pembuatan primitive stream pun hampir mirip dengan Stream biasa, kita bisa gunakan static method di class nya, misal IntStream.of(...), IntStream.builder(), dan lain-lain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Primitive Stream</a:t>
            </a:r>
            <a:endParaRPr/>
          </a:p>
        </p:txBody>
      </p:sp>
      <p:pic>
        <p:nvPicPr>
          <p:cNvPr id="493" name="Google Shape;493;p83"/>
          <p:cNvPicPr preferRelativeResize="0"/>
          <p:nvPr/>
        </p:nvPicPr>
        <p:blipFill>
          <a:blip r:embed="rId3">
            <a:alphaModFix/>
          </a:blip>
          <a:stretch>
            <a:fillRect/>
          </a:stretch>
        </p:blipFill>
        <p:spPr>
          <a:xfrm>
            <a:off x="152400" y="2006250"/>
            <a:ext cx="8839201" cy="262517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Primitive Stream Operations</a:t>
            </a:r>
            <a:endParaRPr/>
          </a:p>
        </p:txBody>
      </p:sp>
      <p:pic>
        <p:nvPicPr>
          <p:cNvPr id="499" name="Google Shape;499;p84"/>
          <p:cNvPicPr preferRelativeResize="0"/>
          <p:nvPr/>
        </p:nvPicPr>
        <p:blipFill>
          <a:blip r:embed="rId3">
            <a:alphaModFix/>
          </a:blip>
          <a:stretch>
            <a:fillRect/>
          </a:stretch>
        </p:blipFill>
        <p:spPr>
          <a:xfrm>
            <a:off x="152400" y="2006250"/>
            <a:ext cx="8839199" cy="217490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Collectors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Collect Operation</a:t>
            </a:r>
            <a:endParaRPr/>
          </a:p>
        </p:txBody>
      </p:sp>
      <p:sp>
        <p:nvSpPr>
          <p:cNvPr id="510" name="Google Shape;510;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Stream memiliki sebuah operator bernama collect(Collector), function ini biasanya digunakan untuk meng-collect data Stream dan kita ubah menjadi struktur data yang kita inginkan, biasanya kebanyakan developer menggunakan operator collect() untuk mengubah Stream menjadi Collection</a:t>
            </a:r>
            <a:endParaRPr/>
          </a:p>
          <a:p>
            <a:pPr indent="-311150" lvl="0" marL="457200" rtl="0" algn="l">
              <a:spcBef>
                <a:spcPts val="0"/>
              </a:spcBef>
              <a:spcAft>
                <a:spcPts val="0"/>
              </a:spcAft>
              <a:buSzPts val="1300"/>
              <a:buChar char="●"/>
            </a:pPr>
            <a:r>
              <a:rPr lang="id"/>
              <a:t>Operator collect() membutuhkan parameter Collector, namun biasanya kita jarang sekali membuat implementasi interface Collector, karena terlalu kompleks</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https://docs.oracle.com/en/java/javase/15/docs/api/java.base/java/util/stream/Collector.html</a:t>
            </a:r>
            <a:r>
              <a:rPr lang="id"/>
              <a:t> </a:t>
            </a:r>
            <a:endParaRPr/>
          </a:p>
          <a:p>
            <a:pPr indent="-311150" lvl="0" marL="457200" rtl="0" algn="l">
              <a:spcBef>
                <a:spcPts val="0"/>
              </a:spcBef>
              <a:spcAft>
                <a:spcPts val="0"/>
              </a:spcAft>
              <a:buSzPts val="1300"/>
              <a:buChar char="●"/>
            </a:pPr>
            <a:r>
              <a:rPr lang="id"/>
              <a:t>Untungnya Java Stream sudah menyediakan sebuah class helper untuk membuat Collector, bernama Collectors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Collectors</a:t>
            </a:r>
            <a:endParaRPr/>
          </a:p>
        </p:txBody>
      </p:sp>
      <p:sp>
        <p:nvSpPr>
          <p:cNvPr id="516" name="Google Shape;516;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Collectors adalah class helper yang bisa digunakan untuk membuat Collector</a:t>
            </a:r>
            <a:endParaRPr/>
          </a:p>
          <a:p>
            <a:pPr indent="-311150" lvl="0" marL="457200" rtl="0" algn="l">
              <a:spcBef>
                <a:spcPts val="0"/>
              </a:spcBef>
              <a:spcAft>
                <a:spcPts val="0"/>
              </a:spcAft>
              <a:buSzPts val="1300"/>
              <a:buChar char="●"/>
            </a:pPr>
            <a:r>
              <a:rPr lang="id"/>
              <a:t>Ini mempermudah kita ketika ingin melakukan operasi collect terhadap sebuah Stream</a:t>
            </a:r>
            <a:endParaRPr/>
          </a:p>
          <a:p>
            <a:pPr indent="-311150" lvl="0" marL="457200" rtl="0" algn="l">
              <a:spcBef>
                <a:spcPts val="0"/>
              </a:spcBef>
              <a:spcAft>
                <a:spcPts val="0"/>
              </a:spcAft>
              <a:buSzPts val="1300"/>
              <a:buChar char="●"/>
            </a:pPr>
            <a:r>
              <a:rPr lang="id"/>
              <a:t>Ada banyak sekali static method yang terdapat di class Collectors, dan nanti kita akan coba bahas beberapa method yang sering digunakan</a:t>
            </a:r>
            <a:endParaRPr/>
          </a:p>
          <a:p>
            <a:pPr indent="-311150" lvl="0" marL="457200" rtl="0" algn="l">
              <a:spcBef>
                <a:spcPts val="0"/>
              </a:spcBef>
              <a:spcAft>
                <a:spcPts val="0"/>
              </a:spcAft>
              <a:buSzPts val="1300"/>
              <a:buChar char="●"/>
            </a:pPr>
            <a:r>
              <a:rPr lang="id" u="sng">
                <a:solidFill>
                  <a:schemeClr val="hlink"/>
                </a:solidFill>
                <a:hlinkClick r:id="rId3"/>
              </a:rPr>
              <a:t>https://docs.oracle.com/en/java/javase/15/docs/api/java.base/java/util/stream/Collectors.html</a:t>
            </a:r>
            <a:r>
              <a:rPr lang="id"/>
              <a:t> </a:t>
            </a:r>
            <a:endParaRPr/>
          </a:p>
          <a:p>
            <a:pPr indent="0" lvl="0" marL="0" rtl="0" algn="l">
              <a:spcBef>
                <a:spcPts val="1600"/>
              </a:spcBef>
              <a:spcAft>
                <a:spcPts val="16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Collection dengan Collectors</a:t>
            </a:r>
            <a:endParaRPr/>
          </a:p>
        </p:txBody>
      </p:sp>
      <p:pic>
        <p:nvPicPr>
          <p:cNvPr id="522" name="Google Shape;522;p88"/>
          <p:cNvPicPr preferRelativeResize="0"/>
          <p:nvPr/>
        </p:nvPicPr>
        <p:blipFill>
          <a:blip r:embed="rId3">
            <a:alphaModFix/>
          </a:blip>
          <a:stretch>
            <a:fillRect/>
          </a:stretch>
        </p:blipFill>
        <p:spPr>
          <a:xfrm>
            <a:off x="152400" y="2006250"/>
            <a:ext cx="8839200" cy="281950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Map dengan Collectors</a:t>
            </a:r>
            <a:endParaRPr/>
          </a:p>
        </p:txBody>
      </p:sp>
      <p:sp>
        <p:nvSpPr>
          <p:cNvPr id="528" name="Google Shape;528;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Collection, Collectors juga bisa digunakan untuk membuat Map dari String</a:t>
            </a:r>
            <a:endParaRPr/>
          </a:p>
          <a:p>
            <a:pPr indent="-311150" lvl="0" marL="457200" rtl="0" algn="l">
              <a:spcBef>
                <a:spcPts val="0"/>
              </a:spcBef>
              <a:spcAft>
                <a:spcPts val="0"/>
              </a:spcAft>
              <a:buSzPts val="1300"/>
              <a:buChar char="●"/>
            </a:pPr>
            <a:r>
              <a:rPr lang="id"/>
              <a:t>Yang membedakan dengan List atau Set, kita harus tentukan function untuk membentuk Key dan Value nya jika ingin membuat Map</a:t>
            </a:r>
            <a:endParaRPr/>
          </a:p>
          <a:p>
            <a:pPr indent="-311150" lvl="0" marL="457200" rtl="0" algn="l">
              <a:spcBef>
                <a:spcPts val="0"/>
              </a:spcBef>
              <a:spcAft>
                <a:spcPts val="0"/>
              </a:spcAft>
              <a:buSzPts val="1300"/>
              <a:buChar char="●"/>
            </a:pPr>
            <a:r>
              <a:rPr lang="id"/>
              <a:t>Ada banyak function yang bisa kita gunakan, seperti Collectors.toMap(...), Collectors.toConcurrentMap(...) dan Collectors.toUnmodifiableMap(...)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Map dengan Collectors</a:t>
            </a:r>
            <a:endParaRPr/>
          </a:p>
        </p:txBody>
      </p:sp>
      <p:pic>
        <p:nvPicPr>
          <p:cNvPr id="534" name="Google Shape;534;p90"/>
          <p:cNvPicPr preferRelativeResize="0"/>
          <p:nvPr/>
        </p:nvPicPr>
        <p:blipFill>
          <a:blip r:embed="rId3">
            <a:alphaModFix/>
          </a:blip>
          <a:stretch>
            <a:fillRect/>
          </a:stretch>
        </p:blipFill>
        <p:spPr>
          <a:xfrm>
            <a:off x="152400" y="2006250"/>
            <a:ext cx="8839200" cy="176984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Grouping By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Stream?</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Stream adalah aliran data</a:t>
            </a:r>
            <a:endParaRPr/>
          </a:p>
          <a:p>
            <a:pPr indent="-311150" lvl="0" marL="457200" rtl="0" algn="l">
              <a:spcBef>
                <a:spcPts val="0"/>
              </a:spcBef>
              <a:spcAft>
                <a:spcPts val="0"/>
              </a:spcAft>
              <a:buSzPts val="1300"/>
              <a:buChar char="●"/>
            </a:pPr>
            <a:r>
              <a:rPr lang="id"/>
              <a:t>Berbeda dengan Array atau Collection yang merupakan kumpulan data</a:t>
            </a:r>
            <a:endParaRPr/>
          </a:p>
          <a:p>
            <a:pPr indent="-311150" lvl="0" marL="457200" rtl="0" algn="l">
              <a:spcBef>
                <a:spcPts val="0"/>
              </a:spcBef>
              <a:spcAft>
                <a:spcPts val="0"/>
              </a:spcAft>
              <a:buSzPts val="1300"/>
              <a:buChar char="●"/>
            </a:pPr>
            <a:r>
              <a:rPr lang="id"/>
              <a:t>Biasanya dalam Array atau Collection, kita selalu fokus terhadap data, sedangkan dalam Stream, kita akan fokus terhadap operasi apa yang akan kita lakukan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Grouping By</a:t>
            </a:r>
            <a:endParaRPr/>
          </a:p>
        </p:txBody>
      </p:sp>
      <p:sp>
        <p:nvSpPr>
          <p:cNvPr id="545" name="Google Shape;545;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Collectors juga bisa digunakan untuk melakukan grouping by sebuah Stream</a:t>
            </a:r>
            <a:endParaRPr/>
          </a:p>
          <a:p>
            <a:pPr indent="-311150" lvl="0" marL="457200" rtl="0" algn="l">
              <a:spcBef>
                <a:spcPts val="0"/>
              </a:spcBef>
              <a:spcAft>
                <a:spcPts val="0"/>
              </a:spcAft>
              <a:buSzPts val="1300"/>
              <a:buChar char="●"/>
            </a:pPr>
            <a:r>
              <a:rPr lang="id"/>
              <a:t>Hasil dari grouping by adalah Map&lt;Group, List&lt;Value&gt;&gt;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Grouping By</a:t>
            </a:r>
            <a:endParaRPr/>
          </a:p>
        </p:txBody>
      </p:sp>
      <p:pic>
        <p:nvPicPr>
          <p:cNvPr id="551" name="Google Shape;551;p93"/>
          <p:cNvPicPr preferRelativeResize="0"/>
          <p:nvPr/>
        </p:nvPicPr>
        <p:blipFill>
          <a:blip r:embed="rId3">
            <a:alphaModFix/>
          </a:blip>
          <a:stretch>
            <a:fillRect/>
          </a:stretch>
        </p:blipFill>
        <p:spPr>
          <a:xfrm>
            <a:off x="152400" y="2006250"/>
            <a:ext cx="8657126" cy="298484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Partitioning By</a:t>
            </a:r>
            <a:endParaRPr/>
          </a:p>
        </p:txBody>
      </p:sp>
      <p:sp>
        <p:nvSpPr>
          <p:cNvPr id="557" name="Google Shape;557;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grouping by, Collectors juga bisa digunakan untuk partitioning by</a:t>
            </a:r>
            <a:endParaRPr/>
          </a:p>
          <a:p>
            <a:pPr indent="-311150" lvl="0" marL="457200" rtl="0" algn="l">
              <a:spcBef>
                <a:spcPts val="0"/>
              </a:spcBef>
              <a:spcAft>
                <a:spcPts val="0"/>
              </a:spcAft>
              <a:buSzPts val="1300"/>
              <a:buChar char="●"/>
            </a:pPr>
            <a:r>
              <a:rPr lang="id"/>
              <a:t>Hanya saja hasil dari partitioning by hanyalah 2 buah group boolean (true, false)</a:t>
            </a:r>
            <a:endParaRPr/>
          </a:p>
          <a:p>
            <a:pPr indent="-311150" lvl="0" marL="457200" rtl="0" algn="l">
              <a:spcBef>
                <a:spcPts val="0"/>
              </a:spcBef>
              <a:spcAft>
                <a:spcPts val="0"/>
              </a:spcAft>
              <a:buSzPts val="1300"/>
              <a:buChar char="●"/>
            </a:pPr>
            <a:r>
              <a:rPr lang="id"/>
              <a:t>Hal ini berarti partitioning by hanya akan menghasilkan Map&lt;Boolean, List&lt;Value&gt;&gt;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Partitioning By</a:t>
            </a:r>
            <a:endParaRPr/>
          </a:p>
        </p:txBody>
      </p:sp>
      <p:pic>
        <p:nvPicPr>
          <p:cNvPr id="563" name="Google Shape;563;p95"/>
          <p:cNvPicPr preferRelativeResize="0"/>
          <p:nvPr/>
        </p:nvPicPr>
        <p:blipFill>
          <a:blip r:embed="rId3">
            <a:alphaModFix/>
          </a:blip>
          <a:stretch>
            <a:fillRect/>
          </a:stretch>
        </p:blipFill>
        <p:spPr>
          <a:xfrm>
            <a:off x="152400" y="2006250"/>
            <a:ext cx="8636314" cy="29848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Stream</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Stream</a:t>
            </a:r>
            <a:endParaRPr/>
          </a:p>
        </p:txBody>
      </p:sp>
      <p:sp>
        <p:nvSpPr>
          <p:cNvPr id="574" name="Google Shape;574;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yang menarik di Java Stream adalah, Stream bisa dijalankan secara parallel</a:t>
            </a:r>
            <a:endParaRPr/>
          </a:p>
          <a:p>
            <a:pPr indent="-311150" lvl="0" marL="457200" rtl="0" algn="l">
              <a:spcBef>
                <a:spcPts val="0"/>
              </a:spcBef>
              <a:spcAft>
                <a:spcPts val="0"/>
              </a:spcAft>
              <a:buSzPts val="1300"/>
              <a:buChar char="●"/>
            </a:pPr>
            <a:r>
              <a:rPr lang="id"/>
              <a:t>Materi tentang Parallel Programming akan dibahas lebih detail di video tutorial Java Thread</a:t>
            </a:r>
            <a:endParaRPr/>
          </a:p>
          <a:p>
            <a:pPr indent="-311150" lvl="0" marL="457200" rtl="0" algn="l">
              <a:spcBef>
                <a:spcPts val="0"/>
              </a:spcBef>
              <a:spcAft>
                <a:spcPts val="0"/>
              </a:spcAft>
              <a:buSzPts val="1300"/>
              <a:buChar char="●"/>
            </a:pPr>
            <a:r>
              <a:rPr lang="id"/>
              <a:t>Secara garis besar, parallel artinya beberapa proses berjalan secara bersamaan</a:t>
            </a:r>
            <a:endParaRPr/>
          </a:p>
          <a:p>
            <a:pPr indent="-311150" lvl="0" marL="457200" rtl="0" algn="l">
              <a:spcBef>
                <a:spcPts val="0"/>
              </a:spcBef>
              <a:spcAft>
                <a:spcPts val="0"/>
              </a:spcAft>
              <a:buSzPts val="1300"/>
              <a:buChar char="●"/>
            </a:pPr>
            <a:r>
              <a:rPr lang="id"/>
              <a:t>Secara default, Parallel Stream akan dijalankan di ForkJoinPool, dimana akan di running secara default menggunakan Thread sejumlah maksimal total CPU kita</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Parallel Stream</a:t>
            </a:r>
            <a:endParaRPr/>
          </a:p>
        </p:txBody>
      </p:sp>
      <p:pic>
        <p:nvPicPr>
          <p:cNvPr id="580" name="Google Shape;580;p98"/>
          <p:cNvPicPr preferRelativeResize="0"/>
          <p:nvPr/>
        </p:nvPicPr>
        <p:blipFill>
          <a:blip r:embed="rId3">
            <a:alphaModFix/>
          </a:blip>
          <a:stretch>
            <a:fillRect/>
          </a:stretch>
        </p:blipFill>
        <p:spPr>
          <a:xfrm>
            <a:off x="152400" y="2006250"/>
            <a:ext cx="8839199" cy="27913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91" name="Google Shape;59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Date &amp; Time</a:t>
            </a:r>
            <a:endParaRPr/>
          </a:p>
          <a:p>
            <a:pPr indent="-311150" lvl="0" marL="457200" rtl="0" algn="l">
              <a:spcBef>
                <a:spcPts val="0"/>
              </a:spcBef>
              <a:spcAft>
                <a:spcPts val="0"/>
              </a:spcAft>
              <a:buSzPts val="1300"/>
              <a:buChar char="●"/>
            </a:pPr>
            <a:r>
              <a:rPr lang="id"/>
              <a:t>Java Internationalization</a:t>
            </a:r>
            <a:endParaRPr/>
          </a:p>
          <a:p>
            <a:pPr indent="-311150" lvl="0" marL="457200" rtl="0" algn="l">
              <a:spcBef>
                <a:spcPts val="0"/>
              </a:spcBef>
              <a:spcAft>
                <a:spcPts val="0"/>
              </a:spcAft>
              <a:buSzPts val="1300"/>
              <a:buChar char="●"/>
            </a:pPr>
            <a:r>
              <a:rPr lang="id"/>
              <a:t>Java Database</a:t>
            </a:r>
            <a:endParaRPr/>
          </a:p>
          <a:p>
            <a:pPr indent="-311150" lvl="0" marL="457200" rtl="0" algn="l">
              <a:spcBef>
                <a:spcPts val="0"/>
              </a:spcBef>
              <a:spcAft>
                <a:spcPts val="0"/>
              </a:spcAft>
              <a:buSzPts val="1300"/>
              <a:buChar char="●"/>
            </a:pPr>
            <a:r>
              <a:rPr lang="id"/>
              <a:t>Java Thread</a:t>
            </a:r>
            <a:endParaRPr/>
          </a:p>
          <a:p>
            <a:pPr indent="-311150" lvl="0" marL="457200" rtl="0" algn="l">
              <a:spcBef>
                <a:spcPts val="0"/>
              </a:spcBef>
              <a:spcAft>
                <a:spcPts val="0"/>
              </a:spcAft>
              <a:buSzPts val="1300"/>
              <a:buChar char="●"/>
            </a:pPr>
            <a:r>
              <a:rPr lang="id"/>
              <a:t>Java Reflection</a:t>
            </a:r>
            <a:endParaRPr/>
          </a:p>
          <a:p>
            <a:pPr indent="-311150" lvl="0" marL="457200" rtl="0" algn="l">
              <a:spcBef>
                <a:spcPts val="0"/>
              </a:spcBef>
              <a:spcAft>
                <a:spcPts val="0"/>
              </a:spcAft>
              <a:buSzPts val="1300"/>
              <a:buChar char="●"/>
            </a:pPr>
            <a:r>
              <a:rPr lang="id"/>
              <a:t>Java Input &amp; Output</a:t>
            </a:r>
            <a:endParaRPr/>
          </a:p>
          <a:p>
            <a:pPr indent="-311150" lvl="0" marL="457200" rtl="0" algn="l">
              <a:spcBef>
                <a:spcPts val="0"/>
              </a:spcBef>
              <a:spcAft>
                <a:spcPts val="0"/>
              </a:spcAft>
              <a:buSzPts val="1300"/>
              <a:buChar char="●"/>
            </a:pPr>
            <a:r>
              <a:rPr lang="id"/>
              <a:t>Java Network</a:t>
            </a:r>
            <a:endParaRPr/>
          </a:p>
          <a:p>
            <a:pPr indent="-311150" lvl="0" marL="457200" rtl="0" algn="l">
              <a:spcBef>
                <a:spcPts val="0"/>
              </a:spcBef>
              <a:spcAft>
                <a:spcPts val="0"/>
              </a:spcAft>
              <a:buSzPts val="1300"/>
              <a:buChar char="●"/>
            </a:pPr>
            <a:r>
              <a:rPr lang="id"/>
              <a:t>Java Memory</a:t>
            </a:r>
            <a:endParaRPr/>
          </a:p>
          <a:p>
            <a:pPr indent="-311150" lvl="0" marL="457200" rtl="0" algn="l">
              <a:spcBef>
                <a:spcPts val="0"/>
              </a:spcBef>
              <a:spcAft>
                <a:spcPts val="0"/>
              </a:spcAft>
              <a:buSzPts val="1300"/>
              <a:buChar char="●"/>
            </a:pPr>
            <a:r>
              <a:rPr lang="id"/>
              <a:t>Java Validation</a:t>
            </a:r>
            <a:endParaRPr/>
          </a:p>
          <a:p>
            <a:pPr indent="-311150" lvl="0" marL="457200" rtl="0" algn="l">
              <a:spcBef>
                <a:spcPts val="0"/>
              </a:spcBef>
              <a:spcAft>
                <a:spcPts val="0"/>
              </a:spcAft>
              <a:buSzPts val="1300"/>
              <a:buChar char="●"/>
            </a:pPr>
            <a:r>
              <a:rPr lang="id"/>
              <a:t>Java Persistence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568500" y="606599"/>
            <a:ext cx="8007000" cy="429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