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3"/>
  </p:notesMasterIdLst>
  <p:sldIdLst>
    <p:sldId id="257" r:id="rId2"/>
    <p:sldId id="310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91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88" r:id="rId36"/>
    <p:sldId id="27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28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379F297C-D7C6-6C48-A753-BCA696D45D54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D0A160C8-9684-D044-86BA-20D5C5FBA4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8810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6779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9673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3541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9013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6034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02666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13751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15902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4565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6001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9558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11411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3540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4620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2755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352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1775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5292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95804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1968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7216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05534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786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</a:t>
            </a:r>
            <a:r>
              <a:rPr lang="en-CA" baseline="0" dirty="0" smtClean="0"/>
              <a:t>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60C8-9684-D044-86BA-20D5C5FBA4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541867"/>
            <a:ext cx="11054080" cy="16256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5360" y="2817707"/>
            <a:ext cx="11054080" cy="58521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Ch.2/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4512"/>
            <a:ext cx="12293600" cy="7140128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Relational database systems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Computer networks</a:t>
            </a:r>
            <a:endParaRPr lang="en-US" dirty="0">
              <a:solidFill>
                <a:srgbClr val="1771A9"/>
              </a:solidFill>
            </a:endParaRPr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Deletion Anomaly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If an engineer,  who is the only employee on a project, leaves the company, his personal information cannot be deleted, or the information about that project is lost.</a:t>
            </a:r>
          </a:p>
          <a:p>
            <a:r>
              <a:rPr lang="en-US" sz="3400" dirty="0"/>
              <a:t>May have to delete many tuples.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142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3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4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2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3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4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5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6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7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2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3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4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7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8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9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70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1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2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3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4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5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6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7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8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9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1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3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4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5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6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7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8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9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90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1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6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7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8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0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1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2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3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4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6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7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8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9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10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1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3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4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5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6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7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8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9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20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1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2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3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4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5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6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7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8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to do?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3400" dirty="0"/>
              <a:t>Take each relation </a:t>
            </a:r>
            <a:r>
              <a:rPr lang="en-US" sz="3400" dirty="0">
                <a:solidFill>
                  <a:srgbClr val="FF0000"/>
                </a:solidFill>
              </a:rPr>
              <a:t>individually </a:t>
            </a:r>
            <a:r>
              <a:rPr lang="en-US" sz="3400" dirty="0"/>
              <a:t>and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improve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it in terms of the desired characteristics</a:t>
            </a:r>
          </a:p>
          <a:p>
            <a:pPr lvl="1"/>
            <a:r>
              <a:rPr lang="en-US" sz="2800" dirty="0"/>
              <a:t>Normal forms </a:t>
            </a:r>
          </a:p>
          <a:p>
            <a:pPr lvl="2"/>
            <a:r>
              <a:rPr lang="en-US" sz="2600" dirty="0"/>
              <a:t>Atomic values (1NF)</a:t>
            </a:r>
          </a:p>
          <a:p>
            <a:pPr lvl="2"/>
            <a:r>
              <a:rPr lang="en-US" sz="2600" dirty="0"/>
              <a:t>Can be defined according to keys and dependencies.</a:t>
            </a:r>
          </a:p>
          <a:p>
            <a:pPr lvl="2"/>
            <a:r>
              <a:rPr lang="en-US" sz="2600" dirty="0"/>
              <a:t>Functional Dependencies ( 2NF, 3NF, BCNF)</a:t>
            </a:r>
          </a:p>
          <a:p>
            <a:pPr lvl="2"/>
            <a:r>
              <a:rPr lang="en-US" sz="2600" dirty="0"/>
              <a:t>Multivalued dependencies (4NF) </a:t>
            </a:r>
          </a:p>
          <a:p>
            <a:pPr lvl="1"/>
            <a:r>
              <a:rPr lang="en-US" sz="2800" dirty="0"/>
              <a:t>Normalization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sz="2600" dirty="0"/>
              <a:t>Normalization is a process of </a:t>
            </a:r>
            <a:r>
              <a:rPr lang="en-US" sz="2600" dirty="0">
                <a:solidFill>
                  <a:srgbClr val="FF0000"/>
                </a:solidFill>
              </a:rPr>
              <a:t>concept separation</a:t>
            </a: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/>
              <a:t>which applies a top-down methodology for producing a schema by </a:t>
            </a:r>
            <a:r>
              <a:rPr lang="en-US" sz="2600" i="1" dirty="0"/>
              <a:t>subsequent refinements and decompositions</a:t>
            </a:r>
            <a:r>
              <a:rPr lang="en-US" sz="2600" dirty="0"/>
              <a:t>.</a:t>
            </a:r>
          </a:p>
          <a:p>
            <a:pPr lvl="2"/>
            <a:r>
              <a:rPr lang="en-US" sz="2600" dirty="0"/>
              <a:t>Do not combine unrelated sets of facts in one table; each relation should contain an independent set of facts.</a:t>
            </a:r>
          </a:p>
          <a:p>
            <a:pPr lvl="2"/>
            <a:r>
              <a:rPr lang="en-US" sz="2600" dirty="0"/>
              <a:t>Universal relation assumption</a:t>
            </a:r>
          </a:p>
          <a:p>
            <a:pPr lvl="2"/>
            <a:r>
              <a:rPr lang="en-US" sz="2600" dirty="0"/>
              <a:t>1NF to 3NF; 1NF to BCNF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Normalization Issues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How do we decompose a schema into a desirable normal form? </a:t>
            </a:r>
          </a:p>
          <a:p>
            <a:r>
              <a:rPr lang="en-US" sz="3400" dirty="0"/>
              <a:t>What criteria should the decomposed schemas follow in order to preserve the semantics of the original schema?</a:t>
            </a:r>
          </a:p>
          <a:p>
            <a:pPr lvl="1"/>
            <a:r>
              <a:rPr lang="en-US" sz="2800" dirty="0" err="1"/>
              <a:t>Reconstructability</a:t>
            </a:r>
            <a:r>
              <a:rPr lang="en-US" sz="2800" dirty="0"/>
              <a:t>: recover the original relation </a:t>
            </a:r>
            <a:r>
              <a:rPr lang="en-US" sz="2800" dirty="0">
                <a:sym typeface="Symbol" charset="0"/>
              </a:rPr>
              <a:t> no spurious joins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Lossless decomposition: no information loss</a:t>
            </a:r>
          </a:p>
          <a:p>
            <a:pPr lvl="1"/>
            <a:r>
              <a:rPr lang="en-US" sz="2800" dirty="0"/>
              <a:t>Dependency preservation: the constraints (i.e., dependencies) that hold on the original relation should be enforceable by means of the constraints (i.e., dependencies) defined on the decomposed relations.</a:t>
            </a:r>
          </a:p>
          <a:p>
            <a:r>
              <a:rPr lang="en-US" sz="3400" dirty="0"/>
              <a:t>What happens to queries?</a:t>
            </a:r>
          </a:p>
          <a:p>
            <a:pPr lvl="1"/>
            <a:r>
              <a:rPr lang="en-US" sz="2800" dirty="0"/>
              <a:t>Processing time may increase due to joins</a:t>
            </a:r>
          </a:p>
          <a:p>
            <a:pPr lvl="1"/>
            <a:r>
              <a:rPr lang="en-US" sz="2800" dirty="0" err="1"/>
              <a:t>Denormalization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Functional Dependence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defined over </a:t>
            </a:r>
            <a:r>
              <a:rPr lang="en-US" i="1" dirty="0"/>
              <a:t>U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where 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.  If, for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pairs of tuples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legal instance of relation scheme </a:t>
            </a:r>
            <a:r>
              <a:rPr lang="en-US" i="1" dirty="0"/>
              <a:t>R</a:t>
            </a:r>
            <a:r>
              <a:rPr lang="en-US" dirty="0"/>
              <a:t>, </a:t>
            </a:r>
          </a:p>
          <a:p>
            <a:pPr lvl="2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</a:t>
            </a:r>
            <a:r>
              <a:rPr lang="en-US" sz="2800" dirty="0">
                <a:latin typeface="Symbol" charset="0"/>
                <a:sym typeface="Symbol" charset="0"/>
              </a:rPr>
              <a:t>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], </a:t>
            </a:r>
          </a:p>
          <a:p>
            <a:pPr>
              <a:buFont typeface="Monotype Sorts" charset="0"/>
              <a:buNone/>
            </a:pPr>
            <a:r>
              <a:rPr lang="en-US" dirty="0"/>
              <a:t> 	then the functional dependency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charset="0"/>
              </a:rPr>
              <a:t>® </a:t>
            </a:r>
            <a:r>
              <a:rPr lang="en-US" i="1" dirty="0"/>
              <a:t>Y</a:t>
            </a:r>
            <a:r>
              <a:rPr lang="en-US" dirty="0"/>
              <a:t> holds in </a:t>
            </a:r>
            <a:r>
              <a:rPr lang="en-US" i="1" dirty="0"/>
              <a:t>R</a:t>
            </a:r>
            <a:r>
              <a:rPr lang="en-US" dirty="0"/>
              <a:t>.</a:t>
            </a:r>
            <a:endParaRPr lang="en-US" dirty="0">
              <a:latin typeface="Symbol" charset="0"/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relation </a:t>
            </a:r>
            <a:r>
              <a:rPr lang="en-US" dirty="0" smtClean="0"/>
              <a:t>EMP</a:t>
            </a:r>
            <a:endParaRPr lang="en-US" dirty="0"/>
          </a:p>
          <a:p>
            <a:pPr lvl="2"/>
            <a:r>
              <a:rPr lang="en-US" dirty="0"/>
              <a:t>(ENO, PNO)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ENAME, TITLE, </a:t>
            </a:r>
            <a:r>
              <a:rPr lang="en-US" dirty="0" smtClean="0"/>
              <a:t>SAL, </a:t>
            </a:r>
            <a:r>
              <a:rPr lang="en-US" dirty="0"/>
              <a:t>DUR</a:t>
            </a:r>
            <a:r>
              <a:rPr lang="en-US" dirty="0" smtClean="0"/>
              <a:t>, RESP)</a:t>
            </a:r>
            <a:endParaRPr lang="en-US" dirty="0"/>
          </a:p>
          <a:p>
            <a:pPr lvl="1"/>
            <a:r>
              <a:rPr lang="en-US" dirty="0" smtClean="0"/>
              <a:t>In relation PROJ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PNO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PNAME, BUDGET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 Forms Based on FDs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46596" y="4860997"/>
            <a:ext cx="4958080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Second Normal Form (2NF)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Book Antiqua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946596" y="6576908"/>
            <a:ext cx="456071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Third Normal Form (3NF)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46595" y="8220571"/>
            <a:ext cx="5897316" cy="9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Boyce-</a:t>
            </a:r>
            <a:r>
              <a:rPr lang="en-US" sz="2800" b="1" dirty="0" err="1">
                <a:solidFill>
                  <a:schemeClr val="hlink"/>
                </a:solidFill>
                <a:latin typeface="Book Antiqua"/>
              </a:rPr>
              <a:t>Codd</a:t>
            </a: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Normal Form (BCNF)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46596" y="3425051"/>
            <a:ext cx="447943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First Normal Form (1NF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)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37548" y="2208107"/>
            <a:ext cx="8430542" cy="96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Book Antiqua"/>
              </a:rPr>
              <a:t>1NF eliminates the relations within relations or relations as attributes of tuples.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484338" y="3793067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</a:t>
            </a:r>
            <a:r>
              <a:rPr lang="en-US" sz="2800" dirty="0">
                <a:latin typeface="Book Antiqua"/>
              </a:rPr>
              <a:t> functional dependencies of non-prime attributes to key attributes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4338" y="5486401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transitive</a:t>
            </a:r>
            <a:r>
              <a:rPr lang="en-US" sz="2800" b="1" dirty="0">
                <a:latin typeface="Book Antiqua"/>
              </a:rPr>
              <a:t>  </a:t>
            </a:r>
            <a:r>
              <a:rPr lang="en-US" sz="2800" dirty="0">
                <a:latin typeface="Book Antiqua"/>
              </a:rPr>
              <a:t>functional dependencies of non-prime attributes to key attributes 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84338" y="7044267"/>
            <a:ext cx="6195342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 </a:t>
            </a:r>
            <a:r>
              <a:rPr lang="en-US" sz="2800" dirty="0">
                <a:latin typeface="Book Antiqua"/>
              </a:rPr>
              <a:t>and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transitive</a:t>
            </a:r>
            <a:r>
              <a:rPr lang="en-US" sz="2800" b="1" dirty="0">
                <a:latin typeface="Book Antiqua"/>
              </a:rPr>
              <a:t> </a:t>
            </a:r>
            <a:r>
              <a:rPr lang="en-US" sz="2800" dirty="0">
                <a:latin typeface="Book Antiqua"/>
              </a:rPr>
              <a:t> functional dependencies of prime (key) attributes to key. 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267396" y="3865316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267396" y="5436729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267396" y="7125547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521779" y="3467947"/>
            <a:ext cx="1408853" cy="4118187"/>
          </a:xfrm>
          <a:prstGeom prst="curvedRightArrow">
            <a:avLst>
              <a:gd name="adj1" fmla="val 58462"/>
              <a:gd name="adj2" fmla="val 11692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en-US" dirty="0">
                <a:latin typeface="Book Antiqua"/>
              </a:rPr>
              <a:t>Lossless &amp;</a:t>
            </a:r>
          </a:p>
          <a:p>
            <a:r>
              <a:rPr lang="en-US" dirty="0">
                <a:latin typeface="Book Antiqua"/>
              </a:rPr>
              <a:t>Dependency</a:t>
            </a:r>
          </a:p>
          <a:p>
            <a:r>
              <a:rPr lang="en-US" dirty="0">
                <a:latin typeface="Book Antiqua"/>
              </a:rPr>
              <a:t>preserving</a:t>
            </a:r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410916" y="3251200"/>
            <a:ext cx="2081671" cy="6502400"/>
            <a:chOff x="182" y="1440"/>
            <a:chExt cx="922" cy="2880"/>
          </a:xfrm>
        </p:grpSpPr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192" y="1440"/>
              <a:ext cx="912" cy="2880"/>
            </a:xfrm>
            <a:prstGeom prst="curvedRightArrow">
              <a:avLst>
                <a:gd name="adj1" fmla="val 63158"/>
                <a:gd name="adj2" fmla="val 126316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dirty="0">
                <a:latin typeface="Book Antiqua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82" y="3082"/>
              <a:ext cx="69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Book Antiqua"/>
                </a:rPr>
                <a:t>Lossless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Relations – Example </a:t>
            </a:r>
            <a:endParaRPr lang="en-US" dirty="0"/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284512"/>
            <a:ext cx="7920880" cy="6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800" y="3745654"/>
            <a:ext cx="10366988" cy="343540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Form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Operator</a:t>
            </a:r>
            <a:r>
              <a:rPr lang="en-US" dirty="0">
                <a:sym typeface="Symbol"/>
              </a:rPr>
              <a:t></a:t>
            </a:r>
            <a:r>
              <a:rPr lang="en-US" baseline="-25000" dirty="0">
                <a:sym typeface="Symbol"/>
              </a:rPr>
              <a:t></a:t>
            </a:r>
            <a:r>
              <a:rPr lang="en-US" i="1" baseline="-25000" dirty="0" smtClean="0"/>
              <a:t>parameters</a:t>
            </a:r>
            <a:r>
              <a:rPr lang="en-US" baseline="-25000" dirty="0">
                <a:sym typeface="Symbol"/>
              </a:rPr>
              <a:t>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Operands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 </a:t>
            </a:r>
            <a:r>
              <a:rPr lang="en-US" dirty="0" smtClean="0">
                <a:latin typeface="Symbol" charset="0"/>
                <a:sym typeface="Symbol"/>
              </a:rPr>
              <a:t> </a:t>
            </a:r>
            <a:r>
              <a:rPr lang="en-US" i="1" dirty="0" smtClean="0"/>
              <a:t>Result</a:t>
            </a:r>
            <a:r>
              <a:rPr lang="en-US" dirty="0" smtClean="0">
                <a:sym typeface="Symbol"/>
              </a:rPr>
              <a:t></a:t>
            </a: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   		            </a:t>
            </a:r>
            <a:r>
              <a:rPr lang="en-US" dirty="0" smtClean="0"/>
              <a:t>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r>
              <a:rPr lang="en-US" dirty="0">
                <a:latin typeface="Symbol" charset="0"/>
              </a:rPr>
              <a:t>	</a:t>
            </a:r>
            <a:r>
              <a:rPr lang="en-US" dirty="0" smtClean="0">
                <a:latin typeface="Symbol" charset="0"/>
              </a:rPr>
              <a:t>          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endParaRPr lang="en-US" dirty="0">
              <a:latin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	        </a:t>
            </a:r>
            <a:r>
              <a:rPr lang="en-US" dirty="0" smtClean="0"/>
              <a:t>        Relation </a:t>
            </a:r>
            <a:r>
              <a:rPr lang="en-US" dirty="0"/>
              <a:t>(s</a:t>
            </a:r>
            <a:r>
              <a:rPr lang="en-US" dirty="0" smtClean="0"/>
              <a:t>)       Relation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9792" y="2860576"/>
            <a:ext cx="9716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 Antiqua"/>
              </a:rPr>
              <a:t>Specify how to obtain the result using  a set of operators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 Operators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Fundamental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Selection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Projection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Union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Set </a:t>
            </a:r>
            <a:r>
              <a:rPr lang="en-US" sz="2800" dirty="0"/>
              <a:t>difference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Cartesian </a:t>
            </a:r>
            <a:r>
              <a:rPr lang="en-US" sz="2800" dirty="0"/>
              <a:t>product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Additional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Intersection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>
                <a:latin typeface="Symbol" charset="0"/>
                <a:sym typeface="Symbol" charset="0"/>
              </a:rPr>
              <a:t></a:t>
            </a:r>
            <a:r>
              <a:rPr lang="en-US" sz="2800" dirty="0" smtClean="0"/>
              <a:t>-join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Natural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err="1" smtClean="0"/>
              <a:t>Semijoin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Division</a:t>
            </a:r>
            <a:endParaRPr lang="en-US" sz="2800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Union compatibility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Same </a:t>
            </a:r>
            <a:r>
              <a:rPr lang="en-US" sz="2800" dirty="0"/>
              <a:t>degree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Corresponding </a:t>
            </a:r>
            <a:r>
              <a:rPr lang="en-US" sz="2800" dirty="0"/>
              <a:t>attributes defined over the same domain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251149" algn="l"/>
              </a:tabLst>
            </a:pPr>
            <a:r>
              <a:rPr lang="en-US" dirty="0"/>
              <a:t>Produces a horizontal subset of the operand relation</a:t>
            </a:r>
          </a:p>
          <a:p>
            <a:pPr>
              <a:tabLst>
                <a:tab pos="325114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	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)={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err="1" smtClean="0"/>
              <a:t>t</a:t>
            </a:r>
            <a:r>
              <a:rPr lang="en-US" sz="2400" dirty="0" err="1" smtClean="0">
                <a:latin typeface="Symbol" charset="0"/>
                <a:sym typeface="Symbol"/>
              </a:rPr>
              <a:t></a:t>
            </a:r>
            <a:r>
              <a:rPr lang="en-US" i="1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true}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where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R</a:t>
            </a:r>
            <a:r>
              <a:rPr lang="en-US" dirty="0"/>
              <a:t> is a relation,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F</a:t>
            </a:r>
            <a:r>
              <a:rPr lang="en-US" dirty="0"/>
              <a:t> is a formula consisting of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operands that are constants or attributes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arithmetic comparison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>
                <a:latin typeface="Symbol" charset="0"/>
              </a:rPr>
              <a:t>&lt;, &gt;, =,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>
                <a:latin typeface="Symbol" charset="0"/>
              </a:rPr>
              <a:t>, </a:t>
            </a:r>
            <a:r>
              <a:rPr lang="en-US" sz="2000" dirty="0" smtClean="0">
                <a:latin typeface="Symbol" charset="0"/>
                <a:sym typeface="Symbol"/>
              </a:rPr>
              <a:t></a:t>
            </a:r>
            <a:r>
              <a:rPr lang="en-US" dirty="0" smtClean="0">
                <a:latin typeface="Symbol" charset="0"/>
              </a:rPr>
              <a:t>, </a:t>
            </a:r>
            <a:r>
              <a:rPr lang="en-US" dirty="0">
                <a:latin typeface="Symbol" charset="0"/>
                <a:sym typeface="Symbol" charset="0"/>
              </a:rPr>
              <a:t></a:t>
            </a:r>
            <a:endParaRPr lang="en-US" dirty="0">
              <a:latin typeface="Symbol" charset="0"/>
            </a:endParaRP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logical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, </a:t>
            </a:r>
            <a:r>
              <a:rPr lang="en-US" dirty="0" smtClean="0">
                <a:latin typeface="Symbol" charset="0"/>
                <a:sym typeface="Symbol"/>
              </a:rPr>
              <a:t></a:t>
            </a:r>
            <a:r>
              <a:rPr lang="en-US" dirty="0" smtClean="0"/>
              <a:t>, </a:t>
            </a:r>
            <a:r>
              <a:rPr lang="en-US" dirty="0"/>
              <a:t>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 Example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540979" y="5120640"/>
            <a:ext cx="3648569" cy="14811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540979" y="5183858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8385388" y="5183858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9726508" y="5183858"/>
            <a:ext cx="98664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8353779" y="5120640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9600072" y="5120640"/>
            <a:ext cx="0" cy="14811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7780303" y="5779911"/>
            <a:ext cx="3303129" cy="444782"/>
            <a:chOff x="3446" y="2560"/>
            <a:chExt cx="1463" cy="197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446" y="256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732" y="2560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233" y="2560"/>
              <a:ext cx="67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</a:t>
              </a:r>
            </a:p>
          </p:txBody>
        </p:sp>
      </p:grp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7780303" y="6159218"/>
            <a:ext cx="3386667" cy="444782"/>
            <a:chOff x="3446" y="2728"/>
            <a:chExt cx="1500" cy="197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3446" y="272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3732" y="272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4233" y="272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8353779" y="5770880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7563557" y="4502009"/>
            <a:ext cx="33076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='Elect. Eng.'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(EMP)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540979" y="5707662"/>
            <a:ext cx="36666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487877" y="3621476"/>
            <a:ext cx="3991751" cy="40278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1632375" y="3720819"/>
            <a:ext cx="3370862" cy="444782"/>
            <a:chOff x="676" y="1648"/>
            <a:chExt cx="1493" cy="197"/>
          </a:xfrm>
        </p:grpSpPr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676" y="1648"/>
              <a:ext cx="3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1074" y="1648"/>
              <a:ext cx="5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1732" y="1648"/>
              <a:ext cx="43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1691077" y="4190436"/>
            <a:ext cx="3603413" cy="444782"/>
            <a:chOff x="702" y="1856"/>
            <a:chExt cx="1596" cy="197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702" y="1856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1028" y="1856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1585" y="1856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1691077" y="4623930"/>
            <a:ext cx="3578577" cy="444782"/>
            <a:chOff x="702" y="2048"/>
            <a:chExt cx="1585" cy="197"/>
          </a:xfrm>
        </p:grpSpPr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702" y="204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027" y="2048"/>
              <a:ext cx="5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89" y="2048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1691077" y="5057423"/>
            <a:ext cx="3668888" cy="444782"/>
            <a:chOff x="702" y="2240"/>
            <a:chExt cx="1625" cy="197"/>
          </a:xfrm>
        </p:grpSpPr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702" y="224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74792" name="Rectangle 40"/>
            <p:cNvSpPr>
              <a:spLocks noChangeArrowheads="1"/>
            </p:cNvSpPr>
            <p:nvPr/>
          </p:nvSpPr>
          <p:spPr bwMode="auto">
            <a:xfrm>
              <a:off x="1025" y="2240"/>
              <a:ext cx="4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1585" y="224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1691077" y="5490916"/>
            <a:ext cx="3815644" cy="444782"/>
            <a:chOff x="702" y="2432"/>
            <a:chExt cx="1690" cy="197"/>
          </a:xfrm>
        </p:grpSpPr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702" y="2432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1025" y="2432"/>
              <a:ext cx="53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74797" name="Rectangle 45"/>
            <p:cNvSpPr>
              <a:spLocks noChangeArrowheads="1"/>
            </p:cNvSpPr>
            <p:nvPr/>
          </p:nvSpPr>
          <p:spPr bwMode="auto">
            <a:xfrm>
              <a:off x="1584" y="2432"/>
              <a:ext cx="80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</p:grp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1691077" y="5924410"/>
            <a:ext cx="3578577" cy="444782"/>
            <a:chOff x="702" y="2624"/>
            <a:chExt cx="1585" cy="197"/>
          </a:xfrm>
        </p:grpSpPr>
        <p:sp>
          <p:nvSpPr>
            <p:cNvPr id="74799" name="Rectangle 47"/>
            <p:cNvSpPr>
              <a:spLocks noChangeArrowheads="1"/>
            </p:cNvSpPr>
            <p:nvPr/>
          </p:nvSpPr>
          <p:spPr bwMode="auto">
            <a:xfrm>
              <a:off x="702" y="26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74800" name="Rectangle 48"/>
            <p:cNvSpPr>
              <a:spLocks noChangeArrowheads="1"/>
            </p:cNvSpPr>
            <p:nvPr/>
          </p:nvSpPr>
          <p:spPr bwMode="auto">
            <a:xfrm>
              <a:off x="1026" y="2624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1589" y="262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1691077" y="6339841"/>
            <a:ext cx="3603413" cy="444782"/>
            <a:chOff x="702" y="2808"/>
            <a:chExt cx="1596" cy="197"/>
          </a:xfrm>
        </p:grpSpPr>
        <p:sp>
          <p:nvSpPr>
            <p:cNvPr id="74803" name="Rectangle 51"/>
            <p:cNvSpPr>
              <a:spLocks noChangeArrowheads="1"/>
            </p:cNvSpPr>
            <p:nvPr/>
          </p:nvSpPr>
          <p:spPr bwMode="auto">
            <a:xfrm>
              <a:off x="702" y="28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804" name="Rectangle 52"/>
            <p:cNvSpPr>
              <a:spLocks noChangeArrowheads="1"/>
            </p:cNvSpPr>
            <p:nvPr/>
          </p:nvSpPr>
          <p:spPr bwMode="auto">
            <a:xfrm>
              <a:off x="1028" y="280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805" name="Rectangle 53"/>
            <p:cNvSpPr>
              <a:spLocks noChangeArrowheads="1"/>
            </p:cNvSpPr>
            <p:nvPr/>
          </p:nvSpPr>
          <p:spPr bwMode="auto">
            <a:xfrm>
              <a:off x="1585" y="280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806" name="Group 54"/>
          <p:cNvGrpSpPr>
            <a:grpSpLocks/>
          </p:cNvGrpSpPr>
          <p:nvPr/>
        </p:nvGrpSpPr>
        <p:grpSpPr bwMode="auto">
          <a:xfrm>
            <a:off x="1691077" y="6773334"/>
            <a:ext cx="3668888" cy="444782"/>
            <a:chOff x="702" y="3000"/>
            <a:chExt cx="1625" cy="197"/>
          </a:xfrm>
        </p:grpSpPr>
        <p:sp>
          <p:nvSpPr>
            <p:cNvPr id="74807" name="Rectangle 55"/>
            <p:cNvSpPr>
              <a:spLocks noChangeArrowheads="1"/>
            </p:cNvSpPr>
            <p:nvPr/>
          </p:nvSpPr>
          <p:spPr bwMode="auto">
            <a:xfrm>
              <a:off x="702" y="300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74808" name="Rectangle 56"/>
            <p:cNvSpPr>
              <a:spLocks noChangeArrowheads="1"/>
            </p:cNvSpPr>
            <p:nvPr/>
          </p:nvSpPr>
          <p:spPr bwMode="auto">
            <a:xfrm>
              <a:off x="1026" y="3000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74809" name="Rectangle 57"/>
            <p:cNvSpPr>
              <a:spLocks noChangeArrowheads="1"/>
            </p:cNvSpPr>
            <p:nvPr/>
          </p:nvSpPr>
          <p:spPr bwMode="auto">
            <a:xfrm>
              <a:off x="1585" y="300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>
            <a:off x="1691077" y="7188765"/>
            <a:ext cx="3578577" cy="444782"/>
            <a:chOff x="702" y="3184"/>
            <a:chExt cx="1585" cy="197"/>
          </a:xfrm>
        </p:grpSpPr>
        <p:sp>
          <p:nvSpPr>
            <p:cNvPr id="74811" name="Rectangle 59"/>
            <p:cNvSpPr>
              <a:spLocks noChangeArrowheads="1"/>
            </p:cNvSpPr>
            <p:nvPr/>
          </p:nvSpPr>
          <p:spPr bwMode="auto">
            <a:xfrm>
              <a:off x="702" y="318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74812" name="Rectangle 60"/>
            <p:cNvSpPr>
              <a:spLocks noChangeArrowheads="1"/>
            </p:cNvSpPr>
            <p:nvPr/>
          </p:nvSpPr>
          <p:spPr bwMode="auto">
            <a:xfrm>
              <a:off x="1027" y="3184"/>
              <a:ext cx="56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74813" name="Rectangle 61"/>
            <p:cNvSpPr>
              <a:spLocks noChangeArrowheads="1"/>
            </p:cNvSpPr>
            <p:nvPr/>
          </p:nvSpPr>
          <p:spPr bwMode="auto">
            <a:xfrm>
              <a:off x="1589" y="318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1487877" y="4416214"/>
            <a:ext cx="0" cy="252871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5" name="Line 63"/>
          <p:cNvSpPr>
            <a:spLocks noChangeShapeType="1"/>
          </p:cNvSpPr>
          <p:nvPr/>
        </p:nvSpPr>
        <p:spPr bwMode="auto">
          <a:xfrm>
            <a:off x="3745655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2409050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1560126" y="3025423"/>
            <a:ext cx="905369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818" name="Line 66"/>
          <p:cNvSpPr>
            <a:spLocks noChangeShapeType="1"/>
          </p:cNvSpPr>
          <p:nvPr/>
        </p:nvSpPr>
        <p:spPr bwMode="auto">
          <a:xfrm>
            <a:off x="1487877" y="4190436"/>
            <a:ext cx="39917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Relation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i="1" dirty="0" smtClean="0"/>
              <a:t>A </a:t>
            </a:r>
            <a:r>
              <a:rPr lang="en-US" sz="2400" dirty="0" smtClean="0"/>
              <a:t>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defined over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domains </a:t>
            </a:r>
            <a:r>
              <a:rPr lang="en-US" sz="2400" i="1" dirty="0" smtClean="0"/>
              <a:t>D </a:t>
            </a:r>
            <a:r>
              <a:rPr lang="en-US" sz="2400" dirty="0" smtClean="0"/>
              <a:t>= {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(not necessarily distinct) with values {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is a </a:t>
            </a:r>
            <a:r>
              <a:rPr lang="en-US" sz="2400" dirty="0" smtClean="0">
                <a:solidFill>
                  <a:srgbClr val="FF0000"/>
                </a:solidFill>
              </a:rPr>
              <a:t>finite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90126"/>
                </a:solidFill>
              </a:rPr>
              <a:t>time varying</a:t>
            </a:r>
            <a:r>
              <a:rPr lang="en-US" sz="2400" dirty="0" smtClean="0"/>
              <a:t>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-tuples </a:t>
            </a:r>
            <a:r>
              <a:rPr lang="en-US" sz="2400" dirty="0">
                <a:sym typeface="Symbol"/>
              </a:rPr>
              <a:t>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>
                <a:sym typeface="Symbol"/>
              </a:rPr>
              <a:t>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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Symbol" charset="0"/>
              </a:rPr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.</a:t>
            </a:r>
            <a:endParaRPr lang="en-US" sz="2400" i="1" baseline="-25000" dirty="0" smtClean="0"/>
          </a:p>
          <a:p>
            <a:pPr lvl="1"/>
            <a:r>
              <a:rPr lang="en-US" sz="2400" dirty="0" smtClean="0"/>
              <a:t>Notation: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 or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Alternatively, given </a:t>
            </a:r>
            <a:r>
              <a:rPr lang="en-US" sz="2400" i="1" dirty="0" smtClean="0"/>
              <a:t>R</a:t>
            </a:r>
            <a:r>
              <a:rPr lang="en-US" sz="2400" dirty="0" smtClean="0"/>
              <a:t> as defined above, an instance of it at a given time is a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</a:t>
            </a:r>
            <a:r>
              <a:rPr lang="en-US" sz="2400" dirty="0" err="1" smtClean="0"/>
              <a:t>tuples</a:t>
            </a:r>
            <a:r>
              <a:rPr lang="en-US" sz="2400" dirty="0" smtClean="0"/>
              <a:t>:</a:t>
            </a:r>
          </a:p>
          <a:p>
            <a:pPr lvl="1">
              <a:buFontTx/>
              <a:buNone/>
            </a:pPr>
            <a:r>
              <a:rPr lang="en-US" sz="2400" dirty="0" smtClean="0"/>
              <a:t>	{</a:t>
            </a:r>
            <a:r>
              <a:rPr lang="en-US" sz="2400" dirty="0" smtClean="0">
                <a:sym typeface="Symbol"/>
              </a:rPr>
              <a:t>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sym typeface="Symbol"/>
              </a:rPr>
              <a:t></a:t>
            </a:r>
            <a:r>
              <a:rPr lang="en-US" sz="2400" i="1" dirty="0" smtClean="0"/>
              <a:t> | 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</a:t>
            </a:r>
            <a:endParaRPr lang="en-CA" dirty="0" smtClean="0"/>
          </a:p>
          <a:p>
            <a:r>
              <a:rPr lang="en-US" sz="3400" dirty="0" smtClean="0"/>
              <a:t>Tabular structure of data where</a:t>
            </a:r>
            <a:endParaRPr lang="en-US" sz="3400" dirty="0" smtClean="0">
              <a:latin typeface="Symbol" charset="0"/>
            </a:endParaRP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/>
              <a:t> is the table heading</a:t>
            </a:r>
          </a:p>
          <a:p>
            <a:pPr lvl="1"/>
            <a:r>
              <a:rPr lang="en-US" sz="2800" dirty="0" smtClean="0"/>
              <a:t>Attributes are table columns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 err="1" smtClean="0"/>
              <a:t>tuple</a:t>
            </a:r>
            <a:r>
              <a:rPr lang="en-US" sz="2800" dirty="0" smtClean="0"/>
              <a:t> is a row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Produces a vertical slice of a relation</a:t>
            </a:r>
          </a:p>
          <a:p>
            <a:r>
              <a:rPr lang="en-US" sz="3400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	</a:t>
            </a:r>
            <a:r>
              <a:rPr lang="en-US" sz="3400" dirty="0" smtClean="0">
                <a:latin typeface="Symbol" charset="0"/>
                <a:sym typeface="Symbol"/>
              </a:rPr>
              <a:t></a:t>
            </a:r>
            <a:r>
              <a:rPr lang="en-US" sz="3400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sz="3400" i="1" baseline="-25000" dirty="0"/>
              <a:t>,…,A</a:t>
            </a:r>
            <a:r>
              <a:rPr lang="en-US" i="1" baseline="-50000" dirty="0"/>
              <a:t>n</a:t>
            </a:r>
            <a:r>
              <a:rPr lang="en-US" sz="3400" dirty="0"/>
              <a:t>(</a:t>
            </a:r>
            <a:r>
              <a:rPr lang="en-US" sz="3400" i="1" dirty="0"/>
              <a:t>R</a:t>
            </a:r>
            <a:r>
              <a:rPr lang="en-US" sz="3400" dirty="0"/>
              <a:t>)={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 </a:t>
            </a:r>
            <a:r>
              <a:rPr lang="en-US" sz="3400" i="1" dirty="0"/>
              <a:t>A</a:t>
            </a:r>
            <a:r>
              <a:rPr lang="en-US" sz="3400" i="1" baseline="-25000" dirty="0"/>
              <a:t>n</a:t>
            </a:r>
            <a:r>
              <a:rPr lang="en-US" sz="3400" dirty="0"/>
              <a:t>]</a:t>
            </a:r>
            <a:r>
              <a:rPr lang="en-US" sz="3400" i="1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err="1" smtClean="0"/>
              <a:t>t</a:t>
            </a:r>
            <a:r>
              <a:rPr lang="en-US" dirty="0" err="1" smtClean="0">
                <a:latin typeface="Symbol" charset="0"/>
                <a:sym typeface="Symbol"/>
              </a:rPr>
              <a:t></a:t>
            </a:r>
            <a:r>
              <a:rPr lang="en-US" sz="3400" i="1" dirty="0" err="1" smtClean="0"/>
              <a:t>R</a:t>
            </a:r>
            <a:r>
              <a:rPr lang="en-US" sz="3400" dirty="0"/>
              <a:t>}</a:t>
            </a:r>
            <a:endParaRPr lang="en-US" sz="3400" dirty="0">
              <a:latin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3400" dirty="0"/>
              <a:t>	where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is a relation, </a:t>
            </a:r>
            <a:r>
              <a:rPr lang="en-US" sz="2800" i="1" dirty="0"/>
              <a:t>t</a:t>
            </a:r>
            <a:r>
              <a:rPr lang="en-US" sz="2800" dirty="0"/>
              <a:t> is a tuple variable</a:t>
            </a:r>
          </a:p>
          <a:p>
            <a:pPr lvl="1"/>
            <a:r>
              <a:rPr lang="en-US" sz="2800" dirty="0"/>
              <a:t>{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} is a subset of the attributes of </a:t>
            </a:r>
            <a:r>
              <a:rPr lang="en-US" sz="2800" i="1" dirty="0"/>
              <a:t>R</a:t>
            </a:r>
            <a:r>
              <a:rPr lang="en-US" sz="2800" dirty="0"/>
              <a:t> over which the projection will be performed</a:t>
            </a:r>
          </a:p>
          <a:p>
            <a:r>
              <a:rPr lang="en-US" sz="3400" dirty="0"/>
              <a:t>Note: projection can generate duplicate tuples. Commercial systems (and SQL) allow this and provide</a:t>
            </a:r>
          </a:p>
          <a:p>
            <a:pPr lvl="1"/>
            <a:r>
              <a:rPr lang="en-US" sz="2800" dirty="0"/>
              <a:t>Projection with duplicate elimination</a:t>
            </a:r>
          </a:p>
          <a:p>
            <a:pPr lvl="1"/>
            <a:r>
              <a:rPr lang="en-US" sz="2800" dirty="0"/>
              <a:t>Projection without duplicate elimination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 Example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942560" y="4438791"/>
            <a:ext cx="31905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Symbol" charset="0"/>
                <a:sym typeface="Symbol" charset="0"/>
              </a:rPr>
              <a:t>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PNO,BUDGET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(PROJ)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227342" y="5057423"/>
            <a:ext cx="2835769" cy="241166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9202702" y="5057423"/>
            <a:ext cx="0" cy="24116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317653" y="5120641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9471378" y="5120641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8466666" y="5662508"/>
            <a:ext cx="2298418" cy="444782"/>
            <a:chOff x="3750" y="2508"/>
            <a:chExt cx="1018" cy="197"/>
          </a:xfrm>
        </p:grpSpPr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50" y="25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4251" y="25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150000</a:t>
              </a:r>
            </a:p>
          </p:txBody>
        </p:sp>
      </p:grp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8466666" y="6150188"/>
            <a:ext cx="2298418" cy="444782"/>
            <a:chOff x="3750" y="2724"/>
            <a:chExt cx="1018" cy="197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750" y="27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4251" y="27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135000</a:t>
              </a: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8466666" y="6601743"/>
            <a:ext cx="2298418" cy="444782"/>
            <a:chOff x="3750" y="2924"/>
            <a:chExt cx="1018" cy="197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750" y="29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251" y="29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250000</a:t>
              </a:r>
            </a:p>
          </p:txBody>
        </p:sp>
      </p:grp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8466666" y="7017174"/>
            <a:ext cx="2298418" cy="444782"/>
            <a:chOff x="3750" y="3108"/>
            <a:chExt cx="1018" cy="197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750" y="31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4251" y="31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310000</a:t>
              </a:r>
            </a:p>
          </p:txBody>
        </p:sp>
      </p:grp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8245404" y="5653476"/>
            <a:ext cx="27996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1162757" y="4411698"/>
            <a:ext cx="10724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1165014" y="5021298"/>
            <a:ext cx="4696178" cy="244779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1941690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128890" y="5084516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4432019" y="5084516"/>
            <a:ext cx="140659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277903" y="6055360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P2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522330" y="6055360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135000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1277903" y="6556587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P3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522330" y="6556587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250000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77903" y="700814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P4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522330" y="700814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310000</a:t>
            </a:r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1183077" y="5617352"/>
            <a:ext cx="46781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452339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2686757" y="5084516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1277903" y="562638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P1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4522330" y="562638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150000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885246" y="5626383"/>
            <a:ext cx="2214880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1876214" y="6055360"/>
            <a:ext cx="2691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Database Develop.</a:t>
            </a:r>
          </a:p>
        </p:txBody>
      </p:sp>
      <p:sp>
        <p:nvSpPr>
          <p:cNvPr id="78894" name="Rectangle 46"/>
          <p:cNvSpPr>
            <a:spLocks noChangeArrowheads="1"/>
          </p:cNvSpPr>
          <p:nvPr/>
        </p:nvSpPr>
        <p:spPr bwMode="auto">
          <a:xfrm>
            <a:off x="1889761" y="6556587"/>
            <a:ext cx="1542062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CAD/CAM</a:t>
            </a: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1887503" y="7008143"/>
            <a:ext cx="187169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 charset="0"/>
              </a:rPr>
              <a:t>Maintenance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Similar to set union</a:t>
            </a:r>
          </a:p>
          <a:p>
            <a:r>
              <a:rPr lang="en-US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dirty="0"/>
              <a:t>		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/>
              <a:t>S=</a:t>
            </a:r>
            <a:r>
              <a:rPr lang="en-US" dirty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</a:t>
            </a:r>
            <a:r>
              <a:rPr lang="en-US" dirty="0">
                <a:solidFill>
                  <a:schemeClr val="tx2"/>
                </a:solidFill>
              </a:rPr>
              <a:t>tuple variable</a:t>
            </a:r>
          </a:p>
          <a:p>
            <a:pPr lvl="1"/>
            <a:r>
              <a:rPr lang="en-US" dirty="0"/>
              <a:t>Result contains tuples that are in </a:t>
            </a:r>
            <a:r>
              <a:rPr lang="en-US" i="1" dirty="0"/>
              <a:t>R</a:t>
            </a:r>
            <a:r>
              <a:rPr lang="en-US" dirty="0"/>
              <a:t>  or in </a:t>
            </a:r>
            <a:r>
              <a:rPr lang="en-US" i="1" dirty="0"/>
              <a:t>S</a:t>
            </a:r>
            <a:r>
              <a:rPr lang="en-US" dirty="0"/>
              <a:t>, but not both (duplicates removed)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should be 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Set Difference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dirty="0"/>
              <a:t>General Form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		</a:t>
            </a: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 smtClean="0"/>
              <a:t>S = </a:t>
            </a:r>
            <a:r>
              <a:rPr lang="en-US" dirty="0" smtClean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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and S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Result contains all tuples that are in </a:t>
            </a:r>
            <a:r>
              <a:rPr lang="en-US" i="1" dirty="0"/>
              <a:t>R</a:t>
            </a:r>
            <a:r>
              <a:rPr lang="en-US" dirty="0"/>
              <a:t>, but not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– </a:t>
            </a:r>
            <a:r>
              <a:rPr lang="en-US" i="1" dirty="0"/>
              <a:t>R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R, S </a:t>
            </a:r>
            <a:r>
              <a:rPr lang="en-US" dirty="0"/>
              <a:t>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(Cross) Product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Given relations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1 ,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1</a:t>
            </a:r>
            <a:endParaRPr lang="en-US" sz="2800" dirty="0"/>
          </a:p>
          <a:p>
            <a:pPr lvl="1"/>
            <a:r>
              <a:rPr lang="en-US" sz="2800" i="1" dirty="0"/>
              <a:t>S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2 ,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3400" dirty="0"/>
              <a:t>Cartesian (cross) product: 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= {</a:t>
            </a:r>
            <a:r>
              <a:rPr lang="en-US" sz="3400" i="1" dirty="0"/>
              <a:t>t 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/>
              <a:t>, 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/>
              <a:t>] </a:t>
            </a:r>
            <a:r>
              <a:rPr lang="en-US" sz="3400" dirty="0" smtClean="0">
                <a:latin typeface="Symbol" charset="0"/>
                <a:sym typeface="Symbol"/>
              </a:rPr>
              <a:t> </a:t>
            </a:r>
            <a:r>
              <a:rPr lang="en-US" sz="3400" i="1" dirty="0" smtClean="0"/>
              <a:t>t</a:t>
            </a:r>
            <a:r>
              <a:rPr lang="en-US" sz="3400" dirty="0" smtClean="0"/>
              <a:t>[</a:t>
            </a:r>
            <a:r>
              <a:rPr lang="en-US" sz="3400" i="1" dirty="0" smtClean="0"/>
              <a:t>A</a:t>
            </a:r>
            <a:r>
              <a:rPr lang="en-US" sz="3400" baseline="-25000" dirty="0" smtClean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 </a:t>
            </a:r>
            <a:r>
              <a:rPr lang="en-US" sz="3400" dirty="0"/>
              <a:t>and 		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3400" dirty="0"/>
          </a:p>
          <a:p>
            <a:pPr>
              <a:buFont typeface="Monotype Sorts" charset="0"/>
              <a:buNone/>
            </a:pPr>
            <a:r>
              <a:rPr lang="en-US" sz="3400" dirty="0"/>
              <a:t>	The result of 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is a relation of degree (</a:t>
            </a:r>
            <a:r>
              <a:rPr lang="en-US" sz="3400" i="1" dirty="0"/>
              <a:t>k</a:t>
            </a:r>
            <a:r>
              <a:rPr lang="en-US" sz="3400" baseline="-25000" dirty="0"/>
              <a:t>1</a:t>
            </a:r>
            <a:r>
              <a:rPr lang="en-US" sz="3400" dirty="0"/>
              <a:t>+ </a:t>
            </a:r>
            <a:r>
              <a:rPr lang="en-US" sz="3400" i="1" dirty="0"/>
              <a:t>k</a:t>
            </a:r>
            <a:r>
              <a:rPr lang="en-US" sz="3400" baseline="-25000" dirty="0"/>
              <a:t>2</a:t>
            </a:r>
            <a:r>
              <a:rPr lang="en-US" sz="3400" dirty="0"/>
              <a:t>) and consists of all (</a:t>
            </a:r>
            <a:r>
              <a:rPr lang="en-US" sz="3400" i="1" dirty="0"/>
              <a:t>n</a:t>
            </a:r>
            <a:r>
              <a:rPr lang="en-US" sz="3400" baseline="-25000" dirty="0"/>
              <a:t>1</a:t>
            </a:r>
            <a:r>
              <a:rPr lang="en-US" sz="3400" baseline="-8000" dirty="0"/>
              <a:t>*</a:t>
            </a:r>
            <a:r>
              <a:rPr lang="en-US" sz="3400" dirty="0"/>
              <a:t> </a:t>
            </a:r>
            <a:r>
              <a:rPr lang="en-US" sz="3400" i="1" dirty="0"/>
              <a:t>n</a:t>
            </a:r>
            <a:r>
              <a:rPr lang="en-US" sz="3400" baseline="-25000" dirty="0"/>
              <a:t>2</a:t>
            </a:r>
            <a:r>
              <a:rPr lang="en-US" sz="3400" dirty="0"/>
              <a:t>)-tuples where each tuple is a concatenation of one tuple of </a:t>
            </a:r>
            <a:r>
              <a:rPr lang="en-US" sz="3400" i="1" dirty="0"/>
              <a:t>R</a:t>
            </a:r>
            <a:r>
              <a:rPr lang="en-US" sz="3400" dirty="0"/>
              <a:t> with one tuple of </a:t>
            </a:r>
            <a:r>
              <a:rPr lang="en-US" sz="3400" i="1" dirty="0"/>
              <a:t>S</a:t>
            </a:r>
            <a:r>
              <a:rPr lang="en-US" sz="3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Product Example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734755" y="2855487"/>
            <a:ext cx="5834098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671011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801059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931107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061155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940215" y="2986439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915574" y="2986439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8035432" y="2986439"/>
            <a:ext cx="13795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EMP.TITLE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9398827" y="2986439"/>
            <a:ext cx="1289794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PAY.TITLE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0552853" y="2986439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940214" y="36366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6915574" y="363667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8035432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940214" y="39617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915574" y="396179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8035432" y="396179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940214" y="42869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6915574" y="428691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8035432" y="428691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940214" y="46120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6915574" y="461203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8035432" y="46120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9263663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10685365" y="36366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9263664" y="39617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0685365" y="39617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9263663" y="428691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10685365" y="42869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9253837" y="461203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10685365" y="46120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5940214" y="49371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6915575" y="493715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8035433" y="49371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5940214" y="52622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915575" y="526227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8035433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3" name="Rectangle 39"/>
          <p:cNvSpPr>
            <a:spLocks noChangeArrowheads="1"/>
          </p:cNvSpPr>
          <p:nvPr/>
        </p:nvSpPr>
        <p:spPr bwMode="auto">
          <a:xfrm>
            <a:off x="5940214" y="55873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6915575" y="558739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8035433" y="55873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5940214" y="59125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6915575" y="591251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8" name="Rectangle 44"/>
          <p:cNvSpPr>
            <a:spLocks noChangeArrowheads="1"/>
          </p:cNvSpPr>
          <p:nvPr/>
        </p:nvSpPr>
        <p:spPr bwMode="auto">
          <a:xfrm>
            <a:off x="8035433" y="591251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9" name="Rectangle 45"/>
          <p:cNvSpPr>
            <a:spLocks noChangeArrowheads="1"/>
          </p:cNvSpPr>
          <p:nvPr/>
        </p:nvSpPr>
        <p:spPr bwMode="auto">
          <a:xfrm>
            <a:off x="9263663" y="493715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0" name="Rectangle 46"/>
          <p:cNvSpPr>
            <a:spLocks noChangeArrowheads="1"/>
          </p:cNvSpPr>
          <p:nvPr/>
        </p:nvSpPr>
        <p:spPr bwMode="auto">
          <a:xfrm>
            <a:off x="10685365" y="49371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1" name="Rectangle 47"/>
          <p:cNvSpPr>
            <a:spLocks noChangeArrowheads="1"/>
          </p:cNvSpPr>
          <p:nvPr/>
        </p:nvSpPr>
        <p:spPr bwMode="auto">
          <a:xfrm>
            <a:off x="9263664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92" name="Rectangle 48"/>
          <p:cNvSpPr>
            <a:spLocks noChangeArrowheads="1"/>
          </p:cNvSpPr>
          <p:nvPr/>
        </p:nvSpPr>
        <p:spPr bwMode="auto">
          <a:xfrm>
            <a:off x="10685365" y="52622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93" name="Rectangle 49"/>
          <p:cNvSpPr>
            <a:spLocks noChangeArrowheads="1"/>
          </p:cNvSpPr>
          <p:nvPr/>
        </p:nvSpPr>
        <p:spPr bwMode="auto">
          <a:xfrm>
            <a:off x="9263663" y="55873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94" name="Rectangle 50"/>
          <p:cNvSpPr>
            <a:spLocks noChangeArrowheads="1"/>
          </p:cNvSpPr>
          <p:nvPr/>
        </p:nvSpPr>
        <p:spPr bwMode="auto">
          <a:xfrm>
            <a:off x="10685365" y="55873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95" name="Rectangle 51"/>
          <p:cNvSpPr>
            <a:spLocks noChangeArrowheads="1"/>
          </p:cNvSpPr>
          <p:nvPr/>
        </p:nvSpPr>
        <p:spPr bwMode="auto">
          <a:xfrm>
            <a:off x="9253837" y="591251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96" name="Rectangle 52"/>
          <p:cNvSpPr>
            <a:spLocks noChangeArrowheads="1"/>
          </p:cNvSpPr>
          <p:nvPr/>
        </p:nvSpPr>
        <p:spPr bwMode="auto">
          <a:xfrm>
            <a:off x="10685365" y="59125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97" name="Rectangle 53"/>
          <p:cNvSpPr>
            <a:spLocks noChangeArrowheads="1"/>
          </p:cNvSpPr>
          <p:nvPr/>
        </p:nvSpPr>
        <p:spPr bwMode="auto">
          <a:xfrm>
            <a:off x="9263663" y="62376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8" name="Rectangle 54"/>
          <p:cNvSpPr>
            <a:spLocks noChangeArrowheads="1"/>
          </p:cNvSpPr>
          <p:nvPr/>
        </p:nvSpPr>
        <p:spPr bwMode="auto">
          <a:xfrm>
            <a:off x="10685365" y="62376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9" name="Rectangle 55"/>
          <p:cNvSpPr>
            <a:spLocks noChangeArrowheads="1"/>
          </p:cNvSpPr>
          <p:nvPr/>
        </p:nvSpPr>
        <p:spPr bwMode="auto">
          <a:xfrm>
            <a:off x="9263664" y="65627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0" name="Rectangle 56"/>
          <p:cNvSpPr>
            <a:spLocks noChangeArrowheads="1"/>
          </p:cNvSpPr>
          <p:nvPr/>
        </p:nvSpPr>
        <p:spPr bwMode="auto">
          <a:xfrm>
            <a:off x="10685365" y="65627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1" name="Rectangle 57"/>
          <p:cNvSpPr>
            <a:spLocks noChangeArrowheads="1"/>
          </p:cNvSpPr>
          <p:nvPr/>
        </p:nvSpPr>
        <p:spPr bwMode="auto">
          <a:xfrm>
            <a:off x="9263663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02" name="Rectangle 58"/>
          <p:cNvSpPr>
            <a:spLocks noChangeArrowheads="1"/>
          </p:cNvSpPr>
          <p:nvPr/>
        </p:nvSpPr>
        <p:spPr bwMode="auto">
          <a:xfrm>
            <a:off x="10685365" y="68878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03" name="Rectangle 59"/>
          <p:cNvSpPr>
            <a:spLocks noChangeArrowheads="1"/>
          </p:cNvSpPr>
          <p:nvPr/>
        </p:nvSpPr>
        <p:spPr bwMode="auto">
          <a:xfrm>
            <a:off x="9253837" y="721299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04" name="Rectangle 60"/>
          <p:cNvSpPr>
            <a:spLocks noChangeArrowheads="1"/>
          </p:cNvSpPr>
          <p:nvPr/>
        </p:nvSpPr>
        <p:spPr bwMode="auto">
          <a:xfrm>
            <a:off x="10685365" y="72129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05" name="Rectangle 61"/>
          <p:cNvSpPr>
            <a:spLocks noChangeArrowheads="1"/>
          </p:cNvSpPr>
          <p:nvPr/>
        </p:nvSpPr>
        <p:spPr bwMode="auto">
          <a:xfrm>
            <a:off x="9263663" y="7915358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06" name="Rectangle 62"/>
          <p:cNvSpPr>
            <a:spLocks noChangeArrowheads="1"/>
          </p:cNvSpPr>
          <p:nvPr/>
        </p:nvSpPr>
        <p:spPr bwMode="auto">
          <a:xfrm>
            <a:off x="10685365" y="791535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007" name="Rectangle 63"/>
          <p:cNvSpPr>
            <a:spLocks noChangeArrowheads="1"/>
          </p:cNvSpPr>
          <p:nvPr/>
        </p:nvSpPr>
        <p:spPr bwMode="auto">
          <a:xfrm>
            <a:off x="9263664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10685365" y="824047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9263663" y="8565598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10685365" y="856559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9253837" y="8890718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10685365" y="889071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5940214" y="62376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4" name="Rectangle 70"/>
          <p:cNvSpPr>
            <a:spLocks noChangeArrowheads="1"/>
          </p:cNvSpPr>
          <p:nvPr/>
        </p:nvSpPr>
        <p:spPr bwMode="auto">
          <a:xfrm>
            <a:off x="6905466" y="623763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5" name="Rectangle 71"/>
          <p:cNvSpPr>
            <a:spLocks noChangeArrowheads="1"/>
          </p:cNvSpPr>
          <p:nvPr/>
        </p:nvSpPr>
        <p:spPr bwMode="auto">
          <a:xfrm>
            <a:off x="8035432" y="623763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6" name="Rectangle 72"/>
          <p:cNvSpPr>
            <a:spLocks noChangeArrowheads="1"/>
          </p:cNvSpPr>
          <p:nvPr/>
        </p:nvSpPr>
        <p:spPr bwMode="auto">
          <a:xfrm>
            <a:off x="5940214" y="65627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7" name="Rectangle 73"/>
          <p:cNvSpPr>
            <a:spLocks noChangeArrowheads="1"/>
          </p:cNvSpPr>
          <p:nvPr/>
        </p:nvSpPr>
        <p:spPr bwMode="auto">
          <a:xfrm>
            <a:off x="6905466" y="656275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8" name="Rectangle 74"/>
          <p:cNvSpPr>
            <a:spLocks noChangeArrowheads="1"/>
          </p:cNvSpPr>
          <p:nvPr/>
        </p:nvSpPr>
        <p:spPr bwMode="auto">
          <a:xfrm>
            <a:off x="8035432" y="656275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9" name="Rectangle 75"/>
          <p:cNvSpPr>
            <a:spLocks noChangeArrowheads="1"/>
          </p:cNvSpPr>
          <p:nvPr/>
        </p:nvSpPr>
        <p:spPr bwMode="auto">
          <a:xfrm>
            <a:off x="5940214" y="68878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0" name="Rectangle 76"/>
          <p:cNvSpPr>
            <a:spLocks noChangeArrowheads="1"/>
          </p:cNvSpPr>
          <p:nvPr/>
        </p:nvSpPr>
        <p:spPr bwMode="auto">
          <a:xfrm>
            <a:off x="6905466" y="688787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1" name="Rectangle 77"/>
          <p:cNvSpPr>
            <a:spLocks noChangeArrowheads="1"/>
          </p:cNvSpPr>
          <p:nvPr/>
        </p:nvSpPr>
        <p:spPr bwMode="auto">
          <a:xfrm>
            <a:off x="8035432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2" name="Rectangle 78"/>
          <p:cNvSpPr>
            <a:spLocks noChangeArrowheads="1"/>
          </p:cNvSpPr>
          <p:nvPr/>
        </p:nvSpPr>
        <p:spPr bwMode="auto">
          <a:xfrm>
            <a:off x="5940214" y="72129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3" name="Rectangle 79"/>
          <p:cNvSpPr>
            <a:spLocks noChangeArrowheads="1"/>
          </p:cNvSpPr>
          <p:nvPr/>
        </p:nvSpPr>
        <p:spPr bwMode="auto">
          <a:xfrm>
            <a:off x="6905466" y="721299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4" name="Rectangle 80"/>
          <p:cNvSpPr>
            <a:spLocks noChangeArrowheads="1"/>
          </p:cNvSpPr>
          <p:nvPr/>
        </p:nvSpPr>
        <p:spPr bwMode="auto">
          <a:xfrm>
            <a:off x="8035432" y="72129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5" name="Rectangle 81"/>
          <p:cNvSpPr>
            <a:spLocks noChangeArrowheads="1"/>
          </p:cNvSpPr>
          <p:nvPr/>
        </p:nvSpPr>
        <p:spPr bwMode="auto">
          <a:xfrm>
            <a:off x="5940214" y="791535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6" name="Rectangle 82"/>
          <p:cNvSpPr>
            <a:spLocks noChangeArrowheads="1"/>
          </p:cNvSpPr>
          <p:nvPr/>
        </p:nvSpPr>
        <p:spPr bwMode="auto">
          <a:xfrm>
            <a:off x="6915574" y="791535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27" name="Rectangle 83"/>
          <p:cNvSpPr>
            <a:spLocks noChangeArrowheads="1"/>
          </p:cNvSpPr>
          <p:nvPr/>
        </p:nvSpPr>
        <p:spPr bwMode="auto">
          <a:xfrm>
            <a:off x="8035433" y="791535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28" name="Rectangle 84"/>
          <p:cNvSpPr>
            <a:spLocks noChangeArrowheads="1"/>
          </p:cNvSpPr>
          <p:nvPr/>
        </p:nvSpPr>
        <p:spPr bwMode="auto">
          <a:xfrm>
            <a:off x="5940214" y="824047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9" name="Rectangle 85"/>
          <p:cNvSpPr>
            <a:spLocks noChangeArrowheads="1"/>
          </p:cNvSpPr>
          <p:nvPr/>
        </p:nvSpPr>
        <p:spPr bwMode="auto">
          <a:xfrm>
            <a:off x="6915574" y="824047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0" name="Rectangle 86"/>
          <p:cNvSpPr>
            <a:spLocks noChangeArrowheads="1"/>
          </p:cNvSpPr>
          <p:nvPr/>
        </p:nvSpPr>
        <p:spPr bwMode="auto">
          <a:xfrm>
            <a:off x="8035433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1" name="Rectangle 87"/>
          <p:cNvSpPr>
            <a:spLocks noChangeArrowheads="1"/>
          </p:cNvSpPr>
          <p:nvPr/>
        </p:nvSpPr>
        <p:spPr bwMode="auto">
          <a:xfrm>
            <a:off x="5940214" y="856559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2" name="Rectangle 88"/>
          <p:cNvSpPr>
            <a:spLocks noChangeArrowheads="1"/>
          </p:cNvSpPr>
          <p:nvPr/>
        </p:nvSpPr>
        <p:spPr bwMode="auto">
          <a:xfrm>
            <a:off x="6915574" y="856559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3" name="Rectangle 89"/>
          <p:cNvSpPr>
            <a:spLocks noChangeArrowheads="1"/>
          </p:cNvSpPr>
          <p:nvPr/>
        </p:nvSpPr>
        <p:spPr bwMode="auto">
          <a:xfrm>
            <a:off x="8035433" y="856559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4" name="Rectangle 90"/>
          <p:cNvSpPr>
            <a:spLocks noChangeArrowheads="1"/>
          </p:cNvSpPr>
          <p:nvPr/>
        </p:nvSpPr>
        <p:spPr bwMode="auto">
          <a:xfrm>
            <a:off x="5940214" y="889071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5" name="Rectangle 91"/>
          <p:cNvSpPr>
            <a:spLocks noChangeArrowheads="1"/>
          </p:cNvSpPr>
          <p:nvPr/>
        </p:nvSpPr>
        <p:spPr bwMode="auto">
          <a:xfrm>
            <a:off x="6915574" y="889071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6" name="Rectangle 92"/>
          <p:cNvSpPr>
            <a:spLocks noChangeArrowheads="1"/>
          </p:cNvSpPr>
          <p:nvPr/>
        </p:nvSpPr>
        <p:spPr bwMode="auto">
          <a:xfrm>
            <a:off x="8035433" y="889071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7" name="Line 93"/>
          <p:cNvSpPr>
            <a:spLocks noChangeShapeType="1"/>
          </p:cNvSpPr>
          <p:nvPr/>
        </p:nvSpPr>
        <p:spPr bwMode="auto">
          <a:xfrm>
            <a:off x="573475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8" name="Line 94"/>
          <p:cNvSpPr>
            <a:spLocks noChangeShapeType="1"/>
          </p:cNvSpPr>
          <p:nvPr/>
        </p:nvSpPr>
        <p:spPr bwMode="auto">
          <a:xfrm>
            <a:off x="671011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9" name="Line 95"/>
          <p:cNvSpPr>
            <a:spLocks noChangeShapeType="1"/>
          </p:cNvSpPr>
          <p:nvPr/>
        </p:nvSpPr>
        <p:spPr bwMode="auto">
          <a:xfrm>
            <a:off x="801059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0" name="Line 96"/>
          <p:cNvSpPr>
            <a:spLocks noChangeShapeType="1"/>
          </p:cNvSpPr>
          <p:nvPr/>
        </p:nvSpPr>
        <p:spPr bwMode="auto">
          <a:xfrm>
            <a:off x="931107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1" name="Line 97"/>
          <p:cNvSpPr>
            <a:spLocks noChangeShapeType="1"/>
          </p:cNvSpPr>
          <p:nvPr/>
        </p:nvSpPr>
        <p:spPr bwMode="auto">
          <a:xfrm>
            <a:off x="10611556" y="3505727"/>
            <a:ext cx="0" cy="37208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2" name="Line 98"/>
          <p:cNvSpPr>
            <a:spLocks noChangeShapeType="1"/>
          </p:cNvSpPr>
          <p:nvPr/>
        </p:nvSpPr>
        <p:spPr bwMode="auto">
          <a:xfrm>
            <a:off x="11568853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3" name="Line 99"/>
          <p:cNvSpPr>
            <a:spLocks noChangeShapeType="1"/>
          </p:cNvSpPr>
          <p:nvPr/>
        </p:nvSpPr>
        <p:spPr bwMode="auto">
          <a:xfrm>
            <a:off x="573475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4" name="Line 100"/>
          <p:cNvSpPr>
            <a:spLocks noChangeShapeType="1"/>
          </p:cNvSpPr>
          <p:nvPr/>
        </p:nvSpPr>
        <p:spPr bwMode="auto">
          <a:xfrm>
            <a:off x="671011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5" name="Line 101"/>
          <p:cNvSpPr>
            <a:spLocks noChangeShapeType="1"/>
          </p:cNvSpPr>
          <p:nvPr/>
        </p:nvSpPr>
        <p:spPr bwMode="auto">
          <a:xfrm>
            <a:off x="801059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6" name="Line 102"/>
          <p:cNvSpPr>
            <a:spLocks noChangeShapeType="1"/>
          </p:cNvSpPr>
          <p:nvPr/>
        </p:nvSpPr>
        <p:spPr bwMode="auto">
          <a:xfrm>
            <a:off x="9311076" y="7054954"/>
            <a:ext cx="0" cy="6886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7" name="Line 103"/>
          <p:cNvSpPr>
            <a:spLocks noChangeShapeType="1"/>
          </p:cNvSpPr>
          <p:nvPr/>
        </p:nvSpPr>
        <p:spPr bwMode="auto">
          <a:xfrm>
            <a:off x="10611556" y="7217514"/>
            <a:ext cx="0" cy="5080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8" name="Line 104"/>
          <p:cNvSpPr>
            <a:spLocks noChangeShapeType="1"/>
          </p:cNvSpPr>
          <p:nvPr/>
        </p:nvSpPr>
        <p:spPr bwMode="auto">
          <a:xfrm>
            <a:off x="11568853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9" name="Line 105"/>
          <p:cNvSpPr>
            <a:spLocks noChangeShapeType="1"/>
          </p:cNvSpPr>
          <p:nvPr/>
        </p:nvSpPr>
        <p:spPr bwMode="auto">
          <a:xfrm>
            <a:off x="55721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0" name="Line 106"/>
          <p:cNvSpPr>
            <a:spLocks noChangeShapeType="1"/>
          </p:cNvSpPr>
          <p:nvPr/>
        </p:nvSpPr>
        <p:spPr bwMode="auto">
          <a:xfrm>
            <a:off x="55721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1" name="Line 107"/>
          <p:cNvSpPr>
            <a:spLocks noChangeShapeType="1"/>
          </p:cNvSpPr>
          <p:nvPr/>
        </p:nvSpPr>
        <p:spPr bwMode="auto">
          <a:xfrm>
            <a:off x="784803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2" name="Line 108"/>
          <p:cNvSpPr>
            <a:spLocks noChangeShapeType="1"/>
          </p:cNvSpPr>
          <p:nvPr/>
        </p:nvSpPr>
        <p:spPr bwMode="auto">
          <a:xfrm>
            <a:off x="784803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3" name="Line 109"/>
          <p:cNvSpPr>
            <a:spLocks noChangeShapeType="1"/>
          </p:cNvSpPr>
          <p:nvPr/>
        </p:nvSpPr>
        <p:spPr bwMode="auto">
          <a:xfrm>
            <a:off x="65475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4" name="Line 110"/>
          <p:cNvSpPr>
            <a:spLocks noChangeShapeType="1"/>
          </p:cNvSpPr>
          <p:nvPr/>
        </p:nvSpPr>
        <p:spPr bwMode="auto">
          <a:xfrm>
            <a:off x="65475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5" name="Line 111"/>
          <p:cNvSpPr>
            <a:spLocks noChangeShapeType="1"/>
          </p:cNvSpPr>
          <p:nvPr/>
        </p:nvSpPr>
        <p:spPr bwMode="auto">
          <a:xfrm>
            <a:off x="914851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6" name="Line 112"/>
          <p:cNvSpPr>
            <a:spLocks noChangeShapeType="1"/>
          </p:cNvSpPr>
          <p:nvPr/>
        </p:nvSpPr>
        <p:spPr bwMode="auto">
          <a:xfrm>
            <a:off x="914851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7" name="Line 113"/>
          <p:cNvSpPr>
            <a:spLocks noChangeShapeType="1"/>
          </p:cNvSpPr>
          <p:nvPr/>
        </p:nvSpPr>
        <p:spPr bwMode="auto">
          <a:xfrm>
            <a:off x="104489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8" name="Line 114"/>
          <p:cNvSpPr>
            <a:spLocks noChangeShapeType="1"/>
          </p:cNvSpPr>
          <p:nvPr/>
        </p:nvSpPr>
        <p:spPr bwMode="auto">
          <a:xfrm>
            <a:off x="104489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9" name="Line 115"/>
          <p:cNvSpPr>
            <a:spLocks noChangeShapeType="1"/>
          </p:cNvSpPr>
          <p:nvPr/>
        </p:nvSpPr>
        <p:spPr bwMode="auto">
          <a:xfrm>
            <a:off x="114243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0" name="Line 116"/>
          <p:cNvSpPr>
            <a:spLocks noChangeShapeType="1"/>
          </p:cNvSpPr>
          <p:nvPr/>
        </p:nvSpPr>
        <p:spPr bwMode="auto">
          <a:xfrm>
            <a:off x="114243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1" name="Line 117"/>
          <p:cNvSpPr>
            <a:spLocks noChangeShapeType="1"/>
          </p:cNvSpPr>
          <p:nvPr/>
        </p:nvSpPr>
        <p:spPr bwMode="auto">
          <a:xfrm>
            <a:off x="5734756" y="7856050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2" name="Line 118"/>
          <p:cNvSpPr>
            <a:spLocks noChangeShapeType="1"/>
          </p:cNvSpPr>
          <p:nvPr/>
        </p:nvSpPr>
        <p:spPr bwMode="auto">
          <a:xfrm>
            <a:off x="67101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3" name="Line 119"/>
          <p:cNvSpPr>
            <a:spLocks noChangeShapeType="1"/>
          </p:cNvSpPr>
          <p:nvPr/>
        </p:nvSpPr>
        <p:spPr bwMode="auto">
          <a:xfrm>
            <a:off x="8010596" y="7869447"/>
            <a:ext cx="0" cy="1388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4" name="Line 120"/>
          <p:cNvSpPr>
            <a:spLocks noChangeShapeType="1"/>
          </p:cNvSpPr>
          <p:nvPr/>
        </p:nvSpPr>
        <p:spPr bwMode="auto">
          <a:xfrm>
            <a:off x="931107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5" name="Line 121"/>
          <p:cNvSpPr>
            <a:spLocks noChangeShapeType="1"/>
          </p:cNvSpPr>
          <p:nvPr/>
        </p:nvSpPr>
        <p:spPr bwMode="auto">
          <a:xfrm>
            <a:off x="1061155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6" name="Line 122"/>
          <p:cNvSpPr>
            <a:spLocks noChangeShapeType="1"/>
          </p:cNvSpPr>
          <p:nvPr/>
        </p:nvSpPr>
        <p:spPr bwMode="auto">
          <a:xfrm>
            <a:off x="115869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7" name="Line 123"/>
          <p:cNvSpPr>
            <a:spLocks noChangeShapeType="1"/>
          </p:cNvSpPr>
          <p:nvPr/>
        </p:nvSpPr>
        <p:spPr bwMode="auto">
          <a:xfrm>
            <a:off x="5734755" y="9247446"/>
            <a:ext cx="583409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8" name="Rectangle 124"/>
          <p:cNvSpPr>
            <a:spLocks noChangeArrowheads="1"/>
          </p:cNvSpPr>
          <p:nvPr/>
        </p:nvSpPr>
        <p:spPr bwMode="auto">
          <a:xfrm>
            <a:off x="5671376" y="2356520"/>
            <a:ext cx="158077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 </a:t>
            </a:r>
            <a:r>
              <a:rPr lang="en-US" sz="2000" dirty="0" smtClean="0">
                <a:latin typeface="Book Antiqua"/>
                <a:sym typeface="Symbol"/>
              </a:rPr>
              <a:t>×</a:t>
            </a:r>
            <a:r>
              <a:rPr lang="en-US" sz="2000" dirty="0" smtClean="0">
                <a:solidFill>
                  <a:srgbClr val="000000"/>
                </a:solidFill>
                <a:latin typeface="Symbol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PAY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69" name="Rectangle 125"/>
          <p:cNvSpPr>
            <a:spLocks noChangeArrowheads="1"/>
          </p:cNvSpPr>
          <p:nvPr/>
        </p:nvSpPr>
        <p:spPr bwMode="auto">
          <a:xfrm>
            <a:off x="1783645" y="2837425"/>
            <a:ext cx="3237653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0" name="Rectangle 126"/>
          <p:cNvSpPr>
            <a:spLocks noChangeArrowheads="1"/>
          </p:cNvSpPr>
          <p:nvPr/>
        </p:nvSpPr>
        <p:spPr bwMode="auto">
          <a:xfrm>
            <a:off x="1840091" y="2968377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3071" name="Rectangle 127"/>
          <p:cNvSpPr>
            <a:spLocks noChangeArrowheads="1"/>
          </p:cNvSpPr>
          <p:nvPr/>
        </p:nvSpPr>
        <p:spPr bwMode="auto">
          <a:xfrm>
            <a:off x="2652890" y="2968377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3072" name="Rectangle 128"/>
          <p:cNvSpPr>
            <a:spLocks noChangeArrowheads="1"/>
          </p:cNvSpPr>
          <p:nvPr/>
        </p:nvSpPr>
        <p:spPr bwMode="auto">
          <a:xfrm>
            <a:off x="3953370" y="296837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073" name="Line 129"/>
          <p:cNvSpPr>
            <a:spLocks noChangeShapeType="1"/>
          </p:cNvSpPr>
          <p:nvPr/>
        </p:nvSpPr>
        <p:spPr bwMode="auto">
          <a:xfrm>
            <a:off x="2609991" y="283742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4" name="Line 130"/>
          <p:cNvSpPr>
            <a:spLocks noChangeShapeType="1"/>
          </p:cNvSpPr>
          <p:nvPr/>
        </p:nvSpPr>
        <p:spPr bwMode="auto">
          <a:xfrm>
            <a:off x="3747911" y="2837425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5" name="Rectangle 131"/>
          <p:cNvSpPr>
            <a:spLocks noChangeArrowheads="1"/>
          </p:cNvSpPr>
          <p:nvPr/>
        </p:nvSpPr>
        <p:spPr bwMode="auto">
          <a:xfrm>
            <a:off x="2002650" y="36186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3076" name="Rectangle 132"/>
          <p:cNvSpPr>
            <a:spLocks noChangeArrowheads="1"/>
          </p:cNvSpPr>
          <p:nvPr/>
        </p:nvSpPr>
        <p:spPr bwMode="auto">
          <a:xfrm>
            <a:off x="2652890" y="3618617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3077" name="Rectangle 133"/>
          <p:cNvSpPr>
            <a:spLocks noChangeArrowheads="1"/>
          </p:cNvSpPr>
          <p:nvPr/>
        </p:nvSpPr>
        <p:spPr bwMode="auto">
          <a:xfrm>
            <a:off x="3664374" y="3618617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83078" name="Rectangle 134"/>
          <p:cNvSpPr>
            <a:spLocks noChangeArrowheads="1"/>
          </p:cNvSpPr>
          <p:nvPr/>
        </p:nvSpPr>
        <p:spPr bwMode="auto">
          <a:xfrm>
            <a:off x="2002650" y="39437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3079" name="Rectangle 135"/>
          <p:cNvSpPr>
            <a:spLocks noChangeArrowheads="1"/>
          </p:cNvSpPr>
          <p:nvPr/>
        </p:nvSpPr>
        <p:spPr bwMode="auto">
          <a:xfrm>
            <a:off x="2652890" y="3943737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3080" name="Rectangle 136"/>
          <p:cNvSpPr>
            <a:spLocks noChangeArrowheads="1"/>
          </p:cNvSpPr>
          <p:nvPr/>
        </p:nvSpPr>
        <p:spPr bwMode="auto">
          <a:xfrm>
            <a:off x="3664375" y="3943737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81" name="Rectangle 137"/>
          <p:cNvSpPr>
            <a:spLocks noChangeArrowheads="1"/>
          </p:cNvSpPr>
          <p:nvPr/>
        </p:nvSpPr>
        <p:spPr bwMode="auto">
          <a:xfrm>
            <a:off x="2002650" y="42688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82" name="Rectangle 138"/>
          <p:cNvSpPr>
            <a:spLocks noChangeArrowheads="1"/>
          </p:cNvSpPr>
          <p:nvPr/>
        </p:nvSpPr>
        <p:spPr bwMode="auto">
          <a:xfrm>
            <a:off x="2642782" y="4268857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83" name="Rectangle 139"/>
          <p:cNvSpPr>
            <a:spLocks noChangeArrowheads="1"/>
          </p:cNvSpPr>
          <p:nvPr/>
        </p:nvSpPr>
        <p:spPr bwMode="auto">
          <a:xfrm>
            <a:off x="3664374" y="426885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84" name="Rectangle 140"/>
          <p:cNvSpPr>
            <a:spLocks noChangeArrowheads="1"/>
          </p:cNvSpPr>
          <p:nvPr/>
        </p:nvSpPr>
        <p:spPr bwMode="auto">
          <a:xfrm>
            <a:off x="2002650" y="459397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83085" name="Rectangle 141"/>
          <p:cNvSpPr>
            <a:spLocks noChangeArrowheads="1"/>
          </p:cNvSpPr>
          <p:nvPr/>
        </p:nvSpPr>
        <p:spPr bwMode="auto">
          <a:xfrm>
            <a:off x="2645860" y="4593977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83086" name="Rectangle 142"/>
          <p:cNvSpPr>
            <a:spLocks noChangeArrowheads="1"/>
          </p:cNvSpPr>
          <p:nvPr/>
        </p:nvSpPr>
        <p:spPr bwMode="auto">
          <a:xfrm>
            <a:off x="3654548" y="459397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87" name="Rectangle 143"/>
          <p:cNvSpPr>
            <a:spLocks noChangeArrowheads="1"/>
          </p:cNvSpPr>
          <p:nvPr/>
        </p:nvSpPr>
        <p:spPr bwMode="auto">
          <a:xfrm>
            <a:off x="2002650" y="491909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83088" name="Rectangle 144"/>
          <p:cNvSpPr>
            <a:spLocks noChangeArrowheads="1"/>
          </p:cNvSpPr>
          <p:nvPr/>
        </p:nvSpPr>
        <p:spPr bwMode="auto">
          <a:xfrm>
            <a:off x="2652889" y="4919097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83089" name="Rectangle 145"/>
          <p:cNvSpPr>
            <a:spLocks noChangeArrowheads="1"/>
          </p:cNvSpPr>
          <p:nvPr/>
        </p:nvSpPr>
        <p:spPr bwMode="auto">
          <a:xfrm>
            <a:off x="3664375" y="49190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0" name="Rectangle 146"/>
          <p:cNvSpPr>
            <a:spLocks noChangeArrowheads="1"/>
          </p:cNvSpPr>
          <p:nvPr/>
        </p:nvSpPr>
        <p:spPr bwMode="auto">
          <a:xfrm>
            <a:off x="2002650" y="52442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83091" name="Rectangle 147"/>
          <p:cNvSpPr>
            <a:spLocks noChangeArrowheads="1"/>
          </p:cNvSpPr>
          <p:nvPr/>
        </p:nvSpPr>
        <p:spPr bwMode="auto">
          <a:xfrm>
            <a:off x="2652890" y="5244217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3664375" y="524421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2002650" y="55693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2652890" y="5569337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83095" name="Rectangle 151"/>
          <p:cNvSpPr>
            <a:spLocks noChangeArrowheads="1"/>
          </p:cNvSpPr>
          <p:nvPr/>
        </p:nvSpPr>
        <p:spPr bwMode="auto">
          <a:xfrm>
            <a:off x="3664374" y="556933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96" name="Rectangle 152"/>
          <p:cNvSpPr>
            <a:spLocks noChangeArrowheads="1"/>
          </p:cNvSpPr>
          <p:nvPr/>
        </p:nvSpPr>
        <p:spPr bwMode="auto">
          <a:xfrm>
            <a:off x="2002650" y="58944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97" name="Rectangle 153"/>
          <p:cNvSpPr>
            <a:spLocks noChangeArrowheads="1"/>
          </p:cNvSpPr>
          <p:nvPr/>
        </p:nvSpPr>
        <p:spPr bwMode="auto">
          <a:xfrm>
            <a:off x="2652889" y="5894457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98" name="Rectangle 154"/>
          <p:cNvSpPr>
            <a:spLocks noChangeArrowheads="1"/>
          </p:cNvSpPr>
          <p:nvPr/>
        </p:nvSpPr>
        <p:spPr bwMode="auto">
          <a:xfrm>
            <a:off x="3664375" y="589445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9" name="Freeform 155"/>
          <p:cNvSpPr>
            <a:spLocks/>
          </p:cNvSpPr>
          <p:nvPr/>
        </p:nvSpPr>
        <p:spPr bwMode="auto">
          <a:xfrm>
            <a:off x="1788160" y="3478634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0" name="Line 156"/>
          <p:cNvSpPr>
            <a:spLocks noChangeShapeType="1"/>
          </p:cNvSpPr>
          <p:nvPr/>
        </p:nvSpPr>
        <p:spPr bwMode="auto">
          <a:xfrm>
            <a:off x="5032587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1" name="Line 157"/>
          <p:cNvSpPr>
            <a:spLocks noChangeShapeType="1"/>
          </p:cNvSpPr>
          <p:nvPr/>
        </p:nvSpPr>
        <p:spPr bwMode="auto">
          <a:xfrm>
            <a:off x="2609991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2" name="Rectangle 158"/>
          <p:cNvSpPr>
            <a:spLocks noChangeArrowheads="1"/>
          </p:cNvSpPr>
          <p:nvPr/>
        </p:nvSpPr>
        <p:spPr bwMode="auto">
          <a:xfrm>
            <a:off x="1675016" y="2446831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83103" name="Rectangle 159"/>
          <p:cNvSpPr>
            <a:spLocks noChangeArrowheads="1"/>
          </p:cNvSpPr>
          <p:nvPr/>
        </p:nvSpPr>
        <p:spPr bwMode="auto">
          <a:xfrm>
            <a:off x="1797191" y="7063985"/>
            <a:ext cx="2582898" cy="219456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4" name="Rectangle 160"/>
          <p:cNvSpPr>
            <a:spLocks noChangeArrowheads="1"/>
          </p:cNvSpPr>
          <p:nvPr/>
        </p:nvSpPr>
        <p:spPr bwMode="auto">
          <a:xfrm>
            <a:off x="2002650" y="719493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105" name="Rectangle 161"/>
          <p:cNvSpPr>
            <a:spLocks noChangeArrowheads="1"/>
          </p:cNvSpPr>
          <p:nvPr/>
        </p:nvSpPr>
        <p:spPr bwMode="auto">
          <a:xfrm>
            <a:off x="3251200" y="7194937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3106" name="Rectangle 162"/>
          <p:cNvSpPr>
            <a:spLocks noChangeArrowheads="1"/>
          </p:cNvSpPr>
          <p:nvPr/>
        </p:nvSpPr>
        <p:spPr bwMode="auto">
          <a:xfrm>
            <a:off x="1686618" y="6707257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83107" name="Rectangle 163"/>
          <p:cNvSpPr>
            <a:spLocks noChangeArrowheads="1"/>
          </p:cNvSpPr>
          <p:nvPr/>
        </p:nvSpPr>
        <p:spPr bwMode="auto">
          <a:xfrm>
            <a:off x="1695592" y="784517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108" name="Rectangle 164"/>
          <p:cNvSpPr>
            <a:spLocks noChangeArrowheads="1"/>
          </p:cNvSpPr>
          <p:nvPr/>
        </p:nvSpPr>
        <p:spPr bwMode="auto">
          <a:xfrm>
            <a:off x="3460476" y="784517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109" name="Rectangle 165"/>
          <p:cNvSpPr>
            <a:spLocks noChangeArrowheads="1"/>
          </p:cNvSpPr>
          <p:nvPr/>
        </p:nvSpPr>
        <p:spPr bwMode="auto">
          <a:xfrm>
            <a:off x="1695593" y="81702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110" name="Rectangle 166"/>
          <p:cNvSpPr>
            <a:spLocks noChangeArrowheads="1"/>
          </p:cNvSpPr>
          <p:nvPr/>
        </p:nvSpPr>
        <p:spPr bwMode="auto">
          <a:xfrm>
            <a:off x="3460476" y="817029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111" name="Rectangle 167"/>
          <p:cNvSpPr>
            <a:spLocks noChangeArrowheads="1"/>
          </p:cNvSpPr>
          <p:nvPr/>
        </p:nvSpPr>
        <p:spPr bwMode="auto">
          <a:xfrm>
            <a:off x="1695592" y="849541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112" name="Rectangle 168"/>
          <p:cNvSpPr>
            <a:spLocks noChangeArrowheads="1"/>
          </p:cNvSpPr>
          <p:nvPr/>
        </p:nvSpPr>
        <p:spPr bwMode="auto">
          <a:xfrm>
            <a:off x="3460476" y="849541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113" name="Rectangle 169"/>
          <p:cNvSpPr>
            <a:spLocks noChangeArrowheads="1"/>
          </p:cNvSpPr>
          <p:nvPr/>
        </p:nvSpPr>
        <p:spPr bwMode="auto">
          <a:xfrm>
            <a:off x="1685766" y="882053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114" name="Rectangle 170"/>
          <p:cNvSpPr>
            <a:spLocks noChangeArrowheads="1"/>
          </p:cNvSpPr>
          <p:nvPr/>
        </p:nvSpPr>
        <p:spPr bwMode="auto">
          <a:xfrm>
            <a:off x="3460476" y="882053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115" name="Line 171"/>
          <p:cNvSpPr>
            <a:spLocks noChangeShapeType="1"/>
          </p:cNvSpPr>
          <p:nvPr/>
        </p:nvSpPr>
        <p:spPr bwMode="auto">
          <a:xfrm>
            <a:off x="1812997" y="7741318"/>
            <a:ext cx="2560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16" name="Line 172"/>
          <p:cNvSpPr>
            <a:spLocks noChangeShapeType="1"/>
          </p:cNvSpPr>
          <p:nvPr/>
        </p:nvSpPr>
        <p:spPr bwMode="auto">
          <a:xfrm>
            <a:off x="3142827" y="7059470"/>
            <a:ext cx="0" cy="22103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1300460" algn="l"/>
                <a:tab pos="2600919" algn="l"/>
              </a:tabLst>
            </a:pPr>
            <a:r>
              <a:rPr lang="en-US" sz="3400" dirty="0"/>
              <a:t>Typical set intersection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</a:t>
            </a:r>
            <a:r>
              <a:rPr lang="en-US" sz="3400" i="1" dirty="0" smtClean="0"/>
              <a:t>S</a:t>
            </a:r>
            <a:r>
              <a:rPr lang="en-US" sz="3400" dirty="0"/>
              <a:t>	= {</a:t>
            </a:r>
            <a:r>
              <a:rPr lang="en-US" sz="3400" i="1" dirty="0"/>
              <a:t>t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</a:t>
            </a:r>
            <a:r>
              <a:rPr lang="en-US" sz="3400" dirty="0" smtClean="0"/>
              <a:t> </a:t>
            </a:r>
            <a:r>
              <a:rPr lang="en-US" sz="3400" dirty="0"/>
              <a:t>and</a:t>
            </a:r>
            <a:r>
              <a:rPr lang="en-US" sz="3400" i="1" dirty="0"/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	= </a:t>
            </a:r>
            <a:r>
              <a:rPr lang="en-US" sz="3400" i="1" dirty="0"/>
              <a:t>R</a:t>
            </a:r>
            <a:r>
              <a:rPr lang="en-US" sz="3400" dirty="0"/>
              <a:t> – (</a:t>
            </a:r>
            <a:r>
              <a:rPr lang="en-US" sz="3400" i="1" dirty="0"/>
              <a:t>R</a:t>
            </a:r>
            <a:r>
              <a:rPr lang="en-US" sz="3400" dirty="0"/>
              <a:t> – 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>
              <a:lnSpc>
                <a:spcPct val="90000"/>
              </a:lnSpc>
              <a:spcBef>
                <a:spcPct val="100000"/>
              </a:spcBef>
              <a:tabLst>
                <a:tab pos="1300460" algn="l"/>
                <a:tab pos="2600919" algn="l"/>
              </a:tabLst>
            </a:pPr>
            <a:r>
              <a:rPr lang="en-US" sz="3400" i="1" dirty="0"/>
              <a:t>R</a:t>
            </a:r>
            <a:r>
              <a:rPr lang="en-US" sz="3400" dirty="0"/>
              <a:t>, </a:t>
            </a:r>
            <a:r>
              <a:rPr lang="en-US" sz="3400" i="1" dirty="0"/>
              <a:t>S</a:t>
            </a:r>
            <a:r>
              <a:rPr lang="en-US" sz="3400" dirty="0"/>
              <a:t> union-compatible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600" dirty="0" smtClean="0">
                <a:latin typeface="Symbol" charset="0"/>
                <a:sym typeface="Symbol" charset="0"/>
              </a:rPr>
              <a:t>-</a:t>
            </a:r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baseline="-25000" dirty="0" smtClean="0"/>
              <a:t>(</a:t>
            </a:r>
            <a:r>
              <a:rPr lang="en-US" i="1" baseline="-25000" dirty="0" err="1" smtClean="0"/>
              <a:t>R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A</a:t>
            </a:r>
            <a:r>
              <a:rPr lang="en-US" sz="3400" i="1" baseline="-50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S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B</a:t>
            </a:r>
            <a:r>
              <a:rPr lang="en-US" sz="3400" i="1" baseline="-50000" dirty="0" err="1" smtClean="0"/>
              <a:t>j</a:t>
            </a:r>
            <a:r>
              <a:rPr lang="en-US" baseline="-25000" dirty="0"/>
              <a:t>) </a:t>
            </a:r>
            <a:r>
              <a:rPr lang="en-US" i="1" dirty="0"/>
              <a:t>S</a:t>
            </a:r>
            <a:r>
              <a:rPr lang="en-US" dirty="0"/>
              <a:t>={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,B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endParaRPr lang="en-US" i="1" dirty="0"/>
          </a:p>
          <a:p>
            <a:pPr>
              <a:buNone/>
              <a:tabLst>
                <a:tab pos="3341459" algn="l"/>
              </a:tabLst>
            </a:pPr>
            <a:r>
              <a:rPr lang="en-US" i="1" dirty="0"/>
              <a:t>		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 is true}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)is a formula defined as that of selection.</a:t>
            </a:r>
          </a:p>
          <a:p>
            <a:pPr>
              <a:tabLst>
                <a:tab pos="3341459" algn="l"/>
              </a:tabLst>
            </a:pPr>
            <a:r>
              <a:rPr lang="en-US" dirty="0"/>
              <a:t>A derivative of Cartesian product</a:t>
            </a:r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Example</a:t>
            </a:r>
          </a:p>
        </p:txBody>
      </p:sp>
      <p:pic>
        <p:nvPicPr>
          <p:cNvPr id="3" name="Picture 2" descr="Fig-2-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" y="2963234"/>
            <a:ext cx="12119024" cy="54419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 err="1" smtClean="0"/>
              <a:t>Equi</a:t>
            </a:r>
            <a:r>
              <a:rPr lang="en-US" sz="3400" dirty="0"/>
              <a:t>-join</a:t>
            </a:r>
          </a:p>
          <a:p>
            <a:pPr lvl="1"/>
            <a:r>
              <a:rPr lang="en-US" sz="2800" dirty="0"/>
              <a:t>The formula </a:t>
            </a:r>
            <a:r>
              <a:rPr lang="en-US" sz="2800" i="1" dirty="0"/>
              <a:t>F</a:t>
            </a:r>
            <a:r>
              <a:rPr lang="en-US" sz="2800" dirty="0"/>
              <a:t> only contains equality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A</a:t>
            </a:r>
            <a:r>
              <a:rPr lang="en-US" sz="2800" baseline="-25000" dirty="0" smtClean="0"/>
              <a:t>=</a:t>
            </a:r>
            <a:r>
              <a:rPr lang="en-US" sz="2800" i="1" baseline="-25000" dirty="0" smtClean="0"/>
              <a:t>S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i="1" dirty="0"/>
              <a:t>S</a:t>
            </a:r>
            <a:endParaRPr lang="en-US" sz="2800" dirty="0"/>
          </a:p>
          <a:p>
            <a:r>
              <a:rPr lang="en-US" sz="3400" dirty="0"/>
              <a:t>Natural join</a:t>
            </a:r>
          </a:p>
          <a:p>
            <a:pPr lvl="1"/>
            <a:r>
              <a:rPr lang="en-US" sz="2800" dirty="0" err="1"/>
              <a:t>Equi</a:t>
            </a:r>
            <a:r>
              <a:rPr lang="en-US" sz="2800" dirty="0"/>
              <a:t>-join of two relations </a:t>
            </a:r>
            <a:r>
              <a:rPr lang="en-US" sz="2800" i="1" dirty="0"/>
              <a:t>R</a:t>
            </a:r>
            <a:r>
              <a:rPr lang="en-US" sz="2800" dirty="0"/>
              <a:t>  and </a:t>
            </a:r>
            <a:r>
              <a:rPr lang="en-US" sz="2800" i="1" dirty="0"/>
              <a:t>S</a:t>
            </a:r>
            <a:r>
              <a:rPr lang="en-US" sz="2800" dirty="0"/>
              <a:t> over an attribute (or attributes) common to both 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S </a:t>
            </a:r>
            <a:r>
              <a:rPr lang="en-US" sz="2800" dirty="0"/>
              <a:t>and projecting out one copy of those attributes	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 </a:t>
            </a:r>
            <a:r>
              <a:rPr lang="en-US" sz="2800" i="1" dirty="0" smtClean="0"/>
              <a:t>S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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>
                <a:latin typeface="Symbol" charset="0"/>
                <a:sym typeface="Symbol"/>
              </a:rPr>
              <a:t></a:t>
            </a:r>
            <a:r>
              <a:rPr lang="en-US" sz="2800" i="1" baseline="-25000" dirty="0" smtClean="0"/>
              <a:t>S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sz="2800" i="1" baseline="-25000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×</a:t>
            </a:r>
            <a:r>
              <a:rPr lang="en-US" sz="2800" dirty="0"/>
              <a:t> 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 and Instances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Relational scheme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definition; i.e., a set of attributes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relational database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a set of relation schemes: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i.e.,   a set of sets of attributes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 instance (simply </a:t>
            </a:r>
            <a:r>
              <a:rPr lang="en-US" i="1" dirty="0">
                <a:solidFill>
                  <a:srgbClr val="00279F"/>
                </a:solidFill>
              </a:rPr>
              <a:t>relation</a:t>
            </a:r>
            <a:r>
              <a:rPr lang="en-US" dirty="0">
                <a:solidFill>
                  <a:srgbClr val="00279F"/>
                </a:solidFill>
              </a:rPr>
              <a:t>)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An relation is an instance of a relation scheme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</a:t>
            </a:r>
            <a:r>
              <a:rPr lang="en-US" b="1" dirty="0"/>
              <a:t>r </a:t>
            </a:r>
            <a:r>
              <a:rPr lang="en-US" dirty="0"/>
              <a:t>over a relation scheme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is a subset of the Cartesian product of the domains of all attributes, i.e., </a:t>
            </a:r>
          </a:p>
          <a:p>
            <a:pPr lvl="2">
              <a:buFont typeface="Monotype Sorts" charset="0"/>
              <a:buNone/>
            </a:pPr>
            <a:r>
              <a:rPr lang="en-US" sz="3400" b="1" dirty="0"/>
              <a:t>r</a:t>
            </a:r>
            <a:r>
              <a:rPr lang="en-US" sz="3400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</a:t>
            </a:r>
            <a:r>
              <a:rPr lang="en-US" sz="3400" dirty="0" smtClean="0"/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1</a:t>
            </a:r>
            <a:r>
              <a:rPr lang="en-US" sz="3400" dirty="0" smtClean="0"/>
              <a:t> </a:t>
            </a:r>
            <a:r>
              <a:rPr lang="en-US" sz="3600" dirty="0">
                <a:sym typeface="Symbol"/>
              </a:rPr>
              <a:t>×</a:t>
            </a:r>
            <a:r>
              <a:rPr lang="en-US" sz="3400" dirty="0" smtClean="0">
                <a:sym typeface="Symbol"/>
              </a:rPr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</a:t>
            </a:r>
            <a:r>
              <a:rPr lang="en-US" sz="3600" dirty="0" smtClean="0">
                <a:sym typeface="Symbol"/>
              </a:rPr>
              <a:t>× </a:t>
            </a:r>
            <a:r>
              <a:rPr lang="en-US" sz="3600" dirty="0" smtClean="0"/>
              <a:t>… </a:t>
            </a:r>
            <a:r>
              <a:rPr lang="en-US" sz="3600" dirty="0" smtClean="0">
                <a:sym typeface="Symbol"/>
              </a:rPr>
              <a:t>×</a:t>
            </a:r>
            <a:r>
              <a:rPr lang="en-US" sz="3600" dirty="0" smtClean="0"/>
              <a:t> </a:t>
            </a:r>
            <a:r>
              <a:rPr lang="en-US" sz="3400" i="1" dirty="0" err="1"/>
              <a:t>Dom</a:t>
            </a:r>
            <a:r>
              <a:rPr lang="en-US" sz="3400" i="1" baseline="-25000" dirty="0" err="1"/>
              <a:t>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7921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468729" y="3747911"/>
            <a:ext cx="4669084" cy="3937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398425" y="3820161"/>
            <a:ext cx="81568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154997" y="3820161"/>
            <a:ext cx="117197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9364811" y="3820161"/>
            <a:ext cx="9582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872526" y="3817904"/>
            <a:ext cx="12729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7529690" y="4422986"/>
            <a:ext cx="4303324" cy="397369"/>
            <a:chOff x="3335" y="1959"/>
            <a:chExt cx="1906" cy="176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335" y="195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589" y="1959"/>
              <a:ext cx="40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4156" y="1959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4844" y="195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8080319" y="4802295"/>
            <a:ext cx="1271666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10917483" y="4802295"/>
            <a:ext cx="9731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7490112" y="4802295"/>
            <a:ext cx="5736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9290477" y="4781974"/>
            <a:ext cx="172690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Syst. Analyst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41329" name="Group 17"/>
          <p:cNvGrpSpPr>
            <a:grpSpLocks/>
          </p:cNvGrpSpPr>
          <p:nvPr/>
        </p:nvGrpSpPr>
        <p:grpSpPr bwMode="auto">
          <a:xfrm>
            <a:off x="7529690" y="5235786"/>
            <a:ext cx="4321386" cy="397369"/>
            <a:chOff x="3335" y="2319"/>
            <a:chExt cx="1914" cy="176"/>
          </a:xfrm>
        </p:grpSpPr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3335" y="231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41331" name="Rectangle 19"/>
            <p:cNvSpPr>
              <a:spLocks noChangeArrowheads="1"/>
            </p:cNvSpPr>
            <p:nvPr/>
          </p:nvSpPr>
          <p:spPr bwMode="auto">
            <a:xfrm>
              <a:off x="3586" y="2319"/>
              <a:ext cx="41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4153" y="2319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4852" y="231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7529690" y="5709919"/>
            <a:ext cx="4303324" cy="397369"/>
            <a:chOff x="3335" y="2529"/>
            <a:chExt cx="1906" cy="176"/>
          </a:xfrm>
        </p:grpSpPr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335" y="252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588" y="2529"/>
              <a:ext cx="47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54" y="2529"/>
              <a:ext cx="71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844" y="252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60000</a:t>
              </a:r>
            </a:p>
          </p:txBody>
        </p:sp>
      </p:grpSp>
      <p:grpSp>
        <p:nvGrpSpPr>
          <p:cNvPr id="141339" name="Group 27"/>
          <p:cNvGrpSpPr>
            <a:grpSpLocks/>
          </p:cNvGrpSpPr>
          <p:nvPr/>
        </p:nvGrpSpPr>
        <p:grpSpPr bwMode="auto">
          <a:xfrm>
            <a:off x="7529690" y="6102773"/>
            <a:ext cx="4321386" cy="397369"/>
            <a:chOff x="3335" y="2703"/>
            <a:chExt cx="1914" cy="176"/>
          </a:xfrm>
        </p:grpSpPr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3335" y="270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41341" name="Rectangle 29"/>
            <p:cNvSpPr>
              <a:spLocks noChangeArrowheads="1"/>
            </p:cNvSpPr>
            <p:nvPr/>
          </p:nvSpPr>
          <p:spPr bwMode="auto">
            <a:xfrm>
              <a:off x="3588" y="2703"/>
              <a:ext cx="5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4159" y="270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4852" y="270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7529690" y="6518203"/>
            <a:ext cx="4321386" cy="397369"/>
            <a:chOff x="3335" y="2887"/>
            <a:chExt cx="1914" cy="176"/>
          </a:xfrm>
        </p:grpSpPr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335" y="288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589" y="2887"/>
              <a:ext cx="4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4156" y="2887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852" y="288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grpSp>
        <p:nvGrpSpPr>
          <p:cNvPr id="141349" name="Group 37"/>
          <p:cNvGrpSpPr>
            <a:grpSpLocks/>
          </p:cNvGrpSpPr>
          <p:nvPr/>
        </p:nvGrpSpPr>
        <p:grpSpPr bwMode="auto">
          <a:xfrm>
            <a:off x="7529690" y="6924603"/>
            <a:ext cx="4303324" cy="397369"/>
            <a:chOff x="3335" y="3067"/>
            <a:chExt cx="1906" cy="176"/>
          </a:xfrm>
        </p:grpSpPr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3335" y="306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41351" name="Rectangle 39"/>
            <p:cNvSpPr>
              <a:spLocks noChangeArrowheads="1"/>
            </p:cNvSpPr>
            <p:nvPr/>
          </p:nvSpPr>
          <p:spPr bwMode="auto">
            <a:xfrm>
              <a:off x="3589" y="3067"/>
              <a:ext cx="51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153" y="3067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844" y="306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7529690" y="7261011"/>
            <a:ext cx="4303324" cy="397369"/>
            <a:chOff x="3335" y="3223"/>
            <a:chExt cx="1906" cy="176"/>
          </a:xfrm>
        </p:grpSpPr>
        <p:sp>
          <p:nvSpPr>
            <p:cNvPr id="141355" name="Rectangle 43"/>
            <p:cNvSpPr>
              <a:spLocks noChangeArrowheads="1"/>
            </p:cNvSpPr>
            <p:nvPr/>
          </p:nvSpPr>
          <p:spPr bwMode="auto">
            <a:xfrm>
              <a:off x="3335" y="322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41356" name="Rectangle 44"/>
            <p:cNvSpPr>
              <a:spLocks noChangeArrowheads="1"/>
            </p:cNvSpPr>
            <p:nvPr/>
          </p:nvSpPr>
          <p:spPr bwMode="auto">
            <a:xfrm>
              <a:off x="3588" y="3223"/>
              <a:ext cx="5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41357" name="Rectangle 45"/>
            <p:cNvSpPr>
              <a:spLocks noChangeArrowheads="1"/>
            </p:cNvSpPr>
            <p:nvPr/>
          </p:nvSpPr>
          <p:spPr bwMode="auto">
            <a:xfrm>
              <a:off x="4159" y="322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58" name="Rectangle 46"/>
            <p:cNvSpPr>
              <a:spLocks noChangeArrowheads="1"/>
            </p:cNvSpPr>
            <p:nvPr/>
          </p:nvSpPr>
          <p:spPr bwMode="auto">
            <a:xfrm>
              <a:off x="4844" y="322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sp>
        <p:nvSpPr>
          <p:cNvPr id="141359" name="Line 47"/>
          <p:cNvSpPr>
            <a:spLocks noChangeShapeType="1"/>
          </p:cNvSpPr>
          <p:nvPr/>
        </p:nvSpPr>
        <p:spPr bwMode="auto">
          <a:xfrm>
            <a:off x="10945707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0" name="Line 48"/>
          <p:cNvSpPr>
            <a:spLocks noChangeShapeType="1"/>
          </p:cNvSpPr>
          <p:nvPr/>
        </p:nvSpPr>
        <p:spPr bwMode="auto">
          <a:xfrm>
            <a:off x="9338169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8091876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>
            <a:off x="7486791" y="4334933"/>
            <a:ext cx="46510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1783644" y="2657823"/>
            <a:ext cx="3262490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1840091" y="2788775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2652890" y="2788775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3953370" y="2788775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2609991" y="265782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3747911" y="2657823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2002650" y="34390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2652890" y="3439015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3664374" y="3439015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2002650" y="37641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2652890" y="3764135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3664375" y="3764135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2002650" y="40892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2642782" y="4089255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3664374" y="408925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2002650" y="441437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2645860" y="4414375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3654548" y="4414375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002650" y="473949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652889" y="4739495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3664375" y="473949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002650" y="50646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652890" y="5064615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3664375" y="5064615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2002650" y="53897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2652890" y="5389735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664374" y="538973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2002650" y="57148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2652889" y="5714855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664375" y="571485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93" name="Freeform 81"/>
          <p:cNvSpPr>
            <a:spLocks/>
          </p:cNvSpPr>
          <p:nvPr/>
        </p:nvSpPr>
        <p:spPr bwMode="auto">
          <a:xfrm>
            <a:off x="1788160" y="3299032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4" name="Line 82"/>
          <p:cNvSpPr>
            <a:spLocks noChangeShapeType="1"/>
          </p:cNvSpPr>
          <p:nvPr/>
        </p:nvSpPr>
        <p:spPr bwMode="auto">
          <a:xfrm>
            <a:off x="50483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26099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6" name="Rectangle 84"/>
          <p:cNvSpPr>
            <a:spLocks noChangeArrowheads="1"/>
          </p:cNvSpPr>
          <p:nvPr/>
        </p:nvSpPr>
        <p:spPr bwMode="auto">
          <a:xfrm>
            <a:off x="1675016" y="2267229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141397" name="Rectangle 85"/>
          <p:cNvSpPr>
            <a:spLocks noChangeArrowheads="1"/>
          </p:cNvSpPr>
          <p:nvPr/>
        </p:nvSpPr>
        <p:spPr bwMode="auto">
          <a:xfrm>
            <a:off x="1797191" y="6583680"/>
            <a:ext cx="2582898" cy="227584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8" name="Rectangle 86"/>
          <p:cNvSpPr>
            <a:spLocks noChangeArrowheads="1"/>
          </p:cNvSpPr>
          <p:nvPr/>
        </p:nvSpPr>
        <p:spPr bwMode="auto">
          <a:xfrm>
            <a:off x="2002650" y="6714632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99" name="Rectangle 87"/>
          <p:cNvSpPr>
            <a:spLocks noChangeArrowheads="1"/>
          </p:cNvSpPr>
          <p:nvPr/>
        </p:nvSpPr>
        <p:spPr bwMode="auto">
          <a:xfrm>
            <a:off x="3142827" y="6714632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141400" name="Rectangle 88"/>
          <p:cNvSpPr>
            <a:spLocks noChangeArrowheads="1"/>
          </p:cNvSpPr>
          <p:nvPr/>
        </p:nvSpPr>
        <p:spPr bwMode="auto">
          <a:xfrm>
            <a:off x="1649367" y="6226952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01" name="Rectangle 89"/>
          <p:cNvSpPr>
            <a:spLocks noChangeArrowheads="1"/>
          </p:cNvSpPr>
          <p:nvPr/>
        </p:nvSpPr>
        <p:spPr bwMode="auto">
          <a:xfrm>
            <a:off x="1756552" y="7364872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402" name="Rectangle 90"/>
          <p:cNvSpPr>
            <a:spLocks noChangeArrowheads="1"/>
          </p:cNvSpPr>
          <p:nvPr/>
        </p:nvSpPr>
        <p:spPr bwMode="auto">
          <a:xfrm>
            <a:off x="3460476" y="736487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141403" name="Rectangle 91"/>
          <p:cNvSpPr>
            <a:spLocks noChangeArrowheads="1"/>
          </p:cNvSpPr>
          <p:nvPr/>
        </p:nvSpPr>
        <p:spPr bwMode="auto">
          <a:xfrm>
            <a:off x="1756551" y="7689992"/>
            <a:ext cx="129370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404" name="Rectangle 92"/>
          <p:cNvSpPr>
            <a:spLocks noChangeArrowheads="1"/>
          </p:cNvSpPr>
          <p:nvPr/>
        </p:nvSpPr>
        <p:spPr bwMode="auto">
          <a:xfrm>
            <a:off x="3460476" y="768999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405" name="Rectangle 93"/>
          <p:cNvSpPr>
            <a:spLocks noChangeArrowheads="1"/>
          </p:cNvSpPr>
          <p:nvPr/>
        </p:nvSpPr>
        <p:spPr bwMode="auto">
          <a:xfrm>
            <a:off x="1756552" y="8015112"/>
            <a:ext cx="135241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406" name="Rectangle 94"/>
          <p:cNvSpPr>
            <a:spLocks noChangeArrowheads="1"/>
          </p:cNvSpPr>
          <p:nvPr/>
        </p:nvSpPr>
        <p:spPr bwMode="auto">
          <a:xfrm>
            <a:off x="3460476" y="801511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141407" name="Rectangle 95"/>
          <p:cNvSpPr>
            <a:spLocks noChangeArrowheads="1"/>
          </p:cNvSpPr>
          <p:nvPr/>
        </p:nvSpPr>
        <p:spPr bwMode="auto">
          <a:xfrm>
            <a:off x="1746725" y="8340232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408" name="Rectangle 96"/>
          <p:cNvSpPr>
            <a:spLocks noChangeArrowheads="1"/>
          </p:cNvSpPr>
          <p:nvPr/>
        </p:nvSpPr>
        <p:spPr bwMode="auto">
          <a:xfrm>
            <a:off x="3460476" y="834023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>
            <a:off x="3097671" y="6583680"/>
            <a:ext cx="0" cy="2257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>
            <a:off x="1797191" y="7206827"/>
            <a:ext cx="25828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1" name="Rectangle 99"/>
          <p:cNvSpPr>
            <a:spLocks noChangeArrowheads="1"/>
          </p:cNvSpPr>
          <p:nvPr/>
        </p:nvSpPr>
        <p:spPr bwMode="auto">
          <a:xfrm>
            <a:off x="7567458" y="3070579"/>
            <a:ext cx="165008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000" dirty="0" smtClean="0">
                <a:latin typeface="MS PGothic"/>
                <a:ea typeface="MS PGothic"/>
              </a:rPr>
              <a:t> </a:t>
            </a:r>
            <a:r>
              <a:rPr lang="en-US" sz="2800" dirty="0" smtClean="0">
                <a:latin typeface="MS PGothic"/>
                <a:ea typeface="MS PGothic"/>
              </a:rPr>
              <a:t>⋈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13" name="Text Box 101"/>
          <p:cNvSpPr txBox="1">
            <a:spLocks noChangeArrowheads="1"/>
          </p:cNvSpPr>
          <p:nvPr/>
        </p:nvSpPr>
        <p:spPr bwMode="auto">
          <a:xfrm>
            <a:off x="4979884" y="8128000"/>
            <a:ext cx="8039237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Join is over the common attribute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Outer-Join</a:t>
            </a:r>
          </a:p>
          <a:p>
            <a:pPr lvl="1"/>
            <a:r>
              <a:rPr lang="en-US" dirty="0"/>
              <a:t>Ensures that tuples from one or both relations that do not satisfy the join condition still appear in the final result with other relation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attribute values set to NULL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3831573" y="4588768"/>
            <a:ext cx="447040" cy="162560"/>
            <a:chOff x="474" y="3462"/>
            <a:chExt cx="198" cy="72"/>
          </a:xfrm>
        </p:grpSpPr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0" name="AutoShape 6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1" name="Line 7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 flipH="1">
            <a:off x="3831573" y="5164832"/>
            <a:ext cx="447040" cy="162560"/>
            <a:chOff x="474" y="3462"/>
            <a:chExt cx="198" cy="72"/>
          </a:xfrm>
        </p:grpSpPr>
        <p:grpSp>
          <p:nvGrpSpPr>
            <p:cNvPr id="93194" name="Group 10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5" name="AutoShape 11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3766096" y="5740896"/>
            <a:ext cx="577991" cy="162560"/>
            <a:chOff x="1478" y="3648"/>
            <a:chExt cx="256" cy="72"/>
          </a:xfrm>
        </p:grpSpPr>
        <p:grpSp>
          <p:nvGrpSpPr>
            <p:cNvPr id="93199" name="Group 15"/>
            <p:cNvGrpSpPr>
              <a:grpSpLocks/>
            </p:cNvGrpSpPr>
            <p:nvPr/>
          </p:nvGrpSpPr>
          <p:grpSpPr bwMode="auto">
            <a:xfrm>
              <a:off x="1536" y="3648"/>
              <a:ext cx="198" cy="72"/>
              <a:chOff x="1536" y="3648"/>
              <a:chExt cx="198" cy="72"/>
            </a:xfrm>
          </p:grpSpPr>
          <p:sp>
            <p:nvSpPr>
              <p:cNvPr id="93200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572" y="3612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grpSp>
            <p:nvGrpSpPr>
              <p:cNvPr id="93201" name="Group 17"/>
              <p:cNvGrpSpPr>
                <a:grpSpLocks/>
              </p:cNvGrpSpPr>
              <p:nvPr/>
            </p:nvGrpSpPr>
            <p:grpSpPr bwMode="auto">
              <a:xfrm>
                <a:off x="1676" y="3648"/>
                <a:ext cx="58" cy="72"/>
                <a:chOff x="1676" y="3648"/>
                <a:chExt cx="58" cy="72"/>
              </a:xfrm>
            </p:grpSpPr>
            <p:sp>
              <p:nvSpPr>
                <p:cNvPr id="9320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676" y="364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0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676" y="3720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1478" y="3648"/>
              <a:ext cx="58" cy="72"/>
              <a:chOff x="1676" y="3648"/>
              <a:chExt cx="58" cy="72"/>
            </a:xfrm>
          </p:grpSpPr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H="1">
                <a:off x="1676" y="3648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H="1">
                <a:off x="1676" y="3720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659408"/>
          </a:xfrm>
        </p:spPr>
        <p:txBody>
          <a:bodyPr/>
          <a:lstStyle/>
          <a:p>
            <a:r>
              <a:rPr lang="en-US" dirty="0" smtClean="0"/>
              <a:t>Left  outer join</a:t>
            </a:r>
            <a:endParaRPr lang="en-US" dirty="0"/>
          </a:p>
        </p:txBody>
      </p:sp>
      <p:pic>
        <p:nvPicPr>
          <p:cNvPr id="5" name="Picture 4" descr="Fig-2-7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28" y="3292625"/>
            <a:ext cx="8568952" cy="60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 smtClean="0"/>
              <a:t>Derivation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dirty="0" smtClean="0">
                <a:latin typeface="MS PGothic"/>
                <a:ea typeface="MS PGothic"/>
              </a:rPr>
              <a:t>⋉</a:t>
            </a:r>
            <a:r>
              <a:rPr lang="en-US" i="1" baseline="-25000" dirty="0" smtClean="0"/>
              <a:t>F</a:t>
            </a:r>
            <a:r>
              <a:rPr lang="en-US" i="1" dirty="0" smtClean="0"/>
              <a:t> S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S</a:t>
            </a:r>
            <a:r>
              <a:rPr lang="en-US" dirty="0" smtClean="0"/>
              <a:t>) 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</a:t>
            </a:r>
            <a:r>
              <a:rPr lang="en-US" dirty="0" smtClean="0"/>
              <a:t>relations</a:t>
            </a:r>
            <a:endParaRPr lang="en-US" dirty="0"/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A</a:t>
            </a:r>
            <a:r>
              <a:rPr lang="en-US" dirty="0" smtClean="0"/>
              <a:t> is a set of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Picture 6" descr="Fig-2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2728272"/>
            <a:ext cx="6338788" cy="6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0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(Quotient)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390769" algn="l"/>
                <a:tab pos="2600919" algn="l"/>
              </a:tabLst>
            </a:pPr>
            <a:r>
              <a:rPr lang="en-US" dirty="0"/>
              <a:t>Given relations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}) 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S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2 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}) 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 [i.e.,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 smtClean="0"/>
              <a:t>)]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 [i.e.,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)]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>
                <a:sym typeface="Symbol" charset="0"/>
              </a:rPr>
              <a:t>A.</a:t>
            </a:r>
            <a:endParaRPr lang="en-US" dirty="0"/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Then,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gives </a:t>
            </a:r>
            <a:r>
              <a:rPr lang="en-US" i="1" dirty="0"/>
              <a:t>T </a:t>
            </a:r>
            <a:r>
              <a:rPr lang="en-US" dirty="0"/>
              <a:t>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[i.e.,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where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] such that for a tuple </a:t>
            </a:r>
            <a:r>
              <a:rPr lang="en-US" i="1" dirty="0"/>
              <a:t>t</a:t>
            </a:r>
            <a:r>
              <a:rPr lang="en-US" dirty="0"/>
              <a:t> to appear in </a:t>
            </a:r>
            <a:r>
              <a:rPr lang="en-US" i="1" dirty="0"/>
              <a:t>T</a:t>
            </a:r>
            <a:r>
              <a:rPr lang="en-US" dirty="0"/>
              <a:t>, the values in </a:t>
            </a:r>
            <a:r>
              <a:rPr lang="en-US" i="1" dirty="0"/>
              <a:t>t</a:t>
            </a:r>
            <a:r>
              <a:rPr lang="en-US" dirty="0"/>
              <a:t> must appear in </a:t>
            </a:r>
            <a:r>
              <a:rPr lang="en-US" i="1" dirty="0"/>
              <a:t>R</a:t>
            </a:r>
            <a:r>
              <a:rPr lang="en-US" dirty="0"/>
              <a:t> in combination with </a:t>
            </a:r>
            <a:r>
              <a:rPr lang="en-US" i="1" dirty="0">
                <a:solidFill>
                  <a:schemeClr val="hlink"/>
                </a:solidFill>
              </a:rPr>
              <a:t>every tuple</a:t>
            </a:r>
            <a:r>
              <a:rPr lang="en-US" dirty="0"/>
              <a:t> in </a:t>
            </a:r>
            <a:r>
              <a:rPr lang="en-US" i="1" dirty="0"/>
              <a:t>S</a:t>
            </a:r>
            <a:r>
              <a:rPr lang="en-US" dirty="0" smtClean="0"/>
              <a:t>.</a:t>
            </a:r>
          </a:p>
          <a:p>
            <a:pPr>
              <a:tabLst>
                <a:tab pos="1390769" algn="l"/>
                <a:tab pos="2600919" algn="l"/>
              </a:tabLst>
            </a:pPr>
            <a:r>
              <a:rPr lang="en-US" dirty="0" smtClean="0"/>
              <a:t>Derivation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((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sz="2800" dirty="0">
                <a:latin typeface="Symbol" charset="0"/>
              </a:rPr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sz="2800" dirty="0" smtClean="0">
                <a:latin typeface="Symbol" charset="0"/>
              </a:rPr>
              <a:t> </a:t>
            </a:r>
            <a:r>
              <a:rPr lang="en-US" i="1" dirty="0" smtClean="0"/>
              <a:t>S</a:t>
            </a:r>
            <a:r>
              <a:rPr lang="en-US" dirty="0" smtClean="0"/>
              <a:t>) –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Example</a:t>
            </a:r>
          </a:p>
        </p:txBody>
      </p:sp>
      <p:pic>
        <p:nvPicPr>
          <p:cNvPr id="3" name="Picture 2" descr="Te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2716560"/>
            <a:ext cx="11686976" cy="6352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properties that the result should hold</a:t>
            </a:r>
          </a:p>
          <a:p>
            <a:r>
              <a:rPr lang="en-US" dirty="0" smtClean="0"/>
              <a:t>Tuple relational calculus</a:t>
            </a:r>
          </a:p>
          <a:p>
            <a:r>
              <a:rPr lang="en-US" dirty="0" smtClean="0"/>
              <a:t>Domain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of the form {</a:t>
            </a:r>
            <a:r>
              <a:rPr lang="en-US" i="1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{</a:t>
            </a:r>
            <a:r>
              <a:rPr lang="en-US" i="1" dirty="0" smtClean="0"/>
              <a:t>t</a:t>
            </a:r>
            <a:r>
              <a:rPr lang="en-US" dirty="0" smtClean="0"/>
              <a:t>}} where 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a tuple variable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</a:t>
            </a:r>
          </a:p>
          <a:p>
            <a:r>
              <a:rPr lang="en-US" dirty="0" smtClean="0"/>
              <a:t>Atomic formula</a:t>
            </a:r>
          </a:p>
          <a:p>
            <a:pPr lvl="1"/>
            <a:r>
              <a:rPr lang="en-US" dirty="0" smtClean="0"/>
              <a:t>Tuple-variable membership expressions</a:t>
            </a:r>
          </a:p>
          <a:p>
            <a:pPr lvl="2"/>
            <a:r>
              <a:rPr lang="en-US" i="1" dirty="0" err="1" smtClean="0"/>
              <a:t>R</a:t>
            </a:r>
            <a:r>
              <a:rPr lang="en-US" dirty="0" err="1" smtClean="0"/>
              <a:t>.</a:t>
            </a:r>
            <a:r>
              <a:rPr lang="en-US" i="1" dirty="0" err="1" smtClean="0"/>
              <a:t>t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: tuple </a:t>
            </a:r>
            <a:r>
              <a:rPr lang="en-US" i="1" dirty="0" smtClean="0"/>
              <a:t>t</a:t>
            </a:r>
            <a:r>
              <a:rPr lang="en-US" dirty="0" smtClean="0"/>
              <a:t> belongs to relation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Conditions</a:t>
            </a:r>
          </a:p>
          <a:p>
            <a:pPr lvl="2"/>
            <a:r>
              <a:rPr lang="en-US" i="1" dirty="0" smtClean="0"/>
              <a:t>s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];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tuple variables,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components of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, respectively,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{&lt;,&gt;, =,≠, ≤, ≥}; e.g., </a:t>
            </a:r>
            <a:r>
              <a:rPr lang="en-US" i="1" dirty="0" smtClean="0"/>
              <a:t>s</a:t>
            </a:r>
            <a:r>
              <a:rPr lang="en-US" dirty="0" smtClean="0"/>
              <a:t>[SAL] &gt; </a:t>
            </a:r>
            <a:r>
              <a:rPr lang="en-US" i="1" dirty="0" smtClean="0"/>
              <a:t>t</a:t>
            </a:r>
            <a:r>
              <a:rPr lang="en-US" dirty="0" smtClean="0"/>
              <a:t>[SAL]</a:t>
            </a:r>
          </a:p>
          <a:p>
            <a:pPr lvl="2"/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/>
              <a:t> </a:t>
            </a:r>
            <a:r>
              <a:rPr lang="en-US" i="1" dirty="0" smtClean="0"/>
              <a:t>c</a:t>
            </a:r>
            <a:r>
              <a:rPr lang="en-US" dirty="0" smtClean="0"/>
              <a:t>; </a:t>
            </a:r>
            <a:r>
              <a:rPr lang="en-US" i="1" dirty="0" smtClean="0"/>
              <a:t>s, A</a:t>
            </a:r>
            <a:r>
              <a:rPr lang="en-US" dirty="0" smtClean="0"/>
              <a:t>, and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/>
              <a:t>as defined above, </a:t>
            </a:r>
            <a:r>
              <a:rPr lang="en-US" i="1" dirty="0" smtClean="0"/>
              <a:t>c</a:t>
            </a:r>
            <a:r>
              <a:rPr lang="en-US" dirty="0" smtClean="0"/>
              <a:t> is a constant; e.g., </a:t>
            </a:r>
            <a:r>
              <a:rPr lang="en-US" i="1" dirty="0" smtClean="0"/>
              <a:t>s</a:t>
            </a:r>
            <a:r>
              <a:rPr lang="en-US" dirty="0" smtClean="0"/>
              <a:t>[ENAME] = ‘Smith’ </a:t>
            </a:r>
          </a:p>
          <a:p>
            <a:r>
              <a:rPr lang="en-US" dirty="0" smtClean="0"/>
              <a:t>SQL is an example of tuple relational calculus (at least in its simple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1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1811536"/>
          </a:xfrm>
        </p:spPr>
        <p:txBody>
          <a:bodyPr/>
          <a:lstStyle/>
          <a:p>
            <a:r>
              <a:rPr lang="en-US" dirty="0" smtClean="0"/>
              <a:t>Query of the form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 smtClean="0"/>
              <a:t>) where 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in which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are the free variables</a:t>
            </a:r>
          </a:p>
          <a:p>
            <a:r>
              <a:rPr lang="en-US" dirty="0" smtClean="0"/>
              <a:t>QBE is an example</a:t>
            </a:r>
          </a:p>
        </p:txBody>
      </p:sp>
      <p:pic>
        <p:nvPicPr>
          <p:cNvPr id="5" name="Picture 4" descr="Fig-2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8" y="4804792"/>
            <a:ext cx="6066532" cy="3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456363" y="4768427"/>
            <a:ext cx="18238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2600" b="1" dirty="0">
                <a:latin typeface="Book Antiqua"/>
              </a:rPr>
              <a:t>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28528"/>
            <a:ext cx="12293600" cy="6996112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 domain is a </a:t>
            </a:r>
            <a:r>
              <a:rPr lang="en-US" sz="3400" i="1" dirty="0"/>
              <a:t>type</a:t>
            </a:r>
            <a:r>
              <a:rPr lang="en-US" sz="3400" dirty="0"/>
              <a:t> in the programming language sense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Name: String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Salary: Real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Domain values is a set of acceptable values for a variable of a given type.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Name: </a:t>
            </a:r>
            <a:r>
              <a:rPr lang="en-US" sz="2800" dirty="0" err="1"/>
              <a:t>CdnNames</a:t>
            </a:r>
            <a:r>
              <a:rPr lang="en-US" sz="2800" dirty="0"/>
              <a:t> = {…},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Salary: </a:t>
            </a:r>
            <a:r>
              <a:rPr lang="en-US" sz="2800" dirty="0" err="1"/>
              <a:t>ProfSalary</a:t>
            </a:r>
            <a:r>
              <a:rPr lang="en-US" sz="2800" dirty="0"/>
              <a:t> = {45,000 - 150,000}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Simple/Composite domains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Address = Street </a:t>
            </a:r>
            <a:r>
              <a:rPr lang="en-US" sz="2600" dirty="0" err="1"/>
              <a:t>name+street</a:t>
            </a:r>
            <a:r>
              <a:rPr lang="en-US" sz="2600" dirty="0"/>
              <a:t> </a:t>
            </a:r>
            <a:r>
              <a:rPr lang="en-US" sz="2600" dirty="0" err="1"/>
              <a:t>number+city+province</a:t>
            </a:r>
            <a:r>
              <a:rPr lang="en-US" sz="2600" dirty="0"/>
              <a:t>+ postal code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Domain compatibility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Binary operations (e.g., comparison to one another, addition, </a:t>
            </a:r>
            <a:r>
              <a:rPr lang="en-US" sz="2800" dirty="0" smtClean="0"/>
              <a:t>etc.) </a:t>
            </a:r>
            <a:r>
              <a:rPr lang="en-US" sz="2800" dirty="0"/>
              <a:t>can be performed on them.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Full support for domains is not provided in many current relational DBMSs</a:t>
            </a:r>
          </a:p>
        </p:txBody>
      </p:sp>
    </p:spTree>
    <p:extLst>
      <p:ext uri="{BB962C8B-B14F-4D97-AF65-F5344CB8AC3E}">
        <p14:creationId xmlns:p14="http://schemas.microsoft.com/office/powerpoint/2010/main" val="317729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4647332" cy="109145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interconnected</a:t>
            </a:r>
            <a:r>
              <a:rPr lang="en-US" dirty="0" smtClean="0"/>
              <a:t> collection of </a:t>
            </a:r>
            <a:r>
              <a:rPr lang="en-US" dirty="0" smtClean="0">
                <a:solidFill>
                  <a:srgbClr val="FF0000"/>
                </a:solidFill>
              </a:rPr>
              <a:t>autonomous</a:t>
            </a:r>
            <a:r>
              <a:rPr lang="en-US" dirty="0" smtClean="0"/>
              <a:t> computers that are capable of exchanging information among themselves.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Hosts (nodes, end systems)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Communication link</a:t>
            </a:r>
            <a:endParaRPr lang="en-US" dirty="0"/>
          </a:p>
        </p:txBody>
      </p:sp>
      <p:pic>
        <p:nvPicPr>
          <p:cNvPr id="4" name="Picture 3" descr="Fig-2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8" y="2428528"/>
            <a:ext cx="6541720" cy="68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803424"/>
          </a:xfrm>
        </p:spPr>
        <p:txBody>
          <a:bodyPr/>
          <a:lstStyle/>
          <a:p>
            <a:r>
              <a:rPr lang="en-US" dirty="0" smtClean="0"/>
              <a:t>Network of networks</a:t>
            </a:r>
            <a:endParaRPr lang="en-US" dirty="0"/>
          </a:p>
        </p:txBody>
      </p:sp>
      <p:pic>
        <p:nvPicPr>
          <p:cNvPr id="4" name="Picture 3" descr="Fig-2-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3364632"/>
            <a:ext cx="8568952" cy="57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scale (geographic distribution)</a:t>
            </a:r>
          </a:p>
          <a:p>
            <a:pPr lvl="1"/>
            <a:r>
              <a:rPr lang="en-US" dirty="0" smtClean="0"/>
              <a:t>Wide are network (WAN)</a:t>
            </a:r>
          </a:p>
          <a:p>
            <a:pPr lvl="2"/>
            <a:r>
              <a:rPr lang="en-US" dirty="0" smtClean="0"/>
              <a:t>Distance between any two nodes &gt; 20km and can go as high as thousands of </a:t>
            </a:r>
            <a:r>
              <a:rPr lang="en-US" dirty="0" err="1" smtClean="0"/>
              <a:t>kms</a:t>
            </a:r>
            <a:endParaRPr lang="en-US" dirty="0" smtClean="0"/>
          </a:p>
          <a:p>
            <a:pPr lvl="2"/>
            <a:r>
              <a:rPr lang="en-US" dirty="0" smtClean="0"/>
              <a:t>Long delays due to distance traveled </a:t>
            </a:r>
          </a:p>
          <a:p>
            <a:pPr lvl="2"/>
            <a:r>
              <a:rPr lang="en-US" dirty="0" smtClean="0"/>
              <a:t>Heterogeneity of transmission media</a:t>
            </a:r>
          </a:p>
          <a:p>
            <a:pPr lvl="2"/>
            <a:r>
              <a:rPr lang="en-US" dirty="0" smtClean="0"/>
              <a:t>Speeds of 150Mbps to 10Gbps (OC192 on the backbone)</a:t>
            </a:r>
          </a:p>
          <a:p>
            <a:pPr lvl="1"/>
            <a:r>
              <a:rPr lang="en-US" dirty="0" smtClean="0"/>
              <a:t>Local area network (LAN)</a:t>
            </a:r>
          </a:p>
          <a:p>
            <a:pPr lvl="2"/>
            <a:r>
              <a:rPr lang="en-US" dirty="0" smtClean="0"/>
              <a:t>Limited in geographic scope (usually &lt; 2km)</a:t>
            </a:r>
          </a:p>
          <a:p>
            <a:pPr lvl="2"/>
            <a:r>
              <a:rPr lang="en-US" dirty="0" smtClean="0"/>
              <a:t>Speeds 10-1000 Mbps</a:t>
            </a:r>
          </a:p>
          <a:p>
            <a:pPr lvl="2"/>
            <a:r>
              <a:rPr lang="en-US" dirty="0" smtClean="0"/>
              <a:t>Short delays and low noise</a:t>
            </a:r>
          </a:p>
          <a:p>
            <a:pPr lvl="1"/>
            <a:r>
              <a:rPr lang="en-US" dirty="0" smtClean="0"/>
              <a:t>Metropolitan area network (MAN)</a:t>
            </a:r>
          </a:p>
          <a:p>
            <a:pPr lvl="2"/>
            <a:r>
              <a:rPr lang="en-US" dirty="0" smtClean="0"/>
              <a:t>In between LAN and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7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Irregular</a:t>
            </a:r>
          </a:p>
          <a:p>
            <a:pPr lvl="2"/>
            <a:r>
              <a:rPr lang="en-US" dirty="0" smtClean="0"/>
              <a:t>No regularity in the interconnection – e.g., Internet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Typical in LANs – Ethernet </a:t>
            </a:r>
          </a:p>
          <a:p>
            <a:pPr lvl="2"/>
            <a:r>
              <a:rPr lang="en-US" dirty="0" smtClean="0"/>
              <a:t>Using Carrier Sense Medium Access with Collision Detection (CSMA/CD)</a:t>
            </a:r>
          </a:p>
          <a:p>
            <a:pPr lvl="3"/>
            <a:r>
              <a:rPr lang="en-US" dirty="0" smtClean="0"/>
              <a:t>Listen before and while you transmit</a:t>
            </a:r>
            <a:endParaRPr lang="en-US" dirty="0"/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Ring</a:t>
            </a:r>
          </a:p>
          <a:p>
            <a:pPr lvl="1"/>
            <a:r>
              <a:rPr lang="en-US" dirty="0" smtClean="0"/>
              <a:t>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network</a:t>
            </a:r>
            <a:endParaRPr lang="en-US" dirty="0"/>
          </a:p>
        </p:txBody>
      </p:sp>
      <p:pic>
        <p:nvPicPr>
          <p:cNvPr id="5" name="Picture 4" descr="Fig-2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2932584"/>
            <a:ext cx="10102800" cy="54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Point-to-point (unicast)</a:t>
            </a:r>
          </a:p>
          <a:p>
            <a:pPr lvl="1"/>
            <a:r>
              <a:rPr lang="en-US" dirty="0" smtClean="0"/>
              <a:t>One or more (direct or indirect) links between each pair of nodes</a:t>
            </a:r>
          </a:p>
          <a:p>
            <a:pPr lvl="1"/>
            <a:r>
              <a:rPr lang="en-US" dirty="0" smtClean="0"/>
              <a:t>Communication always between two nodes</a:t>
            </a:r>
          </a:p>
          <a:p>
            <a:pPr lvl="1"/>
            <a:r>
              <a:rPr lang="en-US" dirty="0" smtClean="0"/>
              <a:t>Receiver and sender are identified by their addresses included in the message header</a:t>
            </a:r>
          </a:p>
          <a:p>
            <a:pPr lvl="1"/>
            <a:r>
              <a:rPr lang="en-US" dirty="0" smtClean="0"/>
              <a:t>Message may follow one of many links between the sender and receiver using </a:t>
            </a:r>
            <a:r>
              <a:rPr lang="en-US" dirty="0" smtClean="0">
                <a:solidFill>
                  <a:srgbClr val="005C5C"/>
                </a:solidFill>
              </a:rPr>
              <a:t>switching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5C5C"/>
                </a:solidFill>
              </a:rPr>
              <a:t>routing</a:t>
            </a:r>
          </a:p>
          <a:p>
            <a:r>
              <a:rPr lang="en-US" dirty="0" smtClean="0"/>
              <a:t>Broadcast (multi-point)</a:t>
            </a:r>
          </a:p>
          <a:p>
            <a:pPr lvl="1"/>
            <a:r>
              <a:rPr lang="en-US" dirty="0" smtClean="0"/>
              <a:t>Messages are transmitted over a shared channel and received by all the nodes</a:t>
            </a:r>
          </a:p>
          <a:p>
            <a:pPr lvl="1"/>
            <a:r>
              <a:rPr lang="en-US" dirty="0" smtClean="0"/>
              <a:t>Each node checks the address and if it not the intended recipient, ignores</a:t>
            </a:r>
          </a:p>
          <a:p>
            <a:pPr lvl="1"/>
            <a:r>
              <a:rPr lang="en-US" dirty="0" smtClean="0"/>
              <a:t>Multi-cast: special case</a:t>
            </a:r>
          </a:p>
          <a:p>
            <a:pPr lvl="2"/>
            <a:r>
              <a:rPr lang="en-US" dirty="0" smtClean="0"/>
              <a:t>Message is sent to a subset of the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</a:p>
          <a:p>
            <a:r>
              <a:rPr lang="en-US" dirty="0" smtClean="0"/>
              <a:t>Coaxial</a:t>
            </a:r>
          </a:p>
          <a:p>
            <a:r>
              <a:rPr lang="en-US" dirty="0" smtClean="0"/>
              <a:t>Fiber optic cable</a:t>
            </a:r>
          </a:p>
          <a:p>
            <a:r>
              <a:rPr lang="en-US" dirty="0" smtClean="0"/>
              <a:t>Satellite</a:t>
            </a:r>
          </a:p>
          <a:p>
            <a:r>
              <a:rPr lang="en-US" dirty="0" smtClean="0"/>
              <a:t>Microwave</a:t>
            </a:r>
          </a:p>
          <a:p>
            <a:r>
              <a:rPr lang="en-US" dirty="0" smtClean="0"/>
              <a:t>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4512"/>
            <a:ext cx="12293600" cy="6769100"/>
          </a:xfrm>
        </p:spPr>
        <p:txBody>
          <a:bodyPr/>
          <a:lstStyle/>
          <a:p>
            <a:r>
              <a:rPr lang="en-US" dirty="0" smtClean="0"/>
              <a:t>Hosts are connected by </a:t>
            </a:r>
            <a:r>
              <a:rPr lang="en-US" dirty="0" smtClean="0">
                <a:solidFill>
                  <a:srgbClr val="005C5C"/>
                </a:solidFill>
              </a:rPr>
              <a:t>links</a:t>
            </a:r>
            <a:r>
              <a:rPr lang="en-US" dirty="0" smtClean="0"/>
              <a:t>, each of which can carry one or more </a:t>
            </a:r>
            <a:r>
              <a:rPr lang="en-US" dirty="0" smtClean="0">
                <a:solidFill>
                  <a:srgbClr val="005C5C"/>
                </a:solidFill>
              </a:rPr>
              <a:t>channels</a:t>
            </a:r>
          </a:p>
          <a:p>
            <a:r>
              <a:rPr lang="en-US" dirty="0" smtClean="0"/>
              <a:t>Link: physical entity; channel: logical entity</a:t>
            </a:r>
          </a:p>
          <a:p>
            <a:r>
              <a:rPr lang="en-US" dirty="0" smtClean="0"/>
              <a:t>Digital signal versus analog signal</a:t>
            </a:r>
          </a:p>
          <a:p>
            <a:r>
              <a:rPr lang="en-US" dirty="0" smtClean="0"/>
              <a:t>Capacity – bandwidth</a:t>
            </a:r>
          </a:p>
          <a:p>
            <a:pPr lvl="1"/>
            <a:r>
              <a:rPr lang="en-US" dirty="0" smtClean="0"/>
              <a:t>The amount of information that can be </a:t>
            </a:r>
            <a:r>
              <a:rPr lang="en-US" dirty="0" err="1" smtClean="0"/>
              <a:t>trnsmitted</a:t>
            </a:r>
            <a:r>
              <a:rPr lang="en-US" dirty="0" smtClean="0"/>
              <a:t> over the channel in a given time unit</a:t>
            </a:r>
          </a:p>
          <a:p>
            <a:r>
              <a:rPr lang="en-US" dirty="0" smtClean="0"/>
              <a:t>Alternative messaging schemes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2"/>
            <a:r>
              <a:rPr lang="en-US" dirty="0" smtClean="0"/>
              <a:t>Messages are divided into fixed size packets, each of which is routed from the source to the destination</a:t>
            </a:r>
          </a:p>
          <a:p>
            <a:pPr lvl="1"/>
            <a:r>
              <a:rPr lang="en-US" dirty="0" smtClean="0"/>
              <a:t>Circuit switching</a:t>
            </a:r>
          </a:p>
          <a:p>
            <a:pPr lvl="2"/>
            <a:r>
              <a:rPr lang="en-US" dirty="0" smtClean="0"/>
              <a:t>A dedicated channel is established between the sender and receiver for the duration of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Format</a:t>
            </a:r>
            <a:endParaRPr lang="en-US" dirty="0"/>
          </a:p>
        </p:txBody>
      </p:sp>
      <p:pic>
        <p:nvPicPr>
          <p:cNvPr id="4" name="Picture 3" descr="Fig-2-17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8" y="3004592"/>
            <a:ext cx="8590632" cy="3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ensures error-free, reliable and efficient communication between hosts</a:t>
            </a:r>
          </a:p>
          <a:p>
            <a:r>
              <a:rPr lang="en-US" dirty="0" smtClean="0"/>
              <a:t>Layered architecture – hence protocol stack or protocol suite</a:t>
            </a:r>
          </a:p>
          <a:p>
            <a:r>
              <a:rPr lang="en-US" dirty="0" smtClean="0"/>
              <a:t>TCP/IP is the best-known one</a:t>
            </a:r>
          </a:p>
          <a:p>
            <a:pPr lvl="1"/>
            <a:r>
              <a:rPr lang="en-US" dirty="0" smtClean="0"/>
              <a:t>Used in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9752" y="5812904"/>
            <a:ext cx="11234939" cy="3157516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EMP(</a:t>
            </a:r>
            <a:r>
              <a:rPr lang="en-US" u="sng" dirty="0"/>
              <a:t>ENO</a:t>
            </a:r>
            <a:r>
              <a:rPr lang="en-US" dirty="0"/>
              <a:t>, ENAME, </a:t>
            </a:r>
            <a:r>
              <a:rPr lang="en-US" dirty="0" smtClean="0"/>
              <a:t>TITLE, SAL, </a:t>
            </a:r>
            <a:r>
              <a:rPr lang="en-US" u="sng" dirty="0" smtClean="0"/>
              <a:t>PNO</a:t>
            </a:r>
            <a:r>
              <a:rPr lang="en-US" dirty="0" smtClean="0"/>
              <a:t>, RESP, DUR)</a:t>
            </a:r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PROJ (</a:t>
            </a:r>
            <a:r>
              <a:rPr lang="en-US" u="sng" dirty="0"/>
              <a:t>PNO</a:t>
            </a:r>
            <a:r>
              <a:rPr lang="en-US" dirty="0"/>
              <a:t>, PNAME, BUDGET)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r>
              <a:rPr lang="en-US" dirty="0"/>
              <a:t>Underlined attributes are relation keys (tuple identifiers).</a:t>
            </a:r>
          </a:p>
          <a:p>
            <a:r>
              <a:rPr lang="en-US" dirty="0"/>
              <a:t>Tabular 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71530" y="3029035"/>
            <a:ext cx="6827213" cy="6321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26375" y="3092253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19602" y="2586511"/>
            <a:ext cx="81957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48206" y="3092253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929966" y="3092253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566269" y="302903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81256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2757984" y="3796680"/>
            <a:ext cx="3788551" cy="1110827"/>
            <a:chOff x="3790" y="1736"/>
            <a:chExt cx="1678" cy="492"/>
          </a:xfrm>
        </p:grpSpPr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804" y="1948"/>
              <a:ext cx="1664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164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4756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790" y="1736"/>
              <a:ext cx="39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PROJ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793" y="1983"/>
              <a:ext cx="37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u="sng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4164" y="1983"/>
              <a:ext cx="5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4802" y="1983"/>
              <a:ext cx="6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5998344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032210" y="3092253"/>
            <a:ext cx="7471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SAL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67904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17075" y="3092253"/>
            <a:ext cx="837887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 smtClean="0">
                <a:solidFill>
                  <a:srgbClr val="000000"/>
                </a:solidFill>
                <a:latin typeface="Book Antiqua"/>
              </a:rPr>
              <a:t>PNO</a:t>
            </a:r>
            <a:endParaRPr lang="en-US" sz="2300" u="sng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654528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7697729" y="3092253"/>
            <a:ext cx="892903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RESP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85906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8690365" y="3092253"/>
            <a:ext cx="8374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DUR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Transmission using TCP/IP</a:t>
            </a:r>
            <a:endParaRPr lang="en-US" dirty="0"/>
          </a:p>
        </p:txBody>
      </p:sp>
      <p:pic>
        <p:nvPicPr>
          <p:cNvPr id="8" name="Picture 7" descr="Fig-2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2356520"/>
            <a:ext cx="8102760" cy="69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</a:t>
            </a:r>
            <a:endParaRPr lang="en-US" dirty="0"/>
          </a:p>
        </p:txBody>
      </p:sp>
      <p:pic>
        <p:nvPicPr>
          <p:cNvPr id="3" name="Picture 2" descr="Fig-2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" y="3076600"/>
            <a:ext cx="10534848" cy="49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4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Relation Instances</a:t>
            </a:r>
          </a:p>
        </p:txBody>
      </p:sp>
      <p:pic>
        <p:nvPicPr>
          <p:cNvPr id="2" name="Picture 1" descr="Fig-2-2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2284512"/>
            <a:ext cx="6624736" cy="70147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Repetition Anomaly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The </a:t>
            </a:r>
            <a:r>
              <a:rPr lang="en-US" sz="3400" dirty="0" smtClean="0"/>
              <a:t>NAME,TITLE</a:t>
            </a:r>
            <a:r>
              <a:rPr lang="en-US" sz="3400" dirty="0"/>
              <a:t>, </a:t>
            </a:r>
            <a:r>
              <a:rPr lang="en-US" sz="3400" dirty="0" smtClean="0"/>
              <a:t>SAL attribute </a:t>
            </a:r>
            <a:r>
              <a:rPr lang="en-US" sz="3400" dirty="0"/>
              <a:t>values are repeated for each project that the </a:t>
            </a:r>
            <a:r>
              <a:rPr lang="en-US" sz="3400" dirty="0" smtClean="0"/>
              <a:t>employee is </a:t>
            </a:r>
            <a:r>
              <a:rPr lang="en-US" sz="3400" dirty="0"/>
              <a:t>involved in.</a:t>
            </a:r>
          </a:p>
          <a:p>
            <a:pPr lvl="1"/>
            <a:r>
              <a:rPr lang="en-US" sz="2800" dirty="0"/>
              <a:t>Waste of space</a:t>
            </a:r>
          </a:p>
          <a:p>
            <a:pPr lvl="1"/>
            <a:r>
              <a:rPr lang="en-US" sz="2800" dirty="0"/>
              <a:t>Complicates updates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625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625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6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626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6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6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27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627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8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628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8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8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628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8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8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628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8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9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629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629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629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629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629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629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9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30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0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630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630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30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0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1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631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1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1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31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1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631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1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2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2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32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632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2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2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3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3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633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633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3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4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any attribute of project (say </a:t>
            </a:r>
            <a:r>
              <a:rPr lang="en-US" dirty="0" smtClean="0"/>
              <a:t>SAL of an employee) </a:t>
            </a:r>
            <a:r>
              <a:rPr lang="en-US" dirty="0"/>
              <a:t>is </a:t>
            </a:r>
            <a:r>
              <a:rPr lang="en-US" dirty="0" smtClean="0"/>
              <a:t>updated, multiple tuples have to be updated to reflect the change.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2613968" y="4662486"/>
            <a:ext cx="7041464" cy="3820160"/>
            <a:chOff x="973104" y="5743787"/>
            <a:chExt cx="7041464" cy="3820160"/>
          </a:xfrm>
        </p:grpSpPr>
        <p:sp>
          <p:nvSpPr>
            <p:cNvPr id="14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6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7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8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0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8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Insertion Anomaly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244592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It </a:t>
            </a:r>
            <a:r>
              <a:rPr lang="en-US" dirty="0" smtClean="0"/>
              <a:t>may not be possible to </a:t>
            </a:r>
            <a:r>
              <a:rPr lang="en-US" dirty="0"/>
              <a:t>store information about a new project until an employee is assigned to it. 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613968" y="4519610"/>
            <a:ext cx="7041464" cy="3820160"/>
            <a:chOff x="973104" y="5743787"/>
            <a:chExt cx="7041464" cy="3820160"/>
          </a:xfrm>
        </p:grpSpPr>
        <p:sp>
          <p:nvSpPr>
            <p:cNvPr id="130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1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32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34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35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7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8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9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0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42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3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4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5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6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7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8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9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0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1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52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4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56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57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58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59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61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62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63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64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67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8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9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0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1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72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73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74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75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76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77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8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9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0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1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3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84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85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86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7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88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189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90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1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2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193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4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5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196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197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98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199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00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01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2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03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04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6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07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08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9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0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1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13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4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5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16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7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9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633</TotalTime>
  <Pages>0</Pages>
  <Words>2876</Words>
  <Characters>0</Characters>
  <Application>Microsoft Office PowerPoint</Application>
  <PresentationFormat>Custom</PresentationFormat>
  <Lines>0</Lines>
  <Paragraphs>911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MS PGothic</vt:lpstr>
      <vt:lpstr>MS PGothic</vt:lpstr>
      <vt:lpstr>Arial</vt:lpstr>
      <vt:lpstr>Book Antiqua</vt:lpstr>
      <vt:lpstr>Calibri</vt:lpstr>
      <vt:lpstr>Didot</vt:lpstr>
      <vt:lpstr>Lucida Grande</vt:lpstr>
      <vt:lpstr>Monotype Sorts</vt:lpstr>
      <vt:lpstr>Palatino</vt:lpstr>
      <vt:lpstr>Symbol</vt:lpstr>
      <vt:lpstr>Zapf Dingbats</vt:lpstr>
      <vt:lpstr>ヒラギノ明朝 ProN W3</vt:lpstr>
      <vt:lpstr>Book</vt:lpstr>
      <vt:lpstr>Outline</vt:lpstr>
      <vt:lpstr>Relational Model</vt:lpstr>
      <vt:lpstr>Relation Schemes and Instances</vt:lpstr>
      <vt:lpstr>Domains</vt:lpstr>
      <vt:lpstr>Relation Schemes</vt:lpstr>
      <vt:lpstr>Example Relation Instances</vt:lpstr>
      <vt:lpstr>Repetition Anomaly</vt:lpstr>
      <vt:lpstr>Update Anomaly</vt:lpstr>
      <vt:lpstr>Insertion Anomaly</vt:lpstr>
      <vt:lpstr>Deletion Anomaly</vt:lpstr>
      <vt:lpstr>What to do?</vt:lpstr>
      <vt:lpstr>Normalization Issues</vt:lpstr>
      <vt:lpstr>Functional Dependence</vt:lpstr>
      <vt:lpstr>Normal Forms Based on FDs</vt:lpstr>
      <vt:lpstr>Normalized Relations – Example </vt:lpstr>
      <vt:lpstr>Relational Algebra</vt:lpstr>
      <vt:lpstr>Relational Algebra Operators</vt:lpstr>
      <vt:lpstr>Selection</vt:lpstr>
      <vt:lpstr>Selection Example</vt:lpstr>
      <vt:lpstr>Projection</vt:lpstr>
      <vt:lpstr>Projection Example</vt:lpstr>
      <vt:lpstr>Union</vt:lpstr>
      <vt:lpstr>Set Difference</vt:lpstr>
      <vt:lpstr>Cartesian (Cross) Product</vt:lpstr>
      <vt:lpstr>Cartesian Product Example</vt:lpstr>
      <vt:lpstr>Intersection</vt:lpstr>
      <vt:lpstr>-Join</vt:lpstr>
      <vt:lpstr>Join Example</vt:lpstr>
      <vt:lpstr>Types of Join</vt:lpstr>
      <vt:lpstr>Natural Join Example</vt:lpstr>
      <vt:lpstr>Types of Join</vt:lpstr>
      <vt:lpstr>Outer Join Example</vt:lpstr>
      <vt:lpstr>Semijoin</vt:lpstr>
      <vt:lpstr>Semijoin Example</vt:lpstr>
      <vt:lpstr>Division (Quotient)</vt:lpstr>
      <vt:lpstr>Division Example</vt:lpstr>
      <vt:lpstr>Relational Calculus</vt:lpstr>
      <vt:lpstr>Tuple Relational Calculus</vt:lpstr>
      <vt:lpstr>Domain Relational Calculus</vt:lpstr>
      <vt:lpstr>Computer Network</vt:lpstr>
      <vt:lpstr>Internet</vt:lpstr>
      <vt:lpstr>Types of Networks</vt:lpstr>
      <vt:lpstr>Types of Networks (cont’d)</vt:lpstr>
      <vt:lpstr>Bus network</vt:lpstr>
      <vt:lpstr>Communication Schemes</vt:lpstr>
      <vt:lpstr>Communication Alternatives</vt:lpstr>
      <vt:lpstr>Data Communication</vt:lpstr>
      <vt:lpstr>Packet Format</vt:lpstr>
      <vt:lpstr>Communication Protocols</vt:lpstr>
      <vt:lpstr>Message Transmission using TCP/IP</vt:lpstr>
      <vt:lpstr>TCP/IP Protocol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Abdul Munif</cp:lastModifiedBy>
  <cp:revision>48</cp:revision>
  <dcterms:modified xsi:type="dcterms:W3CDTF">2015-03-02T05:50:30Z</dcterms:modified>
</cp:coreProperties>
</file>