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41"/>
  </p:notesMasterIdLst>
  <p:sldIdLst>
    <p:sldId id="257" r:id="rId13"/>
    <p:sldId id="273" r:id="rId14"/>
    <p:sldId id="274" r:id="rId15"/>
    <p:sldId id="275" r:id="rId16"/>
    <p:sldId id="299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66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778284F-7361-964D-92DD-17429E9BCFDB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9D77F67-74EF-F540-A37E-3845DB1412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3892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3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0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03292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7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121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54311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4290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8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0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3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73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0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2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59EAE-0552-744D-84DF-B1E6AA944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23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511E0-7C7E-3A4C-9C68-ABD85E59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314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749A7-914D-EE43-9996-8B390CD15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F67D-0EBC-B348-9D45-3360E21F8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8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8505A-7AD0-7C47-AFED-600B3A2FC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8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A5113-2A5C-1741-BC7F-816F09ACA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26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2A37D-49A8-E14C-9068-614A972C9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30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6E23-29CC-8241-A8B4-8DBCD9F51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36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125C4B-1E83-C348-A109-BD89A031D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06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176AD-C6DF-094F-95A9-6F44824A2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73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5DAAF-590F-4742-A78D-BC8BC9C35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1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B79B18-8FEA-5F40-88AF-55046A2C8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63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CCDB8-1B01-814D-8D00-9B583EBA5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2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F3484-453F-C54E-9B6C-E895D13F0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962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654C-38F8-804A-AC9E-A187F26DC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0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B848C-6132-A84E-A22C-C3435B696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640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CD11B-6D31-7940-AE2A-29A7CFB05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1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7562-2916-0142-94B6-FB5CA347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64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C04A3-1CAB-A741-BBA7-70F612175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27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1805F-9654-BD46-B2A7-117803BA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7" y="2384213"/>
            <a:ext cx="4985173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75307" y="2384213"/>
            <a:ext cx="498517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75307" y="5418667"/>
            <a:ext cx="498517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FFD4B-88A6-8B45-90F2-56A94F3CB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0079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E31D22-7C1E-C147-9FAA-5E45DEF42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3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38B7F-8344-0D40-8EF1-3862A8DF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20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75CAA-4AFC-DC44-8D5C-DCF80609D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36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973E5-7442-F145-AB15-60E558D7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8859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43DCD-C84D-0445-B3D7-8A972AED4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620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95CD1-F463-1542-BCB5-23E0572F6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423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C9AB5-8FF0-EF41-9F61-5F12FB0F7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732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02762-10AC-5D4B-B6F4-43056D5E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67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03A96-4872-6543-8AFD-1096345C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30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BEE10-C28D-F444-9256-6B2F5EE4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17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424A-0FF6-5240-8C28-D18651801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488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DA9B7-2107-7E4F-8645-73E42F5B8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00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5DD54-8E1D-9E4E-B4A2-EAA4F6A4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090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8D565-96DE-954E-B657-F0BFB8DF8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46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A74D-6C18-D145-B192-057659BC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6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F4648-5D0A-9041-9D7A-AC273F141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CA013-7E71-494B-863E-11AC7C91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69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E54A1-05A9-5445-A118-6D991B214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210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18369-3219-6A44-BC88-523AA9DF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3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E4E61A-E2CD-354B-BD6F-3FB452046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4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F5EFC-2493-FB43-816A-B6F3C19C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3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17239-FC49-5942-8B7E-EBA1EF784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5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9504E-9DE5-354B-8400-AEDA8DB9C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38872-F20F-2446-B1FA-D99240F9C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175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F9654-861B-BE4F-8A8C-C0CAEB665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59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B8A46-561E-9C46-9DFF-DE881E54E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9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09DB-D184-F249-A2FB-931AFD41E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79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58AFC-ABC7-BC4B-BF57-02A2BAB5F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83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C9AE8-3CAC-0F4E-ADE6-36E7B1650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EC680-B2A4-FB4D-81DC-B9B95D630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944D4-2D04-6C43-AF08-EB82B689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80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F4FFE-1C95-5049-BC81-073636EF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94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E6A67-5E79-2245-9872-F72824568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32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1F77FD-0C6C-1D48-9295-DFB741FB6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250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32CE0-D81F-5E4B-829E-026AD25E2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9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7482B-BE6D-ED43-9325-C585F5384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290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2D78D-0443-7547-91E9-D146A403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60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63134-53D5-2343-8564-4A4EB506A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62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F316E-4796-394B-ACA9-6C662969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97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FDDC-83C4-C343-AE44-519A16582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58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DC652-6158-C84B-9E42-8566CBB8C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1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98B99B-877B-BC42-A56F-7AD90AEE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88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6D625-5F87-DD4D-B272-F630100E9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08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EA784-DE0C-B246-9D34-46E6ABFF4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181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40AD-21B4-B84D-80AB-6565C483F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869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724A2-7856-5D4F-9EB6-8437CFC50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0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60549-5405-4743-A0FF-629ECC22F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51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D1B1B-264F-924C-91BA-EBEA0D44F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04281-95B3-194C-8E62-8211045C5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63CA6-D1C7-9642-8E50-6860EE17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6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2ECE17-90A4-0D4A-9E39-E7BF6A94D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29D1-5A94-D442-9D9A-20D4DDA80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6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8FC87-B6F8-904A-9C09-02EDB66BE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852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A07B0-FE6D-D74A-91D5-2CD762FB1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20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E1F-97BA-CA46-9084-4EECB3DF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16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B5090-08BA-C846-8817-FB5E0C2B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4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BDF4C-D254-2D4C-B4A7-4F32A4D93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8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4B8FF-471E-F241-8AF3-AA6655DF1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86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C8DEF-60FB-5341-8F58-B6DC1D003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7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D54BE-95A5-8445-AB37-AE4B6BDF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51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90434B-828B-024C-93ED-0FD4C4035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850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3B2DE-296A-A948-ABE7-595443CA2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94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1E7D0-2783-0E4B-9EA1-3F1FDFA95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53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C373-72A2-E644-97F9-66A461C72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62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41E7-582E-4A43-B8F1-9FAC3F979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00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3FF87-A8AB-F94A-9745-EEBDC6E4C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74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7B6D4-513A-2547-ADCE-301145491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33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D2845-8EC9-5D47-B948-BE3217F2E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303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9E84F-F43C-ED42-9341-A6CE5032A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14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7FEA8-0F51-3E42-A795-68ACEDB40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60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283FB0-1B9E-0B46-9C24-7B01D463F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06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65C4F-42A7-7849-9A95-DFF463CC3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1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75A29-F351-094E-A93C-658E19AFD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43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D57EE-652A-7C4D-8502-AB6A367B3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851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23FF2-2C77-1743-88E0-99B723794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042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BEF0F4-D48A-9C4E-AE64-E14A4A6F9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375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FB7412-2CDC-C646-AE18-277E614B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23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C8DEE-2D0E-AA42-AD3F-B929A45E2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437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97EAA-ABEC-BF4E-A199-2E62640F9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92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6BD2-6FBC-BE4B-BD11-2615E176E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23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7ACAD-666F-3E4C-8612-C1285E9E4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06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547B9A-23A3-9B4E-BFF5-61DC261E4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97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26A74-DCBA-1846-B311-21482EECF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323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9870F9-1B6F-9246-B69F-F72717E6C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50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3A116-C1A3-2F4E-9764-798D0778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708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ACC65-79E8-274B-AC28-0626682BA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38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EBD0D-C01D-DA4E-BCBF-C669F7C7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27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0AA41-46B6-0E4C-BA22-C4EA4764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64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F70A7-257A-E34E-8FD3-E0A1EB61E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32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0CE9A-3047-124D-A834-D8386FCF2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4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CE946-9AF6-4946-8605-8DC5DDF4C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04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F24F-F2B8-1840-818F-E436CDBA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9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CF0ED-C798-684B-AE75-90B10F56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89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6A60D-1CA9-F944-BF2A-FDD0D2228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6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62B5F-6A83-9748-8CEB-2DC1F5386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43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B732D-809A-DE40-B580-15508D8BE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76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E4879-1431-8545-95E1-4D27BD83C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74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2D3F-84E7-1D47-BFCB-DF4DB5FC9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6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33D5F-D110-5B42-846D-EDE2D57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88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5AC4-BE4D-D046-A5F8-890C677F5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2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11482" y="9461500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Ch.7/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9F51DE-F6F2-4B4B-BEC9-8FB11D13C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5F37172-CEB0-4745-BCB3-D0358C7CA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17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295316-976D-E649-99B3-47A3EDC3A1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3E233E8-6698-A346-B25E-A5013C545E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8DE3A9-FD7A-B642-887D-773ACB2373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AE07ACE-F893-3F4E-998C-C44EF6B539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15D30D1-B43D-B346-92FF-BF7C4B87D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72F327D-6A86-2641-98C1-53DB6CEAB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3A05355-D0BA-124D-B21B-12D8991DF1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25AAAB6-C066-5142-89C6-952D56FC4E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FF26FA-D9D8-BB43-9CDA-4D79E1FA32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95500"/>
            <a:ext cx="12293600" cy="7117804"/>
          </a:xfrm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>
                <a:solidFill>
                  <a:srgbClr val="1771A9"/>
                </a:solidFill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Overview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Distributed query optimization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Restructuring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735564" cy="67691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Convert relational calculus to relational algebra</a:t>
            </a:r>
          </a:p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Make use of query trees</a:t>
            </a:r>
          </a:p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Example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dirty="0"/>
              <a:t>Find the names of employees other than J. Doe who worked on the CAD/CAM project for either 1 or 2 years.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ENAME</a:t>
            </a:r>
            <a:r>
              <a:rPr lang="en-US" dirty="0" smtClean="0">
                <a:latin typeface="Courier New"/>
              </a:rPr>
              <a:t>≠ "</a:t>
            </a:r>
            <a:r>
              <a:rPr lang="en-US" dirty="0">
                <a:latin typeface="Courier New"/>
              </a:rPr>
              <a:t>J. Doe"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(DUR = 12 </a:t>
            </a:r>
            <a:r>
              <a:rPr lang="en-US" b="1" dirty="0">
                <a:latin typeface="Courier New"/>
              </a:rPr>
              <a:t>OR </a:t>
            </a:r>
            <a:r>
              <a:rPr lang="en-US" dirty="0">
                <a:latin typeface="Courier New"/>
              </a:rPr>
              <a:t>DUR = 24)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240855" y="2334543"/>
            <a:ext cx="5579470" cy="6790582"/>
            <a:chOff x="5091226" y="1641475"/>
            <a:chExt cx="3923065" cy="4774628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64730" y="1641475"/>
              <a:ext cx="1061644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04893" y="2413000"/>
              <a:ext cx="2434653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  <a:tab pos="2600919" algn="l"/>
                </a:tabLst>
              </a:pPr>
              <a:r>
                <a:rPr lang="en-US" sz="3600" dirty="0" err="1" smtClean="0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DUR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=12 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OR 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222516" y="3227388"/>
              <a:ext cx="2351558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err="1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PNAME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77980" y="4014788"/>
              <a:ext cx="2026316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err="1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091226" y="6134100"/>
              <a:ext cx="625248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079689" y="6134100"/>
              <a:ext cx="504110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85604" y="6134100"/>
              <a:ext cx="503793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368835" y="1882775"/>
              <a:ext cx="645456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8395878" y="3394075"/>
              <a:ext cx="577081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8502926" y="5521325"/>
              <a:ext cx="380448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 flipH="1">
              <a:off x="6330950" y="5743575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>
              <a:off x="7264400" y="5743575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391150" y="5114925"/>
              <a:ext cx="584200" cy="10223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>
              <a:off x="6172200" y="5133975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6038850" y="4384675"/>
              <a:ext cx="12700" cy="457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rot="10800000" flipH="1">
              <a:off x="6038850" y="3622675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rot="10800000" flipH="1">
              <a:off x="6038850" y="2860675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rot="10800000" flipH="1">
              <a:off x="6038850" y="2085975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51800" y="2708275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128000" y="4918075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51800" y="1793875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8157061" y="683101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9693232" y="771333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 –Transformation Rules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140496"/>
            <a:ext cx="12293600" cy="7056784"/>
          </a:xfrm>
          <a:noFill/>
        </p:spPr>
        <p:txBody>
          <a:bodyPr/>
          <a:lstStyle/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Commutativity of binary operations</a:t>
            </a:r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 smtClean="0"/>
              <a:t>R </a:t>
            </a:r>
            <a:r>
              <a:rPr lang="en-US" sz="2800" dirty="0">
                <a:sym typeface="Symbol"/>
              </a:rPr>
              <a:t>×</a:t>
            </a:r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× </a:t>
            </a:r>
            <a:r>
              <a:rPr lang="en-US" i="1" dirty="0" smtClean="0"/>
              <a:t>R</a:t>
            </a:r>
            <a:endParaRPr lang="en-US" i="1" dirty="0"/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/>
              <a:t>R </a:t>
            </a:r>
            <a:r>
              <a:rPr lang="en-US" dirty="0" smtClean="0"/>
              <a:t>⋈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/>
              <a:t>⋈</a:t>
            </a:r>
            <a:r>
              <a:rPr lang="en-US" i="1" dirty="0" smtClean="0"/>
              <a:t>R</a:t>
            </a:r>
            <a:endParaRPr lang="en-US" i="1" dirty="0"/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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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endParaRPr lang="en-US" dirty="0"/>
          </a:p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Associativity of binary operations</a:t>
            </a:r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( 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T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T</a:t>
            </a:r>
            <a:r>
              <a:rPr lang="en-US" dirty="0"/>
              <a:t>)</a:t>
            </a:r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i="1" dirty="0" smtClean="0"/>
              <a:t>S</a:t>
            </a:r>
            <a:r>
              <a:rPr lang="en-US" dirty="0" smtClean="0"/>
              <a:t>) ⋈</a:t>
            </a:r>
            <a:r>
              <a:rPr lang="en-US" i="1" dirty="0" smtClean="0"/>
              <a:t>T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r>
              <a:rPr lang="en-US" dirty="0" smtClean="0"/>
              <a:t> ⋈ (</a:t>
            </a:r>
            <a:r>
              <a:rPr lang="en-US" i="1" dirty="0" smtClean="0"/>
              <a:t>S </a:t>
            </a:r>
            <a:r>
              <a:rPr lang="en-US" dirty="0" smtClean="0"/>
              <a:t>⋈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err="1"/>
              <a:t>Idempotence</a:t>
            </a:r>
            <a:r>
              <a:rPr lang="en-US" dirty="0"/>
              <a:t> of unary operations</a:t>
            </a:r>
            <a:endParaRPr lang="en-US" dirty="0" smtClean="0"/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’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’</a:t>
            </a:r>
            <a:r>
              <a:rPr lang="en-US" dirty="0" smtClean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)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2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2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)</a:t>
            </a:r>
            <a:r>
              <a:rPr lang="en-US" sz="2000" baseline="-250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2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2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marL="1625575" lvl="1">
              <a:spcBef>
                <a:spcPct val="40000"/>
              </a:spcBef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where</a:t>
            </a:r>
            <a:r>
              <a:rPr lang="en-US" i="1" dirty="0"/>
              <a:t> 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and </a:t>
            </a:r>
            <a:r>
              <a:rPr lang="en-US" i="1" dirty="0" smtClean="0"/>
              <a:t>A'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dirty="0" smtClean="0"/>
              <a:t>"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A'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</a:t>
            </a:r>
            <a:r>
              <a:rPr lang="en-US" i="1" dirty="0"/>
              <a:t>" </a:t>
            </a:r>
          </a:p>
          <a:p>
            <a:pPr marL="487672" indent="-487672">
              <a:lnSpc>
                <a:spcPts val="4124"/>
              </a:lnSpc>
              <a:spcAft>
                <a:spcPts val="18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Commuting selection with projection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 – Transformation Rules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6769100"/>
          </a:xfrm>
          <a:noFill/>
        </p:spPr>
        <p:txBody>
          <a:bodyPr/>
          <a:lstStyle/>
          <a:p>
            <a:pPr marL="487672" indent="-487672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Commuting selection with binary operations</a:t>
            </a:r>
          </a:p>
          <a:p>
            <a:pPr marL="1788132" lvl="1">
              <a:spcBef>
                <a:spcPts val="600"/>
              </a:spcBef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))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endParaRPr lang="en-US" i="1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1788132" lvl="1" indent="-487672">
              <a:spcBef>
                <a:spcPts val="600"/>
              </a:spcBef>
              <a:spcAft>
                <a:spcPts val="507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belongs to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T</a:t>
            </a:r>
          </a:p>
          <a:p>
            <a:pPr marL="487672" indent="-487672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Commuting projection with binary operations</a:t>
            </a:r>
            <a:endParaRPr lang="en-US" dirty="0" smtClean="0"/>
          </a:p>
          <a:p>
            <a:pPr marL="1788132" lvl="1">
              <a:spcBef>
                <a:spcPts val="600"/>
              </a:spcBef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B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endParaRPr lang="en-US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</a:t>
            </a:r>
            <a:r>
              <a:rPr lang="en-US" i="1" baseline="-25000" dirty="0" smtClean="0"/>
              <a:t>B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endParaRPr lang="en-US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/>
              <a:t>)</a:t>
            </a:r>
          </a:p>
          <a:p>
            <a:pPr marL="1788132" lvl="1">
              <a:spcAft>
                <a:spcPts val="1707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where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and 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];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'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B</a:t>
            </a:r>
            <a:r>
              <a:rPr lang="en-US" dirty="0"/>
              <a:t>' where  </a:t>
            </a:r>
            <a:r>
              <a:rPr lang="en-US" i="1" dirty="0" smtClean="0"/>
              <a:t>A'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dirty="0" smtClean="0"/>
              <a:t>'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 dirty="0" smtClean="0"/>
              <a:t>B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159500" cy="67691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Recall the previous example:</a:t>
            </a:r>
          </a:p>
          <a:p>
            <a:pPr marL="650230" lvl="1" indent="0">
              <a:buNone/>
            </a:pPr>
            <a:r>
              <a:rPr lang="en-US" dirty="0"/>
              <a:t>Find the names of employees other than J. Doe who worked on the CAD/CAM project for either one or two years.</a:t>
            </a:r>
          </a:p>
          <a:p>
            <a:pPr marL="650230" lvl="1" indent="0">
              <a:buNone/>
            </a:pPr>
            <a:endParaRPr lang="en-US" dirty="0"/>
          </a:p>
          <a:p>
            <a:pPr marL="650230" lvl="1" indent="0">
              <a:buNone/>
            </a:pPr>
            <a:r>
              <a:rPr lang="en-US" b="1" dirty="0" smtClean="0">
                <a:latin typeface="Courier New"/>
              </a:rPr>
              <a:t>SELECT </a:t>
            </a:r>
            <a:r>
              <a:rPr lang="en-US" dirty="0" smtClean="0">
                <a:latin typeface="Courier New"/>
              </a:rPr>
              <a:t>ENAME</a:t>
            </a:r>
            <a:endParaRPr lang="en-US" dirty="0">
              <a:latin typeface="Courier New"/>
            </a:endParaRP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PROJ, ASG, EMP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ASG.ENO=EMP.ENO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ASG.PNO=PROJ.PNO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 smtClean="0">
                <a:latin typeface="Courier New"/>
              </a:rPr>
              <a:t>ENAME ≠ "</a:t>
            </a:r>
            <a:r>
              <a:rPr lang="en-US" dirty="0">
                <a:latin typeface="Courier New"/>
              </a:rPr>
              <a:t>J. Doe"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PROJ.PNAME="CAD/CAM"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(DUR=12 </a:t>
            </a:r>
            <a:r>
              <a:rPr lang="en-US" b="1" dirty="0">
                <a:latin typeface="Courier New"/>
              </a:rPr>
              <a:t>OR</a:t>
            </a:r>
            <a:r>
              <a:rPr lang="en-US" dirty="0">
                <a:latin typeface="Courier New"/>
              </a:rPr>
              <a:t> DUR=24)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46416" y="2361784"/>
            <a:ext cx="6186811" cy="6763488"/>
            <a:chOff x="4735626" y="1371600"/>
            <a:chExt cx="4350102" cy="4755578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08508" y="1371600"/>
              <a:ext cx="1047087" cy="369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059060" y="2143125"/>
              <a:ext cx="2211393" cy="369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  <a:tab pos="2600919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DUR=12 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ＭＳ ゴシック"/>
                  <a:ea typeface="ＭＳ ゴシック"/>
                  <a:cs typeface="ＭＳ ゴシック"/>
                  <a:sym typeface="Symbol"/>
                </a:rPr>
                <a:t>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  <a:sym typeface="Symbol"/>
                </a:rPr>
                <a:t> 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166751" y="2957513"/>
              <a:ext cx="2336087" cy="37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PNAME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22215" y="3706813"/>
              <a:ext cx="2010845" cy="37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35626" y="5845175"/>
              <a:ext cx="625248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5894745" y="5845175"/>
              <a:ext cx="504110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66554" y="5845175"/>
              <a:ext cx="503793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rot="10800000" flipH="1">
              <a:off x="6267450" y="5589240"/>
              <a:ext cx="752822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rot="10800000">
              <a:off x="7380312" y="5589240"/>
              <a:ext cx="519088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rot="10800000" flipH="1">
              <a:off x="5054600" y="4864100"/>
              <a:ext cx="857250" cy="965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>
              <a:off x="6108700" y="4864100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 flipH="1">
              <a:off x="5975350" y="4114800"/>
              <a:ext cx="12700" cy="457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975350" y="3352800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 flipH="1">
              <a:off x="5975350" y="2590800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5975350" y="1816100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8440272" y="1612900"/>
              <a:ext cx="645456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 dirty="0">
                  <a:solidFill>
                    <a:schemeClr val="tx2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442710" y="3124200"/>
              <a:ext cx="577081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8574363" y="5251450"/>
              <a:ext cx="380448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01000" y="2438400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077200" y="4648200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01000" y="1524000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5591418" y="4513263"/>
              <a:ext cx="773609" cy="307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40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PNO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6743546" y="5235103"/>
              <a:ext cx="773609" cy="307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40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Equivalent Query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863450" y="2442582"/>
            <a:ext cx="1663064" cy="5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408854" y="4176555"/>
            <a:ext cx="10187093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PNAME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=“CAD/CAM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”</a:t>
            </a:r>
            <a:r>
              <a:rPr lang="en-US" sz="3600" baseline="-25000" dirty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 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DUR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=24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sz="3600" baseline="-25000" dirty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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≠“J. Doe”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350272" y="7519367"/>
            <a:ext cx="27974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>
                <a:solidFill>
                  <a:schemeClr val="tx2"/>
                </a:solidFill>
                <a:latin typeface="Book Antiqua"/>
              </a:rPr>
              <a:t>× </a:t>
            </a:r>
            <a:endParaRPr lang="en-US" sz="34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274526" y="8868217"/>
            <a:ext cx="889241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8401700" y="8836608"/>
            <a:ext cx="716956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ASG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895401" y="8868217"/>
            <a:ext cx="716505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EMP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rot="10800000" flipH="1">
            <a:off x="4253653" y="7969622"/>
            <a:ext cx="1119858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rot="10800000">
            <a:off x="5545102" y="7942528"/>
            <a:ext cx="1137920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rot="10800000" flipH="1">
            <a:off x="5527040" y="6398208"/>
            <a:ext cx="993422" cy="11379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rot="10800000">
            <a:off x="6800427" y="6425302"/>
            <a:ext cx="1869440" cy="23029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 rot="10800000" flipH="1">
            <a:off x="6574649" y="4935168"/>
            <a:ext cx="18062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rot="10800000" flipH="1">
            <a:off x="6547556" y="3147008"/>
            <a:ext cx="18062" cy="9482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5683110" y="5766384"/>
            <a:ext cx="2106560" cy="5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PNO,ENO 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9869481" y="8796209"/>
            <a:ext cx="716505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EMP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5418667" y="2314129"/>
            <a:ext cx="1625600" cy="4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9153109" y="7545401"/>
            <a:ext cx="284393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 </a:t>
            </a:r>
            <a:r>
              <a:rPr lang="en-US" sz="2600" baseline="-25000" dirty="0">
                <a:solidFill>
                  <a:schemeClr val="tx2"/>
                </a:solidFill>
                <a:latin typeface="Arial"/>
              </a:rPr>
              <a:t>≠</a:t>
            </a:r>
            <a:r>
              <a:rPr lang="en-US" sz="3800" baseline="-25000" dirty="0">
                <a:solidFill>
                  <a:schemeClr val="tx2"/>
                </a:solidFill>
                <a:latin typeface="Arial" charset="0"/>
              </a:rPr>
              <a:t> "J. Doe"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437433" y="8796209"/>
            <a:ext cx="716956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ASG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616926" y="8796209"/>
            <a:ext cx="889241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9331396" y="6432316"/>
            <a:ext cx="2481297" cy="4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 rot="10800000" flipH="1">
            <a:off x="10218702" y="801953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 rot="10800000" flipH="1">
            <a:off x="10218702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1781938" y="7545401"/>
            <a:ext cx="3411889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PNAME 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= </a:t>
            </a:r>
            <a:r>
              <a:rPr lang="en-US" sz="3800" baseline="-25000" dirty="0">
                <a:solidFill>
                  <a:schemeClr val="tx2"/>
                </a:solidFill>
                <a:latin typeface="Arial" charset="0"/>
              </a:rPr>
              <a:t>"CAD/CAM"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2578383" y="6432316"/>
            <a:ext cx="98213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 rot="10800000" flipH="1">
            <a:off x="3052516" y="8046627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 rot="10800000" flipH="1">
            <a:off x="3052516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5651219" y="7545401"/>
            <a:ext cx="304766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DUR 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baseline="-25000" dirty="0" smtClean="0">
                <a:solidFill>
                  <a:schemeClr val="tx2"/>
                </a:solidFill>
                <a:latin typeface="Arial" charset="0"/>
              </a:rPr>
              <a:t>12</a:t>
            </a:r>
            <a:r>
              <a:rPr lang="en-US" sz="3400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DUR=24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rot="10800000" flipH="1">
            <a:off x="6775592" y="8073720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 rot="10800000" flipH="1">
            <a:off x="6775592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6035041" y="6432316"/>
            <a:ext cx="1798707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 rot="10800000" flipH="1">
            <a:off x="6827520" y="5608227"/>
            <a:ext cx="1309511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 rot="10800000">
            <a:off x="8769209" y="5635320"/>
            <a:ext cx="1463040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7507112" y="3998431"/>
            <a:ext cx="227245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 rot="10800000" flipH="1">
            <a:off x="8349262" y="4497400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 rot="10800000">
            <a:off x="6601742" y="3738787"/>
            <a:ext cx="1273387" cy="2709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5" name="Line 23"/>
          <p:cNvSpPr>
            <a:spLocks noChangeShapeType="1"/>
          </p:cNvSpPr>
          <p:nvPr/>
        </p:nvSpPr>
        <p:spPr bwMode="auto">
          <a:xfrm rot="10800000" flipH="1">
            <a:off x="6102774" y="2763427"/>
            <a:ext cx="18062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6" name="Line 24"/>
          <p:cNvSpPr>
            <a:spLocks noChangeShapeType="1"/>
          </p:cNvSpPr>
          <p:nvPr/>
        </p:nvSpPr>
        <p:spPr bwMode="auto">
          <a:xfrm rot="10800000" flipH="1">
            <a:off x="3034454" y="3820067"/>
            <a:ext cx="2555804" cy="26009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7" name="Rectangle 25"/>
          <p:cNvSpPr>
            <a:spLocks noGrp="1" noChangeArrowheads="1"/>
          </p:cNvSpPr>
          <p:nvPr>
            <p:ph type="title"/>
          </p:nvPr>
        </p:nvSpPr>
        <p:spPr>
          <a:xfrm>
            <a:off x="355600" y="555519"/>
            <a:ext cx="12293600" cy="1612900"/>
          </a:xfrm>
        </p:spPr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5497824" y="339084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7731337" y="5197312"/>
            <a:ext cx="122918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2 – Data Localization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Input:  </a:t>
            </a:r>
            <a:r>
              <a:rPr lang="en-US" dirty="0"/>
              <a:t>Algebraic query on distributed relations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Determine which fragments are involved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Localization program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substitute for each global query its materialization program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optimize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6951588" cy="7128792"/>
          </a:xfrm>
          <a:noFill/>
        </p:spPr>
        <p:txBody>
          <a:bodyPr/>
          <a:lstStyle/>
          <a:p>
            <a:pPr>
              <a:lnSpc>
                <a:spcPts val="3413"/>
              </a:lnSpc>
              <a:spcAft>
                <a:spcPts val="853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Assume </a:t>
            </a:r>
          </a:p>
          <a:p>
            <a:pPr marL="1092747" lvl="1" indent="-523796"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EMP is fragmented into </a:t>
            </a:r>
            <a:r>
              <a:rPr lang="en-US" sz="2800" dirty="0"/>
              <a:t>EMP</a:t>
            </a:r>
            <a:r>
              <a:rPr lang="en-US" sz="2800" baseline="-25000" dirty="0"/>
              <a:t>1</a:t>
            </a:r>
            <a:r>
              <a:rPr lang="en-US" dirty="0"/>
              <a:t>, </a:t>
            </a:r>
            <a:r>
              <a:rPr lang="en-US" sz="2800" dirty="0"/>
              <a:t>EMP</a:t>
            </a:r>
            <a:r>
              <a:rPr lang="en-US" sz="2800" baseline="-25000" dirty="0"/>
              <a:t>2</a:t>
            </a:r>
            <a:r>
              <a:rPr lang="en-US" dirty="0"/>
              <a:t>, </a:t>
            </a:r>
            <a:r>
              <a:rPr lang="en-US" sz="2800" dirty="0"/>
              <a:t>EMP</a:t>
            </a:r>
            <a:r>
              <a:rPr lang="en-US" sz="2800" baseline="-25000" dirty="0"/>
              <a:t>3</a:t>
            </a:r>
            <a:r>
              <a:rPr lang="en-US" dirty="0"/>
              <a:t> as follows: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1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≤“E3”</a:t>
            </a:r>
            <a:r>
              <a:rPr lang="en-US" dirty="0"/>
              <a:t>(EMP)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2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“</a:t>
            </a:r>
            <a:r>
              <a:rPr lang="en-US" sz="2800" baseline="-25000" dirty="0"/>
              <a:t>E3”&lt;ENO≤“E6”</a:t>
            </a:r>
            <a:r>
              <a:rPr lang="en-US" dirty="0"/>
              <a:t>(EMP)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3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≥“E6</a:t>
            </a:r>
            <a:r>
              <a:rPr lang="en-US" sz="4000" baseline="-25000" dirty="0"/>
              <a:t>”</a:t>
            </a:r>
            <a:r>
              <a:rPr lang="en-US" dirty="0"/>
              <a:t>(EMP)</a:t>
            </a:r>
          </a:p>
          <a:p>
            <a:pPr marL="1092747" lvl="1" indent="-523796"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ASG fragmented into </a:t>
            </a:r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dirty="0"/>
              <a:t> and </a:t>
            </a:r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dirty="0"/>
              <a:t> as follows: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≤“E3”</a:t>
            </a:r>
            <a:r>
              <a:rPr lang="en-US" dirty="0"/>
              <a:t>(ASG)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&gt;“E3”</a:t>
            </a:r>
            <a:r>
              <a:rPr lang="en-US" dirty="0"/>
              <a:t>(ASG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ts val="3129"/>
              </a:lnSpc>
              <a:spcAft>
                <a:spcPts val="18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Replace EMP by (</a:t>
            </a:r>
            <a:r>
              <a:rPr lang="en-US" dirty="0" smtClean="0"/>
              <a:t>EMP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/>
              <a:t>EMP</a:t>
            </a:r>
            <a:r>
              <a:rPr lang="en-US" baseline="-25000" dirty="0" smtClean="0"/>
              <a:t>2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/>
              <a:t>EMP</a:t>
            </a:r>
            <a:r>
              <a:rPr lang="en-US" baseline="-25000" dirty="0" smtClean="0"/>
              <a:t>3</a:t>
            </a:r>
            <a:r>
              <a:rPr lang="en-US" dirty="0"/>
              <a:t>)  </a:t>
            </a:r>
          </a:p>
          <a:p>
            <a:pPr>
              <a:lnSpc>
                <a:spcPts val="3129"/>
              </a:lnSpc>
              <a:spcAft>
                <a:spcPts val="18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and ASG by (</a:t>
            </a:r>
            <a:r>
              <a:rPr lang="en-US" dirty="0" smtClean="0"/>
              <a:t>ASG</a:t>
            </a:r>
            <a:r>
              <a:rPr lang="en-US" baseline="-25000" dirty="0" smtClean="0"/>
              <a:t>1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/>
              <a:t>ASG</a:t>
            </a:r>
            <a:r>
              <a:rPr lang="en-US" baseline="-25000" dirty="0"/>
              <a:t>2</a:t>
            </a:r>
            <a:r>
              <a:rPr lang="en-US" dirty="0"/>
              <a:t>) in any query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426028" y="2164501"/>
            <a:ext cx="1487876" cy="5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9067236" y="2706367"/>
            <a:ext cx="18062" cy="50574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852537" y="2996115"/>
            <a:ext cx="2276264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2800" baseline="-25000" dirty="0" smtClean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  <a:sym typeface="Symbol"/>
              </a:rPr>
              <a:t>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DUR=24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9085298" y="3669040"/>
            <a:ext cx="18062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7827717" y="3908214"/>
            <a:ext cx="3334737" cy="52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PNAME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=“CAD/CAM”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955269" y="4919699"/>
            <a:ext cx="2131994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≠“J. DOE”</a:t>
            </a:r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9085298" y="4533618"/>
            <a:ext cx="18062" cy="50574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>
            <a:off x="9085298" y="5545102"/>
            <a:ext cx="18062" cy="4696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>
            <a:off x="9401387" y="6538525"/>
            <a:ext cx="79473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10792178" y="7423574"/>
            <a:ext cx="79473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 flipH="1">
            <a:off x="9356231" y="7423574"/>
            <a:ext cx="81280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7080392" y="7846731"/>
            <a:ext cx="972844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H="1">
            <a:off x="7613227" y="6484338"/>
            <a:ext cx="1146951" cy="13095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9194349" y="7848036"/>
            <a:ext cx="27579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800" dirty="0">
              <a:solidFill>
                <a:schemeClr val="tx2"/>
              </a:solidFill>
              <a:latin typeface="Symbol" charset="2"/>
              <a:cs typeface="Symbol" charset="2"/>
              <a:sym typeface="Symbol" charset="2"/>
            </a:endParaRPr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11549811" y="7884161"/>
            <a:ext cx="27579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800" dirty="0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>
            <a:off x="9302045" y="8308622"/>
            <a:ext cx="18062" cy="3793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8507307" y="8308622"/>
            <a:ext cx="415431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auto">
          <a:xfrm>
            <a:off x="9645227" y="8308622"/>
            <a:ext cx="397369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2" name="Line 22"/>
          <p:cNvSpPr>
            <a:spLocks noChangeShapeType="1"/>
          </p:cNvSpPr>
          <p:nvPr/>
        </p:nvSpPr>
        <p:spPr bwMode="auto">
          <a:xfrm>
            <a:off x="11921067" y="8308622"/>
            <a:ext cx="397369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3" name="Line 23"/>
          <p:cNvSpPr>
            <a:spLocks noChangeShapeType="1"/>
          </p:cNvSpPr>
          <p:nvPr/>
        </p:nvSpPr>
        <p:spPr bwMode="auto">
          <a:xfrm flipH="1">
            <a:off x="11162453" y="8308622"/>
            <a:ext cx="415431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7947378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8848232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9803255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10780504" y="8855005"/>
            <a:ext cx="923816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11966222" y="8855005"/>
            <a:ext cx="923816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8653039" y="5960534"/>
            <a:ext cx="896020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10145739" y="6935893"/>
            <a:ext cx="948948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Provides Parallellism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430806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494161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V="1">
            <a:off x="7179733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 flipV="1">
            <a:off x="8543431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251855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315210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4000782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5364480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-71594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991761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677334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2041031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293209" y="3745654"/>
            <a:ext cx="614485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34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1544320" y="4343965"/>
            <a:ext cx="4479431" cy="1661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 flipV="1">
            <a:off x="6827520" y="4443307"/>
            <a:ext cx="1426916" cy="1571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9718130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1781486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10467058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 flipV="1">
            <a:off x="11812693" y="6664960"/>
            <a:ext cx="632178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4940018" y="4425244"/>
            <a:ext cx="1463040" cy="162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 flipV="1">
            <a:off x="7134578" y="4343965"/>
            <a:ext cx="4407182" cy="1661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6600451" y="3160889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50205" name="Picture 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0487" y="2655147"/>
            <a:ext cx="559929" cy="34318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177009" y="6041814"/>
            <a:ext cx="120720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4249352" y="6041814"/>
            <a:ext cx="133134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7510497" y="6041814"/>
            <a:ext cx="134736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0906091" y="6041814"/>
            <a:ext cx="1224951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Eliminates Unnecessary Work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35215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798571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5463822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6827520" y="6737209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411767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475122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V="1">
            <a:off x="2140374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 flipV="1">
            <a:off x="3504071" y="6737209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3007360" y="4443307"/>
            <a:ext cx="2980267" cy="1643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 flipV="1">
            <a:off x="6899769" y="4461369"/>
            <a:ext cx="2817707" cy="162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8076727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0140082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8805334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 flipV="1">
            <a:off x="10150969" y="6737209"/>
            <a:ext cx="632178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6345381" y="4569742"/>
            <a:ext cx="0" cy="15352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6350316" y="3115733"/>
            <a:ext cx="0" cy="6231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52247" name="Picture 2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352" y="2673209"/>
            <a:ext cx="559929" cy="34318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173022" y="3784036"/>
            <a:ext cx="35458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3400" dirty="0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405946" y="6177281"/>
            <a:ext cx="122893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5887933" y="6177281"/>
            <a:ext cx="122893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9165097" y="6216544"/>
            <a:ext cx="133134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1 – Query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Input :  </a:t>
            </a:r>
            <a:r>
              <a:rPr lang="en-US" dirty="0"/>
              <a:t>Calculus 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detect and reject “incorrect” queries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possible for only a subset of relational calculus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Simplification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Restructuring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calculus </a:t>
            </a:r>
            <a:r>
              <a:rPr lang="en-US" dirty="0" smtClean="0"/>
              <a:t>query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/>
              <a:t>algebraic </a:t>
            </a:r>
            <a:r>
              <a:rPr lang="en-US" dirty="0"/>
              <a:t>query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use transformation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Reduction with selection</a:t>
            </a:r>
          </a:p>
          <a:p>
            <a:pPr marL="1056623" lvl="1"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={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where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sym typeface="Symbol"/>
              </a:rPr>
              <a:t>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</a:t>
            </a:r>
            <a:endParaRPr lang="en-US" dirty="0" smtClean="0"/>
          </a:p>
          <a:p>
            <a:pPr marL="1544296" lvl="2"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sz="2800" i="1" baseline="-25000" dirty="0" smtClean="0"/>
              <a:t>p</a:t>
            </a:r>
            <a:r>
              <a:rPr lang="en-US" sz="2800" i="1" baseline="-50000" dirty="0" smtClean="0"/>
              <a:t>i</a:t>
            </a:r>
            <a:r>
              <a:rPr lang="en-US" sz="2800" dirty="0" smtClean="0"/>
              <a:t>(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)=</a:t>
            </a:r>
            <a:r>
              <a:rPr lang="en-US" sz="2800" dirty="0" smtClean="0">
                <a:latin typeface="Symbol" charset="2"/>
                <a:sym typeface="Symbol"/>
              </a:rPr>
              <a:t>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if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</a:t>
            </a:r>
            <a:r>
              <a:rPr lang="en-US" sz="2800" i="1" dirty="0" smtClean="0"/>
              <a:t>x </a:t>
            </a:r>
            <a:r>
              <a:rPr lang="en-US" sz="2800" dirty="0"/>
              <a:t>in </a:t>
            </a:r>
            <a:r>
              <a:rPr lang="en-US" sz="2800" i="1" dirty="0"/>
              <a:t>R</a:t>
            </a:r>
            <a:r>
              <a:rPr lang="en-US" sz="2800" dirty="0"/>
              <a:t>: ¬(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j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  <a:endParaRPr lang="en-US" sz="3400" dirty="0"/>
          </a:p>
          <a:p>
            <a:pPr marL="1056623" lvl="1"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Example</a:t>
            </a: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SELECT</a:t>
            </a:r>
            <a:r>
              <a:rPr lang="en-US" sz="2600" dirty="0">
                <a:latin typeface="Courier New"/>
              </a:rPr>
              <a:t>	*</a:t>
            </a: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FROM</a:t>
            </a:r>
            <a:r>
              <a:rPr lang="en-US" sz="2600" dirty="0">
                <a:latin typeface="Courier New"/>
              </a:rPr>
              <a:t>	</a:t>
            </a:r>
            <a:r>
              <a:rPr lang="en-US" sz="2600" dirty="0" smtClean="0">
                <a:latin typeface="Courier New"/>
              </a:rPr>
              <a:t>	EMP</a:t>
            </a:r>
            <a:endParaRPr lang="en-US" sz="2600" dirty="0">
              <a:latin typeface="Courier New"/>
            </a:endParaRP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WHERE</a:t>
            </a:r>
            <a:r>
              <a:rPr lang="en-US" sz="2600" dirty="0">
                <a:latin typeface="Courier New"/>
              </a:rPr>
              <a:t>	ENO="E5"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216822" y="6265334"/>
            <a:ext cx="1712930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  <a:latin typeface="Arial"/>
              </a:rPr>
              <a:t>ENO</a:t>
            </a:r>
            <a:r>
              <a:rPr lang="en-US" baseline="-25000" dirty="0">
                <a:solidFill>
                  <a:schemeClr val="tx2"/>
                </a:solidFill>
                <a:latin typeface="Arial"/>
              </a:rPr>
              <a:t>=“E5”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095873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118187" y="6890738"/>
            <a:ext cx="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563428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130326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4118187" y="8073814"/>
            <a:ext cx="0" cy="5147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2664178" y="8073813"/>
            <a:ext cx="1255324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 flipV="1">
            <a:off x="4389120" y="8073813"/>
            <a:ext cx="1273387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8898558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8581302" y="6265334"/>
            <a:ext cx="1712930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  <a:latin typeface="Arial"/>
              </a:rPr>
              <a:t>ENO</a:t>
            </a:r>
            <a:r>
              <a:rPr lang="en-US" baseline="-25000" dirty="0">
                <a:solidFill>
                  <a:schemeClr val="tx2"/>
                </a:solidFill>
                <a:latin typeface="Arial"/>
              </a:rPr>
              <a:t>=“E5” 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9509760" y="6908800"/>
            <a:ext cx="0" cy="17339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40835" y="7537965"/>
            <a:ext cx="35458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 smtClean="0">
                <a:latin typeface="Symbol" charset="2"/>
                <a:cs typeface="Symbol" charset="2"/>
                <a:sym typeface="Symbol" charset="2"/>
              </a:rPr>
              <a:t></a:t>
            </a:r>
            <a:endParaRPr lang="en-US" sz="3400" dirty="0">
              <a:latin typeface="Symbol" charset="2"/>
              <a:sym typeface="Symbol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Reduction for PHF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2418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Reduction with join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Possible if fragmentation is done on join attribute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Distribute join over union</a:t>
            </a:r>
          </a:p>
          <a:p>
            <a:pPr marL="2763477" lvl="2">
              <a:lnSpc>
                <a:spcPts val="3413"/>
              </a:lnSpc>
              <a:spcAft>
                <a:spcPts val="1991"/>
              </a:spcAft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latin typeface="Symbol" charset="2"/>
                <a:sym typeface="Symbol"/>
              </a:rPr>
              <a:t>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sym typeface="Symbol" charset="2"/>
              </a:rPr>
              <a:t> 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</a:t>
            </a:r>
            <a:r>
              <a:rPr lang="en-US" sz="2800" dirty="0"/>
              <a:t>)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Given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i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i="1" baseline="-25000" dirty="0" smtClean="0"/>
              <a:t>p</a:t>
            </a:r>
            <a:r>
              <a:rPr lang="en-US" sz="2800" i="1" baseline="-50000" dirty="0" smtClean="0"/>
              <a:t>i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dirty="0"/>
              <a:t>) and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j</a:t>
            </a:r>
            <a:r>
              <a:rPr lang="en-US" sz="2800" dirty="0"/>
              <a:t> 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i="1" baseline="-25000" dirty="0" err="1" smtClean="0"/>
              <a:t>p</a:t>
            </a:r>
            <a:r>
              <a:rPr lang="en-US" sz="2800" i="1" baseline="-50000" dirty="0" err="1" smtClean="0"/>
              <a:t>j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dirty="0"/>
              <a:t>)</a:t>
            </a:r>
          </a:p>
          <a:p>
            <a:pPr marL="2763477" lvl="2">
              <a:lnSpc>
                <a:spcPts val="4124"/>
              </a:lnSpc>
              <a:spcAft>
                <a:spcPts val="18"/>
              </a:spcAft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i="1" dirty="0" err="1"/>
              <a:t>R</a:t>
            </a:r>
            <a:r>
              <a:rPr lang="en-US" sz="2800" i="1" baseline="-25000" dirty="0" err="1"/>
              <a:t>i</a:t>
            </a:r>
            <a:r>
              <a:rPr lang="en-US" sz="2800" spc="-427" dirty="0">
                <a:latin typeface="MS PGothic"/>
                <a:ea typeface="MS PGothic"/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 =</a:t>
            </a:r>
            <a:r>
              <a:rPr lang="en-US" sz="2800" dirty="0" smtClean="0">
                <a:latin typeface="Symbol" charset="2"/>
                <a:sym typeface="Symbol"/>
              </a:rPr>
              <a:t></a:t>
            </a:r>
            <a:r>
              <a:rPr lang="en-US" sz="2800" dirty="0" smtClean="0"/>
              <a:t> </a:t>
            </a:r>
            <a:r>
              <a:rPr lang="en-US" sz="2800" dirty="0"/>
              <a:t>if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</a:t>
            </a:r>
            <a:r>
              <a:rPr lang="en-US" sz="2800" i="1" dirty="0" smtClean="0"/>
              <a:t>x </a:t>
            </a:r>
            <a:r>
              <a:rPr lang="en-US" sz="2800" dirty="0"/>
              <a:t>in </a:t>
            </a:r>
            <a:r>
              <a:rPr lang="en-US" sz="2800" i="1" dirty="0" err="1"/>
              <a:t>R</a:t>
            </a:r>
            <a:r>
              <a:rPr lang="en-US" sz="4300" i="1" baseline="-25000" dirty="0" err="1"/>
              <a:t>i</a:t>
            </a:r>
            <a:r>
              <a:rPr lang="en-US" sz="2800" i="1" dirty="0" smtClean="0"/>
              <a:t>,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</a:t>
            </a:r>
            <a:r>
              <a:rPr lang="en-US" sz="2800" i="1" dirty="0" smtClean="0"/>
              <a:t>y </a:t>
            </a:r>
            <a:r>
              <a:rPr lang="en-US" sz="2800" dirty="0"/>
              <a:t>in </a:t>
            </a:r>
            <a:r>
              <a:rPr lang="en-US" sz="2800" i="1" dirty="0" err="1"/>
              <a:t>R</a:t>
            </a:r>
            <a:r>
              <a:rPr lang="en-US" sz="4300" i="1" baseline="-25000" dirty="0" err="1"/>
              <a:t>j</a:t>
            </a:r>
            <a:r>
              <a:rPr lang="en-US" sz="2800" dirty="0"/>
              <a:t>: ¬(</a:t>
            </a:r>
            <a:r>
              <a:rPr lang="en-US" sz="2800" i="1" dirty="0"/>
              <a:t>p</a:t>
            </a:r>
            <a:r>
              <a:rPr lang="en-US" sz="43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err="1"/>
              <a:t>p</a:t>
            </a:r>
            <a:r>
              <a:rPr lang="en-US" sz="4300" i="1" baseline="-25000" dirty="0" err="1"/>
              <a:t>j</a:t>
            </a:r>
            <a:r>
              <a:rPr lang="en-US" sz="2800" dirty="0"/>
              <a:t>(</a:t>
            </a:r>
            <a:r>
              <a:rPr lang="en-US" sz="2800" i="1" dirty="0"/>
              <a:t>y</a:t>
            </a:r>
            <a:r>
              <a:rPr lang="en-US" sz="2800" dirty="0"/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303516" cy="6769100"/>
          </a:xfrm>
        </p:spPr>
        <p:txBody>
          <a:bodyPr/>
          <a:lstStyle/>
          <a:p>
            <a:r>
              <a:rPr lang="en-US" dirty="0" smtClean="0"/>
              <a:t>Assume EMP is fragmented as before and</a:t>
            </a:r>
          </a:p>
          <a:p>
            <a:pPr lvl="1"/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 </a:t>
            </a:r>
            <a:r>
              <a:rPr lang="en-US" sz="2800" baseline="-25000" dirty="0"/>
              <a:t>≤ "E3"</a:t>
            </a:r>
            <a:r>
              <a:rPr lang="en-US" sz="2800" dirty="0"/>
              <a:t>(ASG)</a:t>
            </a:r>
          </a:p>
          <a:p>
            <a:pPr lvl="1"/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sz="2800" dirty="0"/>
              <a:t>: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 </a:t>
            </a:r>
            <a:r>
              <a:rPr lang="en-US" sz="2800" baseline="-25000" dirty="0"/>
              <a:t>&gt; "E3"</a:t>
            </a:r>
            <a:r>
              <a:rPr lang="en-US" sz="2800" dirty="0"/>
              <a:t>(ASG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Consider the query</a:t>
            </a:r>
          </a:p>
          <a:p>
            <a:pPr>
              <a:lnSpc>
                <a:spcPct val="90000"/>
              </a:lnSpc>
              <a:spcAft>
                <a:spcPts val="569"/>
              </a:spcAft>
              <a:buNone/>
            </a:pPr>
            <a:r>
              <a:rPr lang="en-US" b="1" dirty="0">
                <a:latin typeface="Courier New"/>
              </a:rPr>
              <a:t>		SELECT	</a:t>
            </a:r>
            <a:r>
              <a:rPr lang="en-US" dirty="0">
                <a:latin typeface="Courier New"/>
              </a:rPr>
              <a:t>*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69"/>
              </a:spcAft>
              <a:buNone/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</a:t>
            </a:r>
            <a:r>
              <a:rPr lang="en-US" dirty="0" smtClean="0">
                <a:latin typeface="Courier New"/>
              </a:rPr>
              <a:t>	EMP</a:t>
            </a:r>
            <a:r>
              <a:rPr lang="en-US" dirty="0">
                <a:latin typeface="Courier New"/>
              </a:rPr>
              <a:t>,ASG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"/>
              </a:spcAft>
              <a:buNone/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EMP.ENO=ASG.ENO</a:t>
            </a:r>
          </a:p>
          <a:p>
            <a:r>
              <a:rPr lang="en-US" dirty="0" smtClean="0"/>
              <a:t>Distribute join over unions</a:t>
            </a:r>
          </a:p>
          <a:p>
            <a:r>
              <a:rPr lang="en-US" dirty="0" smtClean="0"/>
              <a:t>Apply the reduction rule</a:t>
            </a:r>
            <a:endParaRPr lang="en-US" dirty="0"/>
          </a:p>
          <a:p>
            <a:pPr lvl="1"/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385004" y="2472080"/>
            <a:ext cx="6407579" cy="2677726"/>
            <a:chOff x="6385004" y="2472080"/>
            <a:chExt cx="6407579" cy="2677726"/>
          </a:xfrm>
        </p:grpSpPr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583714" y="3555814"/>
              <a:ext cx="275792" cy="436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413"/>
                </a:lnSpc>
                <a:tabLst>
                  <a:tab pos="0" algn="l"/>
                </a:tabLst>
              </a:pPr>
              <a:r>
                <a:rPr lang="en-US" sz="28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28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11119397" y="3555814"/>
              <a:ext cx="275792" cy="436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413"/>
                </a:lnSpc>
                <a:tabLst>
                  <a:tab pos="0" algn="l"/>
                </a:tabLst>
              </a:pPr>
              <a:r>
                <a:rPr lang="en-US" sz="28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28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6385004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480027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 dirty="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 dirty="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8559246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988004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191430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 rot="10800000" flipH="1">
              <a:off x="7744187" y="3993823"/>
              <a:ext cx="11289" cy="7405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 rot="10800000" flipH="1">
              <a:off x="6658195" y="4016401"/>
              <a:ext cx="943752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 rot="10800000">
              <a:off x="7890943" y="4034463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 rot="10800000" flipH="1">
              <a:off x="10198394" y="3993823"/>
              <a:ext cx="941494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 rot="10800000">
              <a:off x="11286644" y="4011885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 rot="10800000" flipH="1">
              <a:off x="7737414" y="2962018"/>
              <a:ext cx="1684304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rot="10800000">
              <a:off x="9516545" y="2984596"/>
              <a:ext cx="1697850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9062731" y="2472080"/>
              <a:ext cx="1126632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7281" y="5976152"/>
            <a:ext cx="6613031" cy="3005104"/>
            <a:chOff x="6177281" y="5976152"/>
            <a:chExt cx="6613031" cy="3005104"/>
          </a:xfrm>
        </p:grpSpPr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9078525" y="5976152"/>
              <a:ext cx="279964" cy="532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34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20" name="Line 28"/>
            <p:cNvSpPr>
              <a:spLocks noChangeShapeType="1"/>
            </p:cNvSpPr>
            <p:nvPr/>
          </p:nvSpPr>
          <p:spPr bwMode="auto">
            <a:xfrm rot="10800000" flipH="1">
              <a:off x="7123290" y="6443512"/>
              <a:ext cx="1941689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6177281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7432605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3" name="Line 31"/>
            <p:cNvSpPr>
              <a:spLocks noChangeShapeType="1"/>
            </p:cNvSpPr>
            <p:nvPr/>
          </p:nvSpPr>
          <p:spPr bwMode="auto">
            <a:xfrm rot="10800000" flipH="1">
              <a:off x="6457245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 rot="10800000">
              <a:off x="7102970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8324428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9582010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rot="10800000" flipH="1">
              <a:off x="8606650" y="7872686"/>
              <a:ext cx="550898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 rot="10800000">
              <a:off x="9252374" y="7872686"/>
              <a:ext cx="559929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10670259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11912036" y="858162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rot="10800000" flipH="1">
              <a:off x="10950223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2" name="Line 40"/>
            <p:cNvSpPr>
              <a:spLocks noChangeShapeType="1"/>
            </p:cNvSpPr>
            <p:nvPr/>
          </p:nvSpPr>
          <p:spPr bwMode="auto">
            <a:xfrm rot="10800000">
              <a:off x="11595948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3" name="Line 41"/>
            <p:cNvSpPr>
              <a:spLocks noChangeShapeType="1"/>
            </p:cNvSpPr>
            <p:nvPr/>
          </p:nvSpPr>
          <p:spPr bwMode="auto">
            <a:xfrm rot="10800000">
              <a:off x="9437512" y="6443512"/>
              <a:ext cx="1952978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4" name="Line 42"/>
            <p:cNvSpPr>
              <a:spLocks noChangeShapeType="1"/>
            </p:cNvSpPr>
            <p:nvPr/>
          </p:nvSpPr>
          <p:spPr bwMode="auto">
            <a:xfrm rot="10800000" flipH="1">
              <a:off x="9227539" y="6443512"/>
              <a:ext cx="9031" cy="1009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6604001" y="7348882"/>
              <a:ext cx="1198880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89846" name="Text Box 54"/>
            <p:cNvSpPr txBox="1">
              <a:spLocks noChangeArrowheads="1"/>
            </p:cNvSpPr>
            <p:nvPr/>
          </p:nvSpPr>
          <p:spPr bwMode="auto">
            <a:xfrm>
              <a:off x="8654063" y="7348882"/>
              <a:ext cx="1115342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89849" name="Text Box 57"/>
            <p:cNvSpPr txBox="1">
              <a:spLocks noChangeArrowheads="1"/>
            </p:cNvSpPr>
            <p:nvPr/>
          </p:nvSpPr>
          <p:spPr bwMode="auto">
            <a:xfrm>
              <a:off x="11008925" y="7348882"/>
              <a:ext cx="1126631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Reduction for VF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381720" y="2284512"/>
            <a:ext cx="12293600" cy="3971776"/>
          </a:xfrm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996"/>
              </a:spcAft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Find useless (not empty) intermediate relations</a:t>
            </a:r>
          </a:p>
          <a:p>
            <a:pPr marL="1463017" lvl="1" indent="0">
              <a:lnSpc>
                <a:spcPts val="3413"/>
              </a:lnSpc>
              <a:spcAft>
                <a:spcPts val="853"/>
              </a:spcAft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defined over attributes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vertically fragmented as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'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where </a:t>
            </a:r>
            <a:r>
              <a:rPr lang="en-US" i="1" dirty="0"/>
              <a:t>A</a:t>
            </a:r>
            <a:r>
              <a:rPr lang="en-US" dirty="0" smtClean="0"/>
              <a:t>'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i="1" dirty="0" smtClean="0"/>
              <a:t>A</a:t>
            </a:r>
            <a:r>
              <a:rPr lang="en-US" dirty="0"/>
              <a:t>:</a:t>
            </a:r>
          </a:p>
          <a:p>
            <a:pPr marL="1463017" lvl="1" indent="0">
              <a:spcBef>
                <a:spcPct val="0"/>
              </a:spcBef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3300" i="1" baseline="-25000" dirty="0" smtClean="0"/>
              <a:t>D,K</a:t>
            </a:r>
            <a:r>
              <a:rPr lang="en-US" sz="2300" dirty="0" smtClean="0"/>
              <a:t>(</a:t>
            </a:r>
            <a:r>
              <a:rPr lang="en-US" sz="2300" i="1" dirty="0" err="1" smtClean="0"/>
              <a:t>R</a:t>
            </a:r>
            <a:r>
              <a:rPr lang="en-US" sz="3300" i="1" baseline="-25000" dirty="0" err="1" smtClean="0"/>
              <a:t>i</a:t>
            </a:r>
            <a:r>
              <a:rPr lang="en-US" sz="2300" dirty="0"/>
              <a:t>) is useless if the set of projection attributes </a:t>
            </a:r>
            <a:r>
              <a:rPr lang="en-US" sz="2300" i="1" dirty="0"/>
              <a:t>D</a:t>
            </a:r>
            <a:r>
              <a:rPr lang="en-US" sz="2300" dirty="0"/>
              <a:t> is not in </a:t>
            </a:r>
            <a:r>
              <a:rPr lang="en-US" sz="2300" i="1" dirty="0"/>
              <a:t>A</a:t>
            </a:r>
            <a:r>
              <a:rPr lang="en-US" sz="2300" dirty="0"/>
              <a:t>'</a:t>
            </a:r>
          </a:p>
          <a:p>
            <a:pPr marL="1463017" lvl="1" indent="0">
              <a:lnSpc>
                <a:spcPts val="3413"/>
              </a:lnSpc>
              <a:spcAft>
                <a:spcPts val="853"/>
              </a:spcAft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Example: EMP</a:t>
            </a:r>
            <a:r>
              <a:rPr lang="en-US" baseline="-25000" dirty="0"/>
              <a:t>1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(EMP); EMP</a:t>
            </a:r>
            <a:r>
              <a:rPr lang="en-US" baseline="-25000" dirty="0"/>
              <a:t>2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 smtClean="0"/>
              <a:t>ENO,TITLE </a:t>
            </a:r>
            <a:r>
              <a:rPr lang="en-US" dirty="0"/>
              <a:t>(EMP)</a:t>
            </a:r>
          </a:p>
          <a:p>
            <a:pPr marL="1463017" lvl="1" indent="0">
              <a:buNone/>
              <a:tabLst>
                <a:tab pos="1219181" algn="l"/>
                <a:tab pos="2031968" algn="l"/>
                <a:tab pos="3443058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b="1" dirty="0">
                <a:latin typeface="Courier New"/>
              </a:rPr>
              <a:t>	SELECT</a:t>
            </a:r>
            <a:r>
              <a:rPr lang="en-US" dirty="0" smtClean="0">
                <a:latin typeface="Courier New"/>
              </a:rPr>
              <a:t>	ENAME</a:t>
            </a:r>
            <a:endParaRPr lang="en-US" dirty="0">
              <a:latin typeface="Courier New"/>
            </a:endParaRPr>
          </a:p>
          <a:p>
            <a:pPr marL="1463017" lvl="1" indent="0">
              <a:spcBef>
                <a:spcPct val="0"/>
              </a:spcBef>
              <a:buNone/>
              <a:tabLst>
                <a:tab pos="1219181" algn="l"/>
                <a:tab pos="2031968" algn="l"/>
                <a:tab pos="3443058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b="1" dirty="0">
                <a:latin typeface="Courier New"/>
              </a:rPr>
              <a:t>	FROM</a:t>
            </a:r>
            <a:r>
              <a:rPr lang="en-US" dirty="0" smtClean="0">
                <a:latin typeface="Courier New"/>
              </a:rPr>
              <a:t>		EMP</a:t>
            </a:r>
            <a:endParaRPr lang="en-US" dirty="0">
              <a:latin typeface="Courier New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8983699" y="8736693"/>
            <a:ext cx="914399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 rot="10800000" flipH="1">
            <a:off x="9530081" y="6831129"/>
            <a:ext cx="15804" cy="18423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560320" y="8763787"/>
            <a:ext cx="914401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5378027" y="8763787"/>
            <a:ext cx="914401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3953976" y="6180889"/>
            <a:ext cx="1368965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sym typeface="Symbol"/>
              </a:rPr>
              <a:t>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rot="10800000" flipH="1">
            <a:off x="3151858" y="8050329"/>
            <a:ext cx="1038578" cy="7044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rot="10800000">
            <a:off x="4795520" y="8050329"/>
            <a:ext cx="1056640" cy="7044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100" name="Line 12"/>
          <p:cNvSpPr>
            <a:spLocks noChangeShapeType="1"/>
          </p:cNvSpPr>
          <p:nvPr/>
        </p:nvSpPr>
        <p:spPr bwMode="auto">
          <a:xfrm rot="10800000" flipH="1">
            <a:off x="4596836" y="6885315"/>
            <a:ext cx="18062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942116" y="7508463"/>
            <a:ext cx="1151433" cy="42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8778847" y="6180889"/>
            <a:ext cx="1368965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sym typeface="Symbol"/>
              </a:rPr>
              <a:t>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934448" y="7109048"/>
            <a:ext cx="792088" cy="720080"/>
          </a:xfrm>
          <a:prstGeom prst="right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18123" name="Rectangle 11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12293600" cy="7416824"/>
          </a:xfrm>
        </p:spPr>
        <p:txBody>
          <a:bodyPr/>
          <a:lstStyle/>
          <a:p>
            <a:r>
              <a:rPr lang="en-US" dirty="0"/>
              <a:t>Rule :</a:t>
            </a:r>
          </a:p>
          <a:p>
            <a:pPr lvl="1"/>
            <a:r>
              <a:rPr lang="en-US" sz="2800" dirty="0"/>
              <a:t>Distribute joins over unions</a:t>
            </a:r>
          </a:p>
          <a:p>
            <a:pPr lvl="1"/>
            <a:r>
              <a:rPr lang="en-US" sz="2800" dirty="0"/>
              <a:t>Apply the join reduction for horizontal fragmentation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/>
              <a:t>	ASG</a:t>
            </a:r>
            <a:r>
              <a:rPr lang="en-US" sz="2800" baseline="-25000" dirty="0"/>
              <a:t>1</a:t>
            </a:r>
            <a:r>
              <a:rPr lang="en-US" sz="2800" dirty="0"/>
              <a:t>: ASG </a:t>
            </a:r>
            <a:r>
              <a:rPr lang="en-US" sz="4000" dirty="0">
                <a:latin typeface="MS PGothic"/>
                <a:ea typeface="MS PGothic"/>
              </a:rPr>
              <a:t>⋉</a:t>
            </a:r>
            <a:r>
              <a:rPr lang="en-US" sz="2800" baseline="-25000" dirty="0"/>
              <a:t>ENO</a:t>
            </a:r>
            <a:r>
              <a:rPr lang="en-US" sz="2800" dirty="0"/>
              <a:t> EMP</a:t>
            </a:r>
            <a:r>
              <a:rPr lang="en-US" sz="2800" baseline="-25000" dirty="0"/>
              <a:t>1</a:t>
            </a:r>
          </a:p>
          <a:p>
            <a:pPr marL="1144405" lvl="1">
              <a:spcBef>
                <a:spcPts val="0"/>
              </a:spcBef>
              <a:buNone/>
            </a:pPr>
            <a:r>
              <a:rPr lang="en-US" sz="2800" dirty="0" smtClean="0"/>
              <a:t>ASG</a:t>
            </a:r>
            <a:r>
              <a:rPr lang="en-US" sz="2800" baseline="-25000" dirty="0" smtClean="0"/>
              <a:t>2</a:t>
            </a:r>
            <a:r>
              <a:rPr lang="en-US" sz="2800" dirty="0"/>
              <a:t>: ASG </a:t>
            </a:r>
            <a:r>
              <a:rPr lang="en-US" sz="4000" dirty="0">
                <a:latin typeface="MS PGothic"/>
                <a:ea typeface="MS PGothic"/>
              </a:rPr>
              <a:t>⋉</a:t>
            </a:r>
            <a:r>
              <a:rPr lang="en-US" sz="2800" baseline="-25000" dirty="0"/>
              <a:t>ENO</a:t>
            </a:r>
            <a:r>
              <a:rPr lang="en-US" sz="2800" dirty="0"/>
              <a:t> EMP</a:t>
            </a:r>
            <a:r>
              <a:rPr lang="en-US" sz="2800" baseline="-25000" dirty="0"/>
              <a:t>2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EMP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TITLE</a:t>
            </a:r>
            <a:r>
              <a:rPr lang="en-US" sz="2800" baseline="-25000" dirty="0"/>
              <a:t>=“Programmer”</a:t>
            </a:r>
            <a:r>
              <a:rPr lang="en-US" sz="2800" dirty="0"/>
              <a:t> (EMP) </a:t>
            </a:r>
          </a:p>
          <a:p>
            <a:pPr lvl="1">
              <a:buNone/>
            </a:pPr>
            <a:r>
              <a:rPr lang="en-US" sz="2800" dirty="0"/>
              <a:t>	EMP</a:t>
            </a:r>
            <a:r>
              <a:rPr lang="en-US" sz="2800" baseline="-25000" dirty="0"/>
              <a:t>2</a:t>
            </a:r>
            <a:r>
              <a:rPr lang="en-US" sz="2800" dirty="0" smtClean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TITLE</a:t>
            </a:r>
            <a:r>
              <a:rPr lang="en-US" sz="2800" baseline="-25000" dirty="0"/>
              <a:t>=“Programmer”</a:t>
            </a:r>
            <a:r>
              <a:rPr lang="en-US" sz="2800" dirty="0"/>
              <a:t> (EMP)</a:t>
            </a:r>
          </a:p>
          <a:p>
            <a:r>
              <a:rPr lang="en-US" dirty="0"/>
              <a:t>Query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SELECT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>
                <a:latin typeface="Courier New"/>
              </a:rPr>
              <a:t>	*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FROM</a:t>
            </a:r>
            <a:r>
              <a:rPr lang="en-US" sz="2800" dirty="0">
                <a:latin typeface="Courier New"/>
              </a:rPr>
              <a:t>	</a:t>
            </a:r>
            <a:r>
              <a:rPr lang="en-US" sz="2800" dirty="0" smtClean="0">
                <a:latin typeface="Courier New"/>
              </a:rPr>
              <a:t>	EMP</a:t>
            </a:r>
            <a:r>
              <a:rPr lang="en-US" sz="2800" dirty="0">
                <a:latin typeface="Courier New"/>
              </a:rPr>
              <a:t>, ASG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WHERE	</a:t>
            </a:r>
            <a:r>
              <a:rPr lang="en-US" sz="2800" dirty="0" smtClean="0">
                <a:latin typeface="Courier New"/>
              </a:rPr>
              <a:t>ASG.ENO </a:t>
            </a:r>
            <a:r>
              <a:rPr lang="en-US" sz="2800" dirty="0">
                <a:latin typeface="Courier New"/>
              </a:rPr>
              <a:t>= EMP.ENO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AND</a:t>
            </a:r>
            <a:r>
              <a:rPr lang="en-US" sz="2800" dirty="0">
                <a:latin typeface="Courier New"/>
              </a:rPr>
              <a:t>	</a:t>
            </a:r>
            <a:r>
              <a:rPr lang="en-US" sz="2800" dirty="0" smtClean="0">
                <a:latin typeface="Courier New"/>
              </a:rPr>
              <a:t>	EMP.TITLE </a:t>
            </a:r>
            <a:r>
              <a:rPr lang="en-US" sz="2800" dirty="0">
                <a:latin typeface="Courier New"/>
              </a:rPr>
              <a:t>= "Mech. Eng."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11148907" y="650240"/>
            <a:ext cx="13547" cy="15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525736" y="2102204"/>
            <a:ext cx="3440853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</a:rPr>
              <a:t>Generic query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97985" y="5990636"/>
            <a:ext cx="3440853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</a:rPr>
              <a:t>Selections first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3456362" y="4133419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9489144" y="4142450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1932191" y="5357134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7384804" y="3056460"/>
            <a:ext cx="2684623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8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4560244" y="5357134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8007343" y="5357134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10581209" y="5357134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 flipV="1">
            <a:off x="2528711" y="4530788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 flipH="1" flipV="1">
            <a:off x="3955627" y="4530788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4" name="Line 14"/>
          <p:cNvSpPr>
            <a:spLocks noChangeShapeType="1"/>
          </p:cNvSpPr>
          <p:nvPr/>
        </p:nvSpPr>
        <p:spPr bwMode="auto">
          <a:xfrm flipV="1">
            <a:off x="8516338" y="4557881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9943253" y="4557881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8588587" y="3663801"/>
            <a:ext cx="1083733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 flipH="1" flipV="1">
            <a:off x="6990080" y="2823908"/>
            <a:ext cx="1083733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8" name="Line 18"/>
          <p:cNvSpPr>
            <a:spLocks noChangeShapeType="1"/>
          </p:cNvSpPr>
          <p:nvPr/>
        </p:nvSpPr>
        <p:spPr bwMode="auto">
          <a:xfrm flipV="1">
            <a:off x="3720818" y="2688441"/>
            <a:ext cx="2095218" cy="15172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9" name="Rectangle 19"/>
          <p:cNvSpPr>
            <a:spLocks noChangeArrowheads="1"/>
          </p:cNvSpPr>
          <p:nvPr/>
        </p:nvSpPr>
        <p:spPr bwMode="auto">
          <a:xfrm>
            <a:off x="3618922" y="7524327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2040564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4668617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62" name="Line 22"/>
          <p:cNvSpPr>
            <a:spLocks noChangeShapeType="1"/>
          </p:cNvSpPr>
          <p:nvPr/>
        </p:nvSpPr>
        <p:spPr bwMode="auto">
          <a:xfrm flipV="1">
            <a:off x="2691271" y="7987171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 flipH="1" flipV="1">
            <a:off x="4118187" y="7987171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8603396" y="8813518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7926671" y="7481429"/>
            <a:ext cx="2684623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8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 flipV="1">
            <a:off x="3883378" y="6632504"/>
            <a:ext cx="1986844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 flipH="1" flipV="1">
            <a:off x="7125547" y="6713784"/>
            <a:ext cx="1896533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9157547" y="8095544"/>
            <a:ext cx="0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887932" y="6096066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785522" y="2135780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309712" y="2356520"/>
            <a:ext cx="4118187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9712" y="5817840"/>
            <a:ext cx="10188575" cy="121920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/>
              <a:t>Elimination of the empty intermediate relations </a:t>
            </a:r>
          </a:p>
          <a:p>
            <a:pPr>
              <a:buFont typeface="Wingdings" charset="2"/>
              <a:buNone/>
            </a:pPr>
            <a:r>
              <a:rPr lang="en-US" dirty="0"/>
              <a:t>(left sub-tree)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226655" y="2164877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2148937" y="5285126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4835164" y="5285126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 flipV="1">
            <a:off x="2743201" y="3808539"/>
            <a:ext cx="878275" cy="14630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9833884" y="5285126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9098670" y="4291704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flipV="1">
            <a:off x="4045939" y="2697712"/>
            <a:ext cx="2201334" cy="7857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 flipH="1" flipV="1">
            <a:off x="6798170" y="2724806"/>
            <a:ext cx="2007164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7161204" y="5285126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4145049" y="4291704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 flipV="1">
            <a:off x="5362223" y="4865179"/>
            <a:ext cx="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H="1" flipV="1">
            <a:off x="4605867" y="3889819"/>
            <a:ext cx="704427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 flipV="1">
            <a:off x="7755468" y="3808539"/>
            <a:ext cx="878275" cy="14630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H="1" flipV="1">
            <a:off x="9672320" y="3889819"/>
            <a:ext cx="704427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 flipV="1">
            <a:off x="10374490" y="4919366"/>
            <a:ext cx="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3882911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7828977" y="8813518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7220142" y="7467882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4533618" y="6876344"/>
            <a:ext cx="1499164" cy="19507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 flipH="1" flipV="1">
            <a:off x="6827520" y="6984717"/>
            <a:ext cx="1544320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 flipV="1">
            <a:off x="8398933" y="8068450"/>
            <a:ext cx="0" cy="7857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887932" y="6326962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430059" y="3265614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8550630" y="3265614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/>
          <a:lstStyle/>
          <a:p>
            <a:r>
              <a:rPr lang="en-US" dirty="0"/>
              <a:t>Reduction for Hybrid Fragmentation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Combine the rules already specified: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empty relations </a:t>
            </a:r>
            <a:r>
              <a:rPr lang="en-US" dirty="0"/>
              <a:t>generated by contradicting selections on horizontal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useless relations </a:t>
            </a:r>
            <a:r>
              <a:rPr lang="en-US" dirty="0"/>
              <a:t>generated by projections on vertical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Distribute </a:t>
            </a:r>
            <a:r>
              <a:rPr lang="en-US" dirty="0">
                <a:solidFill>
                  <a:schemeClr val="hlink"/>
                </a:solidFill>
              </a:rPr>
              <a:t>joins over unions </a:t>
            </a:r>
            <a:r>
              <a:rPr lang="en-US" dirty="0"/>
              <a:t>in order to isolate and remove useless joins.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HF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4016" y="2460699"/>
            <a:ext cx="6502400" cy="6232525"/>
          </a:xfrm>
          <a:noFill/>
          <a:ln/>
        </p:spPr>
        <p:txBody>
          <a:bodyPr/>
          <a:lstStyle/>
          <a:p>
            <a:pPr marL="0" indent="0">
              <a:spcBef>
                <a:spcPct val="65000"/>
              </a:spcBef>
              <a:buNone/>
            </a:pPr>
            <a:r>
              <a:rPr lang="en-US" dirty="0"/>
              <a:t>Example</a:t>
            </a:r>
          </a:p>
          <a:p>
            <a:pPr marL="325115" lvl="1" indent="0">
              <a:spcBef>
                <a:spcPct val="65000"/>
              </a:spcBef>
              <a:buNone/>
            </a:pPr>
            <a:r>
              <a:rPr lang="en-US" dirty="0"/>
              <a:t>Consider the following hybrid fragmentation: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</a:t>
            </a:r>
            <a:r>
              <a:rPr lang="en-US" baseline="-25000" dirty="0"/>
              <a:t>≤"E4" </a:t>
            </a:r>
            <a:r>
              <a:rPr lang="en-US" dirty="0" smtClean="0"/>
              <a:t>(</a:t>
            </a:r>
            <a:r>
              <a:rPr lang="en-US" sz="2800" dirty="0" smtClean="0">
                <a:latin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(EMP))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</a:t>
            </a:r>
            <a:r>
              <a:rPr lang="en-US" baseline="-25000" dirty="0"/>
              <a:t>&gt;"E4" </a:t>
            </a:r>
            <a:r>
              <a:rPr lang="en-US" dirty="0" smtClean="0"/>
              <a:t>(</a:t>
            </a:r>
            <a:r>
              <a:rPr lang="en-US" sz="2800" dirty="0" smtClean="0">
                <a:latin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(EMP))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3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ENO,TITLE </a:t>
            </a:r>
            <a:r>
              <a:rPr lang="en-US" dirty="0"/>
              <a:t>(EMP)</a:t>
            </a:r>
          </a:p>
          <a:p>
            <a:pPr marL="325115" lvl="1" indent="0">
              <a:spcBef>
                <a:spcPct val="65000"/>
              </a:spcBef>
              <a:buNone/>
            </a:pPr>
            <a:r>
              <a:rPr lang="en-US" dirty="0"/>
              <a:t>and the query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</a:t>
            </a:r>
          </a:p>
          <a:p>
            <a:pPr marL="650230" lvl="2" indent="0">
              <a:spcBef>
                <a:spcPct val="20000"/>
              </a:spcBef>
              <a:buNone/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650230" lvl="2" indent="0">
              <a:spcBef>
                <a:spcPct val="20000"/>
              </a:spcBef>
              <a:buNone/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ENO</a:t>
            </a:r>
            <a:r>
              <a:rPr lang="en-US" dirty="0" smtClean="0">
                <a:latin typeface="Courier New"/>
              </a:rPr>
              <a:t>="E5"</a:t>
            </a:r>
            <a:endParaRPr lang="en-US" dirty="0">
              <a:latin typeface="Courier New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490116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7600943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7314904" y="6403058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V="1">
            <a:off x="7057814" y="6881707"/>
            <a:ext cx="442524" cy="89408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 flipH="1" flipV="1">
            <a:off x="7671929" y="6881707"/>
            <a:ext cx="460587" cy="89408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 flipV="1">
            <a:off x="7599680" y="5716694"/>
            <a:ext cx="388338" cy="75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8522116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93899" name="Line 11"/>
          <p:cNvSpPr>
            <a:spLocks noChangeShapeType="1"/>
          </p:cNvSpPr>
          <p:nvPr/>
        </p:nvSpPr>
        <p:spPr bwMode="auto">
          <a:xfrm flipH="1" flipV="1">
            <a:off x="8186702" y="5770880"/>
            <a:ext cx="812800" cy="200490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7200708" y="4005299"/>
            <a:ext cx="150784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ENO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=“E5”</a:t>
            </a:r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 flipV="1">
            <a:off x="7997049" y="4660053"/>
            <a:ext cx="0" cy="70442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flipV="1">
            <a:off x="7997049" y="3522133"/>
            <a:ext cx="0" cy="70442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7321068" y="2734170"/>
            <a:ext cx="1385257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ENAME</a:t>
            </a:r>
            <a:endParaRPr lang="en-US" sz="26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11290151" y="6651413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10973453" y="4924215"/>
            <a:ext cx="150784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ENO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=“E5”</a:t>
            </a: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11143485" y="3303130"/>
            <a:ext cx="1385257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ENAME</a:t>
            </a:r>
            <a:endParaRPr lang="en-US" sz="26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3907" name="Line 19"/>
          <p:cNvSpPr>
            <a:spLocks noChangeShapeType="1"/>
          </p:cNvSpPr>
          <p:nvPr/>
        </p:nvSpPr>
        <p:spPr bwMode="auto">
          <a:xfrm flipV="1">
            <a:off x="11837530" y="5581227"/>
            <a:ext cx="0" cy="113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8" name="Line 20"/>
          <p:cNvSpPr>
            <a:spLocks noChangeShapeType="1"/>
          </p:cNvSpPr>
          <p:nvPr/>
        </p:nvSpPr>
        <p:spPr bwMode="auto">
          <a:xfrm flipV="1">
            <a:off x="11837530" y="4009813"/>
            <a:ext cx="0" cy="113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9441904" y="4669085"/>
            <a:ext cx="866976" cy="912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5100" dirty="0">
                <a:latin typeface="Monotype Sorts" charset="2"/>
                <a:sym typeface="Symbol"/>
              </a:rPr>
              <a:t></a:t>
            </a:r>
            <a:endParaRPr lang="en-US" sz="5100" dirty="0">
              <a:latin typeface="Monotype Sorts" charset="2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526516" y="5184035"/>
            <a:ext cx="1126524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05734" indent="-505734">
              <a:lnSpc>
                <a:spcPts val="3413"/>
              </a:lnSpc>
              <a:spcAft>
                <a:spcPts val="996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Lexical and syntactic analysis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check validity (similar to compilers)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check for attributes and relations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type checking on the qualification</a:t>
            </a:r>
          </a:p>
          <a:p>
            <a:pPr marL="505734" indent="-505734">
              <a:lnSpc>
                <a:spcPts val="3413"/>
              </a:lnSpc>
              <a:spcAft>
                <a:spcPts val="996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Put into </a:t>
            </a:r>
            <a:r>
              <a:rPr lang="en-US" dirty="0">
                <a:solidFill>
                  <a:srgbClr val="DD0806"/>
                </a:solidFill>
              </a:rPr>
              <a:t>normal form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Conjunctive normal form</a:t>
            </a:r>
          </a:p>
          <a:p>
            <a:pPr marL="2926034" lvl="2">
              <a:lnSpc>
                <a:spcPts val="3129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(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11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12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i="1" baseline="-25000" dirty="0"/>
              <a:t>n</a:t>
            </a:r>
            <a:r>
              <a:rPr lang="en-US" sz="2800" dirty="0" smtClean="0"/>
              <a:t>)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…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2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mn</a:t>
            </a:r>
            <a:r>
              <a:rPr lang="en-US" sz="2800" dirty="0"/>
              <a:t>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Disjunctive normal form</a:t>
            </a:r>
          </a:p>
          <a:p>
            <a:pPr marL="2926034" lvl="2">
              <a:lnSpc>
                <a:spcPts val="3129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baseline="-25000" dirty="0"/>
              <a:t>11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800" i="1" dirty="0"/>
              <a:t>p</a:t>
            </a:r>
            <a:r>
              <a:rPr lang="en-US" sz="2800" baseline="-25000" dirty="0"/>
              <a:t>12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i="1" baseline="-25000" dirty="0" smtClean="0"/>
              <a:t>n</a:t>
            </a:r>
            <a:r>
              <a:rPr lang="en-US" sz="2800" dirty="0"/>
              <a:t>)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m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mn</a:t>
            </a:r>
            <a:r>
              <a:rPr lang="en-US" sz="2800" dirty="0"/>
              <a:t>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OR's mapped into union</a:t>
            </a:r>
          </a:p>
          <a:p>
            <a:pPr marL="1174026" lvl="1" indent="-523796">
              <a:lnSpc>
                <a:spcPct val="90000"/>
              </a:lnSpc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 err="1"/>
              <a:t>AND's</a:t>
            </a:r>
            <a:r>
              <a:rPr lang="en-US" dirty="0"/>
              <a:t> mapped into join or selection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/>
              <a:t>Refute incorrect queries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Type incorrect</a:t>
            </a:r>
            <a:endParaRPr lang="en-US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If any of its attribute or relation names are not defined in the global schema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If operations are applied to attributes of the wrong type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Semantically incorrect</a:t>
            </a:r>
            <a:endParaRPr lang="en-US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Components do not contribute in any way to the generation of the result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Only a subset of relational calculus queries can be tested for correctness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Those that do not contain disjunction and negation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To detect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/>
              <a:t>connection graph (query graph)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/>
              <a:t>join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Relations – Example </a:t>
            </a:r>
            <a:endParaRPr lang="en-US" dirty="0"/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284512"/>
            <a:ext cx="7920880" cy="69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530970" y="7978988"/>
            <a:ext cx="650240" cy="4741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 –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253928" y="2335138"/>
            <a:ext cx="8374608" cy="3333750"/>
          </a:xfrm>
          <a:noFill/>
          <a:ln/>
        </p:spPr>
        <p:txBody>
          <a:bodyPr/>
          <a:lstStyle/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 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DUR ≥ 36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525784" y="5734756"/>
            <a:ext cx="2469856" cy="47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10" tIns="36124" rIns="90310" bIns="36124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  <a:latin typeface="Arial"/>
              </a:rPr>
              <a:t>Query graph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9504" y="5770880"/>
            <a:ext cx="2148818" cy="47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10" tIns="36124" rIns="90310" bIns="36124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  <a:latin typeface="Arial"/>
              </a:rPr>
              <a:t>Join graph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151858" y="6220179"/>
            <a:ext cx="109762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DUR≥36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768427" y="8561493"/>
            <a:ext cx="2321040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842347" y="8225085"/>
            <a:ext cx="103821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198144" y="7053657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71877" y="6915574"/>
            <a:ext cx="236613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362027" y="6906543"/>
            <a:ext cx="252202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3050259" y="8315396"/>
            <a:ext cx="1499164" cy="4876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3102792" y="8322170"/>
            <a:ext cx="13963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16747" y="7403254"/>
            <a:ext cx="1621810" cy="652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TITLE =</a:t>
            </a:r>
          </a:p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“Programmer”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804356" y="7075876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729850" y="7574845"/>
            <a:ext cx="85194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0518987" y="6874934"/>
            <a:ext cx="252202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827521" y="6856872"/>
            <a:ext cx="236613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flipH="1">
            <a:off x="8290560" y="7090022"/>
            <a:ext cx="1228231" cy="30705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0178062" y="7090022"/>
            <a:ext cx="1192107" cy="30705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3072836" y="6594970"/>
            <a:ext cx="1499164" cy="487680"/>
            <a:chOff x="1488" y="2968"/>
            <a:chExt cx="664" cy="216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641" y="2971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4716499" y="7452360"/>
            <a:ext cx="1499164" cy="487680"/>
            <a:chOff x="2216" y="3275"/>
            <a:chExt cx="664" cy="216"/>
          </a:xfrm>
        </p:grpSpPr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772356" y="7477760"/>
            <a:ext cx="1499164" cy="487680"/>
            <a:chOff x="912" y="3312"/>
            <a:chExt cx="664" cy="216"/>
          </a:xfrm>
        </p:grpSpPr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063" y="331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2530970" y="7053657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5136445" y="7949072"/>
            <a:ext cx="451556" cy="474133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7586134" y="7396480"/>
            <a:ext cx="1499164" cy="487680"/>
            <a:chOff x="3360" y="3262"/>
            <a:chExt cx="664" cy="216"/>
          </a:xfrm>
        </p:grpSpPr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511" y="326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3360" y="326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10649939" y="7385192"/>
            <a:ext cx="1499164" cy="487680"/>
            <a:chOff x="4944" y="3219"/>
            <a:chExt cx="664" cy="216"/>
          </a:xfrm>
        </p:grpSpPr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5064" y="3222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4944" y="321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9103360" y="6610773"/>
            <a:ext cx="1499164" cy="487680"/>
            <a:chOff x="4080" y="2959"/>
            <a:chExt cx="664" cy="216"/>
          </a:xfrm>
        </p:grpSpPr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4233" y="2962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4080" y="295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97744" y="2572544"/>
            <a:ext cx="10186988" cy="42545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If the query graph is not connected, the query may be wrong or use Cartesian product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DUR &gt; 36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104836" y="8152460"/>
            <a:ext cx="650240" cy="4741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7342294" y="8734966"/>
            <a:ext cx="2321040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4416213" y="8398557"/>
            <a:ext cx="103821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4865" name="Oval 49"/>
          <p:cNvSpPr>
            <a:spLocks noChangeArrowheads="1"/>
          </p:cNvSpPr>
          <p:nvPr/>
        </p:nvSpPr>
        <p:spPr bwMode="auto">
          <a:xfrm>
            <a:off x="5624125" y="8488868"/>
            <a:ext cx="1499164" cy="4876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5676659" y="8495643"/>
            <a:ext cx="13963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6378223" y="7249348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303716" y="7748317"/>
            <a:ext cx="85194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5646703" y="6768441"/>
            <a:ext cx="1499164" cy="487680"/>
            <a:chOff x="1488" y="2968"/>
            <a:chExt cx="664" cy="216"/>
          </a:xfrm>
        </p:grpSpPr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1641" y="2971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4871" name="Oval 55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4872" name="Group 56"/>
          <p:cNvGrpSpPr>
            <a:grpSpLocks/>
          </p:cNvGrpSpPr>
          <p:nvPr/>
        </p:nvGrpSpPr>
        <p:grpSpPr bwMode="auto">
          <a:xfrm>
            <a:off x="7290365" y="7651233"/>
            <a:ext cx="1499164" cy="487680"/>
            <a:chOff x="2216" y="3275"/>
            <a:chExt cx="664" cy="216"/>
          </a:xfrm>
        </p:grpSpPr>
        <p:sp>
          <p:nvSpPr>
            <p:cNvPr id="34873" name="Rectangle 5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4874" name="Oval 58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4875" name="Group 59"/>
          <p:cNvGrpSpPr>
            <a:grpSpLocks/>
          </p:cNvGrpSpPr>
          <p:nvPr/>
        </p:nvGrpSpPr>
        <p:grpSpPr bwMode="auto">
          <a:xfrm>
            <a:off x="4346223" y="7651233"/>
            <a:ext cx="1499164" cy="487680"/>
            <a:chOff x="912" y="3312"/>
            <a:chExt cx="664" cy="216"/>
          </a:xfrm>
        </p:grpSpPr>
        <p:sp>
          <p:nvSpPr>
            <p:cNvPr id="34876" name="Rectangle 60"/>
            <p:cNvSpPr>
              <a:spLocks noChangeArrowheads="1"/>
            </p:cNvSpPr>
            <p:nvPr/>
          </p:nvSpPr>
          <p:spPr bwMode="auto">
            <a:xfrm>
              <a:off x="1063" y="331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4877" name="Oval 61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34878" name="Line 62"/>
          <p:cNvSpPr>
            <a:spLocks noChangeShapeType="1"/>
          </p:cNvSpPr>
          <p:nvPr/>
        </p:nvSpPr>
        <p:spPr bwMode="auto">
          <a:xfrm flipH="1">
            <a:off x="4985173" y="7217740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79" name="Freeform 63"/>
          <p:cNvSpPr>
            <a:spLocks/>
          </p:cNvSpPr>
          <p:nvPr/>
        </p:nvSpPr>
        <p:spPr bwMode="auto">
          <a:xfrm>
            <a:off x="7710312" y="8147945"/>
            <a:ext cx="451556" cy="474133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Simplification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05734" indent="-505734">
              <a:lnSpc>
                <a:spcPts val="3413"/>
              </a:lnSpc>
              <a:spcAft>
                <a:spcPts val="113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dirty="0"/>
              <a:t>Why simplify?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Remember the example</a:t>
            </a:r>
          </a:p>
          <a:p>
            <a:pPr marL="505734" indent="-505734">
              <a:lnSpc>
                <a:spcPts val="3413"/>
              </a:lnSpc>
              <a:spcAft>
                <a:spcPts val="113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dirty="0"/>
              <a:t>How? Use transformation rules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Elimination of redundancy</a:t>
            </a:r>
          </a:p>
          <a:p>
            <a:pPr marL="1788132" lvl="2" indent="-487672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 err="1"/>
              <a:t>idempotency</a:t>
            </a:r>
            <a:r>
              <a:rPr lang="en-US" sz="2800" dirty="0"/>
              <a:t> rules</a:t>
            </a:r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¬(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/>
              <a:t>false </a:t>
            </a:r>
            <a:endParaRPr lang="en-US" sz="28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∨ </a:t>
            </a:r>
            <a:r>
              <a:rPr lang="en-US" sz="2800" i="1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800" dirty="0"/>
              <a:t>false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…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Application of transitivity</a:t>
            </a:r>
          </a:p>
          <a:p>
            <a:pPr marL="1174026" lvl="1" indent="-523796"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Use of integrity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Simplification –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33848" y="2384425"/>
            <a:ext cx="10539412" cy="6452815"/>
          </a:xfrm>
          <a:noFill/>
          <a:ln/>
        </p:spPr>
        <p:txBody>
          <a:bodyPr/>
          <a:lstStyle/>
          <a:p>
            <a:pPr marL="1056623" lvl="1"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	TITLE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FROM</a:t>
            </a:r>
            <a:r>
              <a:rPr lang="en-US" dirty="0" smtClean="0">
                <a:latin typeface="Courier New"/>
              </a:rPr>
              <a:t>	EMP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WHERE</a:t>
            </a:r>
            <a:r>
              <a:rPr lang="en-US" dirty="0" smtClean="0">
                <a:latin typeface="Courier New"/>
              </a:rPr>
              <a:t>	EMP.ENAME = "J. Doe"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OR	</a:t>
            </a:r>
            <a:r>
              <a:rPr lang="en-US" dirty="0" smtClean="0">
                <a:latin typeface="Courier New"/>
              </a:rPr>
              <a:t>(</a:t>
            </a:r>
            <a:r>
              <a:rPr lang="en-US" b="1" dirty="0" smtClean="0">
                <a:latin typeface="Courier New"/>
              </a:rPr>
              <a:t>NOT</a:t>
            </a:r>
            <a:r>
              <a:rPr lang="en-US" dirty="0" smtClean="0">
                <a:latin typeface="Courier New"/>
              </a:rPr>
              <a:t>(EMP.TITLE = "Programmer")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AND	</a:t>
            </a:r>
            <a:r>
              <a:rPr lang="en-US" dirty="0" smtClean="0">
                <a:latin typeface="Courier New"/>
              </a:rPr>
              <a:t>(EMP.TITLE = "Programmer" 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OR	</a:t>
            </a:r>
            <a:r>
              <a:rPr lang="en-US" dirty="0" smtClean="0">
                <a:latin typeface="Courier New"/>
              </a:rPr>
              <a:t>EMP.TITLE = "Elect. Eng.") 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AND	NOT</a:t>
            </a:r>
            <a:r>
              <a:rPr lang="en-US" dirty="0" smtClean="0">
                <a:latin typeface="Courier New"/>
              </a:rPr>
              <a:t>(EMP.TITLE = "Elect. Eng."))</a:t>
            </a:r>
          </a:p>
          <a:p>
            <a:pPr marL="2357083" lvl="4">
              <a:buNone/>
              <a:tabLst>
                <a:tab pos="3413707" algn="l"/>
              </a:tabLst>
            </a:pPr>
            <a:r>
              <a:rPr lang="en-US" sz="5100" dirty="0" smtClean="0">
                <a:latin typeface="Symbol" charset="2"/>
              </a:rPr>
              <a:t>	</a:t>
            </a:r>
            <a:r>
              <a:rPr lang="en-US" sz="51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5100" dirty="0" smtClean="0">
              <a:latin typeface="Symbol" charset="2"/>
            </a:endParaRPr>
          </a:p>
          <a:p>
            <a:pPr marL="1056623" lvl="1"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	TITLE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FROM</a:t>
            </a:r>
            <a:r>
              <a:rPr lang="en-US" dirty="0" smtClean="0">
                <a:latin typeface="Courier New"/>
              </a:rPr>
              <a:t>	EMP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WHERE</a:t>
            </a:r>
            <a:r>
              <a:rPr lang="en-US" dirty="0" smtClean="0">
                <a:latin typeface="Courier New"/>
              </a:rPr>
              <a:t>	EMP.ENAME = "J. Doe"</a:t>
            </a:r>
            <a:endParaRPr lang="en-US" dirty="0">
              <a:latin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394</TotalTime>
  <Pages>0</Pages>
  <Words>1529</Words>
  <Characters>0</Characters>
  <Application>Microsoft Office PowerPoint</Application>
  <PresentationFormat>Custom</PresentationFormat>
  <Lines>0</Lines>
  <Paragraphs>430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28</vt:i4>
      </vt:variant>
    </vt:vector>
  </HeadingPairs>
  <TitlesOfParts>
    <vt:vector size="57" baseType="lpstr">
      <vt:lpstr>Didot</vt:lpstr>
      <vt:lpstr>Lucida Grande</vt:lpstr>
      <vt:lpstr>Monotype Sorts</vt:lpstr>
      <vt:lpstr>ＭＳ ゴシック</vt:lpstr>
      <vt:lpstr>MS PGothic</vt:lpstr>
      <vt:lpstr>MS PGothic</vt:lpstr>
      <vt:lpstr>Palatino</vt:lpstr>
      <vt:lpstr>Zapf Dingbats</vt:lpstr>
      <vt:lpstr>Σψμβολ</vt:lpstr>
      <vt:lpstr>ヒラギノ明朝 ProN W3</vt:lpstr>
      <vt:lpstr>Arial</vt:lpstr>
      <vt:lpstr>Book Antiqua</vt:lpstr>
      <vt:lpstr>Calibri</vt:lpstr>
      <vt:lpstr>Century Schoolbook</vt:lpstr>
      <vt:lpstr>Courier New</vt:lpstr>
      <vt:lpstr>Symbol</vt:lpstr>
      <vt:lpstr>Wingdings</vt:lpstr>
      <vt:lpstr>Book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Step 1 – Query Decomposition</vt:lpstr>
      <vt:lpstr>Normalization</vt:lpstr>
      <vt:lpstr>Analysis</vt:lpstr>
      <vt:lpstr>Normalized Relations – Example </vt:lpstr>
      <vt:lpstr>Analysis – Example</vt:lpstr>
      <vt:lpstr>Analysis</vt:lpstr>
      <vt:lpstr>Simplification</vt:lpstr>
      <vt:lpstr>Simplification – Example</vt:lpstr>
      <vt:lpstr>Restructuring</vt:lpstr>
      <vt:lpstr>Restructuring –Transformation Rules</vt:lpstr>
      <vt:lpstr>Restructuring – Transformation Rules</vt:lpstr>
      <vt:lpstr>Example</vt:lpstr>
      <vt:lpstr>Equivalent Query</vt:lpstr>
      <vt:lpstr>Restructuring</vt:lpstr>
      <vt:lpstr>Step 2 – Data Localization</vt:lpstr>
      <vt:lpstr>Example</vt:lpstr>
      <vt:lpstr>Provides Parallellism</vt:lpstr>
      <vt:lpstr>Eliminates Unnecessary Work</vt:lpstr>
      <vt:lpstr>Reduction for PHF</vt:lpstr>
      <vt:lpstr>Reduction for PHF</vt:lpstr>
      <vt:lpstr>Reduction for PHF</vt:lpstr>
      <vt:lpstr>Reduction for VF</vt:lpstr>
      <vt:lpstr>Reduction for DHF</vt:lpstr>
      <vt:lpstr>Reduction for DHF</vt:lpstr>
      <vt:lpstr>Reduction for DHF</vt:lpstr>
      <vt:lpstr>Reduction for Hybrid Fragmentation</vt:lpstr>
      <vt:lpstr>Reduction for HF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Abdul Munif</cp:lastModifiedBy>
  <cp:revision>84</cp:revision>
  <dcterms:modified xsi:type="dcterms:W3CDTF">2016-03-24T09:00:20Z</dcterms:modified>
</cp:coreProperties>
</file>