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8" r:id="rId4"/>
    <p:sldId id="259" r:id="rId5"/>
    <p:sldId id="258" r:id="rId6"/>
    <p:sldId id="264" r:id="rId7"/>
    <p:sldId id="267" r:id="rId8"/>
    <p:sldId id="268" r:id="rId9"/>
    <p:sldId id="269" r:id="rId10"/>
    <p:sldId id="270" r:id="rId11"/>
    <p:sldId id="271" r:id="rId12"/>
    <p:sldId id="272" r:id="rId13"/>
    <p:sldId id="260" r:id="rId14"/>
    <p:sldId id="262" r:id="rId15"/>
    <p:sldId id="263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5992" autoAdjust="0"/>
    <p:restoredTop sz="95046" autoAdjust="0"/>
  </p:normalViewPr>
  <p:slideViewPr>
    <p:cSldViewPr snapToGrid="0" showGuides="1">
      <p:cViewPr varScale="1">
        <p:scale>
          <a:sx n="78" d="100"/>
          <a:sy n="78" d="100"/>
        </p:scale>
        <p:origin x="1614" y="96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28B-F869-451C-B0F8-852AE8604A0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E35-31CB-4B6A-AA26-6D4535FF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0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28B-F869-451C-B0F8-852AE8604A0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E35-31CB-4B6A-AA26-6D4535FF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4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28B-F869-451C-B0F8-852AE8604A0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E35-31CB-4B6A-AA26-6D4535FF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7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28B-F869-451C-B0F8-852AE8604A0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E35-31CB-4B6A-AA26-6D4535FF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5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28B-F869-451C-B0F8-852AE8604A0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E35-31CB-4B6A-AA26-6D4535FF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7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28B-F869-451C-B0F8-852AE8604A0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E35-31CB-4B6A-AA26-6D4535FF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4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28B-F869-451C-B0F8-852AE8604A0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E35-31CB-4B6A-AA26-6D4535FF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3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28B-F869-451C-B0F8-852AE8604A0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E35-31CB-4B6A-AA26-6D4535FF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4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28B-F869-451C-B0F8-852AE8604A0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E35-31CB-4B6A-AA26-6D4535FF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2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28B-F869-451C-B0F8-852AE8604A0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E35-31CB-4B6A-AA26-6D4535FF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6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28B-F869-451C-B0F8-852AE8604A0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E35-31CB-4B6A-AA26-6D4535FF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2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D28B-F869-451C-B0F8-852AE8604A0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7BE35-31CB-4B6A-AA26-6D4535FF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5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Lato" panose="020F0502020204030203" pitchFamily="34" charset="0"/>
          <a:ea typeface="Roboto Slab" pitchFamily="2" charset="0"/>
          <a:cs typeface="+mj-cs"/>
        </a:defRPr>
      </a:lvl1pPr>
    </p:titleStyle>
    <p:bodyStyle>
      <a:lvl1pPr marL="268288" indent="-268288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725" indent="-263525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66813" indent="-252413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11313" indent="-239713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63750" indent="-23495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everalnines.com/blog/galera-cluster-mysql-vs-mysql-ndb-cluster-high-level-comparison-webinar-replay-slid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 Technology Background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Distributed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2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Join, index, and table scans</a:t>
            </a:r>
            <a:endParaRPr lang="en-US" dirty="0"/>
          </a:p>
        </p:txBody>
      </p:sp>
      <p:sp>
        <p:nvSpPr>
          <p:cNvPr id="3" name="Flowchart: Multidocument 2"/>
          <p:cNvSpPr/>
          <p:nvPr/>
        </p:nvSpPr>
        <p:spPr>
          <a:xfrm>
            <a:off x="1100080" y="1727943"/>
            <a:ext cx="1416424" cy="90543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4" name="Flowchart: Multidocument 3"/>
          <p:cNvSpPr/>
          <p:nvPr/>
        </p:nvSpPr>
        <p:spPr>
          <a:xfrm>
            <a:off x="2964739" y="1727942"/>
            <a:ext cx="1416424" cy="90543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4829398" y="1727942"/>
            <a:ext cx="1416424" cy="90543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1435662" y="3228785"/>
            <a:ext cx="1084730" cy="79650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MySQL</a:t>
            </a:r>
          </a:p>
          <a:p>
            <a:pPr algn="ctr"/>
            <a:r>
              <a:rPr lang="en-US" sz="1200" dirty="0" smtClean="0"/>
              <a:t>[SQL Node]</a:t>
            </a:r>
            <a:endParaRPr lang="en-US" sz="12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29391" y="4614754"/>
            <a:ext cx="1084730" cy="79650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Node</a:t>
            </a:r>
            <a:endParaRPr lang="en-US" sz="1400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3678927" y="3228785"/>
            <a:ext cx="1084730" cy="79650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MySQL</a:t>
            </a:r>
          </a:p>
          <a:p>
            <a:pPr algn="ctr"/>
            <a:r>
              <a:rPr lang="en-US" sz="1200" dirty="0" smtClean="0"/>
              <a:t>[SQL Node]</a:t>
            </a:r>
            <a:endParaRPr lang="en-US" sz="1200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1978027" y="4614754"/>
            <a:ext cx="1084730" cy="79650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Node</a:t>
            </a:r>
            <a:endParaRPr lang="en-US" sz="1400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3326663" y="4614754"/>
            <a:ext cx="1084730" cy="79650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Node</a:t>
            </a:r>
            <a:endParaRPr lang="en-US" sz="1400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4675299" y="4614754"/>
            <a:ext cx="1084730" cy="79650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Node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6324800" y="3228785"/>
            <a:ext cx="832513" cy="3982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Mgmt</a:t>
            </a:r>
            <a:endParaRPr lang="en-US" sz="1200" dirty="0"/>
          </a:p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5908544" y="3427912"/>
            <a:ext cx="832513" cy="3982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Mgmt</a:t>
            </a:r>
            <a:endParaRPr lang="en-US" sz="1200" dirty="0"/>
          </a:p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6324800" y="4614754"/>
            <a:ext cx="1207130" cy="50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Mgmt</a:t>
            </a:r>
            <a:r>
              <a:rPr lang="en-US" sz="1400" dirty="0" smtClean="0"/>
              <a:t> Client</a:t>
            </a:r>
            <a:endParaRPr lang="en-US" sz="1400" dirty="0"/>
          </a:p>
        </p:txBody>
      </p:sp>
      <p:cxnSp>
        <p:nvCxnSpPr>
          <p:cNvPr id="15" name="Straight Connector 14"/>
          <p:cNvCxnSpPr>
            <a:stCxn id="6" idx="2"/>
            <a:endCxn id="7" idx="1"/>
          </p:cNvCxnSpPr>
          <p:nvPr/>
        </p:nvCxnSpPr>
        <p:spPr>
          <a:xfrm flipH="1">
            <a:off x="1171756" y="3627039"/>
            <a:ext cx="263906" cy="9877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9" idx="2"/>
          </p:cNvCxnSpPr>
          <p:nvPr/>
        </p:nvCxnSpPr>
        <p:spPr>
          <a:xfrm>
            <a:off x="1714121" y="5013008"/>
            <a:ext cx="263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4"/>
            <a:endCxn id="10" idx="2"/>
          </p:cNvCxnSpPr>
          <p:nvPr/>
        </p:nvCxnSpPr>
        <p:spPr>
          <a:xfrm>
            <a:off x="3062757" y="5013008"/>
            <a:ext cx="263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4"/>
            <a:endCxn id="11" idx="2"/>
          </p:cNvCxnSpPr>
          <p:nvPr/>
        </p:nvCxnSpPr>
        <p:spPr>
          <a:xfrm>
            <a:off x="4411393" y="5013008"/>
            <a:ext cx="263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4"/>
            <a:endCxn id="11" idx="1"/>
          </p:cNvCxnSpPr>
          <p:nvPr/>
        </p:nvCxnSpPr>
        <p:spPr>
          <a:xfrm>
            <a:off x="4763657" y="3627039"/>
            <a:ext cx="454007" cy="9877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13" idx="1"/>
          </p:cNvCxnSpPr>
          <p:nvPr/>
        </p:nvCxnSpPr>
        <p:spPr>
          <a:xfrm>
            <a:off x="4763657" y="3627039"/>
            <a:ext cx="114488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0"/>
            <a:endCxn id="13" idx="2"/>
          </p:cNvCxnSpPr>
          <p:nvPr/>
        </p:nvCxnSpPr>
        <p:spPr>
          <a:xfrm flipH="1" flipV="1">
            <a:off x="6324801" y="3826166"/>
            <a:ext cx="603564" cy="788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86084" y="5491424"/>
            <a:ext cx="468616" cy="180308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7448" y="5488524"/>
            <a:ext cx="468616" cy="180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86084" y="5746094"/>
            <a:ext cx="468616" cy="180308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37448" y="5746094"/>
            <a:ext cx="468616" cy="180308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25881" y="5488524"/>
            <a:ext cx="468616" cy="180308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25881" y="5774259"/>
            <a:ext cx="468616" cy="180308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65306" y="5488524"/>
            <a:ext cx="468616" cy="180308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65306" y="5774259"/>
            <a:ext cx="468616" cy="1803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6" idx="1"/>
          </p:cNvCxnSpPr>
          <p:nvPr/>
        </p:nvCxnSpPr>
        <p:spPr>
          <a:xfrm>
            <a:off x="1714121" y="2633377"/>
            <a:ext cx="263906" cy="59540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598215" y="4095596"/>
            <a:ext cx="278459" cy="46653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286084" y="4095596"/>
            <a:ext cx="1555398" cy="46653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1"/>
          </p:cNvCxnSpPr>
          <p:nvPr/>
        </p:nvCxnSpPr>
        <p:spPr>
          <a:xfrm>
            <a:off x="2070100" y="4095596"/>
            <a:ext cx="450292" cy="51915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641600" y="4025293"/>
            <a:ext cx="2033699" cy="53683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64660" y="5403342"/>
            <a:ext cx="2850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smtClean="0"/>
              <a:t>Table and Index Scans </a:t>
            </a:r>
            <a:r>
              <a:rPr lang="en-US" sz="1200" dirty="0" err="1" smtClean="0"/>
              <a:t>paralle</a:t>
            </a:r>
            <a:r>
              <a:rPr lang="en-US" sz="1200" dirty="0" smtClean="0"/>
              <a:t> </a:t>
            </a:r>
            <a:r>
              <a:rPr lang="en-US" sz="1200" dirty="0" smtClean="0"/>
              <a:t>on all nodes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smtClean="0"/>
              <a:t>Join executes on data nodes, merged results sent back to SQL Node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7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to MySQL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Limitations</a:t>
            </a:r>
          </a:p>
          <a:p>
            <a:pPr lvl="1"/>
            <a:r>
              <a:rPr lang="en-US" sz="2600" dirty="0" smtClean="0"/>
              <a:t>14k row size, 512 attributes (</a:t>
            </a:r>
            <a:r>
              <a:rPr lang="en-US" sz="2600" dirty="0" err="1" smtClean="0"/>
              <a:t>columens</a:t>
            </a:r>
            <a:r>
              <a:rPr lang="en-US" sz="2600" dirty="0" smtClean="0"/>
              <a:t> + indexes) / table</a:t>
            </a:r>
          </a:p>
          <a:p>
            <a:pPr lvl="1"/>
            <a:r>
              <a:rPr lang="en-US" sz="2600" dirty="0" smtClean="0"/>
              <a:t>32 attributes / key, only first 3072 bytes of column can be used for index</a:t>
            </a:r>
          </a:p>
          <a:p>
            <a:pPr lvl="1"/>
            <a:r>
              <a:rPr lang="en-US" sz="2600" dirty="0" smtClean="0"/>
              <a:t>No </a:t>
            </a:r>
            <a:r>
              <a:rPr lang="en-US" sz="2600" dirty="0" err="1" smtClean="0"/>
              <a:t>fulltext</a:t>
            </a:r>
            <a:r>
              <a:rPr lang="en-US" sz="2600" dirty="0" smtClean="0"/>
              <a:t> or spatial indexes, temporary tables cannot be created using the NDB storage engine</a:t>
            </a:r>
          </a:p>
          <a:p>
            <a:r>
              <a:rPr lang="en-US" dirty="0" smtClean="0"/>
              <a:t>Every table must have a Primary Key</a:t>
            </a:r>
          </a:p>
          <a:p>
            <a:pPr lvl="1"/>
            <a:r>
              <a:rPr lang="en-US" sz="2600" dirty="0" smtClean="0"/>
              <a:t>Hidden PK is automatically created if note defined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793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to MySQL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In-Memory or disk-based table</a:t>
            </a:r>
          </a:p>
          <a:p>
            <a:pPr lvl="1"/>
            <a:r>
              <a:rPr lang="en-US" sz="2100" dirty="0" smtClean="0"/>
              <a:t>Dataset exceeds available system memory for the cluster?</a:t>
            </a:r>
          </a:p>
          <a:p>
            <a:r>
              <a:rPr lang="en-US" sz="2600" dirty="0" smtClean="0"/>
              <a:t>Network, Local, and Global Checkpoint</a:t>
            </a:r>
          </a:p>
          <a:p>
            <a:pPr lvl="1"/>
            <a:r>
              <a:rPr lang="en-US" sz="2100" dirty="0" smtClean="0"/>
              <a:t>Write intensive, dimension disk subsystem</a:t>
            </a:r>
          </a:p>
          <a:p>
            <a:pPr lvl="1"/>
            <a:r>
              <a:rPr lang="en-US" sz="2100" dirty="0" smtClean="0"/>
              <a:t>Dedicated &gt;= 1 Gb/s networking</a:t>
            </a:r>
          </a:p>
          <a:p>
            <a:r>
              <a:rPr lang="en-US" sz="2600" dirty="0" smtClean="0"/>
              <a:t>ALTER TABLE … ENGINE NDB</a:t>
            </a:r>
          </a:p>
          <a:p>
            <a:pPr lvl="1"/>
            <a:r>
              <a:rPr lang="en-US" sz="2100" dirty="0" smtClean="0"/>
              <a:t>Alt. MySQL Replication, Backup &amp; Restore</a:t>
            </a:r>
          </a:p>
          <a:p>
            <a:pPr lvl="1"/>
            <a:r>
              <a:rPr lang="en-US" sz="2100" dirty="0" smtClean="0"/>
              <a:t>Only support NDB Engine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50486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Fabric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on </a:t>
            </a:r>
            <a:r>
              <a:rPr lang="en-US" i="1" dirty="0"/>
              <a:t>separate documents (“MySQL Fabric.pdf”)</a:t>
            </a:r>
          </a:p>
        </p:txBody>
      </p:sp>
    </p:spTree>
    <p:extLst>
      <p:ext uri="{BB962C8B-B14F-4D97-AF65-F5344CB8AC3E}">
        <p14:creationId xmlns:p14="http://schemas.microsoft.com/office/powerpoint/2010/main" val="138652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Galera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6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Galera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Synchronous (virtually) Multi-Master Replication</a:t>
            </a:r>
          </a:p>
          <a:p>
            <a:pPr lvl="1"/>
            <a:r>
              <a:rPr lang="en-US" dirty="0" smtClean="0"/>
              <a:t>Read and write on </a:t>
            </a:r>
            <a:r>
              <a:rPr lang="en-US" b="1" dirty="0" smtClean="0"/>
              <a:t>any node</a:t>
            </a:r>
            <a:endParaRPr lang="en-US" dirty="0" smtClean="0"/>
          </a:p>
          <a:p>
            <a:pPr lvl="1"/>
            <a:r>
              <a:rPr lang="en-US" dirty="0" smtClean="0"/>
              <a:t>No Master Failover! No Slave Lag!</a:t>
            </a:r>
          </a:p>
          <a:p>
            <a:pPr lvl="1"/>
            <a:r>
              <a:rPr lang="en-US" dirty="0" smtClean="0"/>
              <a:t>Guaranteed write consistency</a:t>
            </a:r>
          </a:p>
          <a:p>
            <a:pPr lvl="1"/>
            <a:r>
              <a:rPr lang="en-US" dirty="0" smtClean="0"/>
              <a:t>Cluster wide conflicts resolution (certification)</a:t>
            </a:r>
          </a:p>
          <a:p>
            <a:pPr lvl="1"/>
            <a:r>
              <a:rPr lang="en-US" dirty="0" smtClean="0"/>
              <a:t>Automatic Node Provisioning</a:t>
            </a:r>
          </a:p>
          <a:p>
            <a:r>
              <a:rPr lang="en-US" dirty="0" smtClean="0"/>
              <a:t>Highly Available and Scalable</a:t>
            </a:r>
          </a:p>
          <a:p>
            <a:pPr lvl="1"/>
            <a:r>
              <a:rPr lang="en-US" dirty="0" smtClean="0"/>
              <a:t>No SPOF</a:t>
            </a:r>
          </a:p>
          <a:p>
            <a:pPr lvl="1"/>
            <a:r>
              <a:rPr lang="en-US" dirty="0" smtClean="0"/>
              <a:t>Read and Write (Parallel Applier threads) scalability</a:t>
            </a:r>
          </a:p>
          <a:p>
            <a:pPr lvl="1"/>
            <a:r>
              <a:rPr lang="en-US" dirty="0" smtClean="0"/>
              <a:t>Geographical Replication</a:t>
            </a:r>
          </a:p>
          <a:p>
            <a:r>
              <a:rPr lang="en-US" dirty="0" smtClean="0"/>
              <a:t>Distributor: </a:t>
            </a:r>
            <a:r>
              <a:rPr lang="en-US" dirty="0" err="1" smtClean="0"/>
              <a:t>Codership</a:t>
            </a:r>
            <a:r>
              <a:rPr lang="en-US" dirty="0" smtClean="0"/>
              <a:t>, </a:t>
            </a:r>
            <a:r>
              <a:rPr lang="en-US" dirty="0" err="1" smtClean="0"/>
              <a:t>Percona</a:t>
            </a:r>
            <a:r>
              <a:rPr lang="en-US" dirty="0" smtClean="0"/>
              <a:t> </a:t>
            </a:r>
            <a:r>
              <a:rPr lang="en-US" dirty="0" err="1" smtClean="0"/>
              <a:t>XtraDB</a:t>
            </a:r>
            <a:r>
              <a:rPr lang="en-US" dirty="0" smtClean="0"/>
              <a:t> Cluster, </a:t>
            </a:r>
            <a:r>
              <a:rPr lang="en-US" dirty="0" err="1" smtClean="0"/>
              <a:t>MariaDB</a:t>
            </a:r>
            <a:r>
              <a:rPr lang="en-US" dirty="0" smtClean="0"/>
              <a:t> </a:t>
            </a:r>
            <a:r>
              <a:rPr lang="en-US" dirty="0" err="1" smtClean="0"/>
              <a:t>Galera</a:t>
            </a:r>
            <a:r>
              <a:rPr lang="en-US" dirty="0" smtClean="0"/>
              <a:t> Cluster</a:t>
            </a:r>
          </a:p>
        </p:txBody>
      </p:sp>
    </p:spTree>
    <p:extLst>
      <p:ext uri="{BB962C8B-B14F-4D97-AF65-F5344CB8AC3E}">
        <p14:creationId xmlns:p14="http://schemas.microsoft.com/office/powerpoint/2010/main" val="333892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498600" y="1536700"/>
            <a:ext cx="6146800" cy="1308100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498600" y="3683000"/>
            <a:ext cx="6146800" cy="2806700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Galera</a:t>
            </a:r>
            <a:r>
              <a:rPr lang="en-US" dirty="0" smtClean="0"/>
              <a:t> Cluster Architecture</a:t>
            </a:r>
            <a:endParaRPr lang="en-US" dirty="0"/>
          </a:p>
        </p:txBody>
      </p:sp>
      <p:sp>
        <p:nvSpPr>
          <p:cNvPr id="4" name="Flowchart: Multidocument 3"/>
          <p:cNvSpPr/>
          <p:nvPr/>
        </p:nvSpPr>
        <p:spPr>
          <a:xfrm>
            <a:off x="2146300" y="1955800"/>
            <a:ext cx="1308100" cy="6858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3917950" y="1955800"/>
            <a:ext cx="1308100" cy="6858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5689600" y="1955800"/>
            <a:ext cx="1308100" cy="6858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3863975" y="3276600"/>
            <a:ext cx="1416050" cy="8382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Load Balancer</a:t>
            </a:r>
            <a:endParaRPr lang="en-US" sz="1100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2590800" y="4743450"/>
            <a:ext cx="1143000" cy="87630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MySQL</a:t>
            </a:r>
          </a:p>
          <a:p>
            <a:pPr algn="ctr"/>
            <a:r>
              <a:rPr lang="en-US" sz="1200" dirty="0" smtClean="0"/>
              <a:t>[WSREP]</a:t>
            </a:r>
            <a:endParaRPr lang="en-US" sz="1200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4000500" y="4749800"/>
            <a:ext cx="1143000" cy="87630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MySQL</a:t>
            </a:r>
          </a:p>
          <a:p>
            <a:pPr algn="ctr"/>
            <a:r>
              <a:rPr lang="en-US" sz="1200" dirty="0" smtClean="0"/>
              <a:t>[WSREP]</a:t>
            </a:r>
            <a:endParaRPr lang="en-US" sz="1200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5410200" y="4749800"/>
            <a:ext cx="1143000" cy="87630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MySQL</a:t>
            </a:r>
          </a:p>
          <a:p>
            <a:pPr algn="ctr"/>
            <a:r>
              <a:rPr lang="en-US" sz="1200" dirty="0" smtClean="0"/>
              <a:t>[WSREP]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800350" y="437411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R/W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1076" y="438046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R/W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9373" y="437411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R/W</a:t>
            </a:r>
            <a:endParaRPr lang="en-US" dirty="0"/>
          </a:p>
        </p:txBody>
      </p:sp>
      <p:cxnSp>
        <p:nvCxnSpPr>
          <p:cNvPr id="17" name="Straight Connector 16"/>
          <p:cNvCxnSpPr>
            <a:stCxn id="14" idx="2"/>
            <a:endCxn id="7" idx="0"/>
          </p:cNvCxnSpPr>
          <p:nvPr/>
        </p:nvCxnSpPr>
        <p:spPr>
          <a:xfrm>
            <a:off x="4572000" y="2844800"/>
            <a:ext cx="0" cy="431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06383" y="5873234"/>
            <a:ext cx="333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Galera</a:t>
            </a:r>
            <a:r>
              <a:rPr lang="en-US" dirty="0" smtClean="0"/>
              <a:t> Replication (Synchronous)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Galera</a:t>
            </a:r>
            <a:r>
              <a:rPr lang="en-US" dirty="0" smtClean="0"/>
              <a:t> Cluster for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Recommended minimum 3 nodes</a:t>
            </a:r>
          </a:p>
          <a:p>
            <a:pPr lvl="1"/>
            <a:r>
              <a:rPr lang="en-US" dirty="0" smtClean="0"/>
              <a:t>Network partition/split-brain</a:t>
            </a:r>
          </a:p>
          <a:p>
            <a:pPr lvl="1"/>
            <a:r>
              <a:rPr lang="en-US" dirty="0" smtClean="0"/>
              <a:t>Blocking SST</a:t>
            </a:r>
          </a:p>
          <a:p>
            <a:r>
              <a:rPr lang="en-US" dirty="0" smtClean="0"/>
              <a:t>Higher probability for deadlocks</a:t>
            </a:r>
          </a:p>
          <a:p>
            <a:pPr lvl="1"/>
            <a:r>
              <a:rPr lang="en-US" dirty="0" smtClean="0"/>
              <a:t>Cluster wide optimistic locking</a:t>
            </a:r>
          </a:p>
          <a:p>
            <a:pPr lvl="1"/>
            <a:r>
              <a:rPr lang="en-US" dirty="0" smtClean="0"/>
              <a:t>Locking conflicts detected at commit</a:t>
            </a:r>
          </a:p>
          <a:p>
            <a:pPr lvl="1"/>
            <a:r>
              <a:rPr lang="en-US" dirty="0" smtClean="0"/>
              <a:t>First commit to succeeds</a:t>
            </a:r>
          </a:p>
          <a:p>
            <a:r>
              <a:rPr lang="en-US" dirty="0" smtClean="0"/>
              <a:t>Replication performance dependent on</a:t>
            </a:r>
          </a:p>
          <a:p>
            <a:pPr lvl="1"/>
            <a:r>
              <a:rPr lang="en-US" dirty="0" smtClean="0"/>
              <a:t>Network latency</a:t>
            </a:r>
          </a:p>
          <a:p>
            <a:pPr lvl="1"/>
            <a:r>
              <a:rPr lang="en-US" dirty="0" smtClean="0"/>
              <a:t>Performance of the “slowest” or the farthest Node (RTT)</a:t>
            </a:r>
          </a:p>
          <a:p>
            <a:pPr lvl="1"/>
            <a:r>
              <a:rPr lang="en-US" dirty="0" smtClean="0"/>
              <a:t>Number of deployed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Galera</a:t>
            </a:r>
            <a:r>
              <a:rPr lang="en-US" dirty="0" smtClean="0"/>
              <a:t>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Primary Component – PC</a:t>
            </a:r>
          </a:p>
          <a:p>
            <a:pPr lvl="1"/>
            <a:r>
              <a:rPr lang="en-US" dirty="0" smtClean="0"/>
              <a:t>The whole cluster is a PC during normal operations</a:t>
            </a:r>
          </a:p>
          <a:p>
            <a:pPr lvl="1"/>
            <a:r>
              <a:rPr lang="en-US" dirty="0" smtClean="0"/>
              <a:t>Node and network failures</a:t>
            </a:r>
          </a:p>
          <a:p>
            <a:pPr lvl="2"/>
            <a:r>
              <a:rPr lang="en-US" dirty="0" smtClean="0"/>
              <a:t>Split clusters into several components</a:t>
            </a:r>
          </a:p>
          <a:p>
            <a:r>
              <a:rPr lang="en-US" dirty="0" smtClean="0"/>
              <a:t>Only PC can continue to modify stat</a:t>
            </a:r>
          </a:p>
          <a:p>
            <a:r>
              <a:rPr lang="en-US" dirty="0" smtClean="0"/>
              <a:t>Quorum algorithms invoked to select a PC during cluster partitioning</a:t>
            </a:r>
          </a:p>
          <a:p>
            <a:pPr lvl="1"/>
            <a:r>
              <a:rPr lang="en-US" dirty="0" smtClean="0"/>
              <a:t>Majority rules</a:t>
            </a:r>
          </a:p>
          <a:p>
            <a:pPr lvl="1"/>
            <a:r>
              <a:rPr lang="en-US" dirty="0" smtClean="0"/>
              <a:t>Minority tries to reconnect with 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3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Galera</a:t>
            </a:r>
            <a:r>
              <a:rPr lang="en-US" dirty="0" smtClean="0"/>
              <a:t>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 Snapshot Transfer (SST)</a:t>
            </a:r>
          </a:p>
          <a:p>
            <a:pPr lvl="1"/>
            <a:r>
              <a:rPr lang="en-US" dirty="0" smtClean="0"/>
              <a:t>A transfer of consistent snapshot of a node state corresponding to a certain GTID</a:t>
            </a:r>
          </a:p>
          <a:p>
            <a:pPr lvl="1"/>
            <a:r>
              <a:rPr lang="en-US" dirty="0" smtClean="0"/>
              <a:t>Initialize the state of a newly joining cluster node from an already initialized node (donor)</a:t>
            </a:r>
          </a:p>
          <a:p>
            <a:r>
              <a:rPr lang="en-US" dirty="0" smtClean="0"/>
              <a:t>Incremental State Transfer (IST)</a:t>
            </a:r>
          </a:p>
          <a:p>
            <a:pPr lvl="1"/>
            <a:r>
              <a:rPr lang="en-US" dirty="0" smtClean="0"/>
              <a:t>Catch up with the cluster by replaying missing transaction</a:t>
            </a:r>
          </a:p>
          <a:p>
            <a:pPr lvl="2"/>
            <a:r>
              <a:rPr lang="en-US" dirty="0" smtClean="0"/>
              <a:t>Known initial node state</a:t>
            </a:r>
          </a:p>
          <a:p>
            <a:pPr lvl="2"/>
            <a:r>
              <a:rPr lang="en-US" dirty="0" smtClean="0"/>
              <a:t>Enough transactions cached at the donor</a:t>
            </a:r>
          </a:p>
          <a:p>
            <a:pPr lvl="2"/>
            <a:r>
              <a:rPr lang="en-US" dirty="0" err="1" smtClean="0"/>
              <a:t>gcache.size</a:t>
            </a:r>
            <a:r>
              <a:rPr lang="en-US" dirty="0" smtClean="0"/>
              <a:t> &lt; database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3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Cluster</a:t>
            </a:r>
          </a:p>
          <a:p>
            <a:r>
              <a:rPr lang="en-US" dirty="0" smtClean="0"/>
              <a:t>MySQL Fabric</a:t>
            </a:r>
          </a:p>
          <a:p>
            <a:r>
              <a:rPr lang="en-US" dirty="0" err="1" smtClean="0"/>
              <a:t>Galera</a:t>
            </a:r>
            <a:r>
              <a:rPr lang="en-US" dirty="0" smtClean="0"/>
              <a:t> Cluster for MySQL, </a:t>
            </a:r>
            <a:r>
              <a:rPr lang="en-US" dirty="0" err="1" smtClean="0"/>
              <a:t>MariaDB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to </a:t>
            </a:r>
            <a:r>
              <a:rPr lang="en-US" dirty="0" err="1" smtClean="0"/>
              <a:t>Galera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Only </a:t>
            </a:r>
            <a:r>
              <a:rPr lang="en-US" dirty="0" err="1" smtClean="0"/>
              <a:t>InnoDB</a:t>
            </a:r>
            <a:r>
              <a:rPr lang="en-US" dirty="0" smtClean="0"/>
              <a:t> storage engine</a:t>
            </a:r>
          </a:p>
          <a:p>
            <a:r>
              <a:rPr lang="en-US" dirty="0" smtClean="0"/>
              <a:t>Every table should have a primary key</a:t>
            </a:r>
          </a:p>
          <a:p>
            <a:pPr lvl="1"/>
            <a:r>
              <a:rPr lang="en-US" dirty="0" smtClean="0"/>
              <a:t>DELETE operations are unsupported on table without a primary key</a:t>
            </a:r>
          </a:p>
          <a:p>
            <a:pPr lvl="1"/>
            <a:r>
              <a:rPr lang="en-US" dirty="0" smtClean="0"/>
              <a:t>Rows in tables without a primary key may appear in a different order on different nodes</a:t>
            </a:r>
          </a:p>
          <a:p>
            <a:r>
              <a:rPr lang="en-US" dirty="0" smtClean="0"/>
              <a:t>Transaction size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writeset</a:t>
            </a:r>
            <a:r>
              <a:rPr lang="en-US" dirty="0" smtClean="0"/>
              <a:t> is processed as a single memory resident buffer</a:t>
            </a:r>
          </a:p>
          <a:p>
            <a:pPr lvl="1"/>
            <a:r>
              <a:rPr lang="en-US" dirty="0" smtClean="0"/>
              <a:t>Extremely large transactions e.g. LOAD DATA can affect performance</a:t>
            </a:r>
          </a:p>
          <a:p>
            <a:pPr lvl="1"/>
            <a:r>
              <a:rPr lang="en-US" dirty="0" err="1" smtClean="0"/>
              <a:t>wsrep_max_ws_rows</a:t>
            </a:r>
            <a:r>
              <a:rPr lang="en-US" dirty="0" smtClean="0"/>
              <a:t> (128K), </a:t>
            </a:r>
            <a:r>
              <a:rPr lang="en-US" dirty="0" err="1" smtClean="0"/>
              <a:t>wsrep_max_ws_size</a:t>
            </a:r>
            <a:r>
              <a:rPr lang="en-US" dirty="0" smtClean="0"/>
              <a:t> (1GB)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6176963"/>
            <a:ext cx="77406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severalnines.com/blog/galera-cluster-mysql-vs-mysql-ndb-cluster-high-level-comparison-webinar-replay-slides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5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</a:t>
            </a:r>
            <a:r>
              <a:rPr lang="en-US" dirty="0" smtClean="0">
                <a:sym typeface="Wingdings" panose="05000000000000000000" pitchFamily="2" charset="2"/>
              </a:rPr>
              <a:t> database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Atomicity</a:t>
            </a:r>
          </a:p>
          <a:p>
            <a:pPr lvl="1"/>
            <a:r>
              <a:rPr lang="en-US" dirty="0" smtClean="0"/>
              <a:t>Each transaction be all or nothing</a:t>
            </a:r>
          </a:p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Any transaction will bring the database from one valid state to another</a:t>
            </a:r>
          </a:p>
          <a:p>
            <a:r>
              <a:rPr lang="en-US" dirty="0" smtClean="0"/>
              <a:t>Isolation</a:t>
            </a:r>
          </a:p>
          <a:p>
            <a:pPr lvl="1"/>
            <a:r>
              <a:rPr lang="en-US" dirty="0" smtClean="0"/>
              <a:t>Ensure that concurrent execution of transaction results In a system state that would be obtained if transactions were executed sequentially.</a:t>
            </a:r>
          </a:p>
          <a:p>
            <a:r>
              <a:rPr lang="en-US" dirty="0" smtClean="0"/>
              <a:t>Durability</a:t>
            </a:r>
          </a:p>
          <a:p>
            <a:pPr lvl="1"/>
            <a:r>
              <a:rPr lang="en-US" dirty="0" smtClean="0"/>
              <a:t>Ensure that once transaction has been committed, it will remain so, even in the event of power loss, crashes, or errors.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Cluster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Cluster (NDB Engine)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Distributed shared nothing real time database cluster</a:t>
            </a:r>
          </a:p>
          <a:p>
            <a:pPr lvl="1"/>
            <a:r>
              <a:rPr lang="en-US" sz="2400" dirty="0" smtClean="0"/>
              <a:t>Multi-master, auto </a:t>
            </a:r>
            <a:r>
              <a:rPr lang="en-US" sz="2400" dirty="0" err="1" smtClean="0"/>
              <a:t>sharding</a:t>
            </a:r>
            <a:r>
              <a:rPr lang="en-US" sz="2400" dirty="0" smtClean="0"/>
              <a:t>, in-memory &amp; disk-data storage</a:t>
            </a:r>
          </a:p>
          <a:p>
            <a:r>
              <a:rPr lang="en-US" sz="2800" dirty="0" smtClean="0"/>
              <a:t>Linear scalability &amp; transparent load balancing</a:t>
            </a:r>
          </a:p>
          <a:p>
            <a:r>
              <a:rPr lang="en-US" sz="2800" dirty="0" smtClean="0"/>
              <a:t>SQL and NoSQL interface</a:t>
            </a:r>
          </a:p>
          <a:p>
            <a:r>
              <a:rPr lang="en-US" sz="2800" dirty="0"/>
              <a:t>Local and Geographical Replication</a:t>
            </a:r>
          </a:p>
          <a:p>
            <a:r>
              <a:rPr lang="en-US" sz="2800" dirty="0"/>
              <a:t>99.999% availability, no single point of </a:t>
            </a:r>
            <a:r>
              <a:rPr lang="en-US" sz="2800" dirty="0" smtClean="0"/>
              <a:t>failure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83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MySQL Cluster Applications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Subscriber Databases</a:t>
            </a:r>
          </a:p>
          <a:p>
            <a:pPr lvl="1"/>
            <a:r>
              <a:rPr lang="en-US" sz="1800" dirty="0" smtClean="0"/>
              <a:t>Massive volume of write traffic</a:t>
            </a:r>
          </a:p>
          <a:p>
            <a:pPr lvl="1"/>
            <a:r>
              <a:rPr lang="en-US" sz="1800" dirty="0" smtClean="0"/>
              <a:t>Response time &lt; 3ms</a:t>
            </a:r>
          </a:p>
          <a:p>
            <a:r>
              <a:rPr lang="en-US" sz="2000" dirty="0" err="1" smtClean="0"/>
              <a:t>eCommerce</a:t>
            </a:r>
            <a:endParaRPr lang="en-US" sz="2000" dirty="0" smtClean="0"/>
          </a:p>
          <a:p>
            <a:pPr lvl="1"/>
            <a:r>
              <a:rPr lang="en-US" sz="1800" dirty="0" smtClean="0"/>
              <a:t>Payment processing, high batch &amp; </a:t>
            </a:r>
            <a:r>
              <a:rPr lang="en-US" sz="1800" dirty="0" err="1" smtClean="0"/>
              <a:t>realtime</a:t>
            </a:r>
            <a:r>
              <a:rPr lang="en-US" sz="1800" dirty="0" smtClean="0"/>
              <a:t> loads</a:t>
            </a:r>
          </a:p>
          <a:p>
            <a:r>
              <a:rPr lang="en-US" sz="2000" dirty="0" smtClean="0"/>
              <a:t>Service Delivery Platform</a:t>
            </a:r>
          </a:p>
          <a:p>
            <a:pPr lvl="1"/>
            <a:r>
              <a:rPr lang="en-US" sz="1800" dirty="0" smtClean="0"/>
              <a:t>High volume of traffic</a:t>
            </a:r>
          </a:p>
          <a:p>
            <a:pPr lvl="1"/>
            <a:r>
              <a:rPr lang="en-US" sz="1800" dirty="0" smtClean="0"/>
              <a:t>Mixed read/write loads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068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Cluster Architecture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8721" y="405395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 Nodes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8721" y="5493250"/>
            <a:ext cx="127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Nodes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7977" y="2016185"/>
            <a:ext cx="1156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 based</a:t>
            </a:r>
          </a:p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94730" y="3096409"/>
            <a:ext cx="297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MySQL Client/Server protocol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613647" y="1757081"/>
            <a:ext cx="7243750" cy="4280220"/>
            <a:chOff x="1613647" y="1757081"/>
            <a:chExt cx="7243750" cy="4280220"/>
          </a:xfrm>
        </p:grpSpPr>
        <p:sp>
          <p:nvSpPr>
            <p:cNvPr id="3" name="Flowchart: Multidocument 2"/>
            <p:cNvSpPr/>
            <p:nvPr/>
          </p:nvSpPr>
          <p:spPr>
            <a:xfrm>
              <a:off x="1613647" y="1757082"/>
              <a:ext cx="1416424" cy="905435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  <a:endParaRPr lang="en-US" dirty="0"/>
            </a:p>
          </p:txBody>
        </p:sp>
        <p:sp>
          <p:nvSpPr>
            <p:cNvPr id="5" name="Flowchart: Multidocument 4"/>
            <p:cNvSpPr/>
            <p:nvPr/>
          </p:nvSpPr>
          <p:spPr>
            <a:xfrm>
              <a:off x="3478306" y="1757081"/>
              <a:ext cx="1416424" cy="905435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</a:t>
              </a:r>
              <a:endParaRPr lang="en-US" dirty="0"/>
            </a:p>
          </p:txBody>
        </p:sp>
        <p:sp>
          <p:nvSpPr>
            <p:cNvPr id="6" name="Flowchart: Multidocument 5"/>
            <p:cNvSpPr/>
            <p:nvPr/>
          </p:nvSpPr>
          <p:spPr>
            <a:xfrm>
              <a:off x="5342965" y="1757081"/>
              <a:ext cx="1416424" cy="905435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Clients</a:t>
              </a:r>
              <a:endParaRPr lang="en-US" dirty="0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2761129" y="3854824"/>
              <a:ext cx="1084730" cy="796508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MySQL</a:t>
              </a:r>
            </a:p>
            <a:p>
              <a:pPr algn="ctr"/>
              <a:r>
                <a:rPr lang="en-US" sz="1200" dirty="0" smtClean="0"/>
                <a:t>[SQL Node]</a:t>
              </a:r>
              <a:endParaRPr lang="en-US" sz="1200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1954858" y="5240793"/>
              <a:ext cx="1084730" cy="796508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Data Node</a:t>
              </a:r>
              <a:endParaRPr lang="en-US" sz="1400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5004394" y="3854824"/>
              <a:ext cx="1084730" cy="796508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MySQL</a:t>
              </a:r>
            </a:p>
            <a:p>
              <a:pPr algn="ctr"/>
              <a:r>
                <a:rPr lang="en-US" sz="1200" dirty="0" smtClean="0"/>
                <a:t>[SQL Node]</a:t>
              </a:r>
              <a:endParaRPr lang="en-US" sz="1200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3303494" y="5240793"/>
              <a:ext cx="1084730" cy="796508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Data Node</a:t>
              </a:r>
              <a:endParaRPr lang="en-US" sz="1400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4652130" y="5240793"/>
              <a:ext cx="1084730" cy="796508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Data Node</a:t>
              </a:r>
              <a:endParaRPr lang="en-US" sz="1400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6000766" y="5240793"/>
              <a:ext cx="1084730" cy="796508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Data Node</a:t>
              </a:r>
              <a:endParaRPr lang="en-US" sz="1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572000" y="2967316"/>
              <a:ext cx="0" cy="766484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650267" y="3854824"/>
              <a:ext cx="832513" cy="3982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Mgmt</a:t>
              </a:r>
              <a:endParaRPr lang="en-US" sz="1200" dirty="0"/>
            </a:p>
            <a:p>
              <a:pPr algn="ctr"/>
              <a:r>
                <a:rPr lang="en-US" sz="1200" dirty="0" smtClean="0"/>
                <a:t>Node</a:t>
              </a:r>
              <a:endParaRPr lang="en-US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234011" y="4053951"/>
              <a:ext cx="832513" cy="3982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Mgmt</a:t>
              </a:r>
              <a:endParaRPr lang="en-US" sz="1200" dirty="0"/>
            </a:p>
            <a:p>
              <a:pPr algn="ctr"/>
              <a:r>
                <a:rPr lang="en-US" sz="1200" dirty="0" smtClean="0"/>
                <a:t>Node</a:t>
              </a:r>
              <a:endParaRPr lang="en-US" sz="12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50267" y="5240793"/>
              <a:ext cx="1207130" cy="504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Mgmt</a:t>
              </a:r>
              <a:r>
                <a:rPr lang="en-US" sz="1400" dirty="0" smtClean="0"/>
                <a:t> Client</a:t>
              </a:r>
              <a:endParaRPr lang="en-US" sz="1400" dirty="0"/>
            </a:p>
          </p:txBody>
        </p:sp>
        <p:cxnSp>
          <p:nvCxnSpPr>
            <p:cNvPr id="27" name="Straight Connector 26"/>
            <p:cNvCxnSpPr>
              <a:stCxn id="7" idx="2"/>
              <a:endCxn id="10" idx="1"/>
            </p:cNvCxnSpPr>
            <p:nvPr/>
          </p:nvCxnSpPr>
          <p:spPr>
            <a:xfrm flipH="1">
              <a:off x="2497223" y="4253078"/>
              <a:ext cx="263906" cy="98771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4"/>
              <a:endCxn id="12" idx="2"/>
            </p:cNvCxnSpPr>
            <p:nvPr/>
          </p:nvCxnSpPr>
          <p:spPr>
            <a:xfrm>
              <a:off x="3039588" y="5639047"/>
              <a:ext cx="26390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2" idx="4"/>
              <a:endCxn id="13" idx="2"/>
            </p:cNvCxnSpPr>
            <p:nvPr/>
          </p:nvCxnSpPr>
          <p:spPr>
            <a:xfrm>
              <a:off x="4388224" y="5639047"/>
              <a:ext cx="26390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3" idx="4"/>
              <a:endCxn id="14" idx="2"/>
            </p:cNvCxnSpPr>
            <p:nvPr/>
          </p:nvCxnSpPr>
          <p:spPr>
            <a:xfrm>
              <a:off x="5736860" y="5639047"/>
              <a:ext cx="26390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4"/>
              <a:endCxn id="14" idx="1"/>
            </p:cNvCxnSpPr>
            <p:nvPr/>
          </p:nvCxnSpPr>
          <p:spPr>
            <a:xfrm>
              <a:off x="6089124" y="4253078"/>
              <a:ext cx="454007" cy="98771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1" idx="4"/>
              <a:endCxn id="20" idx="1"/>
            </p:cNvCxnSpPr>
            <p:nvPr/>
          </p:nvCxnSpPr>
          <p:spPr>
            <a:xfrm>
              <a:off x="6089124" y="4253078"/>
              <a:ext cx="114488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1" idx="0"/>
              <a:endCxn id="20" idx="2"/>
            </p:cNvCxnSpPr>
            <p:nvPr/>
          </p:nvCxnSpPr>
          <p:spPr>
            <a:xfrm flipH="1" flipV="1">
              <a:off x="7650268" y="4452205"/>
              <a:ext cx="603564" cy="788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4021936" y="4701069"/>
            <a:ext cx="15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NDB API (C++)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387318" y="6112389"/>
            <a:ext cx="2437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Synchronous replication</a:t>
            </a:r>
          </a:p>
          <a:p>
            <a:pPr algn="ctr"/>
            <a:r>
              <a:rPr lang="en-US" dirty="0" smtClean="0"/>
              <a:t>Within a Node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8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</a:t>
            </a:r>
            <a:r>
              <a:rPr lang="en-US" dirty="0" err="1" smtClean="0"/>
              <a:t>Sharding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45237"/>
              </p:ext>
            </p:extLst>
          </p:nvPr>
        </p:nvGraphicFramePr>
        <p:xfrm>
          <a:off x="3279731" y="1675352"/>
          <a:ext cx="2584537" cy="1753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537">
                  <a:extLst>
                    <a:ext uri="{9D8B030D-6E8A-4147-A177-3AD203B41FA5}">
                      <a16:colId xmlns:a16="http://schemas.microsoft.com/office/drawing/2014/main" val="890574190"/>
                    </a:ext>
                  </a:extLst>
                </a:gridCol>
              </a:tblGrid>
              <a:tr h="21920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89252"/>
                  </a:ext>
                </a:extLst>
              </a:tr>
              <a:tr h="21920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481131"/>
                  </a:ext>
                </a:extLst>
              </a:tr>
              <a:tr h="21920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11617"/>
                  </a:ext>
                </a:extLst>
              </a:tr>
              <a:tr h="21920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420361"/>
                  </a:ext>
                </a:extLst>
              </a:tr>
              <a:tr h="21920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208108"/>
                  </a:ext>
                </a:extLst>
              </a:tr>
              <a:tr h="21920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900920"/>
                  </a:ext>
                </a:extLst>
              </a:tr>
              <a:tr h="21920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523030"/>
                  </a:ext>
                </a:extLst>
              </a:tr>
              <a:tr h="21920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626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3991" y="1753458"/>
            <a:ext cx="198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T with 8 rows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603" y="4074728"/>
            <a:ext cx="306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Data Nodes – 2 Node Groups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66314" y="5813039"/>
            <a:ext cx="65712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Sharding</a:t>
            </a:r>
            <a:r>
              <a:rPr lang="en-US" sz="1400" dirty="0" smtClean="0"/>
              <a:t> based on hashing the primary key or a user defined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Each node stores primary fragment for 1 partition and backup-fragment for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# of node groups == # of data nodes / # of replicas</a:t>
            </a:r>
            <a:endParaRPr lang="en-US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674311" y="4588747"/>
            <a:ext cx="2582450" cy="1072511"/>
            <a:chOff x="1674311" y="4588747"/>
            <a:chExt cx="2582450" cy="1072511"/>
          </a:xfrm>
        </p:grpSpPr>
        <p:sp>
          <p:nvSpPr>
            <p:cNvPr id="8" name="Flowchart: Magnetic Disk 7"/>
            <p:cNvSpPr/>
            <p:nvPr/>
          </p:nvSpPr>
          <p:spPr>
            <a:xfrm>
              <a:off x="1674311" y="4588747"/>
              <a:ext cx="977030" cy="501041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Node</a:t>
              </a:r>
              <a:endParaRPr lang="en-US" sz="1200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3279731" y="4588747"/>
              <a:ext cx="977030" cy="501041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Node</a:t>
              </a:r>
              <a:endParaRPr lang="en-US" sz="12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651341" y="4750368"/>
              <a:ext cx="62839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651341" y="4928168"/>
              <a:ext cx="62839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030527" y="5132446"/>
              <a:ext cx="468616" cy="180308"/>
            </a:xfrm>
            <a:prstGeom prst="rect">
              <a:avLst/>
            </a:prstGeom>
            <a:solidFill>
              <a:schemeClr val="accent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59077" y="5195215"/>
              <a:ext cx="468616" cy="1803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30527" y="5418181"/>
              <a:ext cx="468616" cy="1803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59077" y="5480950"/>
              <a:ext cx="468616" cy="180308"/>
            </a:xfrm>
            <a:prstGeom prst="rect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57702" y="5132446"/>
              <a:ext cx="468616" cy="1803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86252" y="5195215"/>
              <a:ext cx="468616" cy="180308"/>
            </a:xfrm>
            <a:prstGeom prst="rect">
              <a:avLst/>
            </a:prstGeom>
            <a:solidFill>
              <a:schemeClr val="accent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57702" y="5418181"/>
              <a:ext cx="468616" cy="180308"/>
            </a:xfrm>
            <a:prstGeom prst="rect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86252" y="5480950"/>
              <a:ext cx="468616" cy="1803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85151" y="4588747"/>
            <a:ext cx="2582450" cy="1072511"/>
            <a:chOff x="1674311" y="4588747"/>
            <a:chExt cx="2582450" cy="1072511"/>
          </a:xfrm>
        </p:grpSpPr>
        <p:sp>
          <p:nvSpPr>
            <p:cNvPr id="26" name="Flowchart: Magnetic Disk 25"/>
            <p:cNvSpPr/>
            <p:nvPr/>
          </p:nvSpPr>
          <p:spPr>
            <a:xfrm>
              <a:off x="1674311" y="4588747"/>
              <a:ext cx="977030" cy="501041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Node</a:t>
              </a:r>
              <a:endParaRPr lang="en-US" sz="1200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3279731" y="4588747"/>
              <a:ext cx="977030" cy="501041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Node</a:t>
              </a:r>
              <a:endParaRPr lang="en-US" sz="1200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2651341" y="4750368"/>
              <a:ext cx="62839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651341" y="4928168"/>
              <a:ext cx="62839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2030527" y="5132446"/>
              <a:ext cx="468616" cy="180308"/>
            </a:xfrm>
            <a:prstGeom prst="rect">
              <a:avLst/>
            </a:prstGeom>
            <a:solidFill>
              <a:schemeClr val="accent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59077" y="5195215"/>
              <a:ext cx="468616" cy="180308"/>
            </a:xfrm>
            <a:prstGeom prst="rect">
              <a:avLst/>
            </a:prstGeom>
            <a:solidFill>
              <a:schemeClr val="accent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030527" y="5418181"/>
              <a:ext cx="468616" cy="1803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59077" y="5480950"/>
              <a:ext cx="468616" cy="180308"/>
            </a:xfrm>
            <a:prstGeom prst="rect">
              <a:avLst/>
            </a:prstGeom>
            <a:solidFill>
              <a:srgbClr val="7030A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57702" y="5132446"/>
              <a:ext cx="468616" cy="180308"/>
            </a:xfrm>
            <a:prstGeom prst="rect">
              <a:avLst/>
            </a:prstGeom>
            <a:solidFill>
              <a:schemeClr val="accent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86252" y="5195215"/>
              <a:ext cx="468616" cy="180308"/>
            </a:xfrm>
            <a:prstGeom prst="rect">
              <a:avLst/>
            </a:prstGeom>
            <a:solidFill>
              <a:schemeClr val="accent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57702" y="5418181"/>
              <a:ext cx="468616" cy="180308"/>
            </a:xfrm>
            <a:prstGeom prst="rect">
              <a:avLst/>
            </a:prstGeom>
            <a:solidFill>
              <a:srgbClr val="7030A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86252" y="5480950"/>
              <a:ext cx="468616" cy="1803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459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 Request</a:t>
            </a:r>
            <a:endParaRPr lang="en-US" dirty="0"/>
          </a:p>
        </p:txBody>
      </p:sp>
      <p:sp>
        <p:nvSpPr>
          <p:cNvPr id="4" name="Flowchart: Multidocument 3"/>
          <p:cNvSpPr/>
          <p:nvPr/>
        </p:nvSpPr>
        <p:spPr>
          <a:xfrm>
            <a:off x="1100080" y="1727943"/>
            <a:ext cx="1416424" cy="90543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2964739" y="1727942"/>
            <a:ext cx="1416424" cy="90543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4829398" y="1727942"/>
            <a:ext cx="1416424" cy="90543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1435662" y="3228785"/>
            <a:ext cx="1084730" cy="79650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MySQL</a:t>
            </a:r>
          </a:p>
          <a:p>
            <a:pPr algn="ctr"/>
            <a:r>
              <a:rPr lang="en-US" sz="1200" dirty="0" smtClean="0"/>
              <a:t>[SQL Node]</a:t>
            </a:r>
            <a:endParaRPr lang="en-US" sz="1200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629391" y="4614754"/>
            <a:ext cx="1084730" cy="79650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Node</a:t>
            </a:r>
            <a:endParaRPr lang="en-US" sz="1400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3678927" y="3228785"/>
            <a:ext cx="1084730" cy="79650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MySQL</a:t>
            </a:r>
          </a:p>
          <a:p>
            <a:pPr algn="ctr"/>
            <a:r>
              <a:rPr lang="en-US" sz="1200" dirty="0" smtClean="0"/>
              <a:t>[SQL Node]</a:t>
            </a:r>
            <a:endParaRPr lang="en-US" sz="1200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1978027" y="4614754"/>
            <a:ext cx="1084730" cy="79650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Node</a:t>
            </a:r>
            <a:endParaRPr lang="en-US" sz="1400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3326663" y="4614754"/>
            <a:ext cx="1084730" cy="79650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Node</a:t>
            </a:r>
            <a:endParaRPr lang="en-US" sz="1400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4675299" y="4614754"/>
            <a:ext cx="1084730" cy="79650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Node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6324800" y="3228785"/>
            <a:ext cx="832513" cy="3982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Mgmt</a:t>
            </a:r>
            <a:endParaRPr lang="en-US" sz="1200" dirty="0"/>
          </a:p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5908544" y="3427912"/>
            <a:ext cx="832513" cy="3982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Mgmt</a:t>
            </a:r>
            <a:endParaRPr lang="en-US" sz="1200" dirty="0"/>
          </a:p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6324800" y="4614754"/>
            <a:ext cx="1207130" cy="50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Mgmt</a:t>
            </a:r>
            <a:r>
              <a:rPr lang="en-US" sz="1400" dirty="0" smtClean="0"/>
              <a:t> Client</a:t>
            </a:r>
            <a:endParaRPr lang="en-US" sz="1400" dirty="0"/>
          </a:p>
        </p:txBody>
      </p:sp>
      <p:cxnSp>
        <p:nvCxnSpPr>
          <p:cNvPr id="17" name="Straight Connector 16"/>
          <p:cNvCxnSpPr>
            <a:stCxn id="7" idx="2"/>
            <a:endCxn id="8" idx="1"/>
          </p:cNvCxnSpPr>
          <p:nvPr/>
        </p:nvCxnSpPr>
        <p:spPr>
          <a:xfrm flipH="1">
            <a:off x="1171756" y="3627039"/>
            <a:ext cx="263906" cy="9877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4"/>
            <a:endCxn id="10" idx="2"/>
          </p:cNvCxnSpPr>
          <p:nvPr/>
        </p:nvCxnSpPr>
        <p:spPr>
          <a:xfrm>
            <a:off x="1714121" y="5013008"/>
            <a:ext cx="263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4"/>
            <a:endCxn id="11" idx="2"/>
          </p:cNvCxnSpPr>
          <p:nvPr/>
        </p:nvCxnSpPr>
        <p:spPr>
          <a:xfrm>
            <a:off x="3062757" y="5013008"/>
            <a:ext cx="263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4"/>
            <a:endCxn id="12" idx="2"/>
          </p:cNvCxnSpPr>
          <p:nvPr/>
        </p:nvCxnSpPr>
        <p:spPr>
          <a:xfrm>
            <a:off x="4411393" y="5013008"/>
            <a:ext cx="263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4"/>
            <a:endCxn id="12" idx="1"/>
          </p:cNvCxnSpPr>
          <p:nvPr/>
        </p:nvCxnSpPr>
        <p:spPr>
          <a:xfrm>
            <a:off x="4763657" y="3627039"/>
            <a:ext cx="454007" cy="9877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4"/>
            <a:endCxn id="15" idx="1"/>
          </p:cNvCxnSpPr>
          <p:nvPr/>
        </p:nvCxnSpPr>
        <p:spPr>
          <a:xfrm>
            <a:off x="4763657" y="3627039"/>
            <a:ext cx="114488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0"/>
            <a:endCxn id="15" idx="2"/>
          </p:cNvCxnSpPr>
          <p:nvPr/>
        </p:nvCxnSpPr>
        <p:spPr>
          <a:xfrm flipH="1" flipV="1">
            <a:off x="6324801" y="3826166"/>
            <a:ext cx="603564" cy="788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286084" y="5491424"/>
            <a:ext cx="468616" cy="180308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37448" y="5488524"/>
            <a:ext cx="468616" cy="180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6084" y="5746094"/>
            <a:ext cx="468616" cy="180308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37448" y="5746094"/>
            <a:ext cx="468616" cy="180308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25881" y="5488524"/>
            <a:ext cx="468616" cy="180308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25881" y="5774259"/>
            <a:ext cx="468616" cy="180308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65306" y="5488524"/>
            <a:ext cx="468616" cy="180308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65306" y="5774259"/>
            <a:ext cx="468616" cy="1803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4501" y="2056572"/>
            <a:ext cx="468616" cy="180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459749" y="1966205"/>
            <a:ext cx="468616" cy="180308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7" idx="1"/>
          </p:cNvCxnSpPr>
          <p:nvPr/>
        </p:nvCxnSpPr>
        <p:spPr>
          <a:xfrm>
            <a:off x="1714121" y="2633377"/>
            <a:ext cx="263906" cy="59540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1"/>
          </p:cNvCxnSpPr>
          <p:nvPr/>
        </p:nvCxnSpPr>
        <p:spPr>
          <a:xfrm flipH="1">
            <a:off x="4221292" y="2627430"/>
            <a:ext cx="1114808" cy="601355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598215" y="4095596"/>
            <a:ext cx="278459" cy="46653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841481" y="4086756"/>
            <a:ext cx="27547" cy="47537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64660" y="5403342"/>
            <a:ext cx="2450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smtClean="0"/>
              <a:t>PK lookup goes directly to the node with the primary fragment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smtClean="0"/>
              <a:t>Parallel operations. Transparent load balancing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15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to-OpenSan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7F0AB3E-2C13-44A0-A565-6C6BB198607C}" vid="{79162200-9121-4DD7-8EBE-7C738ADB6E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Lato-OpenSans</Template>
  <TotalTime>1247</TotalTime>
  <Words>845</Words>
  <Application>Microsoft Office PowerPoint</Application>
  <PresentationFormat>On-screen Show (4:3)</PresentationFormat>
  <Paragraphs>191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Lato</vt:lpstr>
      <vt:lpstr>Open Sans</vt:lpstr>
      <vt:lpstr>Roboto Slab</vt:lpstr>
      <vt:lpstr>Wingdings</vt:lpstr>
      <vt:lpstr>Lato-OpenSans</vt:lpstr>
      <vt:lpstr>2. Technology Background</vt:lpstr>
      <vt:lpstr>Agenda</vt:lpstr>
      <vt:lpstr>ACID  database transactions</vt:lpstr>
      <vt:lpstr>MySQL Cluster</vt:lpstr>
      <vt:lpstr>MySQL Cluster (NDB Engine)</vt:lpstr>
      <vt:lpstr>MySQL Cluster Applications Example</vt:lpstr>
      <vt:lpstr>MySQL Cluster Architecture</vt:lpstr>
      <vt:lpstr>Automatic Sharding</vt:lpstr>
      <vt:lpstr>Primary Key Request</vt:lpstr>
      <vt:lpstr>Join, index, and table scans</vt:lpstr>
      <vt:lpstr>Migration to MySQL Cluster</vt:lpstr>
      <vt:lpstr>Migration to MySQL Cluster</vt:lpstr>
      <vt:lpstr>MySQL Fabric</vt:lpstr>
      <vt:lpstr>Galera Cluster</vt:lpstr>
      <vt:lpstr>Galera Cluster</vt:lpstr>
      <vt:lpstr>Galera Cluster Architecture</vt:lpstr>
      <vt:lpstr>Galera Cluster for MySQL</vt:lpstr>
      <vt:lpstr>Galera Concepts</vt:lpstr>
      <vt:lpstr>Galera Concepts</vt:lpstr>
      <vt:lpstr>Migration to Galera Cluster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Munif</dc:creator>
  <cp:lastModifiedBy>Abdul Munif</cp:lastModifiedBy>
  <cp:revision>105</cp:revision>
  <dcterms:created xsi:type="dcterms:W3CDTF">2017-02-16T03:20:22Z</dcterms:created>
  <dcterms:modified xsi:type="dcterms:W3CDTF">2017-02-17T00:49:20Z</dcterms:modified>
</cp:coreProperties>
</file>