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300" r:id="rId4"/>
    <p:sldId id="299" r:id="rId5"/>
    <p:sldId id="259" r:id="rId6"/>
    <p:sldId id="302" r:id="rId7"/>
    <p:sldId id="303" r:id="rId8"/>
    <p:sldId id="260" r:id="rId9"/>
    <p:sldId id="261" r:id="rId10"/>
    <p:sldId id="262" r:id="rId11"/>
    <p:sldId id="263" r:id="rId12"/>
    <p:sldId id="30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18DB7-13FB-4F5A-BBDB-094DF621A93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00F6F2-A2FB-4559-8047-53064243E6FC}">
      <dgm:prSet phldrT="[Text]"/>
      <dgm:spPr/>
      <dgm:t>
        <a:bodyPr/>
        <a:lstStyle/>
        <a:p>
          <a:r>
            <a:rPr lang="en-US" dirty="0" smtClean="0"/>
            <a:t>Processing logic</a:t>
          </a:r>
          <a:endParaRPr lang="en-US" dirty="0"/>
        </a:p>
      </dgm:t>
    </dgm:pt>
    <dgm:pt modelId="{3E9394CF-B78D-4D6D-B537-4AA551FEBE65}" type="parTrans" cxnId="{09E3A444-5BEF-4CAE-A60D-DA9EE5B2F494}">
      <dgm:prSet/>
      <dgm:spPr/>
      <dgm:t>
        <a:bodyPr/>
        <a:lstStyle/>
        <a:p>
          <a:endParaRPr lang="en-US"/>
        </a:p>
      </dgm:t>
    </dgm:pt>
    <dgm:pt modelId="{7928F3CB-F83F-4648-9441-A9BD31745AF3}" type="sibTrans" cxnId="{09E3A444-5BEF-4CAE-A60D-DA9EE5B2F494}">
      <dgm:prSet/>
      <dgm:spPr/>
      <dgm:t>
        <a:bodyPr/>
        <a:lstStyle/>
        <a:p>
          <a:endParaRPr lang="en-US"/>
        </a:p>
      </dgm:t>
    </dgm:pt>
    <dgm:pt modelId="{D7AFFE01-C848-417C-9ACD-FAFB3796BB8A}">
      <dgm:prSet/>
      <dgm:spPr/>
      <dgm:t>
        <a:bodyPr/>
        <a:lstStyle/>
        <a:p>
          <a:r>
            <a:rPr lang="en-US" smtClean="0"/>
            <a:t>Function</a:t>
          </a:r>
          <a:endParaRPr lang="en-US" dirty="0" smtClean="0"/>
        </a:p>
      </dgm:t>
    </dgm:pt>
    <dgm:pt modelId="{99604115-61EA-4754-A6A1-1B649CAB0F4D}" type="parTrans" cxnId="{080E3A2B-50DC-42FC-B3B5-040BC7B30D77}">
      <dgm:prSet/>
      <dgm:spPr/>
      <dgm:t>
        <a:bodyPr/>
        <a:lstStyle/>
        <a:p>
          <a:endParaRPr lang="en-US"/>
        </a:p>
      </dgm:t>
    </dgm:pt>
    <dgm:pt modelId="{83D8D833-2182-4669-9374-1D4851097A61}" type="sibTrans" cxnId="{080E3A2B-50DC-42FC-B3B5-040BC7B30D77}">
      <dgm:prSet/>
      <dgm:spPr/>
      <dgm:t>
        <a:bodyPr/>
        <a:lstStyle/>
        <a:p>
          <a:endParaRPr lang="en-US"/>
        </a:p>
      </dgm:t>
    </dgm:pt>
    <dgm:pt modelId="{CFBCE48D-8D0A-4D57-BEC4-921D02D8D3C5}">
      <dgm:prSet/>
      <dgm:spPr/>
      <dgm:t>
        <a:bodyPr/>
        <a:lstStyle/>
        <a:p>
          <a:r>
            <a:rPr lang="en-US" smtClean="0"/>
            <a:t>Data</a:t>
          </a:r>
          <a:endParaRPr lang="en-US" dirty="0" smtClean="0"/>
        </a:p>
      </dgm:t>
    </dgm:pt>
    <dgm:pt modelId="{5E72DE26-ED3A-42CC-BF96-6BA795012FFF}" type="parTrans" cxnId="{5A49D607-20CD-44AA-BB56-3BF52CEBFA5B}">
      <dgm:prSet/>
      <dgm:spPr/>
      <dgm:t>
        <a:bodyPr/>
        <a:lstStyle/>
        <a:p>
          <a:endParaRPr lang="en-US"/>
        </a:p>
      </dgm:t>
    </dgm:pt>
    <dgm:pt modelId="{F748D5A6-95F2-45E3-A608-7AB5F1FC81A4}" type="sibTrans" cxnId="{5A49D607-20CD-44AA-BB56-3BF52CEBFA5B}">
      <dgm:prSet/>
      <dgm:spPr/>
      <dgm:t>
        <a:bodyPr/>
        <a:lstStyle/>
        <a:p>
          <a:endParaRPr lang="en-US"/>
        </a:p>
      </dgm:t>
    </dgm:pt>
    <dgm:pt modelId="{461DFACF-2440-4993-B855-D5288262A231}">
      <dgm:prSet/>
      <dgm:spPr/>
      <dgm:t>
        <a:bodyPr/>
        <a:lstStyle/>
        <a:p>
          <a:r>
            <a:rPr lang="en-US" smtClean="0"/>
            <a:t>Control</a:t>
          </a:r>
          <a:endParaRPr lang="en-US" dirty="0"/>
        </a:p>
      </dgm:t>
    </dgm:pt>
    <dgm:pt modelId="{28CC3CE8-4ED0-43C1-8208-D10CAF4964DB}" type="parTrans" cxnId="{3835A8C6-3DE3-40A3-9773-EFF9BFA21917}">
      <dgm:prSet/>
      <dgm:spPr/>
      <dgm:t>
        <a:bodyPr/>
        <a:lstStyle/>
        <a:p>
          <a:endParaRPr lang="en-US"/>
        </a:p>
      </dgm:t>
    </dgm:pt>
    <dgm:pt modelId="{580FE125-171B-48CC-8634-265D427E9105}" type="sibTrans" cxnId="{3835A8C6-3DE3-40A3-9773-EFF9BFA21917}">
      <dgm:prSet/>
      <dgm:spPr/>
      <dgm:t>
        <a:bodyPr/>
        <a:lstStyle/>
        <a:p>
          <a:endParaRPr lang="en-US"/>
        </a:p>
      </dgm:t>
    </dgm:pt>
    <dgm:pt modelId="{C0B0DE82-BD1D-4E2B-A9E7-F5FE6C8E2760}" type="pres">
      <dgm:prSet presAssocID="{00718DB7-13FB-4F5A-BBDB-094DF621A9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931799-129F-4FBC-931E-B5FB6B20B193}" type="pres">
      <dgm:prSet presAssocID="{5400F6F2-A2FB-4559-8047-53064243E6F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86ABA-6B5F-48E8-B9D7-BC02432B140A}" type="pres">
      <dgm:prSet presAssocID="{7928F3CB-F83F-4648-9441-A9BD31745AF3}" presName="sibTrans" presStyleCnt="0"/>
      <dgm:spPr/>
    </dgm:pt>
    <dgm:pt modelId="{4AE519B9-0FA4-4865-8934-00133BB33AD8}" type="pres">
      <dgm:prSet presAssocID="{D7AFFE01-C848-417C-9ACD-FAFB3796BB8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24B78-EA77-4777-8EE3-2A4F6B71B930}" type="pres">
      <dgm:prSet presAssocID="{83D8D833-2182-4669-9374-1D4851097A61}" presName="sibTrans" presStyleCnt="0"/>
      <dgm:spPr/>
    </dgm:pt>
    <dgm:pt modelId="{D63EC623-0F92-4EC1-9D8B-0B99DB865DB9}" type="pres">
      <dgm:prSet presAssocID="{CFBCE48D-8D0A-4D57-BEC4-921D02D8D3C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9AC2-79CC-4810-87EE-566568945F84}" type="pres">
      <dgm:prSet presAssocID="{F748D5A6-95F2-45E3-A608-7AB5F1FC81A4}" presName="sibTrans" presStyleCnt="0"/>
      <dgm:spPr/>
    </dgm:pt>
    <dgm:pt modelId="{F8859313-66BD-4FFA-B83C-EC940968EC2C}" type="pres">
      <dgm:prSet presAssocID="{461DFACF-2440-4993-B855-D5288262A2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F83C16-D693-4802-B904-D7F83D06D767}" type="presOf" srcId="{461DFACF-2440-4993-B855-D5288262A231}" destId="{F8859313-66BD-4FFA-B83C-EC940968EC2C}" srcOrd="0" destOrd="0" presId="urn:microsoft.com/office/officeart/2005/8/layout/default"/>
    <dgm:cxn modelId="{080E3A2B-50DC-42FC-B3B5-040BC7B30D77}" srcId="{00718DB7-13FB-4F5A-BBDB-094DF621A937}" destId="{D7AFFE01-C848-417C-9ACD-FAFB3796BB8A}" srcOrd="1" destOrd="0" parTransId="{99604115-61EA-4754-A6A1-1B649CAB0F4D}" sibTransId="{83D8D833-2182-4669-9374-1D4851097A61}"/>
    <dgm:cxn modelId="{4947CB2E-51DA-4C6A-9522-D7E8658C3AFA}" type="presOf" srcId="{CFBCE48D-8D0A-4D57-BEC4-921D02D8D3C5}" destId="{D63EC623-0F92-4EC1-9D8B-0B99DB865DB9}" srcOrd="0" destOrd="0" presId="urn:microsoft.com/office/officeart/2005/8/layout/default"/>
    <dgm:cxn modelId="{3835A8C6-3DE3-40A3-9773-EFF9BFA21917}" srcId="{00718DB7-13FB-4F5A-BBDB-094DF621A937}" destId="{461DFACF-2440-4993-B855-D5288262A231}" srcOrd="3" destOrd="0" parTransId="{28CC3CE8-4ED0-43C1-8208-D10CAF4964DB}" sibTransId="{580FE125-171B-48CC-8634-265D427E9105}"/>
    <dgm:cxn modelId="{5A49D607-20CD-44AA-BB56-3BF52CEBFA5B}" srcId="{00718DB7-13FB-4F5A-BBDB-094DF621A937}" destId="{CFBCE48D-8D0A-4D57-BEC4-921D02D8D3C5}" srcOrd="2" destOrd="0" parTransId="{5E72DE26-ED3A-42CC-BF96-6BA795012FFF}" sibTransId="{F748D5A6-95F2-45E3-A608-7AB5F1FC81A4}"/>
    <dgm:cxn modelId="{3C936678-BC08-4D32-9BD6-022D095053D7}" type="presOf" srcId="{D7AFFE01-C848-417C-9ACD-FAFB3796BB8A}" destId="{4AE519B9-0FA4-4865-8934-00133BB33AD8}" srcOrd="0" destOrd="0" presId="urn:microsoft.com/office/officeart/2005/8/layout/default"/>
    <dgm:cxn modelId="{6277EB5C-9310-4AF7-94D2-32709C8B3DBB}" type="presOf" srcId="{00718DB7-13FB-4F5A-BBDB-094DF621A937}" destId="{C0B0DE82-BD1D-4E2B-A9E7-F5FE6C8E2760}" srcOrd="0" destOrd="0" presId="urn:microsoft.com/office/officeart/2005/8/layout/default"/>
    <dgm:cxn modelId="{4829D0E3-9B3A-4E4F-AD26-9A5924BF78E0}" type="presOf" srcId="{5400F6F2-A2FB-4559-8047-53064243E6FC}" destId="{DA931799-129F-4FBC-931E-B5FB6B20B193}" srcOrd="0" destOrd="0" presId="urn:microsoft.com/office/officeart/2005/8/layout/default"/>
    <dgm:cxn modelId="{09E3A444-5BEF-4CAE-A60D-DA9EE5B2F494}" srcId="{00718DB7-13FB-4F5A-BBDB-094DF621A937}" destId="{5400F6F2-A2FB-4559-8047-53064243E6FC}" srcOrd="0" destOrd="0" parTransId="{3E9394CF-B78D-4D6D-B537-4AA551FEBE65}" sibTransId="{7928F3CB-F83F-4648-9441-A9BD31745AF3}"/>
    <dgm:cxn modelId="{54DEB7C1-93E6-4A40-8C63-B28A1AEE8116}" type="presParOf" srcId="{C0B0DE82-BD1D-4E2B-A9E7-F5FE6C8E2760}" destId="{DA931799-129F-4FBC-931E-B5FB6B20B193}" srcOrd="0" destOrd="0" presId="urn:microsoft.com/office/officeart/2005/8/layout/default"/>
    <dgm:cxn modelId="{6CD5C5E4-E0F0-438F-9195-0278CE2A7E8C}" type="presParOf" srcId="{C0B0DE82-BD1D-4E2B-A9E7-F5FE6C8E2760}" destId="{D2086ABA-6B5F-48E8-B9D7-BC02432B140A}" srcOrd="1" destOrd="0" presId="urn:microsoft.com/office/officeart/2005/8/layout/default"/>
    <dgm:cxn modelId="{E3E8B10F-5D29-44F2-B457-7BBB0C0066C4}" type="presParOf" srcId="{C0B0DE82-BD1D-4E2B-A9E7-F5FE6C8E2760}" destId="{4AE519B9-0FA4-4865-8934-00133BB33AD8}" srcOrd="2" destOrd="0" presId="urn:microsoft.com/office/officeart/2005/8/layout/default"/>
    <dgm:cxn modelId="{CFE0D8FB-E3A4-4791-8A31-A9ABE57550BC}" type="presParOf" srcId="{C0B0DE82-BD1D-4E2B-A9E7-F5FE6C8E2760}" destId="{58524B78-EA77-4777-8EE3-2A4F6B71B930}" srcOrd="3" destOrd="0" presId="urn:microsoft.com/office/officeart/2005/8/layout/default"/>
    <dgm:cxn modelId="{A4443C70-B2FE-43E1-B64B-495E31A71B00}" type="presParOf" srcId="{C0B0DE82-BD1D-4E2B-A9E7-F5FE6C8E2760}" destId="{D63EC623-0F92-4EC1-9D8B-0B99DB865DB9}" srcOrd="4" destOrd="0" presId="urn:microsoft.com/office/officeart/2005/8/layout/default"/>
    <dgm:cxn modelId="{6F986179-00CA-448A-9F94-B8C3BF6F4EFF}" type="presParOf" srcId="{C0B0DE82-BD1D-4E2B-A9E7-F5FE6C8E2760}" destId="{4E809AC2-79CC-4810-87EE-566568945F84}" srcOrd="5" destOrd="0" presId="urn:microsoft.com/office/officeart/2005/8/layout/default"/>
    <dgm:cxn modelId="{516F86F6-6B58-470F-B157-2F48DE29DB7F}" type="presParOf" srcId="{C0B0DE82-BD1D-4E2B-A9E7-F5FE6C8E2760}" destId="{F8859313-66BD-4FFA-B83C-EC940968EC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31799-129F-4FBC-931E-B5FB6B20B193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Processing logic</a:t>
          </a:r>
          <a:endParaRPr lang="en-US" sz="4600" kern="1200" dirty="0"/>
        </a:p>
      </dsp:txBody>
      <dsp:txXfrm>
        <a:off x="744" y="145603"/>
        <a:ext cx="2902148" cy="1741289"/>
      </dsp:txXfrm>
    </dsp:sp>
    <dsp:sp modelId="{4AE519B9-0FA4-4865-8934-00133BB33AD8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Function</a:t>
          </a:r>
          <a:endParaRPr lang="en-US" sz="4600" kern="1200" dirty="0" smtClean="0"/>
        </a:p>
      </dsp:txBody>
      <dsp:txXfrm>
        <a:off x="3193107" y="145603"/>
        <a:ext cx="2902148" cy="1741289"/>
      </dsp:txXfrm>
    </dsp:sp>
    <dsp:sp modelId="{D63EC623-0F92-4EC1-9D8B-0B99DB865DB9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Data</a:t>
          </a:r>
          <a:endParaRPr lang="en-US" sz="4600" kern="1200" dirty="0" smtClean="0"/>
        </a:p>
      </dsp:txBody>
      <dsp:txXfrm>
        <a:off x="744" y="2177107"/>
        <a:ext cx="2902148" cy="1741289"/>
      </dsp:txXfrm>
    </dsp:sp>
    <dsp:sp modelId="{F8859313-66BD-4FFA-B83C-EC940968EC2C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Control</a:t>
          </a:r>
          <a:endParaRPr lang="en-US" sz="46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C87E-4C0A-4DD6-83B5-ED93F6E3BBA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BEC4F-EA92-4F7B-A7E4-B0E2AB11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1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1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26732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3947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23935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03865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 slide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1728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158186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621006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656248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79806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2589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8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64729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209979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2958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002902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77410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330509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49091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975114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4217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7181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4398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604994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7004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71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44667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62243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79643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54309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97333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9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Lato" panose="020F0502020204030203" pitchFamily="34" charset="0"/>
          <a:ea typeface="Roboto Slab" pitchFamily="2" charset="0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725" indent="-263525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66813" indent="-2524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11313" indent="-2397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63750" indent="-23495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39918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01750" y="2063750"/>
            <a:ext cx="2273300" cy="749300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568950" y="2063750"/>
            <a:ext cx="2273300" cy="749300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435350" y="4044950"/>
            <a:ext cx="2197100" cy="1206500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accent3">
                <a:lumMod val="50000"/>
                <a:alpha val="75000"/>
              </a:schemeClr>
            </a:outerShdw>
          </a:effectLst>
        </p:spPr>
        <p:txBody>
          <a:bodyPr wrap="none" lIns="91439" tIns="45719" rIns="91439" bIns="45719" anchor="ctr"/>
          <a:lstStyle/>
          <a:p>
            <a:endParaRPr lang="en-US" sz="1266" i="1" dirty="0">
              <a:latin typeface="Book Antiqua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368550" y="2825751"/>
            <a:ext cx="1587500" cy="1206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5181600" y="2825751"/>
            <a:ext cx="1600200" cy="1206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47933" y="2100264"/>
            <a:ext cx="1780935" cy="6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Technology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935351" y="2100264"/>
            <a:ext cx="1542087" cy="6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Computer</a:t>
            </a:r>
          </a:p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Networks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91463" y="2938463"/>
            <a:ext cx="1622238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dirty="0">
                <a:latin typeface="Book Antiqua"/>
              </a:rPr>
              <a:t>integration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677370" y="2938463"/>
            <a:ext cx="1734448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dirty="0">
                <a:latin typeface="Book Antiqua"/>
              </a:rPr>
              <a:t>distribution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830063" y="5376863"/>
            <a:ext cx="1622238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dirty="0">
                <a:latin typeface="Book Antiqua"/>
              </a:rPr>
              <a:t>integration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645288" y="6062663"/>
            <a:ext cx="3930561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391" b="1" dirty="0">
                <a:solidFill>
                  <a:schemeClr val="accent2"/>
                </a:solidFill>
                <a:latin typeface="Book Antiqua"/>
              </a:rPr>
              <a:t>integration ≠ centralization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65736" y="4044950"/>
            <a:ext cx="1764905" cy="117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102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102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337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18297" y="3522385"/>
            <a:ext cx="7886700" cy="2752910"/>
          </a:xfrm>
          <a:noFill/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A </a:t>
            </a:r>
            <a:r>
              <a:rPr lang="en-US" sz="3200" dirty="0">
                <a:solidFill>
                  <a:schemeClr val="tx2"/>
                </a:solidFill>
              </a:rPr>
              <a:t>number </a:t>
            </a:r>
            <a:r>
              <a:rPr lang="en-US" sz="3200" dirty="0" smtClean="0">
                <a:solidFill>
                  <a:schemeClr val="tx2"/>
                </a:solidFill>
              </a:rPr>
              <a:t>of </a:t>
            </a:r>
            <a:r>
              <a:rPr lang="en-US" sz="3200" b="1" dirty="0">
                <a:solidFill>
                  <a:srgbClr val="FF0000"/>
                </a:solidFill>
              </a:rPr>
              <a:t>autonomous processing elements</a:t>
            </a:r>
            <a:r>
              <a:rPr lang="en-US" sz="3200" dirty="0">
                <a:solidFill>
                  <a:schemeClr val="tx2"/>
                </a:solidFill>
              </a:rPr>
              <a:t> (not necessarily </a:t>
            </a:r>
            <a:r>
              <a:rPr lang="en-US" sz="3200" i="1" dirty="0">
                <a:solidFill>
                  <a:schemeClr val="tx2"/>
                </a:solidFill>
              </a:rPr>
              <a:t>homogeneous</a:t>
            </a:r>
            <a:r>
              <a:rPr lang="en-US" sz="3200" dirty="0">
                <a:solidFill>
                  <a:schemeClr val="tx2"/>
                </a:solidFill>
              </a:rPr>
              <a:t>) that are </a:t>
            </a:r>
            <a:r>
              <a:rPr lang="en-US" sz="3200" b="1" dirty="0">
                <a:solidFill>
                  <a:srgbClr val="FF0000"/>
                </a:solidFill>
              </a:rPr>
              <a:t>interconnected</a:t>
            </a:r>
            <a:r>
              <a:rPr lang="en-US" sz="3200" dirty="0">
                <a:solidFill>
                  <a:schemeClr val="tx2"/>
                </a:solidFill>
              </a:rPr>
              <a:t> by a </a:t>
            </a:r>
            <a:r>
              <a:rPr lang="en-US" sz="3200" b="1" dirty="0">
                <a:solidFill>
                  <a:srgbClr val="FF0000"/>
                </a:solidFill>
              </a:rPr>
              <a:t>computer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network</a:t>
            </a:r>
            <a:r>
              <a:rPr lang="en-US" sz="3200" dirty="0">
                <a:solidFill>
                  <a:schemeClr val="tx2"/>
                </a:solidFill>
              </a:rPr>
              <a:t> and that </a:t>
            </a:r>
            <a:r>
              <a:rPr lang="en-US" sz="3200" b="1" dirty="0">
                <a:solidFill>
                  <a:srgbClr val="FF0000"/>
                </a:solidFill>
              </a:rPr>
              <a:t>cooperate</a:t>
            </a:r>
            <a:r>
              <a:rPr lang="en-US" sz="3200" dirty="0">
                <a:solidFill>
                  <a:schemeClr val="tx2"/>
                </a:solidFill>
              </a:rPr>
              <a:t> in performing </a:t>
            </a:r>
            <a:r>
              <a:rPr lang="en-US" sz="3200" b="1" dirty="0">
                <a:solidFill>
                  <a:srgbClr val="FF0000"/>
                </a:solidFill>
              </a:rPr>
              <a:t>their assigned </a:t>
            </a:r>
            <a:r>
              <a:rPr lang="en-US" sz="3200" b="1" dirty="0" smtClean="0">
                <a:solidFill>
                  <a:srgbClr val="FF0000"/>
                </a:solidFill>
              </a:rPr>
              <a:t>tasks</a:t>
            </a:r>
            <a:r>
              <a:rPr lang="en-US" sz="3200" dirty="0" smtClean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026" name="Picture 2" descr="Image result for distributed compu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6" y="653679"/>
            <a:ext cx="5099922" cy="2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666563"/>
          </a:xfrm>
          <a:noFill/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What is being distributed?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5245508"/>
              </p:ext>
            </p:extLst>
          </p:nvPr>
        </p:nvGraphicFramePr>
        <p:xfrm>
          <a:off x="1425389" y="241729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514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40" y="197225"/>
            <a:ext cx="8669337" cy="1125538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9128"/>
            <a:ext cx="8229600" cy="3541059"/>
          </a:xfrm>
          <a:noFill/>
          <a:ln/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A distributed database (DDB) is a collection of multiple, </a:t>
            </a:r>
            <a:r>
              <a:rPr lang="en-US" sz="2800" i="1" dirty="0">
                <a:solidFill>
                  <a:srgbClr val="0000FF"/>
                </a:solidFill>
              </a:rPr>
              <a:t>logically interrelated</a:t>
            </a:r>
            <a:r>
              <a:rPr lang="en-US" sz="2800" i="1" dirty="0"/>
              <a:t> databases</a:t>
            </a:r>
            <a:r>
              <a:rPr lang="en-US" sz="2800" dirty="0"/>
              <a:t> distributed over a </a:t>
            </a:r>
            <a:r>
              <a:rPr lang="en-US" sz="2800" i="1" dirty="0">
                <a:solidFill>
                  <a:srgbClr val="0000FF"/>
                </a:solidFill>
              </a:rPr>
              <a:t>computer network</a:t>
            </a:r>
            <a:r>
              <a:rPr lang="en-US" sz="2800" i="1" dirty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spcBef>
                <a:spcPct val="100000"/>
              </a:spcBef>
              <a:spcAft>
                <a:spcPct val="100000"/>
              </a:spcAft>
            </a:pPr>
            <a:r>
              <a:rPr lang="en-US" sz="2800" dirty="0" smtClean="0"/>
              <a:t>A </a:t>
            </a:r>
            <a:r>
              <a:rPr lang="en-US" sz="2800" dirty="0"/>
              <a:t>distributed database management system (D–DBMS) is the software that manages the DDB and provides an access mechanism that makes this distribution </a:t>
            </a:r>
            <a:r>
              <a:rPr lang="en-US" sz="2800" dirty="0">
                <a:solidFill>
                  <a:srgbClr val="0000FF"/>
                </a:solidFill>
              </a:rPr>
              <a:t>transparent</a:t>
            </a:r>
            <a:r>
              <a:rPr lang="en-US" sz="2800" dirty="0">
                <a:solidFill>
                  <a:srgbClr val="333399"/>
                </a:solidFill>
              </a:rPr>
              <a:t> </a:t>
            </a:r>
            <a:r>
              <a:rPr lang="en-US" sz="2800" dirty="0"/>
              <a:t>to the users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4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 database system which resides at one of the nodes of a network of computers - this is a centralized database on a network node</a:t>
            </a:r>
          </a:p>
        </p:txBody>
      </p:sp>
    </p:spTree>
    <p:extLst>
      <p:ext uri="{BB962C8B-B14F-4D97-AF65-F5344CB8AC3E}">
        <p14:creationId xmlns:p14="http://schemas.microsoft.com/office/powerpoint/2010/main" val="207493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DBMS on a Network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210050" y="2658532"/>
            <a:ext cx="0" cy="831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2933701" y="4633382"/>
            <a:ext cx="647700" cy="679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2489201" y="3287182"/>
            <a:ext cx="863600" cy="230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5340350" y="3109382"/>
            <a:ext cx="4572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4870450" y="4633382"/>
            <a:ext cx="596900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314950" y="3433232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377950" y="303953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5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3644900" y="2048931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397500" y="248708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2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6540500" y="2190750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902200" y="5302333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3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2235200" y="532553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4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7426873" y="1902882"/>
            <a:ext cx="485775" cy="542925"/>
            <a:chOff x="4698" y="1064"/>
            <a:chExt cx="306" cy="342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7331623" y="2004482"/>
            <a:ext cx="485775" cy="542925"/>
            <a:chOff x="4638" y="1128"/>
            <a:chExt cx="306" cy="342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7255423" y="2137832"/>
            <a:ext cx="485775" cy="542925"/>
            <a:chOff x="4590" y="1212"/>
            <a:chExt cx="306" cy="342"/>
          </a:xfrm>
        </p:grpSpPr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1981200" y="3109382"/>
            <a:ext cx="4419600" cy="1619250"/>
            <a:chOff x="2006" y="1098"/>
            <a:chExt cx="1944" cy="712"/>
          </a:xfrm>
        </p:grpSpPr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3247653" y="3947582"/>
            <a:ext cx="2047032" cy="69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ctr"/>
            <a:r>
              <a:rPr lang="en-US" sz="1969" b="1" dirty="0">
                <a:latin typeface="Book Antiqua"/>
              </a:rPr>
              <a:t>Communication</a:t>
            </a:r>
          </a:p>
          <a:p>
            <a:pPr algn="ctr"/>
            <a:r>
              <a:rPr lang="en-US" sz="1969" b="1" dirty="0">
                <a:latin typeface="Book Antiqua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8103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4495800" y="2841626"/>
            <a:ext cx="57150" cy="663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3276600" y="4648201"/>
            <a:ext cx="685800" cy="847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2832100" y="3470275"/>
            <a:ext cx="596900" cy="158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5683250" y="3200401"/>
            <a:ext cx="641350" cy="422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5181601" y="4648200"/>
            <a:ext cx="609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2305050" y="5775325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2286000" y="2905126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5657850" y="3616326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3435350" y="3603625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1720850" y="323714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3987800" y="22320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5740400" y="267017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6883400" y="2587625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5245100" y="55467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2578100" y="55086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2028826" y="2359025"/>
            <a:ext cx="485775" cy="542925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7084219" y="5572126"/>
            <a:ext cx="485775" cy="542925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7673507" y="2206626"/>
            <a:ext cx="485775" cy="542925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7559207" y="2320926"/>
            <a:ext cx="485775" cy="542925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6382544" y="58451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1590675" y="5400676"/>
            <a:ext cx="485775" cy="542925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1743076" y="5553075"/>
            <a:ext cx="485775" cy="542925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1895475" y="5705475"/>
            <a:ext cx="485775" cy="542925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2286000" y="3124200"/>
            <a:ext cx="4419600" cy="1619250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3552454" y="3810000"/>
            <a:ext cx="2047032" cy="69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ctr"/>
            <a:r>
              <a:rPr lang="en-US" sz="1969" b="1" dirty="0">
                <a:latin typeface="Book Antiqua"/>
              </a:rPr>
              <a:t>Communication</a:t>
            </a:r>
          </a:p>
          <a:p>
            <a:pPr algn="ctr"/>
            <a:r>
              <a:rPr lang="en-US" sz="1969" b="1" dirty="0">
                <a:latin typeface="Book Antiqua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6422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each site </a:t>
            </a:r>
            <a:r>
              <a:rPr lang="en-US" i="1" dirty="0"/>
              <a:t>logically</a:t>
            </a:r>
            <a:r>
              <a:rPr lang="en-US" dirty="0"/>
              <a:t> consists of a single processor.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not a multiprocessor system</a:t>
            </a:r>
            <a:endParaRPr lang="en-US" dirty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data </a:t>
            </a:r>
            <a:r>
              <a:rPr lang="en-US" dirty="0"/>
              <a:t>logically related as exhibited in the users’ access patterns</a:t>
            </a:r>
          </a:p>
          <a:p>
            <a:pPr lvl="1"/>
            <a:r>
              <a:rPr lang="en-US" dirty="0" smtClean="0"/>
              <a:t>Relational </a:t>
            </a:r>
            <a:r>
              <a:rPr lang="en-US" dirty="0"/>
              <a:t>data model </a:t>
            </a:r>
          </a:p>
          <a:p>
            <a:r>
              <a:rPr lang="en-US" dirty="0"/>
              <a:t>D-DBMS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remote file system, not a TP system</a:t>
            </a:r>
          </a:p>
        </p:txBody>
      </p:sp>
    </p:spTree>
    <p:extLst>
      <p:ext uri="{BB962C8B-B14F-4D97-AF65-F5344CB8AC3E}">
        <p14:creationId xmlns:p14="http://schemas.microsoft.com/office/powerpoint/2010/main" val="34039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Delivery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Delivery modes</a:t>
            </a:r>
          </a:p>
          <a:p>
            <a:pPr lvl="1"/>
            <a:r>
              <a:rPr lang="en-US" dirty="0" smtClean="0"/>
              <a:t>Pull-only</a:t>
            </a:r>
          </a:p>
          <a:p>
            <a:pPr lvl="1"/>
            <a:r>
              <a:rPr lang="en-US" dirty="0" smtClean="0"/>
              <a:t>Push-only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Periodic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Ad-hoc or irregular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One-to-many</a:t>
            </a:r>
          </a:p>
          <a:p>
            <a:r>
              <a:rPr lang="en-US" dirty="0" smtClean="0"/>
              <a:t>Note: not all combinations make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19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3186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</a:p>
          <a:p>
            <a:r>
              <a:rPr lang="en-US" dirty="0" smtClean="0"/>
              <a:t>Introduction to Distributed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/>
              <a:t>Transparency is </a:t>
            </a:r>
            <a:r>
              <a:rPr lang="en-US" sz="2500" b="1" dirty="0">
                <a:solidFill>
                  <a:srgbClr val="0070C0"/>
                </a:solidFill>
              </a:rPr>
              <a:t>the separation </a:t>
            </a:r>
            <a:r>
              <a:rPr lang="en-US" sz="2500" dirty="0"/>
              <a:t>of the </a:t>
            </a:r>
            <a:r>
              <a:rPr lang="en-US" sz="2500" b="1" dirty="0">
                <a:solidFill>
                  <a:srgbClr val="0070C0"/>
                </a:solidFill>
              </a:rPr>
              <a:t>higher level semantics</a:t>
            </a:r>
            <a:r>
              <a:rPr lang="en-US" sz="2500" dirty="0"/>
              <a:t> of a system from the </a:t>
            </a:r>
            <a:r>
              <a:rPr lang="en-US" sz="2500" b="1" dirty="0">
                <a:solidFill>
                  <a:srgbClr val="0070C0"/>
                </a:solidFill>
              </a:rPr>
              <a:t>lower level implementation issues</a:t>
            </a:r>
            <a:r>
              <a:rPr lang="en-US" sz="25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500" dirty="0"/>
              <a:t>Fundamental issue is to </a:t>
            </a:r>
            <a:r>
              <a:rPr lang="en-US" sz="2500" dirty="0" smtClean="0"/>
              <a:t>provide </a:t>
            </a:r>
            <a:r>
              <a:rPr lang="en-US" sz="2500" b="1" dirty="0" smtClean="0">
                <a:solidFill>
                  <a:schemeClr val="hlink"/>
                </a:solidFill>
              </a:rPr>
              <a:t>data independence </a:t>
            </a:r>
            <a:r>
              <a:rPr lang="en-US" sz="2500" dirty="0" smtClean="0"/>
              <a:t>in </a:t>
            </a:r>
            <a:r>
              <a:rPr lang="en-US" sz="2500" dirty="0"/>
              <a:t>the distributed environment</a:t>
            </a:r>
          </a:p>
          <a:p>
            <a:pPr lvl="1">
              <a:spcBef>
                <a:spcPts val="0"/>
              </a:spcBef>
            </a:pPr>
            <a:r>
              <a:rPr lang="en-US" sz="2500" dirty="0"/>
              <a:t>Network (distribution) transparency</a:t>
            </a:r>
          </a:p>
          <a:p>
            <a:pPr lvl="1">
              <a:spcBef>
                <a:spcPts val="0"/>
              </a:spcBef>
            </a:pPr>
            <a:r>
              <a:rPr lang="en-US" sz="2500" dirty="0"/>
              <a:t>Replication transparency</a:t>
            </a:r>
          </a:p>
          <a:p>
            <a:pPr lvl="1">
              <a:spcBef>
                <a:spcPts val="0"/>
              </a:spcBef>
            </a:pPr>
            <a:r>
              <a:rPr lang="en-US" sz="2500" dirty="0"/>
              <a:t>Fragmentation transparency</a:t>
            </a:r>
          </a:p>
          <a:p>
            <a:pPr lvl="2">
              <a:spcBef>
                <a:spcPts val="0"/>
              </a:spcBef>
            </a:pPr>
            <a:r>
              <a:rPr lang="en-US" dirty="0"/>
              <a:t>horizontal fragmentation: selection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vertical fragmentation: projection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hybrid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20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900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876300" y="1663700"/>
            <a:ext cx="7353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77" y="1707558"/>
            <a:ext cx="5428313" cy="47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16113"/>
            <a:ext cx="4135438" cy="186690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SELECT</a:t>
            </a:r>
            <a:r>
              <a:rPr lang="en-US" sz="1828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FROM</a:t>
            </a:r>
            <a:r>
              <a:rPr lang="en-US" sz="1828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WHERE</a:t>
            </a:r>
            <a:r>
              <a:rPr lang="en-US" sz="1828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460341" y="3192463"/>
            <a:ext cx="1478219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Paris employees</a:t>
            </a:r>
          </a:p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Paris assignments</a:t>
            </a:r>
          </a:p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7032934" y="5235130"/>
            <a:ext cx="1864543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b="1" dirty="0">
                <a:solidFill>
                  <a:srgbClr val="FF5008"/>
                </a:solidFill>
                <a:latin typeface="Book Antiqua"/>
              </a:rPr>
              <a:t>Montreal projects</a:t>
            </a:r>
          </a:p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266" b="1" dirty="0">
                <a:solidFill>
                  <a:schemeClr val="tx2"/>
                </a:solidFill>
                <a:latin typeface="Book Antiqua"/>
              </a:rPr>
              <a:t>New York projects </a:t>
            </a:r>
            <a:endParaRPr lang="en-US" sz="1266" b="1" dirty="0">
              <a:solidFill>
                <a:schemeClr val="accent1"/>
              </a:solidFill>
              <a:latin typeface="Book Antiqua"/>
            </a:endParaRPr>
          </a:p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    </a:t>
            </a:r>
            <a:r>
              <a:rPr lang="en-US" sz="1266" b="1" dirty="0">
                <a:solidFill>
                  <a:schemeClr val="tx2"/>
                </a:solidFill>
                <a:latin typeface="Book Antiqua"/>
              </a:rPr>
              <a:t>with budget &gt; 200000</a:t>
            </a:r>
            <a:endParaRPr lang="en-US" sz="1266" b="1" dirty="0">
              <a:solidFill>
                <a:srgbClr val="FF5008"/>
              </a:solidFill>
              <a:latin typeface="Book Antiqua"/>
            </a:endParaRPr>
          </a:p>
          <a:p>
            <a:r>
              <a:rPr lang="en-US" sz="1266" b="1" dirty="0">
                <a:solidFill>
                  <a:srgbClr val="FF5008"/>
                </a:solidFill>
                <a:latin typeface="Book Antiqua"/>
              </a:rPr>
              <a:t>Montreal employees</a:t>
            </a:r>
          </a:p>
          <a:p>
            <a:r>
              <a:rPr lang="en-US" sz="1266" b="1" dirty="0">
                <a:solidFill>
                  <a:srgbClr val="FF5008"/>
                </a:solidFill>
                <a:latin typeface="Book Antiqu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5321304" y="2825751"/>
            <a:ext cx="1955801" cy="19558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5054603" y="5137151"/>
            <a:ext cx="660400" cy="519597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4565653" y="2768601"/>
            <a:ext cx="596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4584703" y="2787651"/>
            <a:ext cx="5842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4521203" y="2787651"/>
            <a:ext cx="696913" cy="3937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5314953" y="4667250"/>
            <a:ext cx="4445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5200653" y="3143250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5200653" y="3143250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4494216" y="2811463"/>
            <a:ext cx="785722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5517827" y="3535364"/>
            <a:ext cx="1683403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687" dirty="0">
                <a:solidFill>
                  <a:srgbClr val="000000"/>
                </a:solidFill>
                <a:latin typeface="Book Antiqua"/>
              </a:rPr>
              <a:t>Communication</a:t>
            </a:r>
          </a:p>
          <a:p>
            <a:pPr algn="ctr"/>
            <a:r>
              <a:rPr lang="en-US" sz="1687" dirty="0">
                <a:solidFill>
                  <a:srgbClr val="000000"/>
                </a:solidFill>
                <a:latin typeface="Book Antiqu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4762504" y="5327651"/>
            <a:ext cx="279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7052901" y="4730751"/>
            <a:ext cx="922703" cy="3937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7200904" y="4235451"/>
            <a:ext cx="4191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7008252" y="4745396"/>
            <a:ext cx="1008540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7988304" y="4959351"/>
            <a:ext cx="393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7175504" y="41973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5772154" y="462280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6286504" y="2432051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6286504" y="2432051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6254754" y="2806700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6261104" y="28130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6261104" y="2813051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7067554" y="2705101"/>
            <a:ext cx="5461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7073904" y="2711451"/>
            <a:ext cx="5334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7073904" y="2711451"/>
            <a:ext cx="533400" cy="3937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7124704" y="31115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7124704" y="31115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7620004" y="2616200"/>
            <a:ext cx="2667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7037391" y="2747963"/>
            <a:ext cx="606186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7092954" y="3238501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7099304" y="32448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7099304" y="3244851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5454654" y="3213101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5473703" y="32321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5461004" y="3244851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5938841" y="2044701"/>
            <a:ext cx="714375" cy="393700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5095878" y="5072064"/>
            <a:ext cx="596568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New</a:t>
            </a:r>
          </a:p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3995404" y="4138613"/>
            <a:ext cx="1604857" cy="64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projects</a:t>
            </a:r>
          </a:p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4630424" y="5608192"/>
            <a:ext cx="1842101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projects</a:t>
            </a:r>
            <a:endParaRPr lang="en-US" sz="1266" b="1" dirty="0">
              <a:solidFill>
                <a:srgbClr val="000000"/>
              </a:solidFill>
              <a:latin typeface="Book Antiqua"/>
            </a:endParaRPr>
          </a:p>
          <a:p>
            <a:r>
              <a:rPr lang="en-US" sz="1266" b="1" dirty="0">
                <a:solidFill>
                  <a:schemeClr val="tx2"/>
                </a:solidFill>
                <a:latin typeface="Book Antiqua"/>
              </a:rPr>
              <a:t>New York employees</a:t>
            </a:r>
          </a:p>
          <a:p>
            <a:r>
              <a:rPr lang="en-US" sz="1266" b="1" dirty="0">
                <a:solidFill>
                  <a:schemeClr val="tx2"/>
                </a:solidFill>
                <a:latin typeface="Book Antiqua"/>
              </a:rPr>
              <a:t>New York projects</a:t>
            </a:r>
          </a:p>
          <a:p>
            <a:r>
              <a:rPr lang="en-US" sz="1266" b="1" dirty="0">
                <a:solidFill>
                  <a:schemeClr val="tx2"/>
                </a:solidFill>
                <a:latin typeface="Book Antiqu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4889503" y="31940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5924553" y="2057400"/>
            <a:ext cx="739235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8226" y="4694766"/>
            <a:ext cx="484798" cy="534455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68216" y="5099811"/>
            <a:ext cx="484798" cy="534455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5762" y="2365757"/>
            <a:ext cx="484798" cy="534455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649420" y="3530261"/>
            <a:ext cx="484798" cy="534455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1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2130425" y="2654912"/>
            <a:ext cx="730250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699000" y="2285024"/>
            <a:ext cx="0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6696075" y="2539024"/>
            <a:ext cx="5016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6802439" y="5063149"/>
            <a:ext cx="585787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4919663" y="5542574"/>
            <a:ext cx="0" cy="260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306638" y="2975586"/>
            <a:ext cx="5089525" cy="2554287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194051" y="349311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6294439" y="4259873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89601" y="349311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2816226" y="4105887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4479926" y="3262923"/>
            <a:ext cx="212725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5613401" y="5102836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2816226" y="449006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3497263" y="4948848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4933950" y="3569312"/>
            <a:ext cx="212725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6218238" y="3569312"/>
            <a:ext cx="214312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3724275" y="3723298"/>
            <a:ext cx="212725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5010150" y="4259873"/>
            <a:ext cx="212725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5084763" y="510283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3497263" y="3415323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5916614" y="510283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5916614" y="3799498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3798888" y="4948848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5010150" y="3186723"/>
            <a:ext cx="212725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6521451" y="464246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3949700" y="4336073"/>
            <a:ext cx="215900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3346450" y="3799498"/>
            <a:ext cx="212725" cy="2159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5235576" y="3951899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3270251" y="4794862"/>
            <a:ext cx="214313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5537200" y="4642462"/>
            <a:ext cx="215900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6596064" y="433607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5991226" y="341532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4556125" y="3645512"/>
            <a:ext cx="212725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3648076" y="4718662"/>
            <a:ext cx="214313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2514601" y="433607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4178301" y="3339123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3497263" y="4336073"/>
            <a:ext cx="214312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4403726" y="4794862"/>
            <a:ext cx="214313" cy="21907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4630739" y="425987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5311775" y="4872648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5387976" y="3493112"/>
            <a:ext cx="212725" cy="217487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6596064" y="3877286"/>
            <a:ext cx="214312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6899276" y="4490061"/>
            <a:ext cx="214313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3875088" y="3186723"/>
            <a:ext cx="214312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3119438" y="433607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2816226" y="3723298"/>
            <a:ext cx="214313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6067426" y="4642462"/>
            <a:ext cx="214313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5613401" y="4336073"/>
            <a:ext cx="214313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4102101" y="4028099"/>
            <a:ext cx="212725" cy="21907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4556125" y="5179037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4252914" y="441227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6973889" y="4105887"/>
            <a:ext cx="214312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4933950" y="4718662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4102101" y="5102836"/>
            <a:ext cx="212725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2514601" y="3951899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3724275" y="4028099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4102101" y="3645512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5840413" y="4794862"/>
            <a:ext cx="214312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4705350" y="3032737"/>
            <a:ext cx="215900" cy="217487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6596064" y="3569312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4933950" y="3877286"/>
            <a:ext cx="212725" cy="2159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5916614" y="4182087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5613401" y="3262923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5537200" y="3951899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2967039" y="4794862"/>
            <a:ext cx="214312" cy="219075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4705350" y="4948848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4403726" y="3951899"/>
            <a:ext cx="214313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6218238" y="3951899"/>
            <a:ext cx="214312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5235576" y="449006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4630739" y="4566261"/>
            <a:ext cx="214312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2293939" y="5020287"/>
            <a:ext cx="503237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3524541" y="4099537"/>
            <a:ext cx="2611290" cy="31527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69849" tIns="28574" rIns="69849" bIns="28574">
            <a:spAutoFit/>
          </a:bodyPr>
          <a:lstStyle/>
          <a:p>
            <a:pPr defTabSz="1006424">
              <a:lnSpc>
                <a:spcPct val="85000"/>
              </a:lnSpc>
            </a:pPr>
            <a:r>
              <a:rPr lang="en-US" sz="1969" b="1" dirty="0">
                <a:latin typeface="Book Antiqu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87227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1" y="570132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6" y="156588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6" y="555368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6805613" y="1808773"/>
            <a:ext cx="946150" cy="749300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1471613" y="5536224"/>
            <a:ext cx="946150" cy="749300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5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3154342" y="2618910"/>
            <a:ext cx="491351" cy="5017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6003926" y="3023955"/>
            <a:ext cx="390777" cy="2967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121276" y="4492243"/>
            <a:ext cx="257175" cy="4365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2799928" y="4108111"/>
            <a:ext cx="577478" cy="4347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213100" y="2915900"/>
            <a:ext cx="2967038" cy="1589087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742053" y="3463587"/>
            <a:ext cx="2005355" cy="57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849" tIns="28574" rIns="69849" bIns="28574">
            <a:spAutoFit/>
          </a:bodyPr>
          <a:lstStyle/>
          <a:p>
            <a:pPr defTabSz="1006424">
              <a:lnSpc>
                <a:spcPct val="85000"/>
              </a:lnSpc>
            </a:pPr>
            <a:r>
              <a:rPr lang="en-US" sz="1969" b="1" dirty="0">
                <a:latin typeface="Book Antiqua"/>
              </a:rPr>
              <a:t>Communication</a:t>
            </a:r>
          </a:p>
          <a:p>
            <a:pPr defTabSz="1006424">
              <a:lnSpc>
                <a:spcPct val="85000"/>
              </a:lnSpc>
            </a:pPr>
            <a:r>
              <a:rPr lang="en-US" sz="1969" b="1" dirty="0">
                <a:latin typeface="Book Antiqu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2867025" y="3696949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1509709" y="3711236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5362" y="3184746"/>
            <a:ext cx="964473" cy="1046263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004751" y="261891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072474" y="2061974"/>
            <a:ext cx="928339" cy="1043199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3190061" y="2517649"/>
            <a:ext cx="3937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3204973" y="2163235"/>
            <a:ext cx="414337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2952" y="4897100"/>
            <a:ext cx="956991" cy="686636"/>
            <a:chOff x="6958862" y="6820748"/>
            <a:chExt cx="1361054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361054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40288" y="5430161"/>
            <a:ext cx="876414" cy="986046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65361" y="4464548"/>
            <a:ext cx="1088437" cy="534002"/>
            <a:chOff x="8998734" y="6308231"/>
            <a:chExt cx="1547999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999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5638801" y="5570399"/>
            <a:ext cx="401487" cy="390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5837766" y="4745397"/>
            <a:ext cx="34925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30487" y="4670954"/>
            <a:ext cx="968332" cy="494101"/>
            <a:chOff x="5134248" y="6681617"/>
            <a:chExt cx="1377183" cy="702721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328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4602957" y="4880431"/>
            <a:ext cx="280988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1989838" y="5245078"/>
            <a:ext cx="514689" cy="46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81544" y="2658468"/>
            <a:ext cx="956991" cy="669271"/>
            <a:chOff x="9224543" y="3504073"/>
            <a:chExt cx="1361053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361053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11099" y="2163235"/>
            <a:ext cx="936061" cy="1028632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7306054" y="2720171"/>
            <a:ext cx="405045" cy="2718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90560" y="4542874"/>
            <a:ext cx="956991" cy="686636"/>
            <a:chOff x="6958862" y="6820748"/>
            <a:chExt cx="1361054" cy="976549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361054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37407" y="3378370"/>
            <a:ext cx="956991" cy="686636"/>
            <a:chOff x="6958862" y="6820748"/>
            <a:chExt cx="1361054" cy="976549"/>
          </a:xfrm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361054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83532" y="5707378"/>
            <a:ext cx="968332" cy="494101"/>
            <a:chOff x="5134248" y="6681617"/>
            <a:chExt cx="1377183" cy="702721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328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241191" y="2315127"/>
            <a:ext cx="956991" cy="686636"/>
            <a:chOff x="6958862" y="6820748"/>
            <a:chExt cx="1361054" cy="976549"/>
          </a:xfrm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361054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10018" y="1758190"/>
            <a:ext cx="968332" cy="494101"/>
            <a:chOff x="5134248" y="6681617"/>
            <a:chExt cx="1377183" cy="702721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328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559387" y="2315126"/>
            <a:ext cx="1088437" cy="534002"/>
            <a:chOff x="8998734" y="6308231"/>
            <a:chExt cx="1547999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999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Transparency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Network transparency (or distribution transparency)</a:t>
            </a:r>
          </a:p>
          <a:p>
            <a:pPr lvl="1"/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Fragmentation transparency</a:t>
            </a:r>
          </a:p>
          <a:p>
            <a:r>
              <a:rPr lang="en-US" dirty="0" smtClean="0"/>
              <a:t>Replication transparency</a:t>
            </a:r>
          </a:p>
          <a:p>
            <a:r>
              <a:rPr lang="en-US" dirty="0" smtClean="0"/>
              <a:t>Fragmentation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Through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6" y="1808820"/>
            <a:ext cx="8643938" cy="47595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Replicated components and data should make distributed DBMS more reliable.</a:t>
            </a:r>
          </a:p>
          <a:p>
            <a:r>
              <a:rPr lang="en-US" dirty="0" smtClean="0"/>
              <a:t>Distributed transactions provide</a:t>
            </a:r>
          </a:p>
          <a:p>
            <a:pPr lvl="1"/>
            <a:r>
              <a:rPr lang="en-US" dirty="0" smtClean="0"/>
              <a:t>Concurrency transparency</a:t>
            </a:r>
          </a:p>
          <a:p>
            <a:pPr lvl="1"/>
            <a:r>
              <a:rPr lang="en-US" dirty="0" smtClean="0"/>
              <a:t>Failure atomicity</a:t>
            </a:r>
          </a:p>
          <a:p>
            <a:pPr marL="258952" lvl="1">
              <a:buSzPct val="150000"/>
              <a:buFont typeface="Palatino" charset="0"/>
              <a:buChar char="•"/>
            </a:pPr>
            <a:r>
              <a:rPr lang="en-US" dirty="0" smtClean="0"/>
              <a:t>Distributed transaction support requires implementation </a:t>
            </a:r>
            <a:r>
              <a:rPr lang="en-US" dirty="0"/>
              <a:t>of 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concurrency </a:t>
            </a:r>
            <a:r>
              <a:rPr lang="en-US" dirty="0" smtClean="0"/>
              <a:t>control protocols</a:t>
            </a:r>
            <a:endParaRPr lang="en-US" dirty="0"/>
          </a:p>
          <a:p>
            <a:pPr lvl="1"/>
            <a:r>
              <a:rPr lang="en-US" dirty="0" smtClean="0"/>
              <a:t>Commit protocols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Great for read-intensive workloads, problematic for updates</a:t>
            </a:r>
          </a:p>
          <a:p>
            <a:pPr lvl="1"/>
            <a:r>
              <a:rPr lang="en-US" dirty="0" smtClean="0"/>
              <a:t>Replication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Inter-query parallelism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Intra-query parallelism</a:t>
            </a:r>
          </a:p>
        </p:txBody>
      </p:sp>
    </p:spTree>
    <p:extLst>
      <p:ext uri="{BB962C8B-B14F-4D97-AF65-F5344CB8AC3E}">
        <p14:creationId xmlns:p14="http://schemas.microsoft.com/office/powerpoint/2010/main" val="26258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Parallelism Requirements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Have </a:t>
            </a:r>
            <a:r>
              <a:rPr lang="en-US" dirty="0"/>
              <a:t>as much of the data required by </a:t>
            </a:r>
            <a:r>
              <a:rPr lang="en-US" i="1" dirty="0"/>
              <a:t>each</a:t>
            </a:r>
            <a:r>
              <a:rPr lang="en-US" dirty="0"/>
              <a:t> application at the site where the application executes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Full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How about updates?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Mutual consistency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Freshness of 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System Expansion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Issue is database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Emergence of microprocessor and workstation technologies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Demise of Grosh's law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Client-server model of computing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Data communication cost vs telecommunication cost</a:t>
            </a:r>
          </a:p>
        </p:txBody>
      </p:sp>
    </p:spTree>
    <p:extLst>
      <p:ext uri="{BB962C8B-B14F-4D97-AF65-F5344CB8AC3E}">
        <p14:creationId xmlns:p14="http://schemas.microsoft.com/office/powerpoint/2010/main" val="26941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					20%</a:t>
            </a:r>
          </a:p>
          <a:p>
            <a:r>
              <a:rPr lang="en-US" dirty="0" smtClean="0"/>
              <a:t>Midterm Exam (demo):	30%</a:t>
            </a:r>
          </a:p>
          <a:p>
            <a:r>
              <a:rPr lang="en-US" dirty="0" smtClean="0"/>
              <a:t>Quiz 2:					20%</a:t>
            </a:r>
          </a:p>
          <a:p>
            <a:r>
              <a:rPr lang="en-US" dirty="0" smtClean="0"/>
              <a:t>Final Exam (demo):		30%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/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How </a:t>
            </a:r>
            <a:r>
              <a:rPr lang="en-US" dirty="0"/>
              <a:t>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Replicated </a:t>
            </a:r>
            <a:r>
              <a:rPr lang="en-US" dirty="0"/>
              <a:t>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A </a:t>
            </a:r>
            <a:r>
              <a:rPr lang="en-US" dirty="0"/>
              <a:t>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 smtClean="0"/>
              <a:t>Query </a:t>
            </a:r>
            <a:r>
              <a:rPr lang="en-US" b="1" dirty="0"/>
              <a:t>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Convert </a:t>
            </a:r>
            <a:r>
              <a:rPr lang="en-US" dirty="0"/>
              <a:t>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Optimization </a:t>
            </a:r>
            <a:r>
              <a:rPr lang="en-US" dirty="0"/>
              <a:t>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General </a:t>
            </a:r>
            <a:r>
              <a:rPr lang="en-US" dirty="0"/>
              <a:t>formulation is NP-hard</a:t>
            </a:r>
          </a:p>
        </p:txBody>
      </p:sp>
    </p:spTree>
    <p:extLst>
      <p:ext uri="{BB962C8B-B14F-4D97-AF65-F5344CB8AC3E}">
        <p14:creationId xmlns:p14="http://schemas.microsoft.com/office/powerpoint/2010/main" val="21466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/>
              <a:t>Concurrency </a:t>
            </a:r>
            <a:r>
              <a:rPr lang="en-US" b="1" dirty="0"/>
              <a:t>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Synchronization </a:t>
            </a:r>
            <a:r>
              <a:rPr lang="en-US" dirty="0"/>
              <a:t>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Consistency </a:t>
            </a:r>
            <a:r>
              <a:rPr lang="en-US" dirty="0"/>
              <a:t>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Deadlock </a:t>
            </a:r>
            <a:r>
              <a:rPr lang="en-US" dirty="0"/>
              <a:t>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How </a:t>
            </a:r>
            <a:r>
              <a:rPr lang="en-US" dirty="0"/>
              <a:t>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Atomicity </a:t>
            </a:r>
            <a:r>
              <a:rPr lang="en-US" dirty="0"/>
              <a:t>and durability</a:t>
            </a:r>
          </a:p>
        </p:txBody>
      </p:sp>
    </p:spTree>
    <p:extLst>
      <p:ext uri="{BB962C8B-B14F-4D97-AF65-F5344CB8AC3E}">
        <p14:creationId xmlns:p14="http://schemas.microsoft.com/office/powerpoint/2010/main" val="5805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44925" y="1644650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Directory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39" name="Arc 3"/>
          <p:cNvSpPr>
            <a:spLocks/>
          </p:cNvSpPr>
          <p:nvPr/>
        </p:nvSpPr>
        <p:spPr bwMode="auto">
          <a:xfrm>
            <a:off x="6740526" y="3600450"/>
            <a:ext cx="96838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8 h 21600"/>
              <a:gd name="T2" fmla="*/ 0 w 17464"/>
              <a:gd name="T3" fmla="*/ 19702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</a:path>
              <a:path w="17464" h="21600" stroke="0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6788150" y="3708401"/>
            <a:ext cx="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374135" cy="694806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>
              <a:lnSpc>
                <a:spcPct val="87000"/>
              </a:lnSpc>
            </a:pPr>
            <a:r>
              <a:rPr lang="en-US"/>
              <a:t>Relationship Between Issues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635750" y="3197225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Reliability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44925" y="5816600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Deadlock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054100" y="3197225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Query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Processing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844925" y="4730750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Concurrency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Control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844925" y="3197225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Distribution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Design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4686300" y="2273300"/>
            <a:ext cx="0" cy="901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686300" y="3835400"/>
            <a:ext cx="0" cy="882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667250" y="5359400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549900" y="3505200"/>
            <a:ext cx="10541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768600" y="3505200"/>
            <a:ext cx="10541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2" name="Arc 16"/>
          <p:cNvSpPr>
            <a:spLocks/>
          </p:cNvSpPr>
          <p:nvPr/>
        </p:nvSpPr>
        <p:spPr bwMode="auto">
          <a:xfrm>
            <a:off x="1855788" y="1970088"/>
            <a:ext cx="1993900" cy="1212850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8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3" name="Arc 17"/>
          <p:cNvSpPr>
            <a:spLocks/>
          </p:cNvSpPr>
          <p:nvPr/>
        </p:nvSpPr>
        <p:spPr bwMode="auto">
          <a:xfrm>
            <a:off x="1855788" y="3829050"/>
            <a:ext cx="1974850" cy="1212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5543550" y="3829050"/>
            <a:ext cx="1917700" cy="12319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063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Operating System Support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 with proper support for database operations</a:t>
            </a:r>
          </a:p>
          <a:p>
            <a:pPr lvl="1"/>
            <a:r>
              <a:rPr lang="en-US" dirty="0" smtClean="0"/>
              <a:t>Dichotomy </a:t>
            </a:r>
            <a:r>
              <a:rPr lang="en-US" dirty="0"/>
              <a:t>between general purpose processing requirements and database processing requirements</a:t>
            </a:r>
          </a:p>
          <a:p>
            <a:r>
              <a:rPr lang="en-US" b="1" dirty="0"/>
              <a:t>Open Systems and Interoperability</a:t>
            </a:r>
          </a:p>
          <a:p>
            <a:pPr lvl="1"/>
            <a:r>
              <a:rPr lang="en-US" dirty="0"/>
              <a:t>Distributed Multidatabase Systems</a:t>
            </a:r>
          </a:p>
          <a:p>
            <a:pPr lvl="1"/>
            <a:r>
              <a:rPr lang="en-US" dirty="0"/>
              <a:t>More probable scenario</a:t>
            </a:r>
          </a:p>
          <a:p>
            <a:pPr lvl="1"/>
            <a:r>
              <a:rPr lang="en-US" dirty="0"/>
              <a:t>Parallel issues</a:t>
            </a:r>
          </a:p>
        </p:txBody>
      </p:sp>
    </p:spTree>
    <p:extLst>
      <p:ext uri="{BB962C8B-B14F-4D97-AF65-F5344CB8AC3E}">
        <p14:creationId xmlns:p14="http://schemas.microsoft.com/office/powerpoint/2010/main" val="24303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smtClean="0"/>
              <a:t>Defines </a:t>
            </a:r>
            <a:r>
              <a:rPr lang="en-US" dirty="0"/>
              <a:t>the structure of the system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components identified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functions of each component defined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interrelationships and interactions between components defined</a:t>
            </a:r>
          </a:p>
        </p:txBody>
      </p:sp>
    </p:spTree>
    <p:extLst>
      <p:ext uri="{BB962C8B-B14F-4D97-AF65-F5344CB8AC3E}">
        <p14:creationId xmlns:p14="http://schemas.microsoft.com/office/powerpoint/2010/main" val="9893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ANSI/SPARC Architecture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006850" y="4351249"/>
            <a:ext cx="1511300" cy="520700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25900" y="5633949"/>
            <a:ext cx="1530350" cy="444500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768850" y="3665449"/>
            <a:ext cx="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768850" y="4890999"/>
            <a:ext cx="0" cy="730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940050" y="3646399"/>
            <a:ext cx="1460500" cy="679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5118100" y="3665449"/>
            <a:ext cx="1397000" cy="66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482850" y="2662149"/>
            <a:ext cx="230188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3136901" y="2611349"/>
            <a:ext cx="3810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4768850" y="2662149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5899150" y="2611349"/>
            <a:ext cx="44450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6642100" y="2624049"/>
            <a:ext cx="4953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93072" y="3033625"/>
            <a:ext cx="1067597" cy="65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External</a:t>
            </a:r>
          </a:p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884956" y="4405225"/>
            <a:ext cx="1405831" cy="65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Conceptual</a:t>
            </a:r>
          </a:p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879078" y="5662525"/>
            <a:ext cx="1041949" cy="65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Internal</a:t>
            </a:r>
          </a:p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011568" y="5681573"/>
            <a:ext cx="15709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Internal view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45834" y="2100174"/>
            <a:ext cx="7822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Users</a:t>
            </a:r>
          </a:p>
        </p:txBody>
      </p:sp>
      <p:pic>
        <p:nvPicPr>
          <p:cNvPr id="21523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1935075"/>
            <a:ext cx="10382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4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1" y="1896974"/>
            <a:ext cx="10001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5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896974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6" name="Picture 2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901738"/>
            <a:ext cx="1228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7" name="Picture 2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901738"/>
            <a:ext cx="1228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2357438" y="3097124"/>
            <a:ext cx="1130300" cy="547687"/>
            <a:chOff x="1485" y="1758"/>
            <a:chExt cx="712" cy="345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485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509" y="1758"/>
              <a:ext cx="66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045159" y="4346488"/>
            <a:ext cx="1434685" cy="56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28" dirty="0">
                <a:solidFill>
                  <a:srgbClr val="000000"/>
                </a:solidFill>
                <a:latin typeface="Book Antiqua"/>
              </a:rPr>
              <a:t>Conceptual </a:t>
            </a:r>
          </a:p>
          <a:p>
            <a:pPr algn="ctr">
              <a:lnSpc>
                <a:spcPct val="85000"/>
              </a:lnSpc>
            </a:pPr>
            <a:r>
              <a:rPr lang="en-US" sz="1828" dirty="0">
                <a:solidFill>
                  <a:srgbClr val="000000"/>
                </a:solidFill>
                <a:latin typeface="Book Antiqua"/>
              </a:rPr>
              <a:t>view</a:t>
            </a: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4211637" y="3097124"/>
            <a:ext cx="1130300" cy="547687"/>
            <a:chOff x="2653" y="1758"/>
            <a:chExt cx="712" cy="345"/>
          </a:xfrm>
        </p:grpSpPr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653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2677" y="1758"/>
              <a:ext cx="66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5964238" y="3097124"/>
            <a:ext cx="1130300" cy="547687"/>
            <a:chOff x="3757" y="1758"/>
            <a:chExt cx="712" cy="345"/>
          </a:xfrm>
        </p:grpSpPr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3757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781" y="1758"/>
              <a:ext cx="66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3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DBMS Architecture</a:t>
            </a:r>
            <a:endParaRPr lang="en-US" dirty="0"/>
          </a:p>
        </p:txBody>
      </p:sp>
      <p:pic>
        <p:nvPicPr>
          <p:cNvPr id="4" name="Picture 3" descr="Fig-1-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5" y="1656928"/>
            <a:ext cx="4105406" cy="4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20335"/>
            <a:ext cx="8893969" cy="113407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pic>
        <p:nvPicPr>
          <p:cNvPr id="4" name="Picture 3" descr="Fig-1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1960712"/>
            <a:ext cx="5670630" cy="45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47500" lnSpcReduction="200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data model, query </a:t>
            </a:r>
            <a:r>
              <a:rPr lang="en-US" dirty="0" err="1"/>
              <a:t>language,transaction</a:t>
            </a:r>
            <a:r>
              <a:rPr lang="en-US" dirty="0"/>
              <a:t> management algorithms</a:t>
            </a:r>
          </a:p>
          <a:p>
            <a:pPr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</p:spTree>
    <p:extLst>
      <p:ext uri="{BB962C8B-B14F-4D97-AF65-F5344CB8AC3E}">
        <p14:creationId xmlns:p14="http://schemas.microsoft.com/office/powerpoint/2010/main" val="29147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pic>
        <p:nvPicPr>
          <p:cNvPr id="5" name="Picture 4" descr="Fig-1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65" y="1707559"/>
            <a:ext cx="2446620" cy="48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Distributed Database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Overall better system price/performance</a:t>
            </a:r>
          </a:p>
        </p:txBody>
      </p:sp>
    </p:spTree>
    <p:extLst>
      <p:ext uri="{BB962C8B-B14F-4D97-AF65-F5344CB8AC3E}">
        <p14:creationId xmlns:p14="http://schemas.microsoft.com/office/powerpoint/2010/main" val="32239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14" y="1656928"/>
            <a:ext cx="4364367" cy="48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 Servers</a:t>
            </a:r>
            <a:endParaRPr lang="en-US" dirty="0"/>
          </a:p>
        </p:txBody>
      </p:sp>
      <p:pic>
        <p:nvPicPr>
          <p:cNvPr id="4" name="Picture 3" descr="Fig-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61" y="1700983"/>
            <a:ext cx="4864517" cy="48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Distributed DBMS Architecture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787650" y="1847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530850" y="1847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159250" y="1847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778250" y="2990850"/>
            <a:ext cx="14605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787650" y="4133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159250" y="4133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530850" y="4133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787650" y="51625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159250" y="51625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530850" y="51625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130550" y="2425700"/>
            <a:ext cx="12446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4502150" y="241935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4610100" y="2425700"/>
            <a:ext cx="12573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887858" y="1724025"/>
            <a:ext cx="495325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887858" y="3946525"/>
            <a:ext cx="495325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87858" y="5089525"/>
            <a:ext cx="495325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3124200" y="3568700"/>
            <a:ext cx="12573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4730750" y="3562350"/>
            <a:ext cx="11430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502150" y="356235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3130550" y="47053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4502150" y="47053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5873750" y="47053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2866978" y="1933575"/>
            <a:ext cx="546621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chemeClr val="tx2"/>
                </a:solidFill>
                <a:latin typeface="Book Antiqua"/>
              </a:rPr>
              <a:t>ES</a:t>
            </a:r>
            <a:r>
              <a:rPr lang="en-US" sz="1828" b="1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225878" y="1946275"/>
            <a:ext cx="546621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591198" y="1939925"/>
            <a:ext cx="564254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1828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4162825" y="3095625"/>
            <a:ext cx="6908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2791057" y="4225925"/>
            <a:ext cx="7165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143607" y="4232275"/>
            <a:ext cx="7165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5521627" y="4232275"/>
            <a:ext cx="73417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2817393" y="5235575"/>
            <a:ext cx="6379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4195343" y="5260975"/>
            <a:ext cx="6379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567012" y="5260975"/>
            <a:ext cx="65562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5443" y="2616993"/>
            <a:ext cx="25403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External Schema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GCS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Conceptual Schema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Conceptual Schema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Internal Schema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</a:t>
            </a:r>
            <a:r>
              <a:rPr lang="en-US" dirty="0" smtClean="0"/>
              <a:t>Peer Component </a:t>
            </a:r>
            <a:r>
              <a:rPr lang="en-US" dirty="0"/>
              <a:t>Architecture</a:t>
            </a: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>
            <a:off x="4702178" y="1708150"/>
            <a:ext cx="4186238" cy="4013200"/>
            <a:chOff x="2971" y="1056"/>
            <a:chExt cx="2637" cy="2528"/>
          </a:xfrm>
        </p:grpSpPr>
        <p:sp>
          <p:nvSpPr>
            <p:cNvPr id="52315" name="Rectangle 91"/>
            <p:cNvSpPr>
              <a:spLocks noChangeArrowheads="1"/>
            </p:cNvSpPr>
            <p:nvPr/>
          </p:nvSpPr>
          <p:spPr bwMode="auto">
            <a:xfrm>
              <a:off x="2971" y="1084"/>
              <a:ext cx="2068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grpSp>
          <p:nvGrpSpPr>
            <p:cNvPr id="52316" name="Group 92"/>
            <p:cNvGrpSpPr>
              <a:grpSpLocks/>
            </p:cNvGrpSpPr>
            <p:nvPr/>
          </p:nvGrpSpPr>
          <p:grpSpPr bwMode="auto">
            <a:xfrm>
              <a:off x="5271" y="2276"/>
              <a:ext cx="312" cy="288"/>
              <a:chOff x="5271" y="2276"/>
              <a:chExt cx="312" cy="288"/>
            </a:xfrm>
          </p:grpSpPr>
          <p:sp>
            <p:nvSpPr>
              <p:cNvPr id="52317" name="Oval 93"/>
              <p:cNvSpPr>
                <a:spLocks noChangeArrowheads="1"/>
              </p:cNvSpPr>
              <p:nvPr/>
            </p:nvSpPr>
            <p:spPr bwMode="auto">
              <a:xfrm>
                <a:off x="5271" y="2460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18" name="Oval 94"/>
              <p:cNvSpPr>
                <a:spLocks noChangeArrowheads="1"/>
              </p:cNvSpPr>
              <p:nvPr/>
            </p:nvSpPr>
            <p:spPr bwMode="auto">
              <a:xfrm>
                <a:off x="5271" y="2428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19" name="Oval 95"/>
              <p:cNvSpPr>
                <a:spLocks noChangeArrowheads="1"/>
              </p:cNvSpPr>
              <p:nvPr/>
            </p:nvSpPr>
            <p:spPr bwMode="auto">
              <a:xfrm>
                <a:off x="5271" y="2396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0" name="Oval 96"/>
              <p:cNvSpPr>
                <a:spLocks noChangeArrowheads="1"/>
              </p:cNvSpPr>
              <p:nvPr/>
            </p:nvSpPr>
            <p:spPr bwMode="auto">
              <a:xfrm>
                <a:off x="5271" y="2364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1" name="Oval 97"/>
              <p:cNvSpPr>
                <a:spLocks noChangeArrowheads="1"/>
              </p:cNvSpPr>
              <p:nvPr/>
            </p:nvSpPr>
            <p:spPr bwMode="auto">
              <a:xfrm>
                <a:off x="5271" y="2340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2" name="Oval 98"/>
              <p:cNvSpPr>
                <a:spLocks noChangeArrowheads="1"/>
              </p:cNvSpPr>
              <p:nvPr/>
            </p:nvSpPr>
            <p:spPr bwMode="auto">
              <a:xfrm>
                <a:off x="5271" y="2308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3" name="Oval 99"/>
              <p:cNvSpPr>
                <a:spLocks noChangeArrowheads="1"/>
              </p:cNvSpPr>
              <p:nvPr/>
            </p:nvSpPr>
            <p:spPr bwMode="auto">
              <a:xfrm>
                <a:off x="5271" y="2276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4" name="Oval 100"/>
              <p:cNvSpPr>
                <a:spLocks noChangeArrowheads="1"/>
              </p:cNvSpPr>
              <p:nvPr/>
            </p:nvSpPr>
            <p:spPr bwMode="auto">
              <a:xfrm>
                <a:off x="5407" y="2316"/>
                <a:ext cx="2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4996" y="1941"/>
              <a:ext cx="61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4831" y="24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3065" y="1056"/>
              <a:ext cx="1383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b="1" dirty="0">
                  <a:latin typeface="Book Antiqua"/>
                </a:rPr>
                <a:t>DATA PROCESSOR</a:t>
              </a:r>
            </a:p>
          </p:txBody>
        </p:sp>
      </p:grpSp>
      <p:grpSp>
        <p:nvGrpSpPr>
          <p:cNvPr id="52328" name="Group 104"/>
          <p:cNvGrpSpPr>
            <a:grpSpLocks/>
          </p:cNvGrpSpPr>
          <p:nvPr/>
        </p:nvGrpSpPr>
        <p:grpSpPr bwMode="auto">
          <a:xfrm>
            <a:off x="30163" y="1708150"/>
            <a:ext cx="4494213" cy="4013200"/>
            <a:chOff x="28" y="1056"/>
            <a:chExt cx="2831" cy="2528"/>
          </a:xfrm>
        </p:grpSpPr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695" y="1084"/>
              <a:ext cx="2164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519" y="2556"/>
              <a:ext cx="2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775" y="1056"/>
              <a:ext cx="133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b="1" dirty="0">
                  <a:latin typeface="Book Antiqua"/>
                </a:rPr>
                <a:t>USER PROCESSOR</a:t>
              </a:r>
            </a:p>
          </p:txBody>
        </p:sp>
        <p:sp>
          <p:nvSpPr>
            <p:cNvPr id="52332" name="AutoShape 108"/>
            <p:cNvSpPr>
              <a:spLocks noChangeArrowheads="1"/>
            </p:cNvSpPr>
            <p:nvPr/>
          </p:nvSpPr>
          <p:spPr bwMode="auto">
            <a:xfrm>
              <a:off x="127" y="2106"/>
              <a:ext cx="385" cy="636"/>
            </a:xfrm>
            <a:prstGeom prst="octagon">
              <a:avLst>
                <a:gd name="adj" fmla="val 29282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75" y="2323"/>
              <a:ext cx="4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3624" tIns="31254" rIns="63624" bIns="31254">
              <a:spAutoFit/>
            </a:bodyPr>
            <a:lstStyle/>
            <a:p>
              <a:r>
                <a:rPr lang="en-US" sz="1617" dirty="0">
                  <a:latin typeface="Book Antiqua"/>
                </a:rPr>
                <a:t>USER</a:t>
              </a:r>
            </a:p>
          </p:txBody>
        </p:sp>
        <p:sp>
          <p:nvSpPr>
            <p:cNvPr id="52334" name="Line 110"/>
            <p:cNvSpPr>
              <a:spLocks noChangeShapeType="1"/>
            </p:cNvSpPr>
            <p:nvPr/>
          </p:nvSpPr>
          <p:spPr bwMode="auto">
            <a:xfrm flipH="1">
              <a:off x="519" y="2308"/>
              <a:ext cx="2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105" y="1757"/>
              <a:ext cx="56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User</a:t>
              </a:r>
            </a:p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requests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28" y="2857"/>
              <a:ext cx="65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System</a:t>
              </a:r>
            </a:p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responses</a:t>
              </a:r>
            </a:p>
          </p:txBody>
        </p:sp>
      </p:grpSp>
      <p:sp>
        <p:nvSpPr>
          <p:cNvPr id="52337" name="Line 113"/>
          <p:cNvSpPr>
            <a:spLocks noChangeShapeType="1"/>
          </p:cNvSpPr>
          <p:nvPr/>
        </p:nvSpPr>
        <p:spPr bwMode="auto">
          <a:xfrm>
            <a:off x="4329113" y="39179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39" name="AutoShape 115"/>
          <p:cNvSpPr>
            <a:spLocks noChangeArrowheads="1"/>
          </p:cNvSpPr>
          <p:nvPr/>
        </p:nvSpPr>
        <p:spPr bwMode="auto">
          <a:xfrm>
            <a:off x="1243014" y="3174999"/>
            <a:ext cx="501649" cy="12827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1204913" y="2279650"/>
            <a:ext cx="1028699" cy="520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1312006" y="2252663"/>
            <a:ext cx="808165" cy="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406" b="1" dirty="0">
                <a:solidFill>
                  <a:schemeClr val="bg1"/>
                </a:solidFill>
                <a:latin typeface="Book Antiqua"/>
              </a:rPr>
              <a:t>External</a:t>
            </a:r>
          </a:p>
          <a:p>
            <a:pPr algn="ctr"/>
            <a:r>
              <a:rPr lang="en-US" sz="1406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 flipH="1">
            <a:off x="1474788" y="2793999"/>
            <a:ext cx="174625" cy="368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3" name="Rectangle 119"/>
          <p:cNvSpPr>
            <a:spLocks noChangeArrowheads="1"/>
          </p:cNvSpPr>
          <p:nvPr/>
        </p:nvSpPr>
        <p:spPr bwMode="auto">
          <a:xfrm rot="16200000">
            <a:off x="901473" y="3566975"/>
            <a:ext cx="1170443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User Interface</a:t>
            </a:r>
          </a:p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Handler</a:t>
            </a:r>
          </a:p>
        </p:txBody>
      </p:sp>
      <p:sp>
        <p:nvSpPr>
          <p:cNvPr id="52345" name="AutoShape 121"/>
          <p:cNvSpPr>
            <a:spLocks noChangeArrowheads="1"/>
          </p:cNvSpPr>
          <p:nvPr/>
        </p:nvSpPr>
        <p:spPr bwMode="auto">
          <a:xfrm>
            <a:off x="2112963" y="3194050"/>
            <a:ext cx="520700" cy="12827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6" name="Rectangle 122"/>
          <p:cNvSpPr>
            <a:spLocks noChangeArrowheads="1"/>
          </p:cNvSpPr>
          <p:nvPr/>
        </p:nvSpPr>
        <p:spPr bwMode="auto">
          <a:xfrm>
            <a:off x="2398713" y="2279650"/>
            <a:ext cx="1104900" cy="520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7" name="Rectangle 123"/>
          <p:cNvSpPr>
            <a:spLocks noChangeArrowheads="1"/>
          </p:cNvSpPr>
          <p:nvPr/>
        </p:nvSpPr>
        <p:spPr bwMode="auto">
          <a:xfrm>
            <a:off x="2405324" y="2247900"/>
            <a:ext cx="1069454" cy="58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8" name="Line 124"/>
          <p:cNvSpPr>
            <a:spLocks noChangeShapeType="1"/>
          </p:cNvSpPr>
          <p:nvPr/>
        </p:nvSpPr>
        <p:spPr bwMode="auto">
          <a:xfrm>
            <a:off x="2074863" y="2808287"/>
            <a:ext cx="218759" cy="3675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9" name="Line 125"/>
          <p:cNvSpPr>
            <a:spLocks noChangeShapeType="1"/>
          </p:cNvSpPr>
          <p:nvPr/>
        </p:nvSpPr>
        <p:spPr bwMode="auto">
          <a:xfrm flipH="1">
            <a:off x="2376488" y="2813050"/>
            <a:ext cx="365125" cy="368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0" name="Line 126"/>
          <p:cNvSpPr>
            <a:spLocks noChangeShapeType="1"/>
          </p:cNvSpPr>
          <p:nvPr/>
        </p:nvSpPr>
        <p:spPr bwMode="auto">
          <a:xfrm>
            <a:off x="1763713" y="3867150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 rot="16200000">
            <a:off x="1754568" y="3581263"/>
            <a:ext cx="1208916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Semantic Data</a:t>
            </a:r>
          </a:p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Controller</a:t>
            </a:r>
          </a:p>
        </p:txBody>
      </p:sp>
      <p:sp>
        <p:nvSpPr>
          <p:cNvPr id="52353" name="AutoShape 129"/>
          <p:cNvSpPr>
            <a:spLocks noChangeArrowheads="1"/>
          </p:cNvSpPr>
          <p:nvPr/>
        </p:nvSpPr>
        <p:spPr bwMode="auto">
          <a:xfrm>
            <a:off x="3833813" y="3194050"/>
            <a:ext cx="520700" cy="133985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4" name="Line 130"/>
          <p:cNvSpPr>
            <a:spLocks noChangeShapeType="1"/>
          </p:cNvSpPr>
          <p:nvPr/>
        </p:nvSpPr>
        <p:spPr bwMode="auto">
          <a:xfrm>
            <a:off x="3535363" y="386715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5" name="Rectangle 131"/>
          <p:cNvSpPr>
            <a:spLocks noChangeArrowheads="1"/>
          </p:cNvSpPr>
          <p:nvPr/>
        </p:nvSpPr>
        <p:spPr bwMode="auto">
          <a:xfrm rot="16200000">
            <a:off x="3679506" y="3555503"/>
            <a:ext cx="861064" cy="55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66" b="1" dirty="0">
                <a:solidFill>
                  <a:schemeClr val="tx2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5000"/>
              </a:lnSpc>
            </a:pPr>
            <a:r>
              <a:rPr lang="en-US" sz="1266" b="1" dirty="0">
                <a:solidFill>
                  <a:schemeClr val="tx2"/>
                </a:solidFill>
                <a:latin typeface="Book Antiqua"/>
              </a:rPr>
              <a:t>Execution</a:t>
            </a:r>
          </a:p>
          <a:p>
            <a:pPr algn="ctr">
              <a:lnSpc>
                <a:spcPct val="85000"/>
              </a:lnSpc>
            </a:pPr>
            <a:r>
              <a:rPr lang="en-US" sz="1266" b="1" dirty="0">
                <a:solidFill>
                  <a:schemeClr val="tx2"/>
                </a:solidFill>
                <a:latin typeface="Book Antiqua"/>
              </a:rPr>
              <a:t>Monitor</a:t>
            </a:r>
          </a:p>
        </p:txBody>
      </p:sp>
      <p:sp>
        <p:nvSpPr>
          <p:cNvPr id="52357" name="Rectangle 133"/>
          <p:cNvSpPr>
            <a:spLocks noChangeArrowheads="1"/>
          </p:cNvSpPr>
          <p:nvPr/>
        </p:nvSpPr>
        <p:spPr bwMode="auto">
          <a:xfrm>
            <a:off x="6000750" y="2070101"/>
            <a:ext cx="723900" cy="622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8" name="AutoShape 134"/>
          <p:cNvSpPr>
            <a:spLocks noChangeArrowheads="1"/>
          </p:cNvSpPr>
          <p:nvPr/>
        </p:nvSpPr>
        <p:spPr bwMode="auto">
          <a:xfrm>
            <a:off x="6056313" y="3194051"/>
            <a:ext cx="634999" cy="132080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9" name="Line 135"/>
          <p:cNvSpPr>
            <a:spLocks noChangeShapeType="1"/>
          </p:cNvSpPr>
          <p:nvPr/>
        </p:nvSpPr>
        <p:spPr bwMode="auto">
          <a:xfrm>
            <a:off x="5751513" y="3860801"/>
            <a:ext cx="282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grpSp>
        <p:nvGrpSpPr>
          <p:cNvPr id="52360" name="Group 136"/>
          <p:cNvGrpSpPr>
            <a:grpSpLocks/>
          </p:cNvGrpSpPr>
          <p:nvPr/>
        </p:nvGrpSpPr>
        <p:grpSpPr bwMode="auto">
          <a:xfrm>
            <a:off x="5999163" y="2032001"/>
            <a:ext cx="725487" cy="736600"/>
            <a:chOff x="3779" y="1280"/>
            <a:chExt cx="457" cy="464"/>
          </a:xfrm>
        </p:grpSpPr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3780" y="1320"/>
              <a:ext cx="456" cy="3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62" name="Oval 138"/>
            <p:cNvSpPr>
              <a:spLocks noChangeArrowheads="1"/>
            </p:cNvSpPr>
            <p:nvPr/>
          </p:nvSpPr>
          <p:spPr bwMode="auto">
            <a:xfrm>
              <a:off x="3779" y="16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63" name="Oval 139"/>
            <p:cNvSpPr>
              <a:spLocks noChangeArrowheads="1"/>
            </p:cNvSpPr>
            <p:nvPr/>
          </p:nvSpPr>
          <p:spPr bwMode="auto">
            <a:xfrm>
              <a:off x="3779" y="12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52364" name="Line 140"/>
          <p:cNvSpPr>
            <a:spLocks noChangeShapeType="1"/>
          </p:cNvSpPr>
          <p:nvPr/>
        </p:nvSpPr>
        <p:spPr bwMode="auto">
          <a:xfrm>
            <a:off x="6367463" y="2673351"/>
            <a:ext cx="0" cy="501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65" name="Rectangle 141"/>
          <p:cNvSpPr>
            <a:spLocks noChangeArrowheads="1"/>
          </p:cNvSpPr>
          <p:nvPr/>
        </p:nvSpPr>
        <p:spPr bwMode="auto">
          <a:xfrm>
            <a:off x="6005830" y="2139951"/>
            <a:ext cx="729617" cy="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406" b="1" dirty="0">
                <a:solidFill>
                  <a:schemeClr val="bg1"/>
                </a:solidFill>
                <a:latin typeface="Book Antiqua"/>
              </a:rPr>
              <a:t>System</a:t>
            </a:r>
          </a:p>
          <a:p>
            <a:pPr algn="ctr"/>
            <a:r>
              <a:rPr lang="en-US" sz="1406" b="1" dirty="0">
                <a:solidFill>
                  <a:schemeClr val="bg1"/>
                </a:solidFill>
                <a:latin typeface="Book Antiqua"/>
              </a:rPr>
              <a:t>Log</a:t>
            </a:r>
          </a:p>
        </p:txBody>
      </p:sp>
      <p:sp>
        <p:nvSpPr>
          <p:cNvPr id="52366" name="Rectangle 142"/>
          <p:cNvSpPr>
            <a:spLocks noChangeArrowheads="1"/>
          </p:cNvSpPr>
          <p:nvPr/>
        </p:nvSpPr>
        <p:spPr bwMode="auto">
          <a:xfrm rot="16200000">
            <a:off x="5758040" y="3608252"/>
            <a:ext cx="1250594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rgbClr val="000000"/>
                </a:solidFill>
                <a:latin typeface="Book Antiqua"/>
              </a:rPr>
              <a:t>Local Recovery</a:t>
            </a:r>
          </a:p>
          <a:p>
            <a:pPr algn="ctr"/>
            <a:r>
              <a:rPr lang="en-US" sz="1266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52368" name="AutoShape 144"/>
          <p:cNvSpPr>
            <a:spLocks noChangeArrowheads="1"/>
          </p:cNvSpPr>
          <p:nvPr/>
        </p:nvSpPr>
        <p:spPr bwMode="auto">
          <a:xfrm>
            <a:off x="7021513" y="3194051"/>
            <a:ext cx="635000" cy="13208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69" name="Line 145"/>
          <p:cNvSpPr>
            <a:spLocks noChangeShapeType="1"/>
          </p:cNvSpPr>
          <p:nvPr/>
        </p:nvSpPr>
        <p:spPr bwMode="auto">
          <a:xfrm>
            <a:off x="6716713" y="3860801"/>
            <a:ext cx="282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0" name="Rectangle 146"/>
          <p:cNvSpPr>
            <a:spLocks noChangeArrowheads="1"/>
          </p:cNvSpPr>
          <p:nvPr/>
        </p:nvSpPr>
        <p:spPr bwMode="auto">
          <a:xfrm>
            <a:off x="6837363" y="2279651"/>
            <a:ext cx="1028700" cy="520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1" name="Rectangle 147"/>
          <p:cNvSpPr>
            <a:spLocks noChangeArrowheads="1"/>
          </p:cNvSpPr>
          <p:nvPr/>
        </p:nvSpPr>
        <p:spPr bwMode="auto">
          <a:xfrm>
            <a:off x="6935818" y="2259014"/>
            <a:ext cx="788929" cy="58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Internal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72" name="Line 148"/>
          <p:cNvSpPr>
            <a:spLocks noChangeShapeType="1"/>
          </p:cNvSpPr>
          <p:nvPr/>
        </p:nvSpPr>
        <p:spPr bwMode="auto">
          <a:xfrm>
            <a:off x="7319963" y="2806700"/>
            <a:ext cx="0" cy="368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3" name="Rectangle 149"/>
          <p:cNvSpPr>
            <a:spLocks noChangeArrowheads="1"/>
          </p:cNvSpPr>
          <p:nvPr/>
        </p:nvSpPr>
        <p:spPr bwMode="auto">
          <a:xfrm rot="16200000">
            <a:off x="6922916" y="3538966"/>
            <a:ext cx="830607" cy="61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66" b="1" dirty="0">
                <a:solidFill>
                  <a:srgbClr val="000000"/>
                </a:solidFill>
                <a:latin typeface="Book Antiqua"/>
              </a:rPr>
              <a:t>Runtime</a:t>
            </a:r>
          </a:p>
          <a:p>
            <a:pPr algn="ctr">
              <a:lnSpc>
                <a:spcPct val="95000"/>
              </a:lnSpc>
            </a:pPr>
            <a:r>
              <a:rPr lang="en-US" sz="1266" b="1" dirty="0">
                <a:solidFill>
                  <a:srgbClr val="000000"/>
                </a:solidFill>
                <a:latin typeface="Book Antiqua"/>
              </a:rPr>
              <a:t>Support</a:t>
            </a:r>
          </a:p>
          <a:p>
            <a:pPr algn="ctr">
              <a:lnSpc>
                <a:spcPct val="95000"/>
              </a:lnSpc>
            </a:pPr>
            <a:r>
              <a:rPr lang="en-US" sz="1266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5" name="Rectangle 151"/>
          <p:cNvSpPr>
            <a:spLocks noChangeArrowheads="1"/>
          </p:cNvSpPr>
          <p:nvPr/>
        </p:nvSpPr>
        <p:spPr bwMode="auto">
          <a:xfrm>
            <a:off x="4837113" y="2279650"/>
            <a:ext cx="1104900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6" name="AutoShape 152"/>
          <p:cNvSpPr>
            <a:spLocks noChangeArrowheads="1"/>
          </p:cNvSpPr>
          <p:nvPr/>
        </p:nvSpPr>
        <p:spPr bwMode="auto">
          <a:xfrm>
            <a:off x="5091113" y="3194050"/>
            <a:ext cx="635001" cy="13208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7" name="Line 153"/>
          <p:cNvSpPr>
            <a:spLocks noChangeShapeType="1"/>
          </p:cNvSpPr>
          <p:nvPr/>
        </p:nvSpPr>
        <p:spPr bwMode="auto">
          <a:xfrm>
            <a:off x="5414963" y="2806700"/>
            <a:ext cx="0" cy="368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8" name="Rectangle 154"/>
          <p:cNvSpPr>
            <a:spLocks noChangeArrowheads="1"/>
          </p:cNvSpPr>
          <p:nvPr/>
        </p:nvSpPr>
        <p:spPr bwMode="auto">
          <a:xfrm rot="16200000">
            <a:off x="4885964" y="3619363"/>
            <a:ext cx="1034188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rgbClr val="000000"/>
                </a:solidFill>
                <a:latin typeface="Book Antiqua"/>
              </a:rPr>
              <a:t>Local Query</a:t>
            </a:r>
          </a:p>
          <a:p>
            <a:pPr algn="ctr"/>
            <a:r>
              <a:rPr lang="en-US" sz="1266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4883411" y="2247900"/>
            <a:ext cx="1069454" cy="5823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 flipH="1">
            <a:off x="3356865" y="2782888"/>
            <a:ext cx="680148" cy="3929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2" name="AutoShape 158"/>
          <p:cNvSpPr>
            <a:spLocks noChangeArrowheads="1"/>
          </p:cNvSpPr>
          <p:nvPr/>
        </p:nvSpPr>
        <p:spPr bwMode="auto">
          <a:xfrm>
            <a:off x="2982913" y="3194050"/>
            <a:ext cx="539750" cy="13208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3" name="Freeform 159"/>
          <p:cNvSpPr>
            <a:spLocks/>
          </p:cNvSpPr>
          <p:nvPr/>
        </p:nvSpPr>
        <p:spPr bwMode="auto">
          <a:xfrm>
            <a:off x="3548064" y="2235200"/>
            <a:ext cx="966787" cy="547687"/>
          </a:xfrm>
          <a:custGeom>
            <a:avLst/>
            <a:gdLst>
              <a:gd name="T0" fmla="*/ 296 w 609"/>
              <a:gd name="T1" fmla="*/ 0 h 345"/>
              <a:gd name="T2" fmla="*/ 0 w 609"/>
              <a:gd name="T3" fmla="*/ 344 h 345"/>
              <a:gd name="T4" fmla="*/ 608 w 609"/>
              <a:gd name="T5" fmla="*/ 344 h 345"/>
              <a:gd name="T6" fmla="*/ 296 w 609"/>
              <a:gd name="T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9" h="345">
                <a:moveTo>
                  <a:pt x="296" y="0"/>
                </a:moveTo>
                <a:lnTo>
                  <a:pt x="0" y="344"/>
                </a:lnTo>
                <a:lnTo>
                  <a:pt x="608" y="344"/>
                </a:lnTo>
                <a:lnTo>
                  <a:pt x="296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4" name="Line 160"/>
          <p:cNvSpPr>
            <a:spLocks noChangeShapeType="1"/>
          </p:cNvSpPr>
          <p:nvPr/>
        </p:nvSpPr>
        <p:spPr bwMode="auto">
          <a:xfrm>
            <a:off x="3048002" y="2807494"/>
            <a:ext cx="15240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5" name="Line 161"/>
          <p:cNvSpPr>
            <a:spLocks noChangeShapeType="1"/>
          </p:cNvSpPr>
          <p:nvPr/>
        </p:nvSpPr>
        <p:spPr bwMode="auto">
          <a:xfrm>
            <a:off x="2652714" y="3867150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6" name="Rectangle 162"/>
          <p:cNvSpPr>
            <a:spLocks noChangeArrowheads="1"/>
          </p:cNvSpPr>
          <p:nvPr/>
        </p:nvSpPr>
        <p:spPr bwMode="auto">
          <a:xfrm rot="16200000">
            <a:off x="2685122" y="3620951"/>
            <a:ext cx="1151207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Global Query</a:t>
            </a:r>
          </a:p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Optimizer</a:t>
            </a:r>
          </a:p>
        </p:txBody>
      </p:sp>
      <p:sp>
        <p:nvSpPr>
          <p:cNvPr id="52387" name="Rectangle 163"/>
          <p:cNvSpPr>
            <a:spLocks noChangeArrowheads="1"/>
          </p:cNvSpPr>
          <p:nvPr/>
        </p:nvSpPr>
        <p:spPr bwMode="auto">
          <a:xfrm>
            <a:off x="3719513" y="2463800"/>
            <a:ext cx="633437" cy="27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406" b="1" dirty="0">
                <a:solidFill>
                  <a:schemeClr val="bg1"/>
                </a:solidFill>
                <a:latin typeface="Book Antiqua"/>
              </a:rPr>
              <a:t>GD/D</a:t>
            </a:r>
          </a:p>
        </p:txBody>
      </p:sp>
      <p:sp>
        <p:nvSpPr>
          <p:cNvPr id="52388" name="Freeform 164"/>
          <p:cNvSpPr>
            <a:spLocks/>
          </p:cNvSpPr>
          <p:nvPr/>
        </p:nvSpPr>
        <p:spPr bwMode="auto">
          <a:xfrm>
            <a:off x="1465264" y="4457700"/>
            <a:ext cx="2573337" cy="762000"/>
          </a:xfrm>
          <a:custGeom>
            <a:avLst/>
            <a:gdLst>
              <a:gd name="T0" fmla="*/ 1621 w 1621"/>
              <a:gd name="T1" fmla="*/ 48 h 480"/>
              <a:gd name="T2" fmla="*/ 1372 w 1621"/>
              <a:gd name="T3" fmla="*/ 480 h 480"/>
              <a:gd name="T4" fmla="*/ 277 w 1621"/>
              <a:gd name="T5" fmla="*/ 480 h 480"/>
              <a:gd name="T6" fmla="*/ 0 w 1621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1" h="480">
                <a:moveTo>
                  <a:pt x="1621" y="48"/>
                </a:moveTo>
                <a:lnTo>
                  <a:pt x="1372" y="480"/>
                </a:lnTo>
                <a:lnTo>
                  <a:pt x="277" y="48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82090" y="4516055"/>
            <a:ext cx="1974594" cy="685017"/>
            <a:chOff x="7654528" y="6422834"/>
            <a:chExt cx="2808312" cy="97424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9958784" y="6422834"/>
              <a:ext cx="504056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8086576" y="7397080"/>
              <a:ext cx="1872208" cy="0"/>
            </a:xfrm>
            <a:prstGeom prst="line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H="1" flipV="1">
              <a:off x="7654528" y="6422834"/>
              <a:ext cx="432048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1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Multi-DBMS Architecture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943225" y="1905000"/>
            <a:ext cx="6858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44800" y="191135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295775" y="1898650"/>
            <a:ext cx="6858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140200" y="3054350"/>
            <a:ext cx="9969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124075" y="5125380"/>
            <a:ext cx="6858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204973" y="2467018"/>
            <a:ext cx="1322577" cy="580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654550" y="2416388"/>
            <a:ext cx="0" cy="6252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4762500" y="2463800"/>
            <a:ext cx="1295400" cy="584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052958" y="1787526"/>
            <a:ext cx="495325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2921000" y="3625850"/>
            <a:ext cx="1625600" cy="812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883150" y="3625850"/>
            <a:ext cx="1555750" cy="774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4654550" y="3625850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463800" y="47688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2463800" y="4733132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4654550" y="47688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4654550" y="4733132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6902450" y="4745038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4280300" y="3152775"/>
            <a:ext cx="6908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2165044" y="3013076"/>
            <a:ext cx="597918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546543" y="3032125"/>
            <a:ext cx="597918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909034" y="2009775"/>
            <a:ext cx="742188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latin typeface="Book Antiqua"/>
              </a:rPr>
              <a:t>GES</a:t>
            </a:r>
            <a:r>
              <a:rPr lang="en-US" sz="1828" b="1" baseline="-25000" dirty="0">
                <a:latin typeface="Book Antiqua"/>
              </a:rPr>
              <a:t>1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197350" y="19050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626100" y="18923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225550" y="3054350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2844800" y="3054350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025650" y="4181475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2025650" y="5201072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216400" y="41783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216400" y="5216947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445250" y="41783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445250" y="5201072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68950" y="3054350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7248525" y="3072722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682750" y="3625850"/>
            <a:ext cx="61595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5989658" y="3631315"/>
            <a:ext cx="677843" cy="52793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H="1">
            <a:off x="2667000" y="3625850"/>
            <a:ext cx="62865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7048500" y="3625850"/>
            <a:ext cx="62865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4294419" y="4276725"/>
            <a:ext cx="7165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6514841" y="4276725"/>
            <a:ext cx="724554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5517843" y="4117975"/>
            <a:ext cx="597918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5517843" y="5049180"/>
            <a:ext cx="597918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4333455" y="5296660"/>
            <a:ext cx="6379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6553875" y="5296660"/>
            <a:ext cx="646008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271746" y="3152775"/>
            <a:ext cx="76783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28" b="1" baseline="-25000" dirty="0">
                <a:solidFill>
                  <a:schemeClr val="bg1"/>
                </a:solidFill>
                <a:latin typeface="Book Antiqua"/>
              </a:rPr>
              <a:t>11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2888367" y="3152775"/>
            <a:ext cx="77585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28" b="1" baseline="-25000" dirty="0">
                <a:solidFill>
                  <a:schemeClr val="bg1"/>
                </a:solidFill>
                <a:latin typeface="Book Antiqua"/>
              </a:rPr>
              <a:t>1</a:t>
            </a:r>
            <a:r>
              <a:rPr lang="en-US" sz="1828" b="1" i="1" baseline="-25000" dirty="0">
                <a:solidFill>
                  <a:schemeClr val="bg1"/>
                </a:solidFill>
                <a:latin typeface="Book Antiqua"/>
              </a:rPr>
              <a:t>n</a:t>
            </a: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5621564" y="3152775"/>
            <a:ext cx="77585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28" b="1" i="1" baseline="-25000" dirty="0">
                <a:solidFill>
                  <a:schemeClr val="bg1"/>
                </a:solidFill>
                <a:latin typeface="Book Antiqua"/>
              </a:rPr>
              <a:t>n</a:t>
            </a:r>
            <a:r>
              <a:rPr lang="en-US" sz="1828" b="1" baseline="-25000" dirty="0">
                <a:solidFill>
                  <a:schemeClr val="bg1"/>
                </a:solidFill>
                <a:latin typeface="Book Antiqua"/>
              </a:rPr>
              <a:t>1</a:t>
            </a: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7260612" y="3152775"/>
            <a:ext cx="82714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28" b="1" i="1" baseline="-25000" dirty="0" err="1">
                <a:solidFill>
                  <a:schemeClr val="bg1"/>
                </a:solidFill>
                <a:latin typeface="Book Antiqua"/>
              </a:rPr>
              <a:t>nm</a:t>
            </a:r>
            <a:endParaRPr lang="en-US" sz="1828" b="1" i="1" baseline="-25000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4261584" y="2003425"/>
            <a:ext cx="742188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latin typeface="Book Antiqua"/>
              </a:rPr>
              <a:t>GES</a:t>
            </a:r>
            <a:r>
              <a:rPr lang="en-US" sz="1828" b="1" baseline="-25000" dirty="0">
                <a:latin typeface="Book Antiqua"/>
              </a:rPr>
              <a:t>2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5683492" y="1990725"/>
            <a:ext cx="75020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latin typeface="Book Antiqua"/>
              </a:rPr>
              <a:t>GES</a:t>
            </a:r>
            <a:r>
              <a:rPr lang="en-US" sz="1828" b="1" i="1" baseline="-25000" dirty="0" err="1">
                <a:latin typeface="Book Antiqua"/>
              </a:rPr>
              <a:t>n</a:t>
            </a:r>
            <a:endParaRPr lang="en-US" sz="1828" b="1" i="1" baseline="-25000" dirty="0">
              <a:latin typeface="Book Antiqua"/>
            </a:endParaRPr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2142705" y="5280785"/>
            <a:ext cx="6379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2103670" y="4279900"/>
            <a:ext cx="7165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81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12539"/>
            <a:ext cx="8777464" cy="1134070"/>
          </a:xfrm>
          <a:noFill/>
          <a:ln/>
        </p:spPr>
        <p:txBody>
          <a:bodyPr vert="horz" lIns="90487" tIns="45720" rIns="90487" bIns="45720" rtlCol="0" anchor="ctr">
            <a:noAutofit/>
          </a:bodyPr>
          <a:lstStyle/>
          <a:p>
            <a:r>
              <a:rPr lang="en-US" dirty="0" smtClean="0"/>
              <a:t>MDBS Components &amp; Execution</a:t>
            </a:r>
            <a:endParaRPr 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794000" y="3012607"/>
            <a:ext cx="35941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885542" y="3074586"/>
            <a:ext cx="1506822" cy="6523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Multi-DBMS</a:t>
            </a:r>
          </a:p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Layer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84350" y="4523907"/>
            <a:ext cx="1422400" cy="952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84350" y="4523907"/>
            <a:ext cx="1422400" cy="952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1784350" y="4523907"/>
            <a:ext cx="1422400" cy="952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790700" y="4530257"/>
            <a:ext cx="14097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066938" y="4736632"/>
            <a:ext cx="8431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1617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5905500" y="4530257"/>
            <a:ext cx="1409700" cy="7683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181738" y="4746157"/>
            <a:ext cx="8431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1617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848100" y="4530257"/>
            <a:ext cx="14097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124338" y="4736632"/>
            <a:ext cx="8431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1617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4143059" y="1656928"/>
            <a:ext cx="915314" cy="836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555962" y="2928470"/>
            <a:ext cx="915314" cy="836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1833276" y="3714283"/>
            <a:ext cx="1208663" cy="587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17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1617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52650" y="5908207"/>
            <a:ext cx="685800" cy="508000"/>
            <a:chOff x="1356" y="3632"/>
            <a:chExt cx="432" cy="320"/>
          </a:xfrm>
        </p:grpSpPr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1" name="Oval 23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1356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1364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1372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0" name="Oval 32"/>
            <p:cNvSpPr>
              <a:spLocks noChangeArrowheads="1"/>
            </p:cNvSpPr>
            <p:nvPr/>
          </p:nvSpPr>
          <p:spPr bwMode="auto">
            <a:xfrm>
              <a:off x="1356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1364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2" name="Oval 34"/>
            <p:cNvSpPr>
              <a:spLocks noChangeArrowheads="1"/>
            </p:cNvSpPr>
            <p:nvPr/>
          </p:nvSpPr>
          <p:spPr bwMode="auto">
            <a:xfrm>
              <a:off x="1372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3" name="Oval 35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4" name="Oval 36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5" name="Oval 37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6" name="Oval 38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356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8" name="Oval 40"/>
            <p:cNvSpPr>
              <a:spLocks noChangeArrowheads="1"/>
            </p:cNvSpPr>
            <p:nvPr/>
          </p:nvSpPr>
          <p:spPr bwMode="auto">
            <a:xfrm>
              <a:off x="1364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9" name="Oval 41"/>
            <p:cNvSpPr>
              <a:spLocks noChangeArrowheads="1"/>
            </p:cNvSpPr>
            <p:nvPr/>
          </p:nvSpPr>
          <p:spPr bwMode="auto">
            <a:xfrm>
              <a:off x="1372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1" name="Oval 43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3" name="Oval 45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210050" y="5908207"/>
            <a:ext cx="685800" cy="508000"/>
            <a:chOff x="2652" y="3632"/>
            <a:chExt cx="432" cy="320"/>
          </a:xfrm>
        </p:grpSpPr>
        <p:sp>
          <p:nvSpPr>
            <p:cNvPr id="63535" name="Oval 47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7" name="Oval 49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9" name="Oval 51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1" name="Oval 53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2" name="Oval 54"/>
            <p:cNvSpPr>
              <a:spLocks noChangeArrowheads="1"/>
            </p:cNvSpPr>
            <p:nvPr/>
          </p:nvSpPr>
          <p:spPr bwMode="auto">
            <a:xfrm>
              <a:off x="2652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3" name="Oval 55"/>
            <p:cNvSpPr>
              <a:spLocks noChangeArrowheads="1"/>
            </p:cNvSpPr>
            <p:nvPr/>
          </p:nvSpPr>
          <p:spPr bwMode="auto">
            <a:xfrm>
              <a:off x="2660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4" name="Oval 56"/>
            <p:cNvSpPr>
              <a:spLocks noChangeArrowheads="1"/>
            </p:cNvSpPr>
            <p:nvPr/>
          </p:nvSpPr>
          <p:spPr bwMode="auto">
            <a:xfrm>
              <a:off x="2668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6" name="Oval 58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8" name="Oval 60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2652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0" name="Oval 62"/>
            <p:cNvSpPr>
              <a:spLocks noChangeArrowheads="1"/>
            </p:cNvSpPr>
            <p:nvPr/>
          </p:nvSpPr>
          <p:spPr bwMode="auto">
            <a:xfrm>
              <a:off x="2660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1" name="Oval 63"/>
            <p:cNvSpPr>
              <a:spLocks noChangeArrowheads="1"/>
            </p:cNvSpPr>
            <p:nvPr/>
          </p:nvSpPr>
          <p:spPr bwMode="auto">
            <a:xfrm>
              <a:off x="2668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2" name="Oval 64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3" name="Oval 65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4" name="Oval 66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6" name="Oval 68"/>
            <p:cNvSpPr>
              <a:spLocks noChangeArrowheads="1"/>
            </p:cNvSpPr>
            <p:nvPr/>
          </p:nvSpPr>
          <p:spPr bwMode="auto">
            <a:xfrm>
              <a:off x="2652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2660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8" name="Oval 70"/>
            <p:cNvSpPr>
              <a:spLocks noChangeArrowheads="1"/>
            </p:cNvSpPr>
            <p:nvPr/>
          </p:nvSpPr>
          <p:spPr bwMode="auto">
            <a:xfrm>
              <a:off x="2668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0" name="Oval 72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1" name="Oval 73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2" name="Oval 74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6267450" y="5908207"/>
            <a:ext cx="685800" cy="508000"/>
            <a:chOff x="3948" y="3632"/>
            <a:chExt cx="432" cy="32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5" name="Oval 77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7" name="Oval 79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9" name="Oval 81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1" name="Oval 83"/>
            <p:cNvSpPr>
              <a:spLocks noChangeArrowheads="1"/>
            </p:cNvSpPr>
            <p:nvPr/>
          </p:nvSpPr>
          <p:spPr bwMode="auto">
            <a:xfrm>
              <a:off x="3948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2" name="Oval 84"/>
            <p:cNvSpPr>
              <a:spLocks noChangeArrowheads="1"/>
            </p:cNvSpPr>
            <p:nvPr/>
          </p:nvSpPr>
          <p:spPr bwMode="auto">
            <a:xfrm>
              <a:off x="3956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3" name="Oval 85"/>
            <p:cNvSpPr>
              <a:spLocks noChangeArrowheads="1"/>
            </p:cNvSpPr>
            <p:nvPr/>
          </p:nvSpPr>
          <p:spPr bwMode="auto">
            <a:xfrm>
              <a:off x="3964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4" name="Oval 86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5" name="Oval 87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7" name="Oval 89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948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9" name="Oval 91"/>
            <p:cNvSpPr>
              <a:spLocks noChangeArrowheads="1"/>
            </p:cNvSpPr>
            <p:nvPr/>
          </p:nvSpPr>
          <p:spPr bwMode="auto">
            <a:xfrm>
              <a:off x="3956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964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1" name="Oval 93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2" name="Oval 94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3" name="Oval 95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5" name="Oval 97"/>
            <p:cNvSpPr>
              <a:spLocks noChangeArrowheads="1"/>
            </p:cNvSpPr>
            <p:nvPr/>
          </p:nvSpPr>
          <p:spPr bwMode="auto">
            <a:xfrm>
              <a:off x="3948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956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7" name="Oval 99"/>
            <p:cNvSpPr>
              <a:spLocks noChangeArrowheads="1"/>
            </p:cNvSpPr>
            <p:nvPr/>
          </p:nvSpPr>
          <p:spPr bwMode="auto">
            <a:xfrm>
              <a:off x="3964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9" name="Oval 101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90" name="Oval 102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91" name="Oval 103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2495550" y="528590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3" name="Line 105"/>
          <p:cNvSpPr>
            <a:spLocks noChangeShapeType="1"/>
          </p:cNvSpPr>
          <p:nvPr/>
        </p:nvSpPr>
        <p:spPr bwMode="auto">
          <a:xfrm>
            <a:off x="4552950" y="530495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4" name="Line 106"/>
          <p:cNvSpPr>
            <a:spLocks noChangeShapeType="1"/>
          </p:cNvSpPr>
          <p:nvPr/>
        </p:nvSpPr>
        <p:spPr bwMode="auto">
          <a:xfrm>
            <a:off x="6610350" y="532400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5" name="Line 107"/>
          <p:cNvSpPr>
            <a:spLocks noChangeShapeType="1"/>
          </p:cNvSpPr>
          <p:nvPr/>
        </p:nvSpPr>
        <p:spPr bwMode="auto">
          <a:xfrm>
            <a:off x="4591050" y="3704757"/>
            <a:ext cx="0" cy="819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 flipH="1">
            <a:off x="2533650" y="3704757"/>
            <a:ext cx="10858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5524500" y="3704757"/>
            <a:ext cx="10858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8" name="Rectangle 110"/>
          <p:cNvSpPr>
            <a:spLocks noChangeArrowheads="1"/>
          </p:cNvSpPr>
          <p:nvPr/>
        </p:nvSpPr>
        <p:spPr bwMode="auto">
          <a:xfrm>
            <a:off x="6081426" y="3714283"/>
            <a:ext cx="1208663" cy="587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17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1617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599" name="Rectangle 111"/>
          <p:cNvSpPr>
            <a:spLocks noChangeArrowheads="1"/>
          </p:cNvSpPr>
          <p:nvPr/>
        </p:nvSpPr>
        <p:spPr bwMode="auto">
          <a:xfrm>
            <a:off x="4614576" y="3714283"/>
            <a:ext cx="1208663" cy="587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17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1617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600" name="Rectangle 112"/>
          <p:cNvSpPr>
            <a:spLocks noChangeArrowheads="1"/>
          </p:cNvSpPr>
          <p:nvPr/>
        </p:nvSpPr>
        <p:spPr bwMode="auto">
          <a:xfrm>
            <a:off x="7775912" y="2947520"/>
            <a:ext cx="915314" cy="836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1143000" y="3761907"/>
            <a:ext cx="85725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 flipH="1">
            <a:off x="7181850" y="3761907"/>
            <a:ext cx="85725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603" name="Line 115"/>
          <p:cNvSpPr>
            <a:spLocks noChangeShapeType="1"/>
          </p:cNvSpPr>
          <p:nvPr/>
        </p:nvSpPr>
        <p:spPr bwMode="auto">
          <a:xfrm>
            <a:off x="4591050" y="2467018"/>
            <a:ext cx="0" cy="5328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630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Mediator/Wrapper Architecture</a:t>
            </a:r>
            <a:endParaRPr lang="en-US" dirty="0"/>
          </a:p>
        </p:txBody>
      </p:sp>
      <p:pic>
        <p:nvPicPr>
          <p:cNvPr id="4" name="Picture 3" descr="Fig-1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51" y="1707559"/>
            <a:ext cx="3797297" cy="47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  <a:p>
            <a:r>
              <a:rPr lang="en-US" dirty="0" smtClean="0">
                <a:cs typeface="Book Antiqua"/>
              </a:rPr>
              <a:t>Background</a:t>
            </a:r>
            <a:endParaRPr lang="en-US" dirty="0">
              <a:cs typeface="Book Antiqua"/>
            </a:endParaRPr>
          </a:p>
          <a:p>
            <a:r>
              <a:rPr lang="en-US" dirty="0" smtClean="0">
                <a:cs typeface="Book Antiqua"/>
              </a:rPr>
              <a:t>Distributed Database Design</a:t>
            </a:r>
          </a:p>
          <a:p>
            <a:r>
              <a:rPr lang="en-US" dirty="0" smtClean="0">
                <a:cs typeface="Book Antiqua"/>
              </a:rPr>
              <a:t>Database Integration</a:t>
            </a:r>
          </a:p>
          <a:p>
            <a:r>
              <a:rPr lang="en-US" strike="sngStrike" dirty="0" smtClean="0">
                <a:cs typeface="Book Antiqua"/>
              </a:rPr>
              <a:t>Semantic Data Control</a:t>
            </a:r>
          </a:p>
          <a:p>
            <a:r>
              <a:rPr lang="en-US" dirty="0" smtClean="0">
                <a:cs typeface="Book Antiqua"/>
              </a:rPr>
              <a:t>Distributed Query Processing</a:t>
            </a:r>
          </a:p>
          <a:p>
            <a:r>
              <a:rPr lang="en-US" dirty="0" err="1" smtClean="0">
                <a:cs typeface="Book Antiqua"/>
              </a:rPr>
              <a:t>Multidatabase</a:t>
            </a:r>
            <a:r>
              <a:rPr lang="en-US" dirty="0" smtClean="0">
                <a:cs typeface="Book Antiqua"/>
              </a:rPr>
              <a:t> </a:t>
            </a:r>
            <a:r>
              <a:rPr lang="en-US" dirty="0">
                <a:cs typeface="Book Antiqua"/>
              </a:rPr>
              <a:t>query </a:t>
            </a:r>
            <a:r>
              <a:rPr lang="en-US" dirty="0" smtClean="0">
                <a:cs typeface="Book Antiqua"/>
              </a:rPr>
              <a:t>processing</a:t>
            </a:r>
            <a:endParaRPr lang="en-US" dirty="0">
              <a:cs typeface="Book Antiqu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cs typeface="Book Antiqua"/>
              </a:rPr>
              <a:t>Distributed </a:t>
            </a:r>
            <a:r>
              <a:rPr lang="en-US" dirty="0">
                <a:cs typeface="Book Antiqua"/>
              </a:rPr>
              <a:t>Transaction Management</a:t>
            </a:r>
          </a:p>
          <a:p>
            <a:r>
              <a:rPr lang="en-US" dirty="0">
                <a:cs typeface="Book Antiqua"/>
              </a:rPr>
              <a:t>Data Replication</a:t>
            </a:r>
          </a:p>
          <a:p>
            <a:r>
              <a:rPr lang="en-US" strike="sngStrike" dirty="0">
                <a:cs typeface="Book Antiqua"/>
              </a:rPr>
              <a:t>Parallel Database Systems</a:t>
            </a:r>
          </a:p>
          <a:p>
            <a:r>
              <a:rPr lang="en-US" strike="sngStrike" dirty="0">
                <a:cs typeface="Book Antiqua"/>
              </a:rPr>
              <a:t>Distributed Object DBMS</a:t>
            </a:r>
          </a:p>
          <a:p>
            <a:r>
              <a:rPr lang="en-US" strike="sngStrike" dirty="0">
                <a:cs typeface="Book Antiqua"/>
              </a:rPr>
              <a:t>Peer-to-Peer Data Management</a:t>
            </a:r>
          </a:p>
          <a:p>
            <a:r>
              <a:rPr lang="en-US" strike="sngStrike" dirty="0">
                <a:cs typeface="Book Antiqua"/>
              </a:rPr>
              <a:t>Web Data Management </a:t>
            </a:r>
          </a:p>
          <a:p>
            <a:r>
              <a:rPr lang="en-US" strike="sngStrike" dirty="0">
                <a:cs typeface="Book Antiqua"/>
              </a:rPr>
              <a:t>Current </a:t>
            </a:r>
            <a:r>
              <a:rPr lang="en-US" strike="sngStrike" dirty="0" smtClean="0">
                <a:cs typeface="Book Antiqua"/>
              </a:rPr>
              <a:t>Issues</a:t>
            </a:r>
            <a:endParaRPr lang="en-US" strike="sngStrike" dirty="0"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657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(addition 2017)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Database on NoSQL database</a:t>
            </a:r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Neo4J </a:t>
            </a:r>
            <a:r>
              <a:rPr lang="en-US" dirty="0" smtClean="0">
                <a:sym typeface="Wingdings" panose="05000000000000000000" pitchFamily="2" charset="2"/>
              </a:rPr>
              <a:t>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 smtClean="0">
                <a:sym typeface="Wingdings" panose="05000000000000000000" pitchFamily="2" charset="2"/>
              </a:rPr>
              <a:t> MySQL Fabric</a:t>
            </a:r>
            <a:endParaRPr lang="en-US" dirty="0" smtClean="0"/>
          </a:p>
          <a:p>
            <a:r>
              <a:rPr lang="en-US" dirty="0" smtClean="0"/>
              <a:t>PostgreSQL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CitusDB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pgPool</a:t>
            </a:r>
            <a:endParaRPr lang="en-US" dirty="0" smtClean="0"/>
          </a:p>
          <a:p>
            <a:r>
              <a:rPr lang="en-US" dirty="0" smtClean="0"/>
              <a:t>NoSQL Database</a:t>
            </a:r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4029076" y="4968875"/>
            <a:ext cx="16049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4041776" y="3076575"/>
            <a:ext cx="16049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4041776" y="3990975"/>
            <a:ext cx="16049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168401" y="2676525"/>
            <a:ext cx="2863850" cy="4064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23934" y="2662238"/>
            <a:ext cx="1354535" cy="42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69" b="1" dirty="0">
                <a:latin typeface="Book Antiqua"/>
                <a:cs typeface="Book Antiqua"/>
              </a:rPr>
              <a:t>program 1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168401" y="3070225"/>
            <a:ext cx="28638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487761" y="3095625"/>
            <a:ext cx="2226569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latin typeface="Book Antiqua"/>
                <a:cs typeface="Book Antiqua"/>
              </a:rPr>
              <a:t>data description 1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168401" y="3609976"/>
            <a:ext cx="2863850" cy="4064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923934" y="3595688"/>
            <a:ext cx="1354535" cy="42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69" b="1" dirty="0">
                <a:latin typeface="Book Antiqua"/>
                <a:cs typeface="Book Antiqua"/>
              </a:rPr>
              <a:t>program 2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168401" y="4003676"/>
            <a:ext cx="28638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1487761" y="4029075"/>
            <a:ext cx="2226569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latin typeface="Book Antiqua"/>
                <a:cs typeface="Book Antiqua"/>
              </a:rPr>
              <a:t>data description 2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1168401" y="4581526"/>
            <a:ext cx="2863850" cy="4064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923934" y="4567238"/>
            <a:ext cx="1354535" cy="42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69" b="1" dirty="0">
                <a:latin typeface="Book Antiqua"/>
                <a:cs typeface="Book Antiqua"/>
              </a:rPr>
              <a:t>program 3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168401" y="4975226"/>
            <a:ext cx="28638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1487761" y="5000625"/>
            <a:ext cx="2226569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latin typeface="Book Antiqua"/>
                <a:cs typeface="Book Antiqua"/>
              </a:rPr>
              <a:t>data description 3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7975600" y="2540000"/>
            <a:ext cx="0" cy="282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5664200" y="2559050"/>
            <a:ext cx="2311400" cy="2806700"/>
          </a:xfrm>
          <a:prstGeom prst="rect">
            <a:avLst/>
          </a:prstGeom>
          <a:solidFill>
            <a:srgbClr val="79001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5668963" y="2330450"/>
            <a:ext cx="2306637" cy="420688"/>
          </a:xfrm>
          <a:prstGeom prst="ellipse">
            <a:avLst/>
          </a:prstGeom>
          <a:solidFill>
            <a:srgbClr val="790015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5656263" y="2555875"/>
            <a:ext cx="0" cy="283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grpSp>
        <p:nvGrpSpPr>
          <p:cNvPr id="85014" name="Group 22"/>
          <p:cNvGrpSpPr>
            <a:grpSpLocks/>
          </p:cNvGrpSpPr>
          <p:nvPr/>
        </p:nvGrpSpPr>
        <p:grpSpPr bwMode="auto">
          <a:xfrm>
            <a:off x="5670550" y="5332413"/>
            <a:ext cx="2306638" cy="349250"/>
            <a:chOff x="3572" y="3359"/>
            <a:chExt cx="1453" cy="220"/>
          </a:xfrm>
        </p:grpSpPr>
        <p:sp>
          <p:nvSpPr>
            <p:cNvPr id="85015" name="Arc 23"/>
            <p:cNvSpPr>
              <a:spLocks/>
            </p:cNvSpPr>
            <p:nvPr/>
          </p:nvSpPr>
          <p:spPr bwMode="auto">
            <a:xfrm>
              <a:off x="4326" y="3359"/>
              <a:ext cx="699" cy="220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  <p:sp>
          <p:nvSpPr>
            <p:cNvPr id="85016" name="Arc 24"/>
            <p:cNvSpPr>
              <a:spLocks/>
            </p:cNvSpPr>
            <p:nvPr/>
          </p:nvSpPr>
          <p:spPr bwMode="auto">
            <a:xfrm>
              <a:off x="3572" y="3375"/>
              <a:ext cx="777" cy="2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5670550" y="3360738"/>
            <a:ext cx="2306638" cy="228600"/>
            <a:chOff x="3572" y="2117"/>
            <a:chExt cx="1453" cy="144"/>
          </a:xfrm>
        </p:grpSpPr>
        <p:sp>
          <p:nvSpPr>
            <p:cNvPr id="85018" name="Arc 26"/>
            <p:cNvSpPr>
              <a:spLocks/>
            </p:cNvSpPr>
            <p:nvPr/>
          </p:nvSpPr>
          <p:spPr bwMode="auto">
            <a:xfrm>
              <a:off x="4325" y="2117"/>
              <a:ext cx="700" cy="144"/>
            </a:xfrm>
            <a:custGeom>
              <a:avLst/>
              <a:gdLst>
                <a:gd name="G0" fmla="+- 31 0 0"/>
                <a:gd name="G1" fmla="+- 150 0 0"/>
                <a:gd name="G2" fmla="+- 21600 0 0"/>
                <a:gd name="T0" fmla="*/ 21630 w 21631"/>
                <a:gd name="T1" fmla="*/ 0 h 21750"/>
                <a:gd name="T2" fmla="*/ 0 w 21631"/>
                <a:gd name="T3" fmla="*/ 21749 h 21750"/>
                <a:gd name="T4" fmla="*/ 31 w 21631"/>
                <a:gd name="T5" fmla="*/ 150 h 2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750" fill="none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</a:path>
                <a:path w="21631" h="21750" stroke="0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  <a:lnTo>
                    <a:pt x="31" y="15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  <p:sp>
          <p:nvSpPr>
            <p:cNvPr id="85019" name="Arc 27"/>
            <p:cNvSpPr>
              <a:spLocks/>
            </p:cNvSpPr>
            <p:nvPr/>
          </p:nvSpPr>
          <p:spPr bwMode="auto">
            <a:xfrm>
              <a:off x="3572" y="2128"/>
              <a:ext cx="777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20" name="Group 28"/>
          <p:cNvGrpSpPr>
            <a:grpSpLocks/>
          </p:cNvGrpSpPr>
          <p:nvPr/>
        </p:nvGrpSpPr>
        <p:grpSpPr bwMode="auto">
          <a:xfrm>
            <a:off x="5670550" y="4354513"/>
            <a:ext cx="2306638" cy="298450"/>
            <a:chOff x="3572" y="2743"/>
            <a:chExt cx="1453" cy="188"/>
          </a:xfrm>
        </p:grpSpPr>
        <p:sp>
          <p:nvSpPr>
            <p:cNvPr id="85021" name="Arc 29"/>
            <p:cNvSpPr>
              <a:spLocks/>
            </p:cNvSpPr>
            <p:nvPr/>
          </p:nvSpPr>
          <p:spPr bwMode="auto">
            <a:xfrm>
              <a:off x="4326" y="2743"/>
              <a:ext cx="699" cy="187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  <p:sp>
          <p:nvSpPr>
            <p:cNvPr id="85022" name="Arc 30"/>
            <p:cNvSpPr>
              <a:spLocks/>
            </p:cNvSpPr>
            <p:nvPr/>
          </p:nvSpPr>
          <p:spPr bwMode="auto">
            <a:xfrm>
              <a:off x="3572" y="2760"/>
              <a:ext cx="777" cy="171"/>
            </a:xfrm>
            <a:custGeom>
              <a:avLst/>
              <a:gdLst>
                <a:gd name="G0" fmla="+- 21600 0 0"/>
                <a:gd name="G1" fmla="+- 126 0 0"/>
                <a:gd name="G2" fmla="+- 21600 0 0"/>
                <a:gd name="T0" fmla="*/ 21600 w 21600"/>
                <a:gd name="T1" fmla="*/ 21726 h 21726"/>
                <a:gd name="T2" fmla="*/ 1 w 21600"/>
                <a:gd name="T3" fmla="*/ 0 h 21726"/>
                <a:gd name="T4" fmla="*/ 21600 w 21600"/>
                <a:gd name="T5" fmla="*/ 126 h 2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26" fill="none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</a:path>
                <a:path w="21600" h="21726" stroke="0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  <a:lnTo>
                    <a:pt x="21600" y="126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</p:grp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6387085" y="2933700"/>
            <a:ext cx="806308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solidFill>
                  <a:schemeClr val="bg1"/>
                </a:solidFill>
                <a:latin typeface="Book Antiqua"/>
                <a:cs typeface="Book Antiqua"/>
              </a:rPr>
              <a:t>File 1</a:t>
            </a:r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6387085" y="4027489"/>
            <a:ext cx="806308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solidFill>
                  <a:schemeClr val="bg1"/>
                </a:solidFill>
                <a:latin typeface="Book Antiqua"/>
                <a:cs typeface="Book Antiqua"/>
              </a:rPr>
              <a:t>File 2</a:t>
            </a: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6387085" y="4935539"/>
            <a:ext cx="806308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solidFill>
                  <a:schemeClr val="bg1"/>
                </a:solidFill>
                <a:latin typeface="Book Antiqua"/>
                <a:cs typeface="Book Antiqua"/>
              </a:rPr>
              <a:t>File 3</a:t>
            </a:r>
          </a:p>
        </p:txBody>
      </p:sp>
    </p:spTree>
    <p:extLst>
      <p:ext uri="{BB962C8B-B14F-4D97-AF65-F5344CB8AC3E}">
        <p14:creationId xmlns:p14="http://schemas.microsoft.com/office/powerpoint/2010/main" val="36507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Database Management</a:t>
            </a:r>
          </a:p>
        </p:txBody>
      </p:sp>
      <p:grpSp>
        <p:nvGrpSpPr>
          <p:cNvPr id="87043" name="Group 1027"/>
          <p:cNvGrpSpPr>
            <a:grpSpLocks/>
          </p:cNvGrpSpPr>
          <p:nvPr/>
        </p:nvGrpSpPr>
        <p:grpSpPr bwMode="auto">
          <a:xfrm>
            <a:off x="917576" y="1825665"/>
            <a:ext cx="7310438" cy="4438650"/>
            <a:chOff x="578" y="988"/>
            <a:chExt cx="4605" cy="2796"/>
          </a:xfrm>
        </p:grpSpPr>
        <p:sp>
          <p:nvSpPr>
            <p:cNvPr id="87044" name="Rectangle 1028"/>
            <p:cNvSpPr>
              <a:spLocks noChangeArrowheads="1"/>
            </p:cNvSpPr>
            <p:nvPr/>
          </p:nvSpPr>
          <p:spPr bwMode="auto">
            <a:xfrm>
              <a:off x="4027" y="1864"/>
              <a:ext cx="1156" cy="1088"/>
            </a:xfrm>
            <a:prstGeom prst="rect">
              <a:avLst/>
            </a:prstGeom>
            <a:solidFill>
              <a:srgbClr val="79001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45" name="Oval 1029"/>
            <p:cNvSpPr>
              <a:spLocks noChangeArrowheads="1"/>
            </p:cNvSpPr>
            <p:nvPr/>
          </p:nvSpPr>
          <p:spPr bwMode="auto">
            <a:xfrm>
              <a:off x="4027" y="1776"/>
              <a:ext cx="1156" cy="160"/>
            </a:xfrm>
            <a:prstGeom prst="ellipse">
              <a:avLst/>
            </a:prstGeom>
            <a:solidFill>
              <a:srgbClr val="790015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grpSp>
          <p:nvGrpSpPr>
            <p:cNvPr id="87046" name="Group 1030"/>
            <p:cNvGrpSpPr>
              <a:grpSpLocks/>
            </p:cNvGrpSpPr>
            <p:nvPr/>
          </p:nvGrpSpPr>
          <p:grpSpPr bwMode="auto">
            <a:xfrm>
              <a:off x="4028" y="2936"/>
              <a:ext cx="1155" cy="153"/>
              <a:chOff x="4028" y="2936"/>
              <a:chExt cx="1155" cy="153"/>
            </a:xfrm>
          </p:grpSpPr>
          <p:sp>
            <p:nvSpPr>
              <p:cNvPr id="87047" name="Arc 1031"/>
              <p:cNvSpPr>
                <a:spLocks/>
              </p:cNvSpPr>
              <p:nvPr/>
            </p:nvSpPr>
            <p:spPr bwMode="auto">
              <a:xfrm>
                <a:off x="4627" y="2936"/>
                <a:ext cx="556" cy="153"/>
              </a:xfrm>
              <a:custGeom>
                <a:avLst/>
                <a:gdLst>
                  <a:gd name="G0" fmla="+- 0 0 0"/>
                  <a:gd name="G1" fmla="+- 141 0 0"/>
                  <a:gd name="G2" fmla="+- 21600 0 0"/>
                  <a:gd name="T0" fmla="*/ 21599 w 21600"/>
                  <a:gd name="T1" fmla="*/ 0 h 21741"/>
                  <a:gd name="T2" fmla="*/ 0 w 21600"/>
                  <a:gd name="T3" fmla="*/ 21741 h 21741"/>
                  <a:gd name="T4" fmla="*/ 0 w 21600"/>
                  <a:gd name="T5" fmla="*/ 141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41" fill="none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</a:path>
                  <a:path w="21600" h="21741" stroke="0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48" name="Arc 1032"/>
              <p:cNvSpPr>
                <a:spLocks/>
              </p:cNvSpPr>
              <p:nvPr/>
            </p:nvSpPr>
            <p:spPr bwMode="auto">
              <a:xfrm>
                <a:off x="4028" y="2946"/>
                <a:ext cx="616" cy="1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565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</a:path>
                  <a:path w="21600" h="21599" stroke="0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87049" name="Rectangle 1033"/>
            <p:cNvSpPr>
              <a:spLocks noChangeArrowheads="1"/>
            </p:cNvSpPr>
            <p:nvPr/>
          </p:nvSpPr>
          <p:spPr bwMode="auto">
            <a:xfrm>
              <a:off x="4257" y="2308"/>
              <a:ext cx="717" cy="231"/>
            </a:xfrm>
            <a:prstGeom prst="rect">
              <a:avLst/>
            </a:prstGeom>
            <a:solidFill>
              <a:srgbClr val="7900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969" b="1" dirty="0">
                  <a:solidFill>
                    <a:schemeClr val="bg1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87050" name="Rectangle 1034"/>
            <p:cNvSpPr>
              <a:spLocks noChangeArrowheads="1"/>
            </p:cNvSpPr>
            <p:nvPr/>
          </p:nvSpPr>
          <p:spPr bwMode="auto">
            <a:xfrm>
              <a:off x="2653" y="1580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DBMS</a:t>
              </a:r>
            </a:p>
          </p:txBody>
        </p:sp>
        <p:sp>
          <p:nvSpPr>
            <p:cNvPr id="87051" name="Rectangle 1035"/>
            <p:cNvSpPr>
              <a:spLocks noChangeArrowheads="1"/>
            </p:cNvSpPr>
            <p:nvPr/>
          </p:nvSpPr>
          <p:spPr bwMode="auto">
            <a:xfrm>
              <a:off x="578" y="1000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52" name="Rectangle 1036"/>
            <p:cNvSpPr>
              <a:spLocks noChangeArrowheads="1"/>
            </p:cNvSpPr>
            <p:nvPr/>
          </p:nvSpPr>
          <p:spPr bwMode="auto">
            <a:xfrm>
              <a:off x="598" y="988"/>
              <a:ext cx="918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program 1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4" name="Rectangle 1038"/>
            <p:cNvSpPr>
              <a:spLocks noChangeArrowheads="1"/>
            </p:cNvSpPr>
            <p:nvPr/>
          </p:nvSpPr>
          <p:spPr bwMode="auto">
            <a:xfrm>
              <a:off x="602" y="2092"/>
              <a:ext cx="918" cy="651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program 2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5" name="Rectangle 1039"/>
            <p:cNvSpPr>
              <a:spLocks noChangeArrowheads="1"/>
            </p:cNvSpPr>
            <p:nvPr/>
          </p:nvSpPr>
          <p:spPr bwMode="auto">
            <a:xfrm>
              <a:off x="578" y="3128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56" name="Rectangle 1040"/>
            <p:cNvSpPr>
              <a:spLocks noChangeArrowheads="1"/>
            </p:cNvSpPr>
            <p:nvPr/>
          </p:nvSpPr>
          <p:spPr bwMode="auto">
            <a:xfrm>
              <a:off x="598" y="3116"/>
              <a:ext cx="918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program 3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grpSp>
          <p:nvGrpSpPr>
            <p:cNvPr id="87057" name="Group 1041"/>
            <p:cNvGrpSpPr>
              <a:grpSpLocks/>
            </p:cNvGrpSpPr>
            <p:nvPr/>
          </p:nvGrpSpPr>
          <p:grpSpPr bwMode="auto">
            <a:xfrm>
              <a:off x="2287" y="1900"/>
              <a:ext cx="1267" cy="1064"/>
              <a:chOff x="2287" y="1900"/>
              <a:chExt cx="1267" cy="1064"/>
            </a:xfrm>
          </p:grpSpPr>
          <p:sp>
            <p:nvSpPr>
              <p:cNvPr id="87058" name="Rectangle 1042"/>
              <p:cNvSpPr>
                <a:spLocks noChangeArrowheads="1"/>
              </p:cNvSpPr>
              <p:nvPr/>
            </p:nvSpPr>
            <p:spPr bwMode="auto">
              <a:xfrm>
                <a:off x="2287" y="1900"/>
                <a:ext cx="1267" cy="10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59" name="Line 1043"/>
              <p:cNvSpPr>
                <a:spLocks noChangeShapeType="1"/>
              </p:cNvSpPr>
              <p:nvPr/>
            </p:nvSpPr>
            <p:spPr bwMode="auto">
              <a:xfrm>
                <a:off x="2287" y="2436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60" name="Line 1044"/>
              <p:cNvSpPr>
                <a:spLocks noChangeShapeType="1"/>
              </p:cNvSpPr>
              <p:nvPr/>
            </p:nvSpPr>
            <p:spPr bwMode="auto">
              <a:xfrm>
                <a:off x="2287" y="2708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61" name="Line 1045"/>
              <p:cNvSpPr>
                <a:spLocks noChangeShapeType="1"/>
              </p:cNvSpPr>
              <p:nvPr/>
            </p:nvSpPr>
            <p:spPr bwMode="auto">
              <a:xfrm>
                <a:off x="2295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87062" name="Rectangle 1046"/>
            <p:cNvSpPr>
              <a:spLocks noChangeArrowheads="1"/>
            </p:cNvSpPr>
            <p:nvPr/>
          </p:nvSpPr>
          <p:spPr bwMode="auto">
            <a:xfrm>
              <a:off x="2401" y="1875"/>
              <a:ext cx="10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2391" dirty="0">
                  <a:solidFill>
                    <a:srgbClr val="000000"/>
                  </a:solidFill>
                  <a:latin typeface="Book Antiqua"/>
                </a:rPr>
                <a:t>description</a:t>
              </a:r>
            </a:p>
          </p:txBody>
        </p:sp>
        <p:sp>
          <p:nvSpPr>
            <p:cNvPr id="87063" name="Rectangle 1047"/>
            <p:cNvSpPr>
              <a:spLocks noChangeArrowheads="1"/>
            </p:cNvSpPr>
            <p:nvPr/>
          </p:nvSpPr>
          <p:spPr bwMode="auto">
            <a:xfrm>
              <a:off x="2296" y="2147"/>
              <a:ext cx="123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2391" dirty="0">
                  <a:solidFill>
                    <a:srgbClr val="000000"/>
                  </a:solidFill>
                  <a:latin typeface="Book Antiqua"/>
                </a:rPr>
                <a:t>manipulation</a:t>
              </a:r>
            </a:p>
          </p:txBody>
        </p:sp>
        <p:sp>
          <p:nvSpPr>
            <p:cNvPr id="87064" name="Rectangle 1048"/>
            <p:cNvSpPr>
              <a:spLocks noChangeArrowheads="1"/>
            </p:cNvSpPr>
            <p:nvPr/>
          </p:nvSpPr>
          <p:spPr bwMode="auto">
            <a:xfrm>
              <a:off x="2560" y="2419"/>
              <a:ext cx="6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2391" dirty="0">
                  <a:solidFill>
                    <a:srgbClr val="000000"/>
                  </a:solidFill>
                  <a:latin typeface="Book Antiqua"/>
                </a:rPr>
                <a:t>control</a:t>
              </a:r>
            </a:p>
          </p:txBody>
        </p:sp>
        <p:grpSp>
          <p:nvGrpSpPr>
            <p:cNvPr id="87065" name="Group 1049"/>
            <p:cNvGrpSpPr>
              <a:grpSpLocks/>
            </p:cNvGrpSpPr>
            <p:nvPr/>
          </p:nvGrpSpPr>
          <p:grpSpPr bwMode="auto">
            <a:xfrm>
              <a:off x="2916" y="2812"/>
              <a:ext cx="8" cy="120"/>
              <a:chOff x="2916" y="2812"/>
              <a:chExt cx="8" cy="120"/>
            </a:xfrm>
          </p:grpSpPr>
          <p:sp>
            <p:nvSpPr>
              <p:cNvPr id="87066" name="Oval 1050"/>
              <p:cNvSpPr>
                <a:spLocks noChangeArrowheads="1"/>
              </p:cNvSpPr>
              <p:nvPr/>
            </p:nvSpPr>
            <p:spPr bwMode="auto">
              <a:xfrm>
                <a:off x="2916" y="2812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67" name="Oval 1051"/>
              <p:cNvSpPr>
                <a:spLocks noChangeArrowheads="1"/>
              </p:cNvSpPr>
              <p:nvPr/>
            </p:nvSpPr>
            <p:spPr bwMode="auto">
              <a:xfrm>
                <a:off x="2916" y="2868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68" name="Oval 1052"/>
              <p:cNvSpPr>
                <a:spLocks noChangeArrowheads="1"/>
              </p:cNvSpPr>
              <p:nvPr/>
            </p:nvSpPr>
            <p:spPr bwMode="auto">
              <a:xfrm>
                <a:off x="2916" y="2924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87069" name="Line 1053"/>
            <p:cNvSpPr>
              <a:spLocks noChangeShapeType="1"/>
            </p:cNvSpPr>
            <p:nvPr/>
          </p:nvSpPr>
          <p:spPr bwMode="auto">
            <a:xfrm>
              <a:off x="1559" y="2432"/>
              <a:ext cx="7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70" name="Line 1054"/>
            <p:cNvSpPr>
              <a:spLocks noChangeShapeType="1"/>
            </p:cNvSpPr>
            <p:nvPr/>
          </p:nvSpPr>
          <p:spPr bwMode="auto">
            <a:xfrm>
              <a:off x="1551" y="1312"/>
              <a:ext cx="720" cy="7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71" name="Line 1055"/>
            <p:cNvSpPr>
              <a:spLocks noChangeShapeType="1"/>
            </p:cNvSpPr>
            <p:nvPr/>
          </p:nvSpPr>
          <p:spPr bwMode="auto">
            <a:xfrm flipV="1">
              <a:off x="1551" y="2828"/>
              <a:ext cx="720" cy="6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72" name="Line 1056"/>
            <p:cNvSpPr>
              <a:spLocks noChangeShapeType="1"/>
            </p:cNvSpPr>
            <p:nvPr/>
          </p:nvSpPr>
          <p:spPr bwMode="auto">
            <a:xfrm>
              <a:off x="3551" y="2432"/>
              <a:ext cx="4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25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o-OpenSa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7F0AB3E-2C13-44A0-A565-6C6BB198607C}" vid="{79162200-9121-4DD7-8EBE-7C738ADB6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Lato-OpenSans</Template>
  <TotalTime>655</TotalTime>
  <Words>1202</Words>
  <Application>Microsoft Office PowerPoint</Application>
  <PresentationFormat>On-screen Show (4:3)</PresentationFormat>
  <Paragraphs>432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Palatino</vt:lpstr>
      <vt:lpstr>Arial</vt:lpstr>
      <vt:lpstr>Book Antiqua</vt:lpstr>
      <vt:lpstr>Calibri</vt:lpstr>
      <vt:lpstr>Courier New</vt:lpstr>
      <vt:lpstr>Lato</vt:lpstr>
      <vt:lpstr>Open Sans</vt:lpstr>
      <vt:lpstr>Roboto Slab</vt:lpstr>
      <vt:lpstr>Wingdings</vt:lpstr>
      <vt:lpstr>Lato-OpenSans</vt:lpstr>
      <vt:lpstr>Distributed Database</vt:lpstr>
      <vt:lpstr>Agenda</vt:lpstr>
      <vt:lpstr>Marking</vt:lpstr>
      <vt:lpstr>Introduction to Distributed Database</vt:lpstr>
      <vt:lpstr>Syllabus</vt:lpstr>
      <vt:lpstr>Syllabus (addition 2017)</vt:lpstr>
      <vt:lpstr>Tools</vt:lpstr>
      <vt:lpstr>File Systems</vt:lpstr>
      <vt:lpstr>Database Management</vt:lpstr>
      <vt:lpstr>Motivation</vt:lpstr>
      <vt:lpstr>PowerPoint Presentation</vt:lpstr>
      <vt:lpstr>Distributed Computing</vt:lpstr>
      <vt:lpstr>What is a Distributed Database System?</vt:lpstr>
      <vt:lpstr>What is not a DDBS?</vt:lpstr>
      <vt:lpstr>Centralized DBMS on a Network</vt:lpstr>
      <vt:lpstr>Distributed DBMS Environment</vt:lpstr>
      <vt:lpstr>Implicit Assumptions</vt:lpstr>
      <vt:lpstr>Data Delivery Alternatives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Parallelism Requirements</vt:lpstr>
      <vt:lpstr>System Expansion</vt:lpstr>
      <vt:lpstr>Distributed DBMS Issues</vt:lpstr>
      <vt:lpstr>Distributed DBMS Issues</vt:lpstr>
      <vt:lpstr>Relationship Between Issues</vt:lpstr>
      <vt:lpstr>Related Issues</vt:lpstr>
      <vt:lpstr>Architecture</vt:lpstr>
      <vt:lpstr>ANSI/SPARC Architecture</vt:lpstr>
      <vt:lpstr>Generic DBMS Architecture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Datalogical Distributed DBMS Architecture</vt:lpstr>
      <vt:lpstr>Peer-to-Peer Component Architecture</vt:lpstr>
      <vt:lpstr>Datalogical Multi-DBMS Architecture </vt:lpstr>
      <vt:lpstr>MDBS Components &amp; Execution</vt:lpstr>
      <vt:lpstr>Mediator/Wrapper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Terdistribusi</dc:title>
  <dc:creator>Abdul Munif</dc:creator>
  <cp:lastModifiedBy>Abdul Munif</cp:lastModifiedBy>
  <cp:revision>64</cp:revision>
  <dcterms:created xsi:type="dcterms:W3CDTF">2017-02-08T13:59:59Z</dcterms:created>
  <dcterms:modified xsi:type="dcterms:W3CDTF">2017-02-09T05:10:57Z</dcterms:modified>
</cp:coreProperties>
</file>