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67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1pPr>
    <a:lvl2pPr marL="4572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2pPr>
    <a:lvl3pPr marL="9144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3pPr>
    <a:lvl4pPr marL="13716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4pPr>
    <a:lvl5pPr marL="18288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5pPr>
    <a:lvl6pPr marL="22860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6pPr>
    <a:lvl7pPr marL="27432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7pPr>
    <a:lvl8pPr marL="32004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8pPr>
    <a:lvl9pPr marL="36576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528" y="6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 Antiqu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ook Antiqua"/>
              </a:defRPr>
            </a:lvl1pPr>
          </a:lstStyle>
          <a:p>
            <a:fld id="{E1EEBE56-20E2-E74D-9035-27D8EAEB0526}" type="datetimeFigureOut">
              <a:rPr lang="en-US" smtClean="0"/>
              <a:pPr/>
              <a:t>3/2/2015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 Antiqu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ook Antiqua"/>
              </a:defRPr>
            </a:lvl1pPr>
          </a:lstStyle>
          <a:p>
            <a:fld id="{AC742AA2-86C2-2445-8FBF-A051532B66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52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464570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718477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787981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3303154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3190657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93209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3165160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205344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410638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2335166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81361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8129069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35539521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6262012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3787418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41795230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32369115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30021999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2017103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40474059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34986096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902396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7186561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0933451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617634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7624115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3958136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8240701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8364212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5629471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5410100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6609357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198007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4266090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3556113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11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283789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017440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81443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58984" y="9499600"/>
            <a:ext cx="864816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Book Antiqua"/>
              </a:rPr>
              <a:t>Ch.x</a:t>
            </a:r>
            <a:r>
              <a:rPr lang="en-US" dirty="0" smtClean="0">
                <a:latin typeface="Book Antiqua"/>
              </a:rPr>
              <a:t>/</a:t>
            </a:r>
            <a:fld id="{B9BE72AF-AF1A-1E41-B881-D8119A052D15}" type="slidenum">
              <a:rPr lang="en-US" smtClean="0">
                <a:latin typeface="Book Antiqua"/>
              </a:rPr>
              <a:pPr/>
              <a:t>‹#›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1316502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FDF4A1D1-6440-3F47-BC8E-C1E8499F2E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1350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2625" y="444500"/>
            <a:ext cx="3076575" cy="88138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44500"/>
            <a:ext cx="9077325" cy="88138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2F3FA9A2-5116-5544-A00E-FC7EF820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36442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58984" y="9499600"/>
            <a:ext cx="864816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Book Antiqua"/>
              </a:rPr>
              <a:t>Ch.x</a:t>
            </a:r>
            <a:r>
              <a:rPr lang="en-US" dirty="0" smtClean="0">
                <a:latin typeface="Book Antiqua"/>
              </a:rPr>
              <a:t>/</a:t>
            </a:r>
            <a:fld id="{D01B99BC-F82C-D046-99BD-FBA1D66F1CB4}" type="slidenum">
              <a:rPr lang="en-US" smtClean="0">
                <a:latin typeface="Book Antiqua"/>
              </a:rPr>
              <a:pPr/>
              <a:t>‹#›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08700831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C12595A0-9662-7443-BA62-0D3B6483F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9465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5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F0ED71BB-118A-9E4C-B08B-8FE12AFF2A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5384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65069F6B-CB1A-844B-A44A-5B7ABA595A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5966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8801E1DC-9A09-2845-A773-BB78DAEA54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5515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E37D4F0C-152B-054F-ABE3-C9D6581630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33715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97C1C413-B9D3-E347-8928-0B2F534480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4622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B604E31D-27C9-7146-8686-2BC96041BB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919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>
                <a:sym typeface="Palatino" charset="0"/>
              </a:rPr>
              <a:t>Click to edit Master text styles</a:t>
            </a:r>
          </a:p>
          <a:p>
            <a:pPr lvl="1"/>
            <a:r>
              <a:rPr lang="en-CA" dirty="0" smtClean="0">
                <a:sym typeface="Palatino" charset="0"/>
              </a:rPr>
              <a:t>Second level</a:t>
            </a:r>
          </a:p>
          <a:p>
            <a:pPr lvl="2"/>
            <a:r>
              <a:rPr lang="en-CA" dirty="0" smtClean="0">
                <a:sym typeface="Palatino" charset="0"/>
              </a:rPr>
              <a:t>Third level</a:t>
            </a:r>
          </a:p>
          <a:p>
            <a:pPr lvl="3"/>
            <a:r>
              <a:rPr lang="en-CA" dirty="0" smtClean="0">
                <a:sym typeface="Palatino" charset="0"/>
              </a:rPr>
              <a:t>Fourth level</a:t>
            </a:r>
          </a:p>
          <a:p>
            <a:pPr lvl="4"/>
            <a:r>
              <a:rPr lang="en-CA" dirty="0" smtClean="0">
                <a:sym typeface="Palatino" charset="0"/>
              </a:rPr>
              <a:t>Fifth level</a:t>
            </a:r>
            <a:endParaRPr lang="en-US" dirty="0">
              <a:sym typeface="Palatino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>
                <a:sym typeface="Didot" charset="0"/>
              </a:rPr>
              <a:t>Click to edit Master title style</a:t>
            </a:r>
            <a:endParaRPr lang="en-US">
              <a:sym typeface="Didot" charset="0"/>
            </a:endParaRPr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404813" y="2235200"/>
            <a:ext cx="12193587" cy="50800"/>
            <a:chOff x="0" y="0"/>
            <a:chExt cx="7680" cy="32"/>
          </a:xfrm>
        </p:grpSpPr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393700" y="9347200"/>
            <a:ext cx="12192000" cy="50800"/>
            <a:chOff x="0" y="0"/>
            <a:chExt cx="7680" cy="32"/>
          </a:xfrm>
        </p:grpSpPr>
        <p:sp>
          <p:nvSpPr>
            <p:cNvPr id="2055" name="Line 7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6" name="Line 8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2057" name="Rectangle 9"/>
          <p:cNvSpPr>
            <a:spLocks/>
          </p:cNvSpPr>
          <p:nvPr/>
        </p:nvSpPr>
        <p:spPr bwMode="auto">
          <a:xfrm>
            <a:off x="425590" y="9521567"/>
            <a:ext cx="12586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Distributed DBMS</a:t>
            </a:r>
          </a:p>
        </p:txBody>
      </p:sp>
      <p:sp>
        <p:nvSpPr>
          <p:cNvPr id="2058" name="Rectangle 10"/>
          <p:cNvSpPr>
            <a:spLocks/>
          </p:cNvSpPr>
          <p:nvPr/>
        </p:nvSpPr>
        <p:spPr bwMode="auto">
          <a:xfrm>
            <a:off x="5571333" y="9521567"/>
            <a:ext cx="190023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© </a:t>
            </a:r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M. T.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Özsu</a:t>
            </a:r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 &amp; P.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Valduriez</a:t>
            </a:r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  <p:sp>
        <p:nvSpPr>
          <p:cNvPr id="13" name="Rectangle 10"/>
          <p:cNvSpPr>
            <a:spLocks/>
          </p:cNvSpPr>
          <p:nvPr/>
        </p:nvSpPr>
        <p:spPr bwMode="auto">
          <a:xfrm>
            <a:off x="11254928" y="9538899"/>
            <a:ext cx="14038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Ch.3/</a:t>
            </a:r>
            <a:fld id="{5E48BB5D-946E-5F48-82DF-AC330131550D}" type="slidenum">
              <a:rPr lang="en-US" sz="1200" smtClean="0">
                <a:latin typeface="Book Antiqua"/>
              </a:rPr>
              <a:pPr algn="r"/>
              <a:t>‹#›</a:t>
            </a:fld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150000"/>
        <a:buFont typeface="Palatino" charset="0"/>
        <a:buChar char="•"/>
        <a:defRPr sz="2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5000"/>
        <a:buFont typeface="Zapf Dingbats" charset="0"/>
        <a:buChar char="➡"/>
        <a:defRPr sz="26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0000"/>
        <a:buFont typeface="Zapf Dingbats" charset="0"/>
        <a:buChar char="✦"/>
        <a:defRPr sz="24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69000"/>
        <a:buFont typeface="Lucida Grande" charset="0"/>
        <a:buChar char="✓"/>
        <a:defRPr sz="2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2900" y="2288788"/>
            <a:ext cx="12293600" cy="7128792"/>
          </a:xfrm>
          <a:ln/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  <a:endParaRPr lang="en-US" dirty="0"/>
          </a:p>
          <a:p>
            <a:r>
              <a:rPr lang="en-US" dirty="0" smtClean="0">
                <a:solidFill>
                  <a:srgbClr val="1771A9"/>
                </a:solidFill>
              </a:rPr>
              <a:t>Distributed Database Design</a:t>
            </a:r>
          </a:p>
          <a:p>
            <a:pPr lvl="1"/>
            <a:r>
              <a:rPr lang="en-US" dirty="0" smtClean="0">
                <a:solidFill>
                  <a:srgbClr val="1771A9"/>
                </a:solidFill>
              </a:rPr>
              <a:t>Fragmentation</a:t>
            </a:r>
          </a:p>
          <a:p>
            <a:pPr lvl="1"/>
            <a:r>
              <a:rPr lang="en-US" dirty="0" smtClean="0">
                <a:solidFill>
                  <a:srgbClr val="1771A9"/>
                </a:solidFill>
              </a:rPr>
              <a:t>Data distribution</a:t>
            </a:r>
          </a:p>
          <a:p>
            <a:r>
              <a:rPr lang="en-US" dirty="0" smtClean="0"/>
              <a:t>Database Integration</a:t>
            </a:r>
          </a:p>
          <a:p>
            <a:r>
              <a:rPr lang="en-US" dirty="0" smtClean="0"/>
              <a:t>Semantic Data Control</a:t>
            </a:r>
          </a:p>
          <a:p>
            <a:r>
              <a:rPr lang="en-US" dirty="0" smtClean="0"/>
              <a:t>Distributed Query Processing</a:t>
            </a:r>
          </a:p>
          <a:p>
            <a:r>
              <a:rPr lang="en-US" dirty="0" smtClean="0"/>
              <a:t>Multidatabase Query Processing</a:t>
            </a:r>
          </a:p>
          <a:p>
            <a:r>
              <a:rPr lang="en-US" dirty="0" smtClean="0"/>
              <a:t>Distributed Transaction Management</a:t>
            </a:r>
          </a:p>
          <a:p>
            <a:r>
              <a:rPr lang="en-US" dirty="0" smtClean="0"/>
              <a:t>Data Replication</a:t>
            </a:r>
          </a:p>
          <a:p>
            <a:r>
              <a:rPr lang="en-US" dirty="0" smtClean="0"/>
              <a:t>Parallel Database Systems</a:t>
            </a:r>
          </a:p>
          <a:p>
            <a:r>
              <a:rPr lang="en-US" dirty="0" smtClean="0"/>
              <a:t>Distributed Object DBMS</a:t>
            </a:r>
          </a:p>
          <a:p>
            <a:r>
              <a:rPr lang="en-US" dirty="0" smtClean="0"/>
              <a:t>Peer-to-Peer Data Management</a:t>
            </a:r>
          </a:p>
          <a:p>
            <a:r>
              <a:rPr lang="en-US" dirty="0" smtClean="0"/>
              <a:t>Web Data Management </a:t>
            </a:r>
          </a:p>
          <a:p>
            <a:r>
              <a:rPr lang="en-US" dirty="0" smtClean="0"/>
              <a:t>Current Issues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Degree of Fragmentation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469952" y="7024827"/>
            <a:ext cx="8459894" cy="1236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310" tIns="36124" rIns="90310" bIns="36124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2800" dirty="0">
                <a:solidFill>
                  <a:schemeClr val="tx2"/>
                </a:solidFill>
                <a:latin typeface="Book Antiqua"/>
              </a:rPr>
              <a:t>Finding the suitable level of partitioning within this range</a:t>
            </a:r>
          </a:p>
          <a:p>
            <a:pPr algn="l"/>
            <a:endParaRPr lang="en-US" sz="28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3567289" y="4493107"/>
            <a:ext cx="5834098" cy="0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3567289" y="4330547"/>
            <a:ext cx="0" cy="3070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9419449" y="4330547"/>
            <a:ext cx="0" cy="3070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2797774" y="4818227"/>
            <a:ext cx="1699332" cy="1382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Book Antiqua"/>
              </a:rPr>
              <a:t>tuples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Book Antiqua"/>
              </a:rPr>
              <a:t>or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Book Antiqua"/>
              </a:rPr>
              <a:t>attributes</a:t>
            </a:r>
            <a:endParaRPr lang="en-US" sz="28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8845988" y="4818227"/>
            <a:ext cx="1630087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relations</a:t>
            </a:r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4319669" y="2948787"/>
            <a:ext cx="4778636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finite number of alternatives</a:t>
            </a:r>
          </a:p>
        </p:txBody>
      </p:sp>
      <p:sp>
        <p:nvSpPr>
          <p:cNvPr id="2" name="Right Brace 1"/>
          <p:cNvSpPr/>
          <p:nvPr/>
        </p:nvSpPr>
        <p:spPr bwMode="auto">
          <a:xfrm rot="16200000">
            <a:off x="6070352" y="904147"/>
            <a:ext cx="792088" cy="5832648"/>
          </a:xfrm>
          <a:prstGeom prst="rightBrace">
            <a:avLst/>
          </a:prstGeom>
          <a:noFill/>
          <a:ln w="19050" cmpd="sng">
            <a:solidFill>
              <a:schemeClr val="tx2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 dirty="0">
              <a:ln>
                <a:noFill/>
              </a:ln>
              <a:solidFill>
                <a:srgbClr val="263750"/>
              </a:solidFill>
              <a:effectLst/>
              <a:latin typeface="Book Antiqua"/>
              <a:ea typeface="ヒラギノ明朝 ProN W3" charset="0"/>
              <a:cs typeface="ヒラギノ明朝 ProN W3" charset="0"/>
              <a:sym typeface="Palatin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Correctness of Fragmentation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Completeness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Decomposition of relation </a:t>
            </a:r>
            <a:r>
              <a:rPr lang="en-US" i="1" dirty="0"/>
              <a:t>R</a:t>
            </a:r>
            <a:r>
              <a:rPr lang="en-US" dirty="0"/>
              <a:t> into fragments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i="1" dirty="0" err="1"/>
              <a:t>R</a:t>
            </a:r>
            <a:r>
              <a:rPr lang="en-US" i="1" baseline="-25000" dirty="0" err="1"/>
              <a:t>n</a:t>
            </a:r>
            <a:r>
              <a:rPr lang="en-US" dirty="0"/>
              <a:t> is complete if and only if each data item in </a:t>
            </a:r>
            <a:r>
              <a:rPr lang="en-US" i="1" dirty="0"/>
              <a:t>R</a:t>
            </a:r>
            <a:r>
              <a:rPr lang="en-US" dirty="0"/>
              <a:t> can also be found in some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endParaRPr lang="en-US" i="1" dirty="0"/>
          </a:p>
          <a:p>
            <a:pPr>
              <a:lnSpc>
                <a:spcPct val="100000"/>
              </a:lnSpc>
            </a:pPr>
            <a:r>
              <a:rPr lang="en-US" dirty="0"/>
              <a:t>Reconstruction</a:t>
            </a:r>
          </a:p>
          <a:p>
            <a:pPr lvl="1"/>
            <a:r>
              <a:rPr lang="en-US" dirty="0"/>
              <a:t>If relation </a:t>
            </a:r>
            <a:r>
              <a:rPr lang="en-US" i="1" dirty="0"/>
              <a:t>R</a:t>
            </a:r>
            <a:r>
              <a:rPr lang="en-US" dirty="0"/>
              <a:t>  is decomposed into fragments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i="1" dirty="0" err="1"/>
              <a:t>R</a:t>
            </a:r>
            <a:r>
              <a:rPr lang="en-US" i="1" baseline="-25000" dirty="0" err="1"/>
              <a:t>n</a:t>
            </a:r>
            <a:r>
              <a:rPr lang="en-US" dirty="0"/>
              <a:t>, then there should exist some relational operator </a:t>
            </a:r>
            <a:r>
              <a:rPr lang="en-US" dirty="0" smtClean="0"/>
              <a:t>∇</a:t>
            </a:r>
            <a:r>
              <a:rPr lang="en-US" dirty="0" smtClean="0">
                <a:latin typeface="Symbol" charset="0"/>
              </a:rPr>
              <a:t> </a:t>
            </a:r>
            <a:r>
              <a:rPr lang="en-US" dirty="0" smtClean="0"/>
              <a:t>such </a:t>
            </a:r>
            <a:r>
              <a:rPr lang="en-US" dirty="0"/>
              <a:t>that</a:t>
            </a:r>
          </a:p>
          <a:p>
            <a:pPr lvl="4">
              <a:lnSpc>
                <a:spcPct val="100000"/>
              </a:lnSpc>
              <a:buFontTx/>
              <a:buNone/>
            </a:pPr>
            <a:r>
              <a:rPr lang="en-US" sz="2600" i="1" dirty="0"/>
              <a:t>R = </a:t>
            </a:r>
            <a:r>
              <a:rPr lang="en-US" sz="2800" dirty="0"/>
              <a:t>∇</a:t>
            </a:r>
            <a:r>
              <a:rPr lang="en-US" sz="2600" baseline="-25000" dirty="0" smtClean="0"/>
              <a:t>1</a:t>
            </a:r>
            <a:r>
              <a:rPr lang="en-US" sz="2600" baseline="-25000" dirty="0"/>
              <a:t>≤</a:t>
            </a:r>
            <a:r>
              <a:rPr lang="en-US" sz="2600" i="1" baseline="-25000" dirty="0"/>
              <a:t>i</a:t>
            </a:r>
            <a:r>
              <a:rPr lang="en-US" sz="2600" baseline="-25000" dirty="0"/>
              <a:t>≤</a:t>
            </a:r>
            <a:r>
              <a:rPr lang="en-US" sz="2600" i="1" baseline="-25000" dirty="0" smtClean="0"/>
              <a:t>n</a:t>
            </a:r>
            <a:r>
              <a:rPr lang="en-US" sz="2600" i="1" dirty="0" smtClean="0"/>
              <a:t>R</a:t>
            </a:r>
            <a:r>
              <a:rPr lang="en-US" sz="2600" i="1" baseline="-25000" dirty="0" smtClean="0"/>
              <a:t>i</a:t>
            </a:r>
            <a:endParaRPr lang="en-US" sz="1700" i="1" baseline="-25000" dirty="0"/>
          </a:p>
          <a:p>
            <a:pPr>
              <a:lnSpc>
                <a:spcPct val="100000"/>
              </a:lnSpc>
            </a:pPr>
            <a:r>
              <a:rPr lang="en-US" dirty="0" err="1" smtClean="0"/>
              <a:t>Disjointness</a:t>
            </a:r>
            <a:r>
              <a:rPr lang="en-US" dirty="0" smtClean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relation </a:t>
            </a:r>
            <a:r>
              <a:rPr lang="en-US" i="1" dirty="0"/>
              <a:t>R</a:t>
            </a:r>
            <a:r>
              <a:rPr lang="en-US" dirty="0"/>
              <a:t> is decomposed into fragments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i="1" dirty="0" err="1"/>
              <a:t>R</a:t>
            </a:r>
            <a:r>
              <a:rPr lang="en-US" i="1" baseline="-25000" dirty="0" err="1"/>
              <a:t>n</a:t>
            </a:r>
            <a:r>
              <a:rPr lang="en-US" dirty="0"/>
              <a:t>, and data item </a:t>
            </a:r>
            <a:r>
              <a:rPr lang="en-US" i="1" dirty="0"/>
              <a:t>d</a:t>
            </a:r>
            <a:r>
              <a:rPr lang="en-US" i="1" baseline="-25000" dirty="0"/>
              <a:t>i</a:t>
            </a:r>
            <a:r>
              <a:rPr lang="en-US" dirty="0"/>
              <a:t> is in </a:t>
            </a:r>
            <a:r>
              <a:rPr lang="en-US" i="1" dirty="0" err="1"/>
              <a:t>R</a:t>
            </a:r>
            <a:r>
              <a:rPr lang="en-US" i="1" baseline="-25000" dirty="0" err="1"/>
              <a:t>j</a:t>
            </a:r>
            <a:r>
              <a:rPr lang="en-US" i="1" dirty="0"/>
              <a:t>, </a:t>
            </a:r>
            <a:r>
              <a:rPr lang="en-US" dirty="0"/>
              <a:t>then </a:t>
            </a:r>
            <a:r>
              <a:rPr lang="en-US" i="1" dirty="0"/>
              <a:t>d</a:t>
            </a:r>
            <a:r>
              <a:rPr lang="en-US" i="1" baseline="-25000" dirty="0"/>
              <a:t>i</a:t>
            </a:r>
            <a:r>
              <a:rPr lang="en-US" dirty="0"/>
              <a:t> should not be in any other fragment </a:t>
            </a:r>
            <a:r>
              <a:rPr lang="en-US" i="1" dirty="0" err="1"/>
              <a:t>R</a:t>
            </a:r>
            <a:r>
              <a:rPr lang="en-US" i="1" baseline="-25000" dirty="0" err="1"/>
              <a:t>k</a:t>
            </a:r>
            <a:r>
              <a:rPr lang="en-US" dirty="0"/>
              <a:t> (</a:t>
            </a:r>
            <a:r>
              <a:rPr lang="en-US" i="1" dirty="0"/>
              <a:t>k</a:t>
            </a:r>
            <a:r>
              <a:rPr lang="en-US" dirty="0"/>
              <a:t> ≠</a:t>
            </a:r>
            <a:r>
              <a:rPr lang="en-US" i="1" dirty="0"/>
              <a:t> j </a:t>
            </a:r>
            <a:r>
              <a:rPr lang="en-US" dirty="0"/>
              <a:t>)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Alternatives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Non-replicated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partitioned : each fragment resides at only one site</a:t>
            </a:r>
          </a:p>
          <a:p>
            <a:pPr>
              <a:lnSpc>
                <a:spcPct val="80000"/>
              </a:lnSpc>
            </a:pPr>
            <a:r>
              <a:rPr lang="en-US" dirty="0"/>
              <a:t>Replicated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fully replicated : each fragment at each site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partially replicated : each fragment at some of the sites</a:t>
            </a:r>
          </a:p>
          <a:p>
            <a:pPr>
              <a:lnSpc>
                <a:spcPct val="80000"/>
              </a:lnSpc>
            </a:pPr>
            <a:r>
              <a:rPr lang="en-US" dirty="0"/>
              <a:t>Rule of thumb: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endParaRPr lang="en-US" dirty="0" smtClean="0"/>
          </a:p>
          <a:p>
            <a:pPr>
              <a:lnSpc>
                <a:spcPct val="80000"/>
              </a:lnSpc>
              <a:buFont typeface="Monotype Sorts" charset="0"/>
              <a:buNone/>
            </a:pPr>
            <a:endParaRPr lang="en-US" dirty="0"/>
          </a:p>
          <a:p>
            <a:pPr lvl="3">
              <a:lnSpc>
                <a:spcPct val="80000"/>
              </a:lnSpc>
              <a:buFont typeface="Monotype Sorts" charset="0"/>
              <a:buNone/>
            </a:pPr>
            <a:r>
              <a:rPr lang="en-US" dirty="0"/>
              <a:t>	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373858"/>
              </p:ext>
            </p:extLst>
          </p:nvPr>
        </p:nvGraphicFramePr>
        <p:xfrm>
          <a:off x="1216025" y="5546725"/>
          <a:ext cx="7324725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Equation" r:id="rId4" imgW="7315200" imgH="1092200" progId="Equation.3">
                  <p:embed/>
                </p:oleObj>
              </mc:Choice>
              <mc:Fallback>
                <p:oleObj name="Equation" r:id="rId4" imgW="7315200" imgH="1092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5546725"/>
                        <a:ext cx="7324725" cy="11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9473636" y="2382888"/>
            <a:ext cx="0" cy="68094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3919502" y="2382888"/>
            <a:ext cx="0" cy="68094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6520462" y="2382888"/>
            <a:ext cx="0" cy="68094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1210169" y="3033128"/>
            <a:ext cx="10494151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1183076" y="4333608"/>
            <a:ext cx="105212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1183076" y="5634088"/>
            <a:ext cx="105212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1155982" y="6934568"/>
            <a:ext cx="1022321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1101796" y="8235048"/>
            <a:ext cx="106025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4105984" y="2500294"/>
            <a:ext cx="2266379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Full-replication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6746087" y="2500294"/>
            <a:ext cx="2610299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Partial-replication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9631390" y="2500294"/>
            <a:ext cx="1820350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Partitioning</a:t>
            </a:r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1237844" y="3231813"/>
            <a:ext cx="2209203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QUERY</a:t>
            </a:r>
          </a:p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 PROCESSING</a:t>
            </a: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4800880" y="3405663"/>
            <a:ext cx="876588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Easy</a:t>
            </a: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8284608" y="3276969"/>
            <a:ext cx="2283230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Same Difficulty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8284608" y="4586480"/>
            <a:ext cx="2283230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Same Difficulty</a:t>
            </a:r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1194632" y="4586480"/>
            <a:ext cx="2575590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DIRECTORY</a:t>
            </a:r>
          </a:p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MANAGEMENT </a:t>
            </a:r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4263969" y="4586480"/>
            <a:ext cx="1952667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Easy or</a:t>
            </a:r>
          </a:p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Non-</a:t>
            </a:r>
            <a:r>
              <a:rPr lang="en-US" sz="2300" dirty="0" err="1">
                <a:solidFill>
                  <a:srgbClr val="000000"/>
                </a:solidFill>
                <a:latin typeface="Book Antiqua"/>
              </a:rPr>
              <a:t>existant</a:t>
            </a:r>
            <a:endParaRPr lang="en-US" sz="23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1151131" y="5859866"/>
            <a:ext cx="2696460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CONCURRENCY</a:t>
            </a:r>
          </a:p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CONTROL</a:t>
            </a:r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10102142" y="6033717"/>
            <a:ext cx="876588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Easy</a:t>
            </a:r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7357212" y="6033717"/>
            <a:ext cx="1390307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Difficult</a:t>
            </a:r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4461523" y="6033717"/>
            <a:ext cx="1559818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Moderate</a:t>
            </a:r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1249210" y="7377094"/>
            <a:ext cx="2082610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RELIABILITY</a:t>
            </a:r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4476695" y="7377094"/>
            <a:ext cx="1529474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Very high</a:t>
            </a:r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7581451" y="7377094"/>
            <a:ext cx="939569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High</a:t>
            </a:r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10119163" y="7377094"/>
            <a:ext cx="847064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Low</a:t>
            </a:r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1211537" y="8607583"/>
            <a:ext cx="1523525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REALITY</a:t>
            </a:r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4352068" y="8433733"/>
            <a:ext cx="1778728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Possible</a:t>
            </a:r>
          </a:p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application</a:t>
            </a:r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7372453" y="8607583"/>
            <a:ext cx="1355310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Realistic</a:t>
            </a:r>
          </a:p>
        </p:txBody>
      </p:sp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9653330" y="8433733"/>
            <a:ext cx="1778728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Possible</a:t>
            </a:r>
          </a:p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application</a:t>
            </a:r>
          </a:p>
        </p:txBody>
      </p:sp>
      <p:sp>
        <p:nvSpPr>
          <p:cNvPr id="27680" name="Arc 32"/>
          <p:cNvSpPr>
            <a:spLocks/>
          </p:cNvSpPr>
          <p:nvPr/>
        </p:nvSpPr>
        <p:spPr bwMode="auto">
          <a:xfrm>
            <a:off x="10902810" y="3597573"/>
            <a:ext cx="171591" cy="137725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7 w 21600"/>
              <a:gd name="T1" fmla="*/ 17254 h 17254"/>
              <a:gd name="T2" fmla="*/ 1851 w 21600"/>
              <a:gd name="T3" fmla="*/ 0 h 17254"/>
              <a:gd name="T4" fmla="*/ 21600 w 21600"/>
              <a:gd name="T5" fmla="*/ 8746 h 17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4" fill="none" extrusionOk="0">
                <a:moveTo>
                  <a:pt x="1746" y="17254"/>
                </a:moveTo>
                <a:cubicBezTo>
                  <a:pt x="594" y="14565"/>
                  <a:pt x="0" y="11671"/>
                  <a:pt x="0" y="8746"/>
                </a:cubicBezTo>
                <a:cubicBezTo>
                  <a:pt x="0" y="5733"/>
                  <a:pt x="630" y="2754"/>
                  <a:pt x="1850" y="-1"/>
                </a:cubicBezTo>
              </a:path>
              <a:path w="21600" h="17254" stroke="0" extrusionOk="0">
                <a:moveTo>
                  <a:pt x="1746" y="17254"/>
                </a:moveTo>
                <a:cubicBezTo>
                  <a:pt x="594" y="14565"/>
                  <a:pt x="0" y="11671"/>
                  <a:pt x="0" y="8746"/>
                </a:cubicBezTo>
                <a:cubicBezTo>
                  <a:pt x="0" y="5733"/>
                  <a:pt x="630" y="2754"/>
                  <a:pt x="1850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81" name="Arc 33"/>
          <p:cNvSpPr>
            <a:spLocks/>
          </p:cNvSpPr>
          <p:nvPr/>
        </p:nvSpPr>
        <p:spPr bwMode="auto">
          <a:xfrm>
            <a:off x="7495822" y="3597573"/>
            <a:ext cx="171591" cy="137725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2 w 21600"/>
              <a:gd name="T1" fmla="*/ 0 h 17464"/>
              <a:gd name="T2" fmla="*/ 19808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-1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4"/>
                </a:cubicBezTo>
              </a:path>
              <a:path w="21600" h="17464" stroke="0" extrusionOk="0">
                <a:moveTo>
                  <a:pt x="19702" y="-1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4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82" name="Line 34"/>
          <p:cNvSpPr>
            <a:spLocks noChangeShapeType="1"/>
          </p:cNvSpPr>
          <p:nvPr/>
        </p:nvSpPr>
        <p:spPr bwMode="auto">
          <a:xfrm>
            <a:off x="7640320" y="3683368"/>
            <a:ext cx="32692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83" name="Arc 35"/>
          <p:cNvSpPr>
            <a:spLocks/>
          </p:cNvSpPr>
          <p:nvPr/>
        </p:nvSpPr>
        <p:spPr bwMode="auto">
          <a:xfrm>
            <a:off x="10902810" y="4898053"/>
            <a:ext cx="171591" cy="137725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7 w 21600"/>
              <a:gd name="T1" fmla="*/ 17254 h 17254"/>
              <a:gd name="T2" fmla="*/ 1851 w 21600"/>
              <a:gd name="T3" fmla="*/ 0 h 17254"/>
              <a:gd name="T4" fmla="*/ 21600 w 21600"/>
              <a:gd name="T5" fmla="*/ 8746 h 17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4" fill="none" extrusionOk="0">
                <a:moveTo>
                  <a:pt x="1746" y="17254"/>
                </a:moveTo>
                <a:cubicBezTo>
                  <a:pt x="594" y="14565"/>
                  <a:pt x="0" y="11671"/>
                  <a:pt x="0" y="8746"/>
                </a:cubicBezTo>
                <a:cubicBezTo>
                  <a:pt x="0" y="5733"/>
                  <a:pt x="630" y="2754"/>
                  <a:pt x="1850" y="-1"/>
                </a:cubicBezTo>
              </a:path>
              <a:path w="21600" h="17254" stroke="0" extrusionOk="0">
                <a:moveTo>
                  <a:pt x="1746" y="17254"/>
                </a:moveTo>
                <a:cubicBezTo>
                  <a:pt x="594" y="14565"/>
                  <a:pt x="0" y="11671"/>
                  <a:pt x="0" y="8746"/>
                </a:cubicBezTo>
                <a:cubicBezTo>
                  <a:pt x="0" y="5733"/>
                  <a:pt x="630" y="2754"/>
                  <a:pt x="1850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84" name="Arc 36"/>
          <p:cNvSpPr>
            <a:spLocks/>
          </p:cNvSpPr>
          <p:nvPr/>
        </p:nvSpPr>
        <p:spPr bwMode="auto">
          <a:xfrm>
            <a:off x="7495822" y="4898053"/>
            <a:ext cx="171591" cy="137725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2 w 21600"/>
              <a:gd name="T1" fmla="*/ 0 h 17464"/>
              <a:gd name="T2" fmla="*/ 19808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-1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4"/>
                </a:cubicBezTo>
              </a:path>
              <a:path w="21600" h="17464" stroke="0" extrusionOk="0">
                <a:moveTo>
                  <a:pt x="19702" y="-1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4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85" name="Line 37"/>
          <p:cNvSpPr>
            <a:spLocks noChangeShapeType="1"/>
          </p:cNvSpPr>
          <p:nvPr/>
        </p:nvSpPr>
        <p:spPr bwMode="auto">
          <a:xfrm>
            <a:off x="7640320" y="4983848"/>
            <a:ext cx="32692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Replication Alternatives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Information Requirements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Four categories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	Database information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	Application information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	Communication network information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	Computer system information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Fragmentation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/>
              <a:t>Horizontal Fragmentation (HF)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/>
              <a:t>Primary Horizontal Fragmentation (PHF)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/>
              <a:t>Derived Horizontal Fragmentation (DHF)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/>
              <a:t>Vertical Fragmentation (VF)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/>
              <a:t>Hybrid Fragmentation (HF)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800" dirty="0">
                <a:latin typeface="Book Antiqua"/>
                <a:cs typeface="Book Antiqua"/>
              </a:rPr>
              <a:t>PHF – Information Requirements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19868" y="2384425"/>
            <a:ext cx="10186988" cy="6664325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Database Information</a:t>
            </a:r>
          </a:p>
          <a:p>
            <a:pPr marL="1056623" lvl="1">
              <a:lnSpc>
                <a:spcPct val="80000"/>
              </a:lnSpc>
            </a:pPr>
            <a:r>
              <a:rPr lang="en-US" dirty="0"/>
              <a:t>relationship</a:t>
            </a:r>
          </a:p>
          <a:p>
            <a:pPr marL="1056623" lvl="1">
              <a:lnSpc>
                <a:spcPct val="80000"/>
              </a:lnSpc>
              <a:buNone/>
            </a:pPr>
            <a:endParaRPr lang="en-US" dirty="0"/>
          </a:p>
          <a:p>
            <a:pPr marL="1056623" lvl="1">
              <a:lnSpc>
                <a:spcPct val="80000"/>
              </a:lnSpc>
              <a:buNone/>
            </a:pPr>
            <a:endParaRPr lang="en-US" dirty="0"/>
          </a:p>
          <a:p>
            <a:pPr marL="1056623" lvl="1">
              <a:lnSpc>
                <a:spcPct val="80000"/>
              </a:lnSpc>
              <a:buNone/>
            </a:pPr>
            <a:endParaRPr lang="en-US" dirty="0"/>
          </a:p>
          <a:p>
            <a:pPr marL="1056623" lvl="1">
              <a:lnSpc>
                <a:spcPct val="80000"/>
              </a:lnSpc>
              <a:buNone/>
            </a:pPr>
            <a:endParaRPr lang="en-US" dirty="0"/>
          </a:p>
          <a:p>
            <a:pPr marL="1056623" lvl="1">
              <a:lnSpc>
                <a:spcPct val="80000"/>
              </a:lnSpc>
              <a:buNone/>
            </a:pPr>
            <a:endParaRPr lang="en-US" dirty="0"/>
          </a:p>
          <a:p>
            <a:pPr marL="1056623" lvl="1">
              <a:lnSpc>
                <a:spcPct val="80000"/>
              </a:lnSpc>
              <a:buNone/>
            </a:pPr>
            <a:endParaRPr lang="en-US" dirty="0"/>
          </a:p>
          <a:p>
            <a:pPr marL="1056623" lvl="1">
              <a:lnSpc>
                <a:spcPct val="80000"/>
              </a:lnSpc>
              <a:buNone/>
            </a:pPr>
            <a:endParaRPr lang="en-US" dirty="0"/>
          </a:p>
          <a:p>
            <a:pPr marL="1056623" lvl="1">
              <a:lnSpc>
                <a:spcPct val="80000"/>
              </a:lnSpc>
              <a:buNone/>
            </a:pPr>
            <a:endParaRPr lang="en-US" dirty="0"/>
          </a:p>
          <a:p>
            <a:pPr marL="1056623" lvl="1">
              <a:lnSpc>
                <a:spcPct val="80000"/>
              </a:lnSpc>
              <a:buNone/>
            </a:pPr>
            <a:endParaRPr lang="en-US" dirty="0"/>
          </a:p>
          <a:p>
            <a:pPr marL="1056623" lvl="1">
              <a:lnSpc>
                <a:spcPct val="80000"/>
              </a:lnSpc>
              <a:buNone/>
            </a:pPr>
            <a:endParaRPr lang="en-US" dirty="0"/>
          </a:p>
          <a:p>
            <a:pPr marL="1056623" lvl="1">
              <a:lnSpc>
                <a:spcPct val="80000"/>
              </a:lnSpc>
            </a:pPr>
            <a:r>
              <a:rPr lang="en-US" dirty="0"/>
              <a:t>cardinality of each relation: </a:t>
            </a:r>
            <a:r>
              <a:rPr lang="en-US" i="1" dirty="0"/>
              <a:t>card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278293" y="3910471"/>
            <a:ext cx="2095218" cy="523804"/>
          </a:xfrm>
          <a:prstGeom prst="rect">
            <a:avLst/>
          </a:prstGeom>
          <a:noFill/>
          <a:ln w="19050" cmpd="sng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  <a:cs typeface="Book Antiqua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469952" y="5536071"/>
            <a:ext cx="3228680" cy="523804"/>
          </a:xfrm>
          <a:prstGeom prst="rect">
            <a:avLst/>
          </a:prstGeom>
          <a:noFill/>
          <a:ln w="19050" cmpd="sng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  <a:cs typeface="Book Antiqua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4416212" y="7161671"/>
            <a:ext cx="3382331" cy="523804"/>
          </a:xfrm>
          <a:prstGeom prst="rect">
            <a:avLst/>
          </a:prstGeom>
          <a:noFill/>
          <a:ln w="19050" cmpd="sng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  <a:cs typeface="Book Antiqua"/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6186310" y="5536071"/>
            <a:ext cx="4420546" cy="523804"/>
          </a:xfrm>
          <a:prstGeom prst="rect">
            <a:avLst/>
          </a:prstGeom>
          <a:noFill/>
          <a:ln w="19050" cmpd="sng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  <a:cs typeface="Book Antiqua"/>
            </a:endParaRP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3262040" y="3902554"/>
            <a:ext cx="1859642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u="sng" dirty="0">
                <a:solidFill>
                  <a:srgbClr val="000000"/>
                </a:solidFill>
                <a:latin typeface="Book Antiqua"/>
                <a:cs typeface="Book Antiqua"/>
              </a:rPr>
              <a:t>TITLE</a:t>
            </a:r>
            <a:r>
              <a:rPr lang="en-US" sz="2400" u="sng" dirty="0" smtClean="0">
                <a:solidFill>
                  <a:srgbClr val="000000"/>
                </a:solidFill>
                <a:latin typeface="Book Antiqua"/>
                <a:cs typeface="Book Antiqua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Book Antiqua"/>
                <a:cs typeface="Book Antiqua"/>
              </a:rPr>
              <a:t>SAL</a:t>
            </a:r>
            <a:endParaRPr lang="en-US" sz="2400" u="sng" dirty="0">
              <a:solidFill>
                <a:srgbClr val="000000"/>
              </a:solidFill>
              <a:latin typeface="Book Antiqua"/>
              <a:cs typeface="Book Antiqua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123516" y="3436640"/>
            <a:ext cx="1124615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ook Antiqua"/>
                <a:cs typeface="Book Antiqua"/>
              </a:rPr>
              <a:t>SKILL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2469952" y="5524872"/>
            <a:ext cx="3272589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u="sng" dirty="0">
                <a:solidFill>
                  <a:srgbClr val="000000"/>
                </a:solidFill>
                <a:latin typeface="Book Antiqua"/>
                <a:cs typeface="Book Antiqua"/>
              </a:rPr>
              <a:t>ENO</a:t>
            </a:r>
            <a:r>
              <a:rPr lang="en-US" sz="2400" u="sng" dirty="0" smtClean="0">
                <a:solidFill>
                  <a:srgbClr val="000000"/>
                </a:solidFill>
                <a:latin typeface="Book Antiqua"/>
                <a:cs typeface="Book Antiqua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Book Antiqua"/>
                <a:cs typeface="Book Antiqua"/>
              </a:rPr>
              <a:t>ENAME, </a:t>
            </a:r>
            <a:r>
              <a:rPr lang="en-US" sz="2400" dirty="0" smtClean="0">
                <a:solidFill>
                  <a:srgbClr val="000000"/>
                </a:solidFill>
                <a:latin typeface="Book Antiqua"/>
                <a:cs typeface="Book Antiqua"/>
              </a:rPr>
              <a:t>TITLE</a:t>
            </a:r>
            <a:endParaRPr lang="en-US" sz="2400" dirty="0">
              <a:solidFill>
                <a:srgbClr val="000000"/>
              </a:solidFill>
              <a:latin typeface="Book Antiqua"/>
              <a:cs typeface="Book Antiqua"/>
            </a:endParaRP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6177280" y="5524872"/>
            <a:ext cx="4429576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28691" tIns="63217" rIns="128691" bIns="63217">
            <a:spAutoFit/>
          </a:bodyPr>
          <a:lstStyle/>
          <a:p>
            <a:r>
              <a:rPr lang="en-US" sz="2400" u="sng" dirty="0">
                <a:solidFill>
                  <a:srgbClr val="000000"/>
                </a:solidFill>
                <a:latin typeface="Book Antiqua"/>
                <a:cs typeface="Book Antiqua"/>
              </a:rPr>
              <a:t>PNO, </a:t>
            </a:r>
            <a:r>
              <a:rPr lang="en-US" sz="2400" dirty="0">
                <a:solidFill>
                  <a:srgbClr val="000000"/>
                </a:solidFill>
                <a:latin typeface="Book Antiqua"/>
                <a:cs typeface="Book Antiqua"/>
              </a:rPr>
              <a:t>PNAME, BUDGET, LOC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4391827" y="7181056"/>
            <a:ext cx="3478725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u="sng" dirty="0">
                <a:solidFill>
                  <a:srgbClr val="000000"/>
                </a:solidFill>
                <a:latin typeface="Book Antiqua"/>
                <a:cs typeface="Book Antiqua"/>
              </a:rPr>
              <a:t>ENO, PNO,</a:t>
            </a:r>
            <a:r>
              <a:rPr lang="en-US" sz="2400" dirty="0">
                <a:solidFill>
                  <a:srgbClr val="000000"/>
                </a:solidFill>
                <a:latin typeface="Book Antiqua"/>
                <a:cs typeface="Book Antiqua"/>
              </a:rPr>
              <a:t> RESP, DUR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2397944" y="5092824"/>
            <a:ext cx="924891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ook Antiqua"/>
                <a:cs typeface="Book Antiqua"/>
              </a:rPr>
              <a:t>EMP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6125280" y="5020816"/>
            <a:ext cx="995824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ook Antiqua"/>
                <a:cs typeface="Book Antiqua"/>
              </a:rPr>
              <a:t>PROJ</a:t>
            </a:r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4317171" y="6719149"/>
            <a:ext cx="895737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ook Antiqua"/>
                <a:cs typeface="Book Antiqua"/>
              </a:rPr>
              <a:t>ASG</a:t>
            </a:r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>
            <a:off x="4270152" y="4444752"/>
            <a:ext cx="19626" cy="1080120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  <a:cs typeface="Book Antiqua"/>
            </a:endParaRPr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>
            <a:off x="4270152" y="6067070"/>
            <a:ext cx="1103360" cy="1080120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  <a:cs typeface="Book Antiqua"/>
            </a:endParaRPr>
          </a:p>
        </p:txBody>
      </p:sp>
      <p:sp>
        <p:nvSpPr>
          <p:cNvPr id="33819" name="Line 27"/>
          <p:cNvSpPr>
            <a:spLocks noChangeShapeType="1"/>
          </p:cNvSpPr>
          <p:nvPr/>
        </p:nvSpPr>
        <p:spPr bwMode="auto">
          <a:xfrm flipV="1">
            <a:off x="6403058" y="6045861"/>
            <a:ext cx="1447200" cy="1108800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  <a:cs typeface="Book Antiqua"/>
            </a:endParaRP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4213311" y="4748108"/>
            <a:ext cx="560897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Book Antiqua"/>
                <a:cs typeface="Book Antiqua"/>
              </a:rPr>
              <a:t>L</a:t>
            </a:r>
            <a:r>
              <a:rPr lang="en-US" sz="2400" baseline="-25000" dirty="0" smtClean="0">
                <a:solidFill>
                  <a:srgbClr val="000000"/>
                </a:solidFill>
                <a:latin typeface="Book Antiqua"/>
                <a:cs typeface="Book Antiqua"/>
              </a:rPr>
              <a:t>1</a:t>
            </a:r>
            <a:endParaRPr lang="en-US" sz="2400" baseline="-25000" dirty="0">
              <a:solidFill>
                <a:srgbClr val="000000"/>
              </a:solidFill>
              <a:latin typeface="Book Antiqua"/>
              <a:cs typeface="Book Antiqu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- Information Requirements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Application Information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simple predicates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: Given </a:t>
            </a:r>
            <a:r>
              <a:rPr lang="en-US" i="1" dirty="0"/>
              <a:t>R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], a simple predicate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  is</a:t>
            </a:r>
          </a:p>
          <a:p>
            <a:pPr lvl="2">
              <a:buFont typeface="Monotype Sorts" charset="0"/>
              <a:buNone/>
            </a:pPr>
            <a:r>
              <a:rPr lang="en-US" dirty="0"/>
              <a:t>		</a:t>
            </a:r>
            <a:r>
              <a:rPr lang="en-US" sz="2800" i="1" dirty="0" err="1"/>
              <a:t>p</a:t>
            </a:r>
            <a:r>
              <a:rPr lang="en-US" sz="2800" i="1" baseline="-25000" dirty="0" err="1"/>
              <a:t>j</a:t>
            </a:r>
            <a:r>
              <a:rPr lang="en-US" sz="2800" dirty="0"/>
              <a:t> : </a:t>
            </a:r>
            <a:r>
              <a:rPr lang="en-US" sz="2800" i="1" dirty="0"/>
              <a:t>A</a:t>
            </a:r>
            <a:r>
              <a:rPr lang="en-US" sz="2800" i="1" baseline="-25000" dirty="0"/>
              <a:t>i</a:t>
            </a:r>
            <a:r>
              <a:rPr lang="en-US" sz="2800" i="1" dirty="0"/>
              <a:t> </a:t>
            </a:r>
            <a:r>
              <a:rPr lang="en-US" sz="2800" dirty="0" err="1" smtClean="0">
                <a:cs typeface="Book Antiqua"/>
              </a:rPr>
              <a:t>θ</a:t>
            </a:r>
            <a:r>
              <a:rPr lang="en-US" sz="2800" i="1" dirty="0" err="1" smtClean="0"/>
              <a:t>Value</a:t>
            </a:r>
            <a:endParaRPr lang="en-US" i="1" dirty="0">
              <a:cs typeface="Book Antiqua"/>
            </a:endParaRPr>
          </a:p>
          <a:p>
            <a:pPr lvl="1">
              <a:buFont typeface="Monotype Sorts" charset="0"/>
              <a:buNone/>
            </a:pPr>
            <a:r>
              <a:rPr lang="en-US" dirty="0"/>
              <a:t>	where </a:t>
            </a:r>
            <a:r>
              <a:rPr lang="en-US" sz="2400" dirty="0" err="1" smtClean="0">
                <a:cs typeface="Book Antiqua"/>
              </a:rPr>
              <a:t>θ</a:t>
            </a:r>
            <a:r>
              <a:rPr lang="en-US" sz="2400" i="1" dirty="0" smtClean="0">
                <a:cs typeface="Book Antiqua"/>
              </a:rPr>
              <a:t> </a:t>
            </a:r>
            <a:r>
              <a:rPr lang="en-US" dirty="0" smtClean="0">
                <a:latin typeface="Symbol" charset="0"/>
                <a:sym typeface="Symbol"/>
              </a:rPr>
              <a:t> </a:t>
            </a:r>
            <a:r>
              <a:rPr lang="en-US" dirty="0" smtClean="0"/>
              <a:t>{=,&lt;,</a:t>
            </a:r>
            <a:r>
              <a:rPr lang="en-US" dirty="0"/>
              <a:t>≤,&gt;,≥,≠}, </a:t>
            </a:r>
            <a:r>
              <a:rPr lang="en-US" i="1" dirty="0" smtClean="0"/>
              <a:t>Value </a:t>
            </a:r>
            <a:r>
              <a:rPr lang="en-US" dirty="0" smtClean="0">
                <a:latin typeface="Symbol" charset="0"/>
                <a:sym typeface="Symbol"/>
              </a:rPr>
              <a:t> </a:t>
            </a:r>
            <a:r>
              <a:rPr lang="en-US" i="1" dirty="0" smtClean="0"/>
              <a:t>D</a:t>
            </a:r>
            <a:r>
              <a:rPr lang="en-US" i="1" baseline="-25000" dirty="0" smtClean="0"/>
              <a:t>i</a:t>
            </a:r>
            <a:r>
              <a:rPr lang="en-US" b="1" dirty="0" smtClean="0"/>
              <a:t>  </a:t>
            </a:r>
            <a:r>
              <a:rPr lang="en-US" dirty="0"/>
              <a:t>and </a:t>
            </a:r>
            <a:r>
              <a:rPr lang="en-US" i="1" dirty="0"/>
              <a:t>D</a:t>
            </a:r>
            <a:r>
              <a:rPr lang="en-US" i="1" baseline="-25000" dirty="0"/>
              <a:t>i</a:t>
            </a:r>
            <a:r>
              <a:rPr lang="en-US" b="1" dirty="0"/>
              <a:t> </a:t>
            </a:r>
            <a:r>
              <a:rPr lang="en-US" dirty="0"/>
              <a:t> is the domain of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.</a:t>
            </a:r>
          </a:p>
          <a:p>
            <a:pPr lvl="1">
              <a:buFont typeface="Monotype Sorts" charset="0"/>
              <a:buNone/>
            </a:pPr>
            <a:r>
              <a:rPr lang="en-US" dirty="0"/>
              <a:t>	For  relation </a:t>
            </a:r>
            <a:r>
              <a:rPr lang="en-US" i="1" dirty="0"/>
              <a:t>R</a:t>
            </a:r>
            <a:r>
              <a:rPr lang="en-US" dirty="0"/>
              <a:t>  we define </a:t>
            </a:r>
            <a:r>
              <a:rPr lang="en-US" i="1" dirty="0" err="1"/>
              <a:t>Pr</a:t>
            </a:r>
            <a:r>
              <a:rPr lang="en-US" i="1" dirty="0"/>
              <a:t> </a:t>
            </a:r>
            <a:r>
              <a:rPr lang="en-US" dirty="0"/>
              <a:t>= {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i="1" baseline="-25000" dirty="0"/>
              <a:t>2</a:t>
            </a:r>
            <a:r>
              <a:rPr lang="en-US" dirty="0"/>
              <a:t>, …,</a:t>
            </a:r>
            <a:r>
              <a:rPr lang="en-US" i="1" dirty="0"/>
              <a:t>p</a:t>
            </a:r>
            <a:r>
              <a:rPr lang="en-US" i="1" baseline="-25000" dirty="0"/>
              <a:t>m</a:t>
            </a:r>
            <a:r>
              <a:rPr lang="en-US" dirty="0"/>
              <a:t>}</a:t>
            </a:r>
          </a:p>
          <a:p>
            <a:pPr lvl="1">
              <a:buFont typeface="Monotype Sorts" charset="0"/>
              <a:buNone/>
            </a:pPr>
            <a:r>
              <a:rPr lang="en-US" dirty="0"/>
              <a:t>	Example :</a:t>
            </a:r>
          </a:p>
          <a:p>
            <a:pPr lvl="3">
              <a:buFont typeface="Monotype Sorts" charset="0"/>
              <a:buNone/>
            </a:pPr>
            <a:r>
              <a:rPr lang="en-US" sz="2600" dirty="0"/>
              <a:t>PNAME = "Maintenance"</a:t>
            </a:r>
          </a:p>
          <a:p>
            <a:pPr lvl="3">
              <a:buFont typeface="Monotype Sorts" charset="0"/>
              <a:buNone/>
            </a:pPr>
            <a:r>
              <a:rPr lang="en-US" sz="2600" dirty="0"/>
              <a:t>BUDGET ≤ 200000</a:t>
            </a:r>
          </a:p>
          <a:p>
            <a:pPr lvl="1"/>
            <a:r>
              <a:rPr lang="en-US" b="1" dirty="0" err="1">
                <a:solidFill>
                  <a:schemeClr val="tx2"/>
                </a:solidFill>
              </a:rPr>
              <a:t>minterm</a:t>
            </a:r>
            <a:r>
              <a:rPr lang="en-US" b="1" dirty="0">
                <a:solidFill>
                  <a:schemeClr val="tx2"/>
                </a:solidFill>
              </a:rPr>
              <a:t> predicates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: Given  </a:t>
            </a:r>
            <a:r>
              <a:rPr lang="en-US" i="1" dirty="0"/>
              <a:t>R</a:t>
            </a:r>
            <a:r>
              <a:rPr lang="en-US" dirty="0"/>
              <a:t> and </a:t>
            </a:r>
            <a:r>
              <a:rPr lang="en-US" i="1" dirty="0" smtClean="0"/>
              <a:t>Pr </a:t>
            </a:r>
            <a:r>
              <a:rPr lang="en-US" dirty="0" smtClean="0"/>
              <a:t>= {</a:t>
            </a:r>
            <a:r>
              <a:rPr lang="en-US" i="1" dirty="0"/>
              <a:t>p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i="1" baseline="-25000" dirty="0"/>
              <a:t>2</a:t>
            </a:r>
            <a:r>
              <a:rPr lang="en-US" dirty="0"/>
              <a:t>, …,</a:t>
            </a:r>
            <a:r>
              <a:rPr lang="en-US" i="1" dirty="0"/>
              <a:t>p</a:t>
            </a:r>
            <a:r>
              <a:rPr lang="en-US" i="1" baseline="-25000" dirty="0"/>
              <a:t>m</a:t>
            </a:r>
            <a:r>
              <a:rPr lang="en-US" dirty="0"/>
              <a:t>}</a:t>
            </a:r>
          </a:p>
          <a:p>
            <a:pPr lvl="1">
              <a:buFont typeface="Monotype Sorts" charset="0"/>
              <a:buNone/>
            </a:pPr>
            <a:r>
              <a:rPr lang="en-US" dirty="0"/>
              <a:t>	define </a:t>
            </a:r>
            <a:r>
              <a:rPr lang="en-US" i="1" dirty="0" smtClean="0"/>
              <a:t>M </a:t>
            </a:r>
            <a:r>
              <a:rPr lang="en-US" dirty="0" smtClean="0"/>
              <a:t>= {</a:t>
            </a:r>
            <a:r>
              <a:rPr lang="en-US" i="1" dirty="0"/>
              <a:t>m</a:t>
            </a:r>
            <a:r>
              <a:rPr lang="en-US" i="1" baseline="-25000" dirty="0"/>
              <a:t>1</a:t>
            </a:r>
            <a:r>
              <a:rPr lang="en-US" dirty="0"/>
              <a:t>,</a:t>
            </a:r>
            <a:r>
              <a:rPr lang="en-US" i="1" dirty="0"/>
              <a:t>m</a:t>
            </a:r>
            <a:r>
              <a:rPr lang="en-US" i="1" baseline="-25000" dirty="0"/>
              <a:t>2</a:t>
            </a:r>
            <a:r>
              <a:rPr lang="en-US" dirty="0"/>
              <a:t>,…,</a:t>
            </a:r>
            <a:r>
              <a:rPr lang="en-US" i="1" dirty="0" err="1"/>
              <a:t>m</a:t>
            </a:r>
            <a:r>
              <a:rPr lang="en-US" i="1" baseline="-25000" dirty="0" err="1"/>
              <a:t>r</a:t>
            </a:r>
            <a:r>
              <a:rPr lang="en-US" dirty="0"/>
              <a:t>} as</a:t>
            </a:r>
          </a:p>
          <a:p>
            <a:pPr lvl="1">
              <a:spcBef>
                <a:spcPts val="0"/>
              </a:spcBef>
              <a:buFont typeface="Monotype Sorts" charset="0"/>
              <a:buNone/>
            </a:pPr>
            <a:r>
              <a:rPr lang="en-US" i="1" dirty="0"/>
              <a:t>			</a:t>
            </a:r>
            <a:r>
              <a:rPr lang="en-US" i="1" dirty="0" smtClean="0"/>
              <a:t>M </a:t>
            </a:r>
            <a:r>
              <a:rPr lang="en-US" dirty="0" smtClean="0"/>
              <a:t>= { </a:t>
            </a:r>
            <a:r>
              <a:rPr lang="en-US" i="1" dirty="0" smtClean="0"/>
              <a:t>m</a:t>
            </a:r>
            <a:r>
              <a:rPr lang="en-US" i="1" baseline="-25000" dirty="0" smtClean="0"/>
              <a:t>i </a:t>
            </a:r>
            <a:r>
              <a:rPr lang="en-US" dirty="0" smtClean="0"/>
              <a:t>| </a:t>
            </a:r>
            <a:r>
              <a:rPr lang="en-US" i="1" dirty="0" smtClean="0"/>
              <a:t>m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en-US" dirty="0"/>
              <a:t>=  </a:t>
            </a:r>
            <a:r>
              <a:rPr lang="en-US" sz="4400" dirty="0" smtClean="0">
                <a:latin typeface="Symbol" charset="2"/>
                <a:cs typeface="Symbol" charset="2"/>
                <a:sym typeface="Symbol"/>
              </a:rPr>
              <a:t></a:t>
            </a:r>
            <a:r>
              <a:rPr lang="en-US" i="1" baseline="-25000" dirty="0" err="1" smtClean="0"/>
              <a:t>p</a:t>
            </a:r>
            <a:r>
              <a:rPr lang="en-US" i="1" baseline="-50000" dirty="0" err="1" smtClean="0"/>
              <a:t>j</a:t>
            </a:r>
            <a:r>
              <a:rPr lang="en-US" baseline="-25000" dirty="0" err="1" smtClean="0">
                <a:latin typeface="Symbol" charset="0"/>
                <a:sym typeface="Symbol"/>
              </a:rPr>
              <a:t></a:t>
            </a:r>
            <a:r>
              <a:rPr lang="en-US" i="1" baseline="-25000" dirty="0" err="1" smtClean="0"/>
              <a:t>Pr</a:t>
            </a:r>
            <a:r>
              <a:rPr lang="en-US" dirty="0" smtClean="0">
                <a:latin typeface="Symbol" charset="0"/>
              </a:rPr>
              <a:t>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j</a:t>
            </a:r>
            <a:r>
              <a:rPr lang="en-US" dirty="0"/>
              <a:t>* }, 1≤</a:t>
            </a:r>
            <a:r>
              <a:rPr lang="en-US" i="1" dirty="0"/>
              <a:t>j</a:t>
            </a:r>
            <a:r>
              <a:rPr lang="en-US" dirty="0"/>
              <a:t>≤</a:t>
            </a:r>
            <a:r>
              <a:rPr lang="en-US" i="1" dirty="0"/>
              <a:t>m</a:t>
            </a:r>
            <a:r>
              <a:rPr lang="en-US" dirty="0"/>
              <a:t>, 1≤</a:t>
            </a:r>
            <a:r>
              <a:rPr lang="en-US" i="1" dirty="0"/>
              <a:t>i</a:t>
            </a:r>
            <a:r>
              <a:rPr lang="en-US" dirty="0"/>
              <a:t>≤</a:t>
            </a:r>
            <a:r>
              <a:rPr lang="en-US" i="1" dirty="0"/>
              <a:t>z</a:t>
            </a:r>
          </a:p>
          <a:p>
            <a:pPr lvl="1">
              <a:buFont typeface="Monotype Sorts" charset="0"/>
              <a:buNone/>
            </a:pPr>
            <a:r>
              <a:rPr lang="en-US" dirty="0"/>
              <a:t>	where</a:t>
            </a:r>
            <a:r>
              <a:rPr lang="en-US" i="1" dirty="0"/>
              <a:t>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* =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 or</a:t>
            </a:r>
            <a:r>
              <a:rPr lang="en-US" i="1" dirty="0"/>
              <a:t>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* = ¬(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309712" y="444500"/>
            <a:ext cx="12649200" cy="1612900"/>
          </a:xfrm>
          <a:noFill/>
          <a:ln/>
        </p:spPr>
        <p:txBody>
          <a:bodyPr/>
          <a:lstStyle/>
          <a:p>
            <a:r>
              <a:rPr lang="en-US" dirty="0"/>
              <a:t>PHF – Information Requirements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630932" y="2489200"/>
            <a:ext cx="11560100" cy="67691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75000"/>
              </a:spcBef>
              <a:buFont typeface="Monotype Sorts" charset="0"/>
              <a:buNone/>
            </a:pPr>
            <a:r>
              <a:rPr lang="en-US" dirty="0">
                <a:solidFill>
                  <a:schemeClr val="hlink"/>
                </a:solidFill>
              </a:rPr>
              <a:t>Example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75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dirty="0"/>
              <a:t>: PNAME="Maintenance</a:t>
            </a:r>
            <a:r>
              <a:rPr lang="en-US" dirty="0" smtClean="0"/>
              <a:t>"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 </a:t>
            </a:r>
            <a:r>
              <a:rPr lang="en-US" dirty="0" smtClean="0"/>
              <a:t> </a:t>
            </a:r>
            <a:r>
              <a:rPr lang="en-US" dirty="0"/>
              <a:t>BUDGET≤200000</a:t>
            </a:r>
          </a:p>
          <a:p>
            <a:pPr lvl="1">
              <a:lnSpc>
                <a:spcPct val="100000"/>
              </a:lnSpc>
              <a:spcBef>
                <a:spcPct val="75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2</a:t>
            </a:r>
            <a:r>
              <a:rPr lang="en-US" dirty="0"/>
              <a:t>: </a:t>
            </a:r>
            <a:r>
              <a:rPr lang="en-US" b="1" dirty="0"/>
              <a:t>NOT</a:t>
            </a:r>
            <a:r>
              <a:rPr lang="en-US" dirty="0"/>
              <a:t>(PNAME="Maintenance"</a:t>
            </a:r>
            <a:r>
              <a:rPr lang="en-US" dirty="0" smtClean="0"/>
              <a:t>)</a:t>
            </a:r>
            <a:r>
              <a:rPr lang="en-US" sz="2800" dirty="0">
                <a:latin typeface="Symbol" charset="2"/>
                <a:cs typeface="Symbol" charset="2"/>
              </a:rPr>
              <a:t>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/>
              <a:t>BUDGET≤200000</a:t>
            </a:r>
          </a:p>
          <a:p>
            <a:pPr lvl="1">
              <a:lnSpc>
                <a:spcPct val="100000"/>
              </a:lnSpc>
              <a:spcBef>
                <a:spcPct val="75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3</a:t>
            </a:r>
            <a:r>
              <a:rPr lang="en-US" dirty="0"/>
              <a:t>: PNAME= "Maintenance</a:t>
            </a:r>
            <a:r>
              <a:rPr lang="en-US" dirty="0" smtClean="0"/>
              <a:t>"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 </a:t>
            </a:r>
            <a:r>
              <a:rPr lang="en-US" dirty="0" smtClean="0"/>
              <a:t> </a:t>
            </a:r>
            <a:r>
              <a:rPr lang="en-US" b="1" dirty="0"/>
              <a:t>NOT</a:t>
            </a:r>
            <a:r>
              <a:rPr lang="en-US" dirty="0"/>
              <a:t>(BUDGET≤200000)</a:t>
            </a:r>
          </a:p>
          <a:p>
            <a:pPr lvl="1">
              <a:lnSpc>
                <a:spcPct val="100000"/>
              </a:lnSpc>
              <a:spcBef>
                <a:spcPct val="75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4</a:t>
            </a:r>
            <a:r>
              <a:rPr lang="en-US" dirty="0"/>
              <a:t>: </a:t>
            </a:r>
            <a:r>
              <a:rPr lang="en-US" b="1" dirty="0"/>
              <a:t>NOT</a:t>
            </a:r>
            <a:r>
              <a:rPr lang="en-US" dirty="0"/>
              <a:t>(PNAME="Maintenance"</a:t>
            </a:r>
            <a:r>
              <a:rPr lang="en-US" dirty="0" smtClean="0"/>
              <a:t>)</a:t>
            </a:r>
            <a:r>
              <a:rPr lang="en-US" sz="2800" dirty="0">
                <a:latin typeface="Symbol" charset="2"/>
                <a:cs typeface="Symbol" charset="2"/>
              </a:rPr>
              <a:t>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b="1" dirty="0"/>
              <a:t>NOT</a:t>
            </a:r>
            <a:r>
              <a:rPr lang="en-US" dirty="0"/>
              <a:t>(BUDGET≤200000)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309712" y="444500"/>
            <a:ext cx="12649200" cy="1612900"/>
          </a:xfrm>
          <a:noFill/>
          <a:ln/>
        </p:spPr>
        <p:txBody>
          <a:bodyPr/>
          <a:lstStyle/>
          <a:p>
            <a:r>
              <a:rPr lang="en-US" dirty="0"/>
              <a:t>PHF – </a:t>
            </a:r>
            <a:r>
              <a:rPr lang="en-US" dirty="0" smtClean="0"/>
              <a:t>Information Requirements</a:t>
            </a:r>
            <a:endParaRPr lang="en-US" dirty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Application Information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b="1">
                <a:solidFill>
                  <a:schemeClr val="tx2"/>
                </a:solidFill>
              </a:rPr>
              <a:t>minterm selectivitie</a:t>
            </a:r>
            <a:r>
              <a:rPr lang="en-US">
                <a:solidFill>
                  <a:schemeClr val="tx2"/>
                </a:solidFill>
              </a:rPr>
              <a:t>s</a:t>
            </a:r>
            <a:r>
              <a:rPr lang="en-US"/>
              <a:t>: </a:t>
            </a:r>
            <a:r>
              <a:rPr lang="en-US" i="1"/>
              <a:t>sel</a:t>
            </a:r>
            <a:r>
              <a:rPr lang="en-US"/>
              <a:t>(</a:t>
            </a:r>
            <a:r>
              <a:rPr lang="en-US" i="1"/>
              <a:t>m</a:t>
            </a:r>
            <a:r>
              <a:rPr lang="en-US" i="1" baseline="-25000"/>
              <a:t>i</a:t>
            </a:r>
            <a:r>
              <a:rPr lang="en-US"/>
              <a:t>)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</a:pPr>
            <a:r>
              <a:rPr lang="en-US"/>
              <a:t>The number of tuples of the relation that would be accessed by a user query which is specified according to a given minterm predicate </a:t>
            </a:r>
            <a:r>
              <a:rPr lang="en-US" i="1"/>
              <a:t>m</a:t>
            </a:r>
            <a:r>
              <a:rPr lang="en-US" i="1" baseline="-25000"/>
              <a:t>i</a:t>
            </a:r>
            <a:r>
              <a:rPr lang="en-US"/>
              <a:t>.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b="1">
                <a:solidFill>
                  <a:schemeClr val="tx2"/>
                </a:solidFill>
              </a:rPr>
              <a:t>access frequencies</a:t>
            </a:r>
            <a:r>
              <a:rPr lang="en-US"/>
              <a:t>: </a:t>
            </a:r>
            <a:r>
              <a:rPr lang="en-US" i="1"/>
              <a:t>acc</a:t>
            </a:r>
            <a:r>
              <a:rPr lang="en-US"/>
              <a:t>(</a:t>
            </a:r>
            <a:r>
              <a:rPr lang="en-US" i="1"/>
              <a:t>q</a:t>
            </a:r>
            <a:r>
              <a:rPr lang="en-US" i="1" baseline="-25000"/>
              <a:t>i</a:t>
            </a:r>
            <a:r>
              <a:rPr lang="en-US"/>
              <a:t>)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</a:pPr>
            <a:r>
              <a:rPr lang="en-US"/>
              <a:t>The frequency with which a user application </a:t>
            </a:r>
            <a:r>
              <a:rPr lang="en-US" i="1"/>
              <a:t>qi</a:t>
            </a:r>
            <a:r>
              <a:rPr lang="en-US"/>
              <a:t>  accesses data.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</a:pPr>
            <a:r>
              <a:rPr lang="en-US"/>
              <a:t>Access frequency for a minterm predicate can also be defined.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Design Problem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In the general setting :</a:t>
            </a:r>
          </a:p>
          <a:p>
            <a:pPr lvl="1">
              <a:lnSpc>
                <a:spcPct val="100000"/>
              </a:lnSpc>
              <a:spcBef>
                <a:spcPct val="80000"/>
              </a:spcBef>
              <a:buFont typeface="Monotype Sorts" charset="0"/>
              <a:buNone/>
            </a:pPr>
            <a:r>
              <a:rPr lang="en-US" dirty="0"/>
              <a:t>   Making decisions about the placement of </a:t>
            </a:r>
            <a:r>
              <a:rPr lang="en-US" dirty="0">
                <a:solidFill>
                  <a:srgbClr val="FF0000"/>
                </a:solidFill>
              </a:rPr>
              <a:t>data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programs </a:t>
            </a:r>
            <a:r>
              <a:rPr lang="en-US" dirty="0"/>
              <a:t>across the sites of a computer network as well as possibly designing the network itself.</a:t>
            </a:r>
          </a:p>
          <a:p>
            <a:pPr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In Distributed DBMS, the placement of applications entails</a:t>
            </a:r>
          </a:p>
          <a:p>
            <a:pPr lvl="1"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placement of the distributed DBMS software; and</a:t>
            </a:r>
          </a:p>
          <a:p>
            <a:pPr lvl="1"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placement of the applications that run on the database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xfrm>
            <a:off x="237704" y="444500"/>
            <a:ext cx="12767096" cy="1612900"/>
          </a:xfrm>
          <a:noFill/>
          <a:ln/>
        </p:spPr>
        <p:txBody>
          <a:bodyPr/>
          <a:lstStyle/>
          <a:p>
            <a:r>
              <a:rPr lang="en-US" dirty="0"/>
              <a:t>Primary </a:t>
            </a:r>
            <a:r>
              <a:rPr lang="en-US" dirty="0" smtClean="0"/>
              <a:t>Horizontal Fragmentation</a:t>
            </a:r>
            <a:endParaRPr lang="en-US" dirty="0"/>
          </a:p>
        </p:txBody>
      </p:sp>
      <p:sp>
        <p:nvSpPr>
          <p:cNvPr id="41986" name="Rectangle 2"/>
          <p:cNvSpPr>
            <a:spLocks noGrp="1" noChangeArrowheads="1"/>
          </p:cNvSpPr>
          <p:nvPr>
            <p:ph idx="1"/>
          </p:nvPr>
        </p:nvSpPr>
        <p:spPr>
          <a:xfrm>
            <a:off x="473496" y="2489200"/>
            <a:ext cx="12293600" cy="6769100"/>
          </a:xfrm>
          <a:noFill/>
          <a:ln/>
        </p:spPr>
        <p:txBody>
          <a:bodyPr/>
          <a:lstStyle/>
          <a:p>
            <a:pPr>
              <a:buNone/>
              <a:tabLst>
                <a:tab pos="4714166" algn="l"/>
              </a:tabLst>
            </a:pPr>
            <a:r>
              <a:rPr lang="en-US" dirty="0"/>
              <a:t>Definition :</a:t>
            </a:r>
          </a:p>
          <a:p>
            <a:pPr lvl="3">
              <a:buNone/>
              <a:tabLst>
                <a:tab pos="4714166" algn="l"/>
              </a:tabLst>
            </a:pPr>
            <a:r>
              <a:rPr lang="en-US" sz="2600" i="1" dirty="0" err="1"/>
              <a:t>R</a:t>
            </a:r>
            <a:r>
              <a:rPr lang="en-US" sz="2600" i="1" baseline="-25000" dirty="0" err="1"/>
              <a:t>j</a:t>
            </a:r>
            <a:r>
              <a:rPr lang="en-US" sz="2600" dirty="0"/>
              <a:t> = </a:t>
            </a:r>
            <a:r>
              <a:rPr lang="en-US" sz="2600" dirty="0" smtClean="0">
                <a:latin typeface="Symbol" charset="0"/>
                <a:sym typeface="Symbol"/>
              </a:rPr>
              <a:t></a:t>
            </a:r>
            <a:r>
              <a:rPr lang="en-US" sz="2600" i="1" baseline="-25000" dirty="0" err="1" smtClean="0"/>
              <a:t>F</a:t>
            </a:r>
            <a:r>
              <a:rPr lang="en-US" sz="2600" i="1" baseline="-50000" dirty="0" err="1" smtClean="0"/>
              <a:t>j</a:t>
            </a:r>
            <a:r>
              <a:rPr lang="en-US" sz="2600" dirty="0" smtClean="0"/>
              <a:t>(</a:t>
            </a:r>
            <a:r>
              <a:rPr lang="en-US" sz="2600" i="1" dirty="0" smtClean="0"/>
              <a:t>R</a:t>
            </a:r>
            <a:r>
              <a:rPr lang="en-US" sz="2600" dirty="0" smtClean="0"/>
              <a:t>)</a:t>
            </a:r>
            <a:r>
              <a:rPr lang="en-US" sz="2600" dirty="0"/>
              <a:t>,  1 ≤ </a:t>
            </a:r>
            <a:r>
              <a:rPr lang="en-US" sz="2600" i="1" dirty="0"/>
              <a:t>j</a:t>
            </a:r>
            <a:r>
              <a:rPr lang="en-US" sz="2600" dirty="0"/>
              <a:t> ≤ </a:t>
            </a:r>
            <a:r>
              <a:rPr lang="en-US" sz="2600" i="1" dirty="0"/>
              <a:t>w</a:t>
            </a:r>
            <a:endParaRPr lang="en-US" sz="2600" dirty="0"/>
          </a:p>
          <a:p>
            <a:pPr marL="731509" lvl="1" indent="0">
              <a:buNone/>
              <a:tabLst>
                <a:tab pos="4714166" algn="l"/>
              </a:tabLst>
            </a:pPr>
            <a:r>
              <a:rPr lang="en-US" dirty="0"/>
              <a:t>where </a:t>
            </a:r>
            <a:r>
              <a:rPr lang="en-US" i="1" dirty="0" err="1"/>
              <a:t>F</a:t>
            </a:r>
            <a:r>
              <a:rPr lang="en-US" i="1" baseline="-25000" dirty="0" err="1"/>
              <a:t>j</a:t>
            </a:r>
            <a:r>
              <a:rPr lang="en-US" dirty="0"/>
              <a:t> is a selection formula, which is (preferably) a </a:t>
            </a:r>
            <a:r>
              <a:rPr lang="en-US" dirty="0" err="1"/>
              <a:t>minterm</a:t>
            </a:r>
            <a:r>
              <a:rPr lang="en-US" dirty="0"/>
              <a:t> predicate.</a:t>
            </a:r>
          </a:p>
          <a:p>
            <a:pPr>
              <a:buNone/>
              <a:tabLst>
                <a:tab pos="4714166" algn="l"/>
              </a:tabLst>
            </a:pPr>
            <a:r>
              <a:rPr lang="en-US" dirty="0"/>
              <a:t>Therefore,</a:t>
            </a:r>
          </a:p>
          <a:p>
            <a:pPr marL="731509" lvl="1" indent="0">
              <a:buNone/>
              <a:tabLst>
                <a:tab pos="4714166" algn="l"/>
              </a:tabLst>
            </a:pPr>
            <a:r>
              <a:rPr lang="en-US" dirty="0"/>
              <a:t>A horizontal fragment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of relation </a:t>
            </a:r>
            <a:r>
              <a:rPr lang="en-US" i="1" dirty="0"/>
              <a:t>R</a:t>
            </a:r>
            <a:r>
              <a:rPr lang="en-US" dirty="0"/>
              <a:t> consists of all the tuples of </a:t>
            </a:r>
            <a:r>
              <a:rPr lang="en-US" i="1" dirty="0"/>
              <a:t>R</a:t>
            </a:r>
            <a:r>
              <a:rPr lang="en-US" dirty="0"/>
              <a:t> which satisfy a </a:t>
            </a:r>
            <a:r>
              <a:rPr lang="en-US" dirty="0" err="1"/>
              <a:t>minterm</a:t>
            </a:r>
            <a:r>
              <a:rPr lang="en-US" dirty="0"/>
              <a:t> predicate </a:t>
            </a:r>
            <a:r>
              <a:rPr lang="en-US" i="1" dirty="0"/>
              <a:t>m</a:t>
            </a:r>
            <a:r>
              <a:rPr lang="en-US" i="1" baseline="-25000" dirty="0"/>
              <a:t>i</a:t>
            </a:r>
            <a:r>
              <a:rPr lang="en-US" dirty="0"/>
              <a:t>. </a:t>
            </a:r>
          </a:p>
          <a:p>
            <a:pPr>
              <a:buNone/>
              <a:tabLst>
                <a:tab pos="4714166" algn="l"/>
              </a:tabLst>
            </a:pPr>
            <a:r>
              <a:rPr lang="en-US" dirty="0">
                <a:latin typeface="Symbol" charset="0"/>
              </a:rPr>
              <a:t>		</a:t>
            </a:r>
            <a:r>
              <a:rPr lang="en-US" sz="4600" dirty="0" smtClean="0">
                <a:latin typeface="Wingdings"/>
                <a:ea typeface="Wingdings"/>
                <a:cs typeface="Wingdings"/>
                <a:sym typeface="Wingdings"/>
              </a:rPr>
              <a:t></a:t>
            </a:r>
            <a:endParaRPr lang="en-US" dirty="0">
              <a:latin typeface="Symbol" charset="0"/>
            </a:endParaRPr>
          </a:p>
          <a:p>
            <a:pPr marL="731509" lvl="1" indent="0">
              <a:buNone/>
              <a:tabLst>
                <a:tab pos="4714166" algn="l"/>
              </a:tabLst>
            </a:pPr>
            <a:r>
              <a:rPr lang="en-US" dirty="0"/>
              <a:t>Given a set of </a:t>
            </a:r>
            <a:r>
              <a:rPr lang="en-US" dirty="0" err="1"/>
              <a:t>minterm</a:t>
            </a:r>
            <a:r>
              <a:rPr lang="en-US" dirty="0"/>
              <a:t> predicates </a:t>
            </a:r>
            <a:r>
              <a:rPr lang="en-US" i="1" dirty="0"/>
              <a:t>M,</a:t>
            </a:r>
            <a:r>
              <a:rPr lang="en-US" dirty="0"/>
              <a:t> there are as many horizontal fragments of relation </a:t>
            </a:r>
            <a:r>
              <a:rPr lang="en-US" i="1" dirty="0"/>
              <a:t>R</a:t>
            </a:r>
            <a:r>
              <a:rPr lang="en-US" dirty="0"/>
              <a:t> as there are </a:t>
            </a:r>
            <a:r>
              <a:rPr lang="en-US" dirty="0" err="1"/>
              <a:t>minterm</a:t>
            </a:r>
            <a:r>
              <a:rPr lang="en-US" dirty="0"/>
              <a:t> predicates. </a:t>
            </a:r>
          </a:p>
          <a:p>
            <a:pPr marL="731509" lvl="1" indent="0">
              <a:buNone/>
              <a:tabLst>
                <a:tab pos="4714166" algn="l"/>
              </a:tabLst>
            </a:pPr>
            <a:r>
              <a:rPr lang="en-US" dirty="0"/>
              <a:t>Set of horizontal fragments also referred to as </a:t>
            </a:r>
            <a:r>
              <a:rPr lang="en-US" dirty="0" err="1">
                <a:solidFill>
                  <a:srgbClr val="FF0000"/>
                </a:solidFill>
              </a:rPr>
              <a:t>minterm</a:t>
            </a:r>
            <a:r>
              <a:rPr lang="en-US" dirty="0">
                <a:solidFill>
                  <a:srgbClr val="FF0000"/>
                </a:solidFill>
              </a:rPr>
              <a:t> fragments</a:t>
            </a:r>
            <a:r>
              <a:rPr lang="en-US" i="1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Algorithm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None/>
              <a:tabLst>
                <a:tab pos="1788132" algn="l"/>
              </a:tabLst>
            </a:pPr>
            <a:r>
              <a:rPr lang="en-US" dirty="0">
                <a:solidFill>
                  <a:schemeClr val="hlink"/>
                </a:solidFill>
              </a:rPr>
              <a:t>Given:</a:t>
            </a:r>
            <a:r>
              <a:rPr lang="en-US" dirty="0"/>
              <a:t>	A relation </a:t>
            </a:r>
            <a:r>
              <a:rPr lang="en-US" i="1" dirty="0"/>
              <a:t>R,</a:t>
            </a:r>
            <a:r>
              <a:rPr lang="en-US" dirty="0"/>
              <a:t> the set of simple predicates </a:t>
            </a:r>
            <a:r>
              <a:rPr lang="en-US" i="1" dirty="0" err="1"/>
              <a:t>Pr</a:t>
            </a:r>
            <a:endParaRPr lang="en-US" i="1" dirty="0"/>
          </a:p>
          <a:p>
            <a:pPr marL="1790700" indent="-1790700">
              <a:buNone/>
              <a:tabLst>
                <a:tab pos="1788132" algn="l"/>
              </a:tabLst>
            </a:pPr>
            <a:r>
              <a:rPr lang="en-US" dirty="0">
                <a:solidFill>
                  <a:schemeClr val="hlink"/>
                </a:solidFill>
              </a:rPr>
              <a:t>Output:</a:t>
            </a:r>
            <a:r>
              <a:rPr lang="en-US" dirty="0"/>
              <a:t>	The set of fragments of </a:t>
            </a:r>
            <a:r>
              <a:rPr lang="en-US" i="1" dirty="0"/>
              <a:t>R</a:t>
            </a:r>
            <a:r>
              <a:rPr lang="en-US" dirty="0"/>
              <a:t> = {</a:t>
            </a:r>
            <a:r>
              <a:rPr lang="en-US" i="1" dirty="0"/>
              <a:t>R</a:t>
            </a:r>
            <a:r>
              <a:rPr lang="en-US" i="1" baseline="-25000" dirty="0"/>
              <a:t>1</a:t>
            </a:r>
            <a:r>
              <a:rPr lang="en-US" i="1" dirty="0"/>
              <a:t>,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i="1" baseline="-25000" dirty="0"/>
              <a:t>2</a:t>
            </a:r>
            <a:r>
              <a:rPr lang="en-US" i="1" dirty="0"/>
              <a:t>,</a:t>
            </a:r>
            <a:r>
              <a:rPr lang="en-US" dirty="0"/>
              <a:t>…,</a:t>
            </a:r>
            <a:r>
              <a:rPr lang="en-US" i="1" dirty="0" err="1"/>
              <a:t>R</a:t>
            </a:r>
            <a:r>
              <a:rPr lang="en-US" i="1" baseline="-25000" dirty="0" err="1"/>
              <a:t>w</a:t>
            </a:r>
            <a:r>
              <a:rPr lang="en-US" dirty="0"/>
              <a:t>} </a:t>
            </a:r>
            <a:r>
              <a:rPr lang="en-US" dirty="0" smtClean="0"/>
              <a:t>which </a:t>
            </a:r>
            <a:r>
              <a:rPr lang="en-US" dirty="0"/>
              <a:t>obey the fragmentation rules.</a:t>
            </a:r>
          </a:p>
          <a:p>
            <a:pPr>
              <a:spcBef>
                <a:spcPct val="55000"/>
              </a:spcBef>
              <a:buNone/>
              <a:tabLst>
                <a:tab pos="1788132" algn="l"/>
              </a:tabLst>
            </a:pPr>
            <a:endParaRPr lang="en-US" dirty="0"/>
          </a:p>
          <a:p>
            <a:pPr>
              <a:spcBef>
                <a:spcPct val="55000"/>
              </a:spcBef>
              <a:buNone/>
              <a:tabLst>
                <a:tab pos="1788132" algn="l"/>
              </a:tabLst>
            </a:pPr>
            <a:r>
              <a:rPr lang="en-US" dirty="0"/>
              <a:t>Preliminaries :</a:t>
            </a:r>
          </a:p>
          <a:p>
            <a:pPr marL="975345" lvl="1" indent="-325115">
              <a:spcBef>
                <a:spcPct val="55000"/>
              </a:spcBef>
              <a:tabLst>
                <a:tab pos="1788132" algn="l"/>
              </a:tabLst>
            </a:pPr>
            <a:r>
              <a:rPr lang="en-US" i="1" dirty="0" err="1"/>
              <a:t>Pr</a:t>
            </a:r>
            <a:r>
              <a:rPr lang="en-US" dirty="0"/>
              <a:t>  should be </a:t>
            </a:r>
            <a:r>
              <a:rPr lang="en-US" i="1" dirty="0"/>
              <a:t>complete</a:t>
            </a:r>
          </a:p>
          <a:p>
            <a:pPr marL="975345" lvl="1" indent="-325115">
              <a:spcBef>
                <a:spcPct val="55000"/>
              </a:spcBef>
              <a:tabLst>
                <a:tab pos="1788132" algn="l"/>
              </a:tabLst>
            </a:pPr>
            <a:r>
              <a:rPr lang="en-US" i="1" dirty="0" err="1"/>
              <a:t>Pr</a:t>
            </a:r>
            <a:r>
              <a:rPr lang="en-US" dirty="0"/>
              <a:t>  should be </a:t>
            </a:r>
            <a:r>
              <a:rPr lang="en-US" i="1" dirty="0"/>
              <a:t>minimal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Completeness of Simple Predicates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tabLst>
                <a:tab pos="9103218" algn="l"/>
              </a:tabLst>
            </a:pPr>
            <a:r>
              <a:rPr lang="en-US" dirty="0"/>
              <a:t>A set of simple predicates </a:t>
            </a:r>
            <a:r>
              <a:rPr lang="en-US" i="1" dirty="0" err="1"/>
              <a:t>Pr</a:t>
            </a:r>
            <a:r>
              <a:rPr lang="en-US" dirty="0"/>
              <a:t> is said to be </a:t>
            </a:r>
            <a:r>
              <a:rPr lang="en-US" i="1" dirty="0">
                <a:solidFill>
                  <a:schemeClr val="hlink"/>
                </a:solidFill>
              </a:rPr>
              <a:t>complete</a:t>
            </a:r>
            <a:r>
              <a:rPr lang="en-US" dirty="0"/>
              <a:t> if and only if the accesses to the tuples of the </a:t>
            </a:r>
            <a:r>
              <a:rPr lang="en-US" dirty="0" err="1"/>
              <a:t>minterm</a:t>
            </a:r>
            <a:r>
              <a:rPr lang="en-US" dirty="0"/>
              <a:t> fragments defined on </a:t>
            </a:r>
            <a:r>
              <a:rPr lang="en-US" i="1" dirty="0" err="1"/>
              <a:t>Pr</a:t>
            </a:r>
            <a:r>
              <a:rPr lang="en-US" dirty="0"/>
              <a:t> requires that two tuples of the same </a:t>
            </a:r>
            <a:r>
              <a:rPr lang="en-US" dirty="0" err="1"/>
              <a:t>minterm</a:t>
            </a:r>
            <a:r>
              <a:rPr lang="en-US" dirty="0"/>
              <a:t> fragment have the same probability of being accessed by any application.</a:t>
            </a:r>
          </a:p>
          <a:p>
            <a:pPr>
              <a:buNone/>
              <a:tabLst>
                <a:tab pos="9103218" algn="l"/>
              </a:tabLst>
            </a:pPr>
            <a:endParaRPr lang="en-US" dirty="0"/>
          </a:p>
          <a:p>
            <a:pPr>
              <a:tabLst>
                <a:tab pos="9103218" algn="l"/>
              </a:tabLst>
            </a:pPr>
            <a:r>
              <a:rPr lang="en-US" dirty="0"/>
              <a:t>Example :</a:t>
            </a:r>
          </a:p>
          <a:p>
            <a:pPr marL="975345" lvl="1" indent="-325115">
              <a:tabLst>
                <a:tab pos="9103218" algn="l"/>
              </a:tabLst>
            </a:pPr>
            <a:r>
              <a:rPr lang="en-US" dirty="0"/>
              <a:t>Assume PROJ[PNO,PNAME,BUDGET,LOC] has two applications defined on it.</a:t>
            </a:r>
          </a:p>
          <a:p>
            <a:pPr marL="975345" lvl="1" indent="-325115">
              <a:tabLst>
                <a:tab pos="9103218" algn="l"/>
              </a:tabLst>
            </a:pPr>
            <a:r>
              <a:rPr lang="en-US" dirty="0"/>
              <a:t>Find the budgets of projects at each location.	(1)</a:t>
            </a:r>
          </a:p>
          <a:p>
            <a:pPr marL="975345" lvl="1" indent="-325115">
              <a:tabLst>
                <a:tab pos="9103218" algn="l"/>
              </a:tabLst>
            </a:pPr>
            <a:r>
              <a:rPr lang="en-US" dirty="0"/>
              <a:t>Find projects with budgets less than $200000.	(2)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Completeness of Simple Predicates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idx="1"/>
          </p:nvPr>
        </p:nvSpPr>
        <p:spPr>
          <a:xfrm>
            <a:off x="473496" y="2489200"/>
            <a:ext cx="12293600" cy="6769100"/>
          </a:xfrm>
          <a:noFill/>
          <a:ln/>
        </p:spPr>
        <p:txBody>
          <a:bodyPr/>
          <a:lstStyle/>
          <a:p>
            <a:pPr>
              <a:spcBef>
                <a:spcPct val="60000"/>
              </a:spcBef>
              <a:buFont typeface="Monotype Sorts" charset="0"/>
              <a:buNone/>
            </a:pPr>
            <a:r>
              <a:rPr lang="en-US" dirty="0"/>
              <a:t>According to (1),</a:t>
            </a:r>
          </a:p>
          <a:p>
            <a:pPr lvl="1">
              <a:spcBef>
                <a:spcPct val="60000"/>
              </a:spcBef>
              <a:buFont typeface="Monotype Sorts" charset="0"/>
              <a:buNone/>
            </a:pPr>
            <a:r>
              <a:rPr lang="en-US" i="1" dirty="0" err="1"/>
              <a:t>Pr</a:t>
            </a:r>
            <a:r>
              <a:rPr lang="en-US" dirty="0"/>
              <a:t>={LOC=“</a:t>
            </a:r>
            <a:r>
              <a:rPr lang="en-US" dirty="0" err="1"/>
              <a:t>Montreal”,LOC</a:t>
            </a:r>
            <a:r>
              <a:rPr lang="en-US" dirty="0"/>
              <a:t>=“New </a:t>
            </a:r>
            <a:r>
              <a:rPr lang="en-US" dirty="0" err="1"/>
              <a:t>York”,LOC</a:t>
            </a:r>
            <a:r>
              <a:rPr lang="en-US" dirty="0"/>
              <a:t>=“Paris”} </a:t>
            </a:r>
          </a:p>
          <a:p>
            <a:pPr>
              <a:spcBef>
                <a:spcPct val="60000"/>
              </a:spcBef>
              <a:buFont typeface="Monotype Sorts" charset="0"/>
              <a:buNone/>
            </a:pPr>
            <a:r>
              <a:rPr lang="en-US" dirty="0"/>
              <a:t>which is not complete with respect to (2). </a:t>
            </a:r>
          </a:p>
          <a:p>
            <a:pPr>
              <a:spcBef>
                <a:spcPct val="60000"/>
              </a:spcBef>
              <a:buFont typeface="Monotype Sorts" charset="0"/>
              <a:buNone/>
            </a:pPr>
            <a:r>
              <a:rPr lang="en-US" dirty="0"/>
              <a:t>Modify</a:t>
            </a:r>
          </a:p>
          <a:p>
            <a:pPr lvl="1">
              <a:spcBef>
                <a:spcPct val="60000"/>
              </a:spcBef>
              <a:buFont typeface="Monotype Sorts" charset="0"/>
              <a:buNone/>
            </a:pPr>
            <a:r>
              <a:rPr lang="en-US" i="1" dirty="0" err="1"/>
              <a:t>Pr</a:t>
            </a:r>
            <a:r>
              <a:rPr lang="en-US" dirty="0"/>
              <a:t> ={LOC=“</a:t>
            </a:r>
            <a:r>
              <a:rPr lang="en-US" dirty="0" err="1"/>
              <a:t>Montreal”,LOC</a:t>
            </a:r>
            <a:r>
              <a:rPr lang="en-US" dirty="0"/>
              <a:t>=“New </a:t>
            </a:r>
            <a:r>
              <a:rPr lang="en-US" dirty="0" err="1"/>
              <a:t>York”,LOC</a:t>
            </a:r>
            <a:r>
              <a:rPr lang="en-US" dirty="0"/>
              <a:t>=“Paris”, BUDGET≤200000,BUDGET&gt;200000}</a:t>
            </a:r>
          </a:p>
          <a:p>
            <a:pPr>
              <a:spcBef>
                <a:spcPct val="60000"/>
              </a:spcBef>
              <a:buFont typeface="Monotype Sorts" charset="0"/>
              <a:buNone/>
            </a:pPr>
            <a:r>
              <a:rPr lang="en-US" dirty="0"/>
              <a:t> which is complete.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Minimality of Simple Predicates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If a predicate influences how fragmentation is performed, (i.e., causes a fragment </a:t>
            </a:r>
            <a:r>
              <a:rPr lang="en-US" i="1" dirty="0"/>
              <a:t>f</a:t>
            </a:r>
            <a:r>
              <a:rPr lang="en-US" dirty="0"/>
              <a:t> to be further fragmented into, say,</a:t>
            </a:r>
            <a:r>
              <a:rPr lang="en-US" i="1" dirty="0"/>
              <a:t> f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i="1" dirty="0" err="1"/>
              <a:t>f</a:t>
            </a:r>
            <a:r>
              <a:rPr lang="en-US" i="1" baseline="-25000" dirty="0" err="1"/>
              <a:t>j</a:t>
            </a:r>
            <a:r>
              <a:rPr lang="en-US" dirty="0"/>
              <a:t>) then there should be at least one application that accesses </a:t>
            </a:r>
            <a:r>
              <a:rPr lang="en-US" i="1" dirty="0"/>
              <a:t>f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 and</a:t>
            </a:r>
            <a:r>
              <a:rPr lang="en-US" i="1" dirty="0"/>
              <a:t> </a:t>
            </a:r>
            <a:r>
              <a:rPr lang="en-US" i="1" dirty="0" err="1"/>
              <a:t>f</a:t>
            </a:r>
            <a:r>
              <a:rPr lang="en-US" i="1" baseline="-25000" dirty="0" err="1"/>
              <a:t>j</a:t>
            </a:r>
            <a:r>
              <a:rPr lang="en-US" dirty="0"/>
              <a:t> differently. </a:t>
            </a:r>
          </a:p>
          <a:p>
            <a:r>
              <a:rPr lang="en-US" dirty="0"/>
              <a:t>In other words, the simple predicate should be </a:t>
            </a:r>
            <a:r>
              <a:rPr lang="en-US" i="1" dirty="0"/>
              <a:t>relevant</a:t>
            </a:r>
            <a:r>
              <a:rPr lang="en-US" dirty="0"/>
              <a:t> in determining a fragmentation. </a:t>
            </a:r>
          </a:p>
          <a:p>
            <a:r>
              <a:rPr lang="en-US" dirty="0"/>
              <a:t>If all the predicates of a set </a:t>
            </a:r>
            <a:r>
              <a:rPr lang="en-US" i="1" dirty="0" err="1"/>
              <a:t>Pr</a:t>
            </a:r>
            <a:r>
              <a:rPr lang="en-US" dirty="0"/>
              <a:t> are relevant, then </a:t>
            </a:r>
            <a:r>
              <a:rPr lang="en-US" i="1" dirty="0" err="1"/>
              <a:t>Pr</a:t>
            </a:r>
            <a:r>
              <a:rPr lang="en-US" dirty="0"/>
              <a:t> is </a:t>
            </a:r>
            <a:r>
              <a:rPr lang="en-US" i="1" dirty="0"/>
              <a:t>minimal</a:t>
            </a:r>
            <a:r>
              <a:rPr lang="en-US" dirty="0"/>
              <a:t>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95805"/>
              </p:ext>
            </p:extLst>
          </p:nvPr>
        </p:nvGraphicFramePr>
        <p:xfrm>
          <a:off x="4198144" y="6172944"/>
          <a:ext cx="3920436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4" imgW="1244600" imgH="457200" progId="Equation.3">
                  <p:embed/>
                </p:oleObj>
              </mc:Choice>
              <mc:Fallback>
                <p:oleObj name="Equation" r:id="rId4" imgW="1244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98144" y="6172944"/>
                        <a:ext cx="3920436" cy="1440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Minimality of Simple Predicates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>
          <a:xfrm>
            <a:off x="473496" y="2489200"/>
            <a:ext cx="12293600" cy="6769100"/>
          </a:xfrm>
          <a:noFill/>
          <a:ln/>
        </p:spPr>
        <p:txBody>
          <a:bodyPr/>
          <a:lstStyle/>
          <a:p>
            <a:pPr marL="0" indent="0">
              <a:spcBef>
                <a:spcPct val="70000"/>
              </a:spcBef>
              <a:buNone/>
            </a:pPr>
            <a:r>
              <a:rPr lang="en-US" dirty="0"/>
              <a:t>Example :</a:t>
            </a:r>
          </a:p>
          <a:p>
            <a:pPr marL="975345" lvl="1" indent="-325115">
              <a:spcBef>
                <a:spcPct val="70000"/>
              </a:spcBef>
              <a:buNone/>
            </a:pPr>
            <a:r>
              <a:rPr lang="en-US" i="1" dirty="0" err="1"/>
              <a:t>Pr</a:t>
            </a:r>
            <a:r>
              <a:rPr lang="en-US" dirty="0"/>
              <a:t> ={LOC=“</a:t>
            </a:r>
            <a:r>
              <a:rPr lang="en-US" dirty="0" err="1"/>
              <a:t>Montreal”,LOC</a:t>
            </a:r>
            <a:r>
              <a:rPr lang="en-US" dirty="0"/>
              <a:t>=“New York”, LOC=“Paris”, </a:t>
            </a:r>
          </a:p>
          <a:p>
            <a:pPr lvl="2">
              <a:lnSpc>
                <a:spcPct val="100000"/>
              </a:lnSpc>
              <a:spcBef>
                <a:spcPct val="40000"/>
              </a:spcBef>
              <a:buFont typeface="Monotype Sorts" charset="0"/>
              <a:buNone/>
            </a:pPr>
            <a:r>
              <a:rPr lang="en-US" dirty="0"/>
              <a:t>BUDGET≤200000,BUDGET&gt;200000}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dirty="0"/>
              <a:t>is minimal (in addition to being complete). However, if we add</a:t>
            </a:r>
          </a:p>
          <a:p>
            <a:pPr marL="975345" lvl="1" indent="-325115">
              <a:spcBef>
                <a:spcPct val="70000"/>
              </a:spcBef>
              <a:buNone/>
            </a:pPr>
            <a:r>
              <a:rPr lang="en-US" dirty="0"/>
              <a:t>PNAME = “Instrumentation”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dirty="0"/>
              <a:t>then </a:t>
            </a:r>
            <a:r>
              <a:rPr lang="en-US" i="1" dirty="0" err="1"/>
              <a:t>Pr</a:t>
            </a:r>
            <a:r>
              <a:rPr lang="en-US" dirty="0"/>
              <a:t>  is not minimal.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COM_MIN Algorithm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1706853" indent="-1706853">
              <a:buNone/>
            </a:pPr>
            <a:r>
              <a:rPr lang="en-US" dirty="0">
                <a:solidFill>
                  <a:schemeClr val="hlink"/>
                </a:solidFill>
              </a:rPr>
              <a:t>Given:</a:t>
            </a:r>
            <a:r>
              <a:rPr lang="en-US" dirty="0"/>
              <a:t>	a relation </a:t>
            </a:r>
            <a:r>
              <a:rPr lang="en-US" i="1" dirty="0"/>
              <a:t>R </a:t>
            </a:r>
            <a:r>
              <a:rPr lang="en-US" dirty="0"/>
              <a:t>and a set of simple predicates </a:t>
            </a:r>
            <a:r>
              <a:rPr lang="en-US" i="1" dirty="0" err="1"/>
              <a:t>Pr</a:t>
            </a:r>
            <a:r>
              <a:rPr lang="en-US" dirty="0"/>
              <a:t> </a:t>
            </a:r>
          </a:p>
          <a:p>
            <a:pPr marL="1706853" indent="-1706853">
              <a:buNone/>
            </a:pPr>
            <a:r>
              <a:rPr lang="en-US" dirty="0">
                <a:solidFill>
                  <a:schemeClr val="hlink"/>
                </a:solidFill>
              </a:rPr>
              <a:t>Output:</a:t>
            </a:r>
            <a:r>
              <a:rPr lang="en-US" dirty="0"/>
              <a:t>	a </a:t>
            </a:r>
            <a:r>
              <a:rPr lang="en-US" i="1" dirty="0"/>
              <a:t>complete</a:t>
            </a:r>
            <a:r>
              <a:rPr lang="en-US" dirty="0"/>
              <a:t> and </a:t>
            </a:r>
            <a:r>
              <a:rPr lang="en-US" i="1" dirty="0"/>
              <a:t>minimal</a:t>
            </a:r>
            <a:r>
              <a:rPr lang="en-US" dirty="0"/>
              <a:t> set of simple </a:t>
            </a:r>
            <a:r>
              <a:rPr lang="en-US" dirty="0" smtClean="0"/>
              <a:t>predicates </a:t>
            </a:r>
            <a:r>
              <a:rPr lang="en-US" i="1" dirty="0" smtClean="0"/>
              <a:t>Pr</a:t>
            </a:r>
            <a:r>
              <a:rPr lang="en-US" i="1" dirty="0"/>
              <a:t>' </a:t>
            </a:r>
            <a:r>
              <a:rPr lang="en-US" dirty="0"/>
              <a:t>for </a:t>
            </a:r>
            <a:r>
              <a:rPr lang="en-US" i="1" dirty="0"/>
              <a:t>Pr	</a:t>
            </a:r>
          </a:p>
          <a:p>
            <a:pPr marL="1706853" indent="-1706853">
              <a:buNone/>
            </a:pPr>
            <a:endParaRPr lang="en-US" dirty="0"/>
          </a:p>
          <a:p>
            <a:pPr marL="1706853" indent="-1706853">
              <a:buNone/>
            </a:pPr>
            <a:endParaRPr lang="en-US" dirty="0"/>
          </a:p>
          <a:p>
            <a:pPr marL="1706853" indent="-1706853">
              <a:buNone/>
            </a:pPr>
            <a:r>
              <a:rPr lang="en-US" i="1" dirty="0">
                <a:solidFill>
                  <a:schemeClr val="hlink"/>
                </a:solidFill>
              </a:rPr>
              <a:t>Rule 1</a:t>
            </a:r>
            <a:r>
              <a:rPr lang="en-US" dirty="0">
                <a:solidFill>
                  <a:schemeClr val="hlink"/>
                </a:solidFill>
              </a:rPr>
              <a:t>:</a:t>
            </a:r>
            <a:r>
              <a:rPr lang="en-US" dirty="0"/>
              <a:t>	a relation or fragment is partitioned into at least two parts which are accessed differently by at least one application.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COM_MIN Algorithm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SzPct val="95000"/>
              <a:buFont typeface="Wingdings" pitchFamily="2" charset="2"/>
              <a:buChar char=""/>
            </a:pPr>
            <a:r>
              <a:rPr lang="en-US" dirty="0"/>
              <a:t>Initialization :</a:t>
            </a:r>
          </a:p>
          <a:p>
            <a:pPr lvl="1">
              <a:buSzPct val="80000"/>
            </a:pPr>
            <a:r>
              <a:rPr lang="en-US" dirty="0"/>
              <a:t>find a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sz="2400" dirty="0" smtClean="0">
                <a:latin typeface="Symbol" charset="2"/>
                <a:cs typeface="Symbol" charset="2"/>
                <a:sym typeface="Symbol"/>
              </a:rPr>
              <a:t> </a:t>
            </a:r>
            <a:r>
              <a:rPr lang="en-US" i="1" dirty="0" err="1" smtClean="0"/>
              <a:t>Pr</a:t>
            </a:r>
            <a:r>
              <a:rPr lang="en-US" dirty="0" smtClean="0"/>
              <a:t> </a:t>
            </a:r>
            <a:r>
              <a:rPr lang="en-US" dirty="0"/>
              <a:t>such that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partitions </a:t>
            </a:r>
            <a:r>
              <a:rPr lang="en-US" i="1" dirty="0"/>
              <a:t>R</a:t>
            </a:r>
            <a:r>
              <a:rPr lang="en-US" dirty="0"/>
              <a:t> according to </a:t>
            </a:r>
            <a:r>
              <a:rPr lang="en-US" i="1" dirty="0"/>
              <a:t>Rule 1</a:t>
            </a:r>
          </a:p>
          <a:p>
            <a:pPr lvl="1">
              <a:buSzPct val="80000"/>
            </a:pPr>
            <a:r>
              <a:rPr lang="en-US" dirty="0"/>
              <a:t>set </a:t>
            </a:r>
            <a:r>
              <a:rPr lang="en-US" i="1" dirty="0"/>
              <a:t>Pr' </a:t>
            </a:r>
            <a:r>
              <a:rPr lang="en-US" dirty="0"/>
              <a:t>=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 ; </a:t>
            </a:r>
            <a:r>
              <a:rPr lang="en-US" i="1" dirty="0"/>
              <a:t>Pr</a:t>
            </a:r>
            <a:r>
              <a:rPr lang="en-US" dirty="0"/>
              <a:t> </a:t>
            </a:r>
            <a:r>
              <a:rPr lang="en-US" dirty="0" smtClean="0">
                <a:latin typeface="Symbol" charset="0"/>
                <a:sym typeface="Symbol"/>
              </a:rPr>
              <a:t></a:t>
            </a:r>
            <a:r>
              <a:rPr lang="en-US" i="1" dirty="0" smtClean="0"/>
              <a:t>Pr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{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}</a:t>
            </a:r>
            <a:r>
              <a:rPr lang="en-US" i="1" dirty="0" smtClean="0"/>
              <a:t> </a:t>
            </a:r>
            <a:r>
              <a:rPr lang="en-US" dirty="0"/>
              <a:t>;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 smtClean="0">
                <a:latin typeface="Symbol" charset="0"/>
                <a:sym typeface="Symbol"/>
              </a:rPr>
              <a:t> </a:t>
            </a:r>
            <a:r>
              <a:rPr lang="en-US" dirty="0" smtClean="0">
                <a:sym typeface="Symbol"/>
              </a:rPr>
              <a:t>{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i</a:t>
            </a:r>
            <a:r>
              <a:rPr lang="en-US" dirty="0" smtClean="0"/>
              <a:t>}</a:t>
            </a:r>
            <a:endParaRPr lang="en-US" dirty="0">
              <a:latin typeface="Symbol" charset="2"/>
              <a:cs typeface="Symbol" charset="2"/>
            </a:endParaRPr>
          </a:p>
          <a:p>
            <a:pPr>
              <a:buSzPct val="95000"/>
              <a:buFont typeface="Wingdings" pitchFamily="2" charset="2"/>
              <a:buChar char=""/>
            </a:pPr>
            <a:r>
              <a:rPr lang="en-US" dirty="0"/>
              <a:t>Iteratively add predicates to </a:t>
            </a:r>
            <a:r>
              <a:rPr lang="en-US" i="1" dirty="0" err="1"/>
              <a:t>Pr</a:t>
            </a:r>
            <a:r>
              <a:rPr lang="en-US" i="1" dirty="0"/>
              <a:t>' </a:t>
            </a:r>
            <a:r>
              <a:rPr lang="en-US" dirty="0"/>
              <a:t> until it is complete</a:t>
            </a:r>
          </a:p>
          <a:p>
            <a:pPr lvl="1">
              <a:buSzPct val="80000"/>
            </a:pPr>
            <a:r>
              <a:rPr lang="en-US" dirty="0"/>
              <a:t>find a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sz="2400" dirty="0" smtClean="0">
                <a:latin typeface="Symbol" charset="2"/>
                <a:cs typeface="Symbol" charset="2"/>
                <a:sym typeface="Symbol"/>
              </a:rPr>
              <a:t> </a:t>
            </a:r>
            <a:r>
              <a:rPr lang="en-US" i="1" dirty="0" smtClean="0"/>
              <a:t>Pr</a:t>
            </a:r>
            <a:r>
              <a:rPr lang="en-US" dirty="0" smtClean="0"/>
              <a:t> </a:t>
            </a:r>
            <a:r>
              <a:rPr lang="en-US" dirty="0"/>
              <a:t>such that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 partitions some </a:t>
            </a:r>
            <a:r>
              <a:rPr lang="en-US" i="1" dirty="0" err="1"/>
              <a:t>f</a:t>
            </a:r>
            <a:r>
              <a:rPr lang="en-US" i="1" baseline="-25000" dirty="0" err="1"/>
              <a:t>k</a:t>
            </a:r>
            <a:r>
              <a:rPr lang="en-US" dirty="0"/>
              <a:t>  defined according to </a:t>
            </a:r>
            <a:r>
              <a:rPr lang="en-US" dirty="0" err="1"/>
              <a:t>minterm</a:t>
            </a:r>
            <a:r>
              <a:rPr lang="en-US" dirty="0"/>
              <a:t> predicate over </a:t>
            </a:r>
            <a:r>
              <a:rPr lang="en-US" i="1" dirty="0"/>
              <a:t>Pr' </a:t>
            </a:r>
            <a:r>
              <a:rPr lang="en-US" dirty="0"/>
              <a:t>according to </a:t>
            </a:r>
            <a:r>
              <a:rPr lang="en-US" i="1" dirty="0"/>
              <a:t>Rule 1</a:t>
            </a:r>
          </a:p>
          <a:p>
            <a:pPr lvl="1">
              <a:buSzPct val="80000"/>
            </a:pPr>
            <a:r>
              <a:rPr lang="en-US" dirty="0"/>
              <a:t>set </a:t>
            </a:r>
            <a:r>
              <a:rPr lang="en-US" i="1" dirty="0"/>
              <a:t>Pr'</a:t>
            </a:r>
            <a:r>
              <a:rPr lang="en-US" dirty="0"/>
              <a:t> = </a:t>
            </a:r>
            <a:r>
              <a:rPr lang="en-US" i="1" dirty="0"/>
              <a:t>Pr' </a:t>
            </a:r>
            <a:r>
              <a:rPr lang="en-US" dirty="0" smtClean="0">
                <a:latin typeface="Symbol" charset="0"/>
                <a:sym typeface="Symbol"/>
              </a:rPr>
              <a:t></a:t>
            </a:r>
            <a:r>
              <a:rPr lang="en-US" dirty="0" smtClean="0"/>
              <a:t> {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}; </a:t>
            </a:r>
            <a:r>
              <a:rPr lang="en-US" i="1" dirty="0"/>
              <a:t>Pr </a:t>
            </a:r>
            <a:r>
              <a:rPr lang="en-US" dirty="0" smtClean="0">
                <a:latin typeface="Symbol" charset="0"/>
                <a:sym typeface="Symbol"/>
              </a:rPr>
              <a:t></a:t>
            </a:r>
            <a:r>
              <a:rPr lang="en-US" i="1" dirty="0" smtClean="0"/>
              <a:t>Pr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{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}; </a:t>
            </a:r>
            <a:r>
              <a:rPr lang="en-US" i="1" dirty="0"/>
              <a:t>F </a:t>
            </a:r>
            <a:r>
              <a:rPr lang="en-US" dirty="0" smtClean="0">
                <a:latin typeface="Symbol" charset="0"/>
                <a:sym typeface="Symbol"/>
              </a:rPr>
              <a:t></a:t>
            </a:r>
            <a:r>
              <a:rPr lang="en-US" dirty="0" smtClean="0"/>
              <a:t> </a:t>
            </a:r>
            <a:r>
              <a:rPr lang="en-US" i="1" dirty="0"/>
              <a:t>F </a:t>
            </a:r>
            <a:r>
              <a:rPr lang="en-US" dirty="0" smtClean="0">
                <a:latin typeface="Symbol" charset="0"/>
                <a:sym typeface="Symbol"/>
              </a:rPr>
              <a:t>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{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i</a:t>
            </a:r>
            <a:r>
              <a:rPr lang="en-US" dirty="0" smtClean="0"/>
              <a:t>}        </a:t>
            </a:r>
            <a:endParaRPr lang="en-US" dirty="0"/>
          </a:p>
          <a:p>
            <a:pPr lvl="1">
              <a:buSzPct val="80000"/>
            </a:pPr>
            <a:r>
              <a:rPr lang="en-US" dirty="0"/>
              <a:t>if </a:t>
            </a:r>
            <a:r>
              <a:rPr lang="en-US" dirty="0" smtClean="0">
                <a:latin typeface="Symbol" charset="0"/>
                <a:sym typeface="Symbol"/>
              </a:rPr>
              <a:t>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k</a:t>
            </a:r>
            <a:r>
              <a:rPr lang="en-US" dirty="0" smtClean="0"/>
              <a:t> </a:t>
            </a:r>
            <a:r>
              <a:rPr lang="en-US" sz="2400" dirty="0" smtClean="0">
                <a:latin typeface="Symbol" charset="0"/>
                <a:sym typeface="Symbol"/>
              </a:rPr>
              <a:t> </a:t>
            </a:r>
            <a:r>
              <a:rPr lang="en-US" i="1" dirty="0" err="1" smtClean="0"/>
              <a:t>Pr</a:t>
            </a:r>
            <a:r>
              <a:rPr lang="en-US" i="1" dirty="0"/>
              <a:t>' </a:t>
            </a:r>
            <a:r>
              <a:rPr lang="en-US" dirty="0"/>
              <a:t>which is </a:t>
            </a:r>
            <a:r>
              <a:rPr lang="en-US" dirty="0" err="1"/>
              <a:t>nonrelevant</a:t>
            </a:r>
            <a:r>
              <a:rPr lang="en-US" dirty="0"/>
              <a:t> then</a:t>
            </a:r>
          </a:p>
          <a:p>
            <a:pPr lvl="3">
              <a:buFont typeface="Monotype Sorts" charset="0"/>
              <a:buNone/>
            </a:pPr>
            <a:r>
              <a:rPr lang="en-US" sz="2600" i="1" dirty="0"/>
              <a:t>Pr'</a:t>
            </a:r>
            <a:r>
              <a:rPr lang="en-US" sz="2600" dirty="0"/>
              <a:t> </a:t>
            </a:r>
            <a:r>
              <a:rPr lang="en-US" sz="2600" dirty="0" smtClean="0">
                <a:latin typeface="Symbol" charset="0"/>
                <a:sym typeface="Symbol"/>
              </a:rPr>
              <a:t></a:t>
            </a:r>
            <a:r>
              <a:rPr lang="en-US" sz="2600" dirty="0" smtClean="0"/>
              <a:t> </a:t>
            </a:r>
            <a:r>
              <a:rPr lang="en-US" sz="2800" i="1" dirty="0" smtClean="0"/>
              <a:t>Pr</a:t>
            </a:r>
            <a:r>
              <a:rPr lang="en-US" sz="2800" dirty="0" smtClean="0"/>
              <a:t> – {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i</a:t>
            </a:r>
            <a:r>
              <a:rPr lang="en-US" sz="2800" dirty="0" smtClean="0"/>
              <a:t>}</a:t>
            </a:r>
            <a:endParaRPr lang="en-US" sz="2600" i="1" dirty="0"/>
          </a:p>
          <a:p>
            <a:pPr lvl="3">
              <a:buFont typeface="Monotype Sorts" charset="0"/>
              <a:buNone/>
            </a:pPr>
            <a:r>
              <a:rPr lang="en-US" sz="2600" i="1" dirty="0"/>
              <a:t>F</a:t>
            </a:r>
            <a:r>
              <a:rPr lang="en-US" sz="2600" dirty="0"/>
              <a:t> </a:t>
            </a:r>
            <a:r>
              <a:rPr lang="en-US" sz="2800" dirty="0" smtClean="0">
                <a:latin typeface="Symbol" charset="0"/>
                <a:sym typeface="Symbol"/>
              </a:rPr>
              <a:t></a:t>
            </a:r>
            <a:r>
              <a:rPr lang="en-US" sz="2600" dirty="0" smtClean="0"/>
              <a:t>  </a:t>
            </a:r>
            <a:r>
              <a:rPr lang="en-US" sz="2600" i="1" dirty="0"/>
              <a:t>F</a:t>
            </a:r>
            <a:r>
              <a:rPr lang="en-US" sz="2600" dirty="0"/>
              <a:t> – </a:t>
            </a:r>
            <a:r>
              <a:rPr lang="en-US" sz="2800" dirty="0" smtClean="0">
                <a:sym typeface="Symbol"/>
              </a:rPr>
              <a:t>{</a:t>
            </a:r>
            <a:r>
              <a:rPr lang="en-US" sz="2800" i="1" dirty="0" err="1" smtClean="0"/>
              <a:t>f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}</a:t>
            </a:r>
            <a:endParaRPr lang="en-US" sz="2600" i="1" baseline="-25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PHORIZONTAL Algorithm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1788132" indent="-1788132">
              <a:buNone/>
              <a:tabLst>
                <a:tab pos="650230" algn="l"/>
              </a:tabLst>
            </a:pPr>
            <a:r>
              <a:rPr lang="en-US" dirty="0"/>
              <a:t>Makes use of COM_MIN to perform fragmentation.</a:t>
            </a:r>
          </a:p>
          <a:p>
            <a:pPr marL="1788132" indent="-1788132">
              <a:buNone/>
              <a:tabLst>
                <a:tab pos="650230" algn="l"/>
              </a:tabLst>
            </a:pPr>
            <a:r>
              <a:rPr lang="en-US" dirty="0">
                <a:solidFill>
                  <a:schemeClr val="hlink"/>
                </a:solidFill>
              </a:rPr>
              <a:t>Input:</a:t>
            </a:r>
            <a:r>
              <a:rPr lang="en-US" dirty="0"/>
              <a:t>	a relation </a:t>
            </a:r>
            <a:r>
              <a:rPr lang="en-US" i="1" dirty="0"/>
              <a:t>R </a:t>
            </a:r>
            <a:r>
              <a:rPr lang="en-US" dirty="0"/>
              <a:t> and a set of simple predicates </a:t>
            </a:r>
            <a:r>
              <a:rPr lang="en-US" i="1" dirty="0"/>
              <a:t>Pr</a:t>
            </a:r>
          </a:p>
          <a:p>
            <a:pPr marL="1788132" indent="-1788132">
              <a:buNone/>
              <a:tabLst>
                <a:tab pos="650230" algn="l"/>
              </a:tabLst>
            </a:pPr>
            <a:r>
              <a:rPr lang="en-US" dirty="0">
                <a:solidFill>
                  <a:schemeClr val="hlink"/>
                </a:solidFill>
              </a:rPr>
              <a:t>Output:</a:t>
            </a:r>
            <a:r>
              <a:rPr lang="en-US" dirty="0"/>
              <a:t>	a set of </a:t>
            </a:r>
            <a:r>
              <a:rPr lang="en-US" dirty="0" err="1"/>
              <a:t>minterm</a:t>
            </a:r>
            <a:r>
              <a:rPr lang="en-US" dirty="0"/>
              <a:t> predicates </a:t>
            </a:r>
            <a:r>
              <a:rPr lang="en-US" i="1" dirty="0"/>
              <a:t>M </a:t>
            </a:r>
            <a:r>
              <a:rPr lang="en-US" dirty="0"/>
              <a:t>according to which  relation </a:t>
            </a:r>
            <a:r>
              <a:rPr lang="en-US" i="1" dirty="0"/>
              <a:t>R</a:t>
            </a:r>
            <a:r>
              <a:rPr lang="en-US" dirty="0"/>
              <a:t> is to be fragmented</a:t>
            </a:r>
          </a:p>
          <a:p>
            <a:pPr marL="1788132" indent="-1788132">
              <a:buNone/>
              <a:tabLst>
                <a:tab pos="650230" algn="l"/>
              </a:tabLst>
            </a:pPr>
            <a:endParaRPr lang="en-US" i="1" dirty="0"/>
          </a:p>
          <a:p>
            <a:pPr marL="447675" indent="-447675">
              <a:buSzPct val="95000"/>
              <a:buFont typeface="Wingdings" pitchFamily="2" charset="2"/>
              <a:buChar char=""/>
              <a:tabLst>
                <a:tab pos="650230" algn="l"/>
              </a:tabLst>
            </a:pPr>
            <a:r>
              <a:rPr lang="en-US" i="1" dirty="0" smtClean="0"/>
              <a:t>Pr</a:t>
            </a:r>
            <a:r>
              <a:rPr lang="en-US" dirty="0"/>
              <a:t>' </a:t>
            </a:r>
            <a:r>
              <a:rPr lang="en-US" dirty="0" smtClean="0">
                <a:latin typeface="Symbol" charset="0"/>
                <a:sym typeface="Symbol"/>
              </a:rPr>
              <a:t> </a:t>
            </a:r>
            <a:r>
              <a:rPr lang="en-US" dirty="0" smtClean="0"/>
              <a:t>COM_MIN </a:t>
            </a:r>
            <a:r>
              <a:rPr lang="en-US" dirty="0"/>
              <a:t>(</a:t>
            </a:r>
            <a:r>
              <a:rPr lang="en-US" i="1" dirty="0" err="1" smtClean="0"/>
              <a:t>R</a:t>
            </a:r>
            <a:r>
              <a:rPr lang="en-US" dirty="0" err="1" smtClean="0"/>
              <a:t>,</a:t>
            </a:r>
            <a:r>
              <a:rPr lang="en-US" i="1" dirty="0" err="1" smtClean="0"/>
              <a:t>Pr</a:t>
            </a:r>
            <a:r>
              <a:rPr lang="en-US" dirty="0" smtClean="0"/>
              <a:t>)</a:t>
            </a:r>
          </a:p>
          <a:p>
            <a:pPr marL="447675" indent="-447675">
              <a:buSzPct val="95000"/>
              <a:buFont typeface="Wingdings" pitchFamily="2" charset="2"/>
              <a:buChar char=""/>
              <a:tabLst>
                <a:tab pos="650230" algn="l"/>
              </a:tabLst>
            </a:pPr>
            <a:r>
              <a:rPr lang="en-US" dirty="0" smtClean="0"/>
              <a:t>determine </a:t>
            </a:r>
            <a:r>
              <a:rPr lang="en-US" dirty="0"/>
              <a:t>the set </a:t>
            </a:r>
            <a:r>
              <a:rPr lang="en-US" i="1" dirty="0"/>
              <a:t>M </a:t>
            </a:r>
            <a:r>
              <a:rPr lang="en-US" dirty="0"/>
              <a:t>of </a:t>
            </a:r>
            <a:r>
              <a:rPr lang="en-US" dirty="0" err="1"/>
              <a:t>minterm</a:t>
            </a:r>
            <a:r>
              <a:rPr lang="en-US" dirty="0"/>
              <a:t> </a:t>
            </a:r>
            <a:r>
              <a:rPr lang="en-US" dirty="0" smtClean="0"/>
              <a:t>predicates</a:t>
            </a:r>
          </a:p>
          <a:p>
            <a:pPr marL="447675" indent="-447675">
              <a:buSzPct val="95000"/>
              <a:buFont typeface="Wingdings" pitchFamily="2" charset="2"/>
              <a:buChar char=""/>
              <a:tabLst>
                <a:tab pos="650230" algn="l"/>
              </a:tabLst>
            </a:pPr>
            <a:r>
              <a:rPr lang="en-US" dirty="0" smtClean="0"/>
              <a:t>determine </a:t>
            </a:r>
            <a:r>
              <a:rPr lang="en-US" dirty="0"/>
              <a:t>the set </a:t>
            </a:r>
            <a:r>
              <a:rPr lang="en-US" i="1" dirty="0"/>
              <a:t>I </a:t>
            </a:r>
            <a:r>
              <a:rPr lang="en-US" dirty="0"/>
              <a:t>of implications among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 smtClean="0">
                <a:latin typeface="Symbol" charset="0"/>
                <a:sym typeface="Symbol"/>
              </a:rPr>
              <a:t></a:t>
            </a:r>
            <a:r>
              <a:rPr lang="en-US" dirty="0" smtClean="0"/>
              <a:t> </a:t>
            </a:r>
            <a:r>
              <a:rPr lang="en-US" i="1" dirty="0" smtClean="0"/>
              <a:t>Pr</a:t>
            </a:r>
          </a:p>
          <a:p>
            <a:pPr marL="447675" indent="-447675">
              <a:buSzPct val="95000"/>
              <a:buFont typeface="Wingdings" pitchFamily="2" charset="2"/>
              <a:buChar char=""/>
              <a:tabLst>
                <a:tab pos="650230" algn="l"/>
              </a:tabLst>
            </a:pPr>
            <a:r>
              <a:rPr lang="en-US" dirty="0" smtClean="0"/>
              <a:t>eliminate </a:t>
            </a:r>
            <a:r>
              <a:rPr lang="en-US" dirty="0"/>
              <a:t>the contradictory </a:t>
            </a:r>
            <a:r>
              <a:rPr lang="en-US" dirty="0" err="1"/>
              <a:t>minterms</a:t>
            </a:r>
            <a:r>
              <a:rPr lang="en-US" dirty="0"/>
              <a:t> from </a:t>
            </a:r>
            <a:r>
              <a:rPr lang="en-US" i="1" dirty="0"/>
              <a:t>M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Example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Two candidate relations : PAY and PROJ.</a:t>
            </a:r>
          </a:p>
          <a:p>
            <a:r>
              <a:rPr lang="en-US" dirty="0">
                <a:solidFill>
                  <a:schemeClr val="tx2"/>
                </a:solidFill>
              </a:rPr>
              <a:t>Fragmentation of relation PAY</a:t>
            </a:r>
            <a:r>
              <a:rPr lang="en-US" dirty="0">
                <a:solidFill>
                  <a:schemeClr val="bg2"/>
                </a:solidFill>
              </a:rPr>
              <a:t> </a:t>
            </a:r>
            <a:endParaRPr lang="en-US" dirty="0"/>
          </a:p>
          <a:p>
            <a:pPr lvl="1"/>
            <a:r>
              <a:rPr lang="en-US" dirty="0"/>
              <a:t>Application: Check the salary info and determine raise.</a:t>
            </a:r>
          </a:p>
          <a:p>
            <a:pPr lvl="1"/>
            <a:r>
              <a:rPr lang="en-US" dirty="0"/>
              <a:t>Employee records kept at two sites </a:t>
            </a:r>
            <a:r>
              <a:rPr lang="en-US" dirty="0">
                <a:latin typeface="Symbol" charset="0"/>
              </a:rPr>
              <a:t></a:t>
            </a:r>
            <a:r>
              <a:rPr lang="en-US" dirty="0"/>
              <a:t> application run at two sites</a:t>
            </a:r>
          </a:p>
          <a:p>
            <a:pPr lvl="1"/>
            <a:r>
              <a:rPr lang="en-US" dirty="0"/>
              <a:t>Simple predicates</a:t>
            </a:r>
          </a:p>
          <a:p>
            <a:pPr lvl="2">
              <a:buFont typeface="Monotype Sorts" charset="0"/>
              <a:buNone/>
            </a:pP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 :  SAL ≤ 30000</a:t>
            </a:r>
          </a:p>
          <a:p>
            <a:pPr lvl="2">
              <a:buFont typeface="Monotype Sorts" charset="0"/>
              <a:buNone/>
            </a:pP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dirty="0"/>
              <a:t> :  SAL &gt; 30000</a:t>
            </a:r>
          </a:p>
          <a:p>
            <a:pPr lvl="2">
              <a:buFont typeface="Monotype Sorts" charset="0"/>
              <a:buNone/>
            </a:pPr>
            <a:r>
              <a:rPr lang="en-US" i="1" dirty="0"/>
              <a:t>Pr</a:t>
            </a:r>
            <a:r>
              <a:rPr lang="en-US" dirty="0"/>
              <a:t> = {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dirty="0"/>
              <a:t>} which is complete and minimal </a:t>
            </a:r>
            <a:r>
              <a:rPr lang="en-US" i="1" dirty="0"/>
              <a:t>Pr'</a:t>
            </a:r>
            <a:r>
              <a:rPr lang="en-US" dirty="0"/>
              <a:t>=</a:t>
            </a:r>
            <a:r>
              <a:rPr lang="en-US" i="1" dirty="0"/>
              <a:t>Pr</a:t>
            </a:r>
          </a:p>
          <a:p>
            <a:pPr lvl="1"/>
            <a:r>
              <a:rPr lang="en-US" dirty="0" err="1"/>
              <a:t>Minterm</a:t>
            </a:r>
            <a:r>
              <a:rPr lang="en-US" dirty="0"/>
              <a:t> predicates</a:t>
            </a:r>
          </a:p>
          <a:p>
            <a:pPr lvl="2"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dirty="0"/>
              <a:t> : (SAL ≤ 30000)</a:t>
            </a:r>
          </a:p>
          <a:p>
            <a:pPr lvl="2"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2</a:t>
            </a:r>
            <a:r>
              <a:rPr lang="en-US" dirty="0"/>
              <a:t> : </a:t>
            </a:r>
            <a:r>
              <a:rPr lang="en-US" b="1" dirty="0"/>
              <a:t>NOT</a:t>
            </a:r>
            <a:r>
              <a:rPr lang="en-US" dirty="0"/>
              <a:t>(SAL ≤ 30000) </a:t>
            </a:r>
            <a:r>
              <a:rPr lang="en-US" dirty="0">
                <a:latin typeface="Symbol" charset="0"/>
              </a:rPr>
              <a:t>=</a:t>
            </a:r>
            <a:r>
              <a:rPr lang="en-US" dirty="0"/>
              <a:t> (SAL &gt; 30000)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Dimensions of the Problem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292494" y="8055752"/>
            <a:ext cx="2567652" cy="423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600" dirty="0">
                <a:solidFill>
                  <a:schemeClr val="hlink"/>
                </a:solidFill>
                <a:latin typeface="Book Antiqua"/>
              </a:rPr>
              <a:t>Level of sharing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8964324" y="5346418"/>
            <a:ext cx="3095779" cy="423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600" dirty="0">
                <a:solidFill>
                  <a:schemeClr val="hlink"/>
                </a:solidFill>
                <a:latin typeface="Book Antiqua"/>
              </a:rPr>
              <a:t>Level of knowledge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774507" y="2745458"/>
            <a:ext cx="3721814" cy="423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600" dirty="0">
                <a:solidFill>
                  <a:schemeClr val="hlink"/>
                </a:solidFill>
                <a:latin typeface="Book Antiqua"/>
              </a:rPr>
              <a:t>Access pattern behavior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5671538" y="3576320"/>
            <a:ext cx="0" cy="193265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5689600" y="5508978"/>
            <a:ext cx="3287324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5030329" y="4867769"/>
            <a:ext cx="0" cy="14449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8205" name="Group 13"/>
          <p:cNvGrpSpPr>
            <a:grpSpLocks/>
          </p:cNvGrpSpPr>
          <p:nvPr/>
        </p:nvGrpSpPr>
        <p:grpSpPr bwMode="auto">
          <a:xfrm>
            <a:off x="5030329" y="4867769"/>
            <a:ext cx="2691271" cy="1463040"/>
            <a:chOff x="2228" y="2156"/>
            <a:chExt cx="1192" cy="648"/>
          </a:xfrm>
        </p:grpSpPr>
        <p:sp>
          <p:nvSpPr>
            <p:cNvPr id="8201" name="Line 9"/>
            <p:cNvSpPr>
              <a:spLocks noChangeShapeType="1"/>
            </p:cNvSpPr>
            <p:nvPr/>
          </p:nvSpPr>
          <p:spPr bwMode="auto">
            <a:xfrm>
              <a:off x="3420" y="2156"/>
              <a:ext cx="0" cy="6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2228" y="2156"/>
              <a:ext cx="1184" cy="648"/>
              <a:chOff x="2228" y="2156"/>
              <a:chExt cx="1184" cy="648"/>
            </a:xfrm>
          </p:grpSpPr>
          <p:sp>
            <p:nvSpPr>
              <p:cNvPr id="8202" name="Line 10"/>
              <p:cNvSpPr>
                <a:spLocks noChangeShapeType="1"/>
              </p:cNvSpPr>
              <p:nvPr/>
            </p:nvSpPr>
            <p:spPr bwMode="auto">
              <a:xfrm>
                <a:off x="2228" y="2156"/>
                <a:ext cx="118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8203" name="Line 11"/>
              <p:cNvSpPr>
                <a:spLocks noChangeShapeType="1"/>
              </p:cNvSpPr>
              <p:nvPr/>
            </p:nvSpPr>
            <p:spPr bwMode="auto">
              <a:xfrm>
                <a:off x="2228" y="2804"/>
                <a:ext cx="118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</p:grpSp>
      </p:grpSp>
      <p:sp>
        <p:nvSpPr>
          <p:cNvPr id="8206" name="Line 14"/>
          <p:cNvSpPr>
            <a:spLocks noChangeShapeType="1"/>
          </p:cNvSpPr>
          <p:nvPr/>
        </p:nvSpPr>
        <p:spPr bwMode="auto">
          <a:xfrm flipH="1">
            <a:off x="3811129" y="5508978"/>
            <a:ext cx="1896533" cy="225777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8209" name="Group 17"/>
          <p:cNvGrpSpPr>
            <a:grpSpLocks/>
          </p:cNvGrpSpPr>
          <p:nvPr/>
        </p:nvGrpSpPr>
        <p:grpSpPr bwMode="auto">
          <a:xfrm>
            <a:off x="4334933" y="5671538"/>
            <a:ext cx="2711592" cy="1465298"/>
            <a:chOff x="1920" y="2512"/>
            <a:chExt cx="1201" cy="649"/>
          </a:xfrm>
        </p:grpSpPr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>
              <a:off x="1924" y="2516"/>
              <a:ext cx="0" cy="6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208" name="Freeform 16"/>
            <p:cNvSpPr>
              <a:spLocks/>
            </p:cNvSpPr>
            <p:nvPr/>
          </p:nvSpPr>
          <p:spPr bwMode="auto">
            <a:xfrm>
              <a:off x="1920" y="2512"/>
              <a:ext cx="1201" cy="649"/>
            </a:xfrm>
            <a:custGeom>
              <a:avLst/>
              <a:gdLst>
                <a:gd name="T0" fmla="*/ 0 w 1201"/>
                <a:gd name="T1" fmla="*/ 0 h 649"/>
                <a:gd name="T2" fmla="*/ 1200 w 1201"/>
                <a:gd name="T3" fmla="*/ 0 h 649"/>
                <a:gd name="T4" fmla="*/ 1200 w 1201"/>
                <a:gd name="T5" fmla="*/ 648 h 649"/>
                <a:gd name="T6" fmla="*/ 0 w 1201"/>
                <a:gd name="T7" fmla="*/ 648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1" h="649">
                  <a:moveTo>
                    <a:pt x="0" y="0"/>
                  </a:moveTo>
                  <a:lnTo>
                    <a:pt x="1200" y="0"/>
                  </a:lnTo>
                  <a:lnTo>
                    <a:pt x="1200" y="648"/>
                  </a:lnTo>
                  <a:lnTo>
                    <a:pt x="0" y="64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8210" name="Freeform 18"/>
          <p:cNvSpPr>
            <a:spLocks/>
          </p:cNvSpPr>
          <p:nvPr/>
        </p:nvSpPr>
        <p:spPr bwMode="auto">
          <a:xfrm>
            <a:off x="5689600" y="4045938"/>
            <a:ext cx="2711592" cy="1465298"/>
          </a:xfrm>
          <a:custGeom>
            <a:avLst/>
            <a:gdLst>
              <a:gd name="T0" fmla="*/ 0 w 1201"/>
              <a:gd name="T1" fmla="*/ 0 h 649"/>
              <a:gd name="T2" fmla="*/ 1200 w 1201"/>
              <a:gd name="T3" fmla="*/ 0 h 649"/>
              <a:gd name="T4" fmla="*/ 1200 w 1201"/>
              <a:gd name="T5" fmla="*/ 648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1" h="649">
                <a:moveTo>
                  <a:pt x="0" y="0"/>
                </a:moveTo>
                <a:lnTo>
                  <a:pt x="1200" y="0"/>
                </a:lnTo>
                <a:lnTo>
                  <a:pt x="1200" y="64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 dirty="0">
              <a:latin typeface="Book Antiqua"/>
            </a:endParaRPr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 flipH="1">
            <a:off x="4334933" y="4054969"/>
            <a:ext cx="1372729" cy="162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H="1">
            <a:off x="7044267" y="4054969"/>
            <a:ext cx="1372729" cy="162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 flipH="1">
            <a:off x="7044267" y="5518009"/>
            <a:ext cx="1372729" cy="162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H="1">
            <a:off x="5689600" y="4054969"/>
            <a:ext cx="1372729" cy="162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 flipH="1">
            <a:off x="5689600" y="5518009"/>
            <a:ext cx="1372729" cy="162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7053298" y="4054969"/>
            <a:ext cx="0" cy="14449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>
            <a:off x="5698631" y="5680569"/>
            <a:ext cx="0" cy="14449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8938542" y="4061743"/>
            <a:ext cx="2172369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partial</a:t>
            </a:r>
          </a:p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information </a:t>
            </a:r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 flipV="1">
            <a:off x="5825067" y="3495040"/>
            <a:ext cx="505742" cy="47864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 flipH="1" flipV="1">
            <a:off x="4605867" y="4208498"/>
            <a:ext cx="1029547" cy="121016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21" name="Line 29"/>
          <p:cNvSpPr>
            <a:spLocks noChangeShapeType="1"/>
          </p:cNvSpPr>
          <p:nvPr/>
        </p:nvSpPr>
        <p:spPr bwMode="auto">
          <a:xfrm flipV="1">
            <a:off x="7215858" y="4533618"/>
            <a:ext cx="1733973" cy="88504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22" name="Line 30"/>
          <p:cNvSpPr>
            <a:spLocks noChangeShapeType="1"/>
          </p:cNvSpPr>
          <p:nvPr/>
        </p:nvSpPr>
        <p:spPr bwMode="auto">
          <a:xfrm>
            <a:off x="8516338" y="5626382"/>
            <a:ext cx="433493" cy="54186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23" name="Line 31"/>
          <p:cNvSpPr>
            <a:spLocks noChangeShapeType="1"/>
          </p:cNvSpPr>
          <p:nvPr/>
        </p:nvSpPr>
        <p:spPr bwMode="auto">
          <a:xfrm flipH="1" flipV="1">
            <a:off x="3666631" y="5508978"/>
            <a:ext cx="1264356" cy="7586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24" name="Line 32"/>
          <p:cNvSpPr>
            <a:spLocks noChangeShapeType="1"/>
          </p:cNvSpPr>
          <p:nvPr/>
        </p:nvSpPr>
        <p:spPr bwMode="auto">
          <a:xfrm flipH="1" flipV="1">
            <a:off x="3702756" y="6592711"/>
            <a:ext cx="654756" cy="47864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6224539" y="3174435"/>
            <a:ext cx="154914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dynamic</a:t>
            </a:r>
          </a:p>
        </p:txBody>
      </p:sp>
      <p:sp>
        <p:nvSpPr>
          <p:cNvPr id="8226" name="Rectangle 34"/>
          <p:cNvSpPr>
            <a:spLocks noChangeArrowheads="1"/>
          </p:cNvSpPr>
          <p:nvPr/>
        </p:nvSpPr>
        <p:spPr bwMode="auto">
          <a:xfrm>
            <a:off x="4144830" y="3707271"/>
            <a:ext cx="1030451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static</a:t>
            </a:r>
          </a:p>
        </p:txBody>
      </p:sp>
      <p:sp>
        <p:nvSpPr>
          <p:cNvPr id="8227" name="Rectangle 35"/>
          <p:cNvSpPr>
            <a:spLocks noChangeArrowheads="1"/>
          </p:cNvSpPr>
          <p:nvPr/>
        </p:nvSpPr>
        <p:spPr bwMode="auto">
          <a:xfrm>
            <a:off x="2997015" y="5016782"/>
            <a:ext cx="905743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data</a:t>
            </a:r>
          </a:p>
        </p:txBody>
      </p:sp>
      <p:sp>
        <p:nvSpPr>
          <p:cNvPr id="8228" name="Rectangle 36"/>
          <p:cNvSpPr>
            <a:spLocks noChangeArrowheads="1"/>
          </p:cNvSpPr>
          <p:nvPr/>
        </p:nvSpPr>
        <p:spPr bwMode="auto">
          <a:xfrm>
            <a:off x="2351576" y="5847645"/>
            <a:ext cx="1546380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data +</a:t>
            </a:r>
          </a:p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program</a:t>
            </a:r>
          </a:p>
        </p:txBody>
      </p:sp>
      <p:sp>
        <p:nvSpPr>
          <p:cNvPr id="8229" name="Rectangle 37"/>
          <p:cNvSpPr>
            <a:spLocks noChangeArrowheads="1"/>
          </p:cNvSpPr>
          <p:nvPr/>
        </p:nvSpPr>
        <p:spPr bwMode="auto">
          <a:xfrm>
            <a:off x="8789418" y="6001174"/>
            <a:ext cx="2018678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complete</a:t>
            </a:r>
          </a:p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information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Example</a:t>
            </a:r>
          </a:p>
        </p:txBody>
      </p:sp>
      <p:grpSp>
        <p:nvGrpSpPr>
          <p:cNvPr id="62477" name="Group 13"/>
          <p:cNvGrpSpPr>
            <a:grpSpLocks/>
          </p:cNvGrpSpPr>
          <p:nvPr/>
        </p:nvGrpSpPr>
        <p:grpSpPr bwMode="auto">
          <a:xfrm>
            <a:off x="2377441" y="4319129"/>
            <a:ext cx="3314418" cy="1770098"/>
            <a:chOff x="1216" y="3232"/>
            <a:chExt cx="1468" cy="784"/>
          </a:xfrm>
          <a:noFill/>
        </p:grpSpPr>
        <p:sp>
          <p:nvSpPr>
            <p:cNvPr id="62468" name="Rectangle 4"/>
            <p:cNvSpPr>
              <a:spLocks noChangeArrowheads="1"/>
            </p:cNvSpPr>
            <p:nvPr/>
          </p:nvSpPr>
          <p:spPr bwMode="auto">
            <a:xfrm>
              <a:off x="1216" y="3232"/>
              <a:ext cx="1468" cy="78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2469" name="Line 5"/>
            <p:cNvSpPr>
              <a:spLocks noChangeShapeType="1"/>
            </p:cNvSpPr>
            <p:nvPr/>
          </p:nvSpPr>
          <p:spPr bwMode="auto">
            <a:xfrm>
              <a:off x="1216" y="3520"/>
              <a:ext cx="1468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2470" name="Line 6"/>
            <p:cNvSpPr>
              <a:spLocks noChangeShapeType="1"/>
            </p:cNvSpPr>
            <p:nvPr/>
          </p:nvSpPr>
          <p:spPr bwMode="auto">
            <a:xfrm>
              <a:off x="2128" y="3240"/>
              <a:ext cx="0" cy="776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2471" name="Rectangle 7"/>
            <p:cNvSpPr>
              <a:spLocks noChangeArrowheads="1"/>
            </p:cNvSpPr>
            <p:nvPr/>
          </p:nvSpPr>
          <p:spPr bwMode="auto">
            <a:xfrm>
              <a:off x="1306" y="3262"/>
              <a:ext cx="492" cy="2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TITLE</a:t>
              </a:r>
            </a:p>
          </p:txBody>
        </p:sp>
        <p:sp>
          <p:nvSpPr>
            <p:cNvPr id="62472" name="Rectangle 8"/>
            <p:cNvSpPr>
              <a:spLocks noChangeArrowheads="1"/>
            </p:cNvSpPr>
            <p:nvPr/>
          </p:nvSpPr>
          <p:spPr bwMode="auto">
            <a:xfrm>
              <a:off x="1242" y="3510"/>
              <a:ext cx="812" cy="2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Mech. Eng.</a:t>
              </a:r>
            </a:p>
          </p:txBody>
        </p:sp>
        <p:sp>
          <p:nvSpPr>
            <p:cNvPr id="62473" name="Rectangle 9"/>
            <p:cNvSpPr>
              <a:spLocks noChangeArrowheads="1"/>
            </p:cNvSpPr>
            <p:nvPr/>
          </p:nvSpPr>
          <p:spPr bwMode="auto">
            <a:xfrm>
              <a:off x="1229" y="3750"/>
              <a:ext cx="911" cy="2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Programmer</a:t>
              </a:r>
            </a:p>
          </p:txBody>
        </p:sp>
        <p:sp>
          <p:nvSpPr>
            <p:cNvPr id="62474" name="Rectangle 10"/>
            <p:cNvSpPr>
              <a:spLocks noChangeArrowheads="1"/>
            </p:cNvSpPr>
            <p:nvPr/>
          </p:nvSpPr>
          <p:spPr bwMode="auto">
            <a:xfrm>
              <a:off x="2214" y="3250"/>
              <a:ext cx="364" cy="2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SAL</a:t>
              </a:r>
            </a:p>
          </p:txBody>
        </p:sp>
        <p:sp>
          <p:nvSpPr>
            <p:cNvPr id="62475" name="Rectangle 11"/>
            <p:cNvSpPr>
              <a:spLocks noChangeArrowheads="1"/>
            </p:cNvSpPr>
            <p:nvPr/>
          </p:nvSpPr>
          <p:spPr bwMode="auto">
            <a:xfrm>
              <a:off x="2191" y="3510"/>
              <a:ext cx="450" cy="2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27000</a:t>
              </a:r>
            </a:p>
          </p:txBody>
        </p:sp>
        <p:sp>
          <p:nvSpPr>
            <p:cNvPr id="62476" name="Rectangle 12"/>
            <p:cNvSpPr>
              <a:spLocks noChangeArrowheads="1"/>
            </p:cNvSpPr>
            <p:nvPr/>
          </p:nvSpPr>
          <p:spPr bwMode="auto">
            <a:xfrm>
              <a:off x="2191" y="3750"/>
              <a:ext cx="450" cy="2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24000</a:t>
              </a:r>
            </a:p>
          </p:txBody>
        </p:sp>
      </p:grpSp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2370689" y="3793067"/>
            <a:ext cx="1002279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Book Antiqua"/>
              </a:rPr>
              <a:t>PAY</a:t>
            </a:r>
            <a:r>
              <a:rPr lang="en-US" sz="2600" baseline="-25000" dirty="0">
                <a:solidFill>
                  <a:schemeClr val="tx2"/>
                </a:solidFill>
                <a:latin typeface="Book Antiqua"/>
              </a:rPr>
              <a:t>1</a:t>
            </a:r>
          </a:p>
        </p:txBody>
      </p:sp>
      <p:sp>
        <p:nvSpPr>
          <p:cNvPr id="62480" name="Rectangle 16"/>
          <p:cNvSpPr>
            <a:spLocks noChangeArrowheads="1"/>
          </p:cNvSpPr>
          <p:nvPr/>
        </p:nvSpPr>
        <p:spPr bwMode="auto">
          <a:xfrm>
            <a:off x="7247489" y="3793067"/>
            <a:ext cx="1002279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Book Antiqua"/>
              </a:rPr>
              <a:t>PAY</a:t>
            </a:r>
            <a:r>
              <a:rPr lang="en-US" sz="2600" baseline="-25000" dirty="0">
                <a:solidFill>
                  <a:schemeClr val="tx2"/>
                </a:solidFill>
                <a:latin typeface="Book Antiqua"/>
              </a:rPr>
              <a:t>2</a:t>
            </a:r>
          </a:p>
        </p:txBody>
      </p:sp>
      <p:sp>
        <p:nvSpPr>
          <p:cNvPr id="62481" name="Rectangle 17"/>
          <p:cNvSpPr>
            <a:spLocks noChangeArrowheads="1"/>
          </p:cNvSpPr>
          <p:nvPr/>
        </p:nvSpPr>
        <p:spPr bwMode="auto">
          <a:xfrm>
            <a:off x="7200054" y="4319129"/>
            <a:ext cx="3314418" cy="177009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2482" name="Line 18"/>
          <p:cNvSpPr>
            <a:spLocks noChangeShapeType="1"/>
          </p:cNvSpPr>
          <p:nvPr/>
        </p:nvSpPr>
        <p:spPr bwMode="auto">
          <a:xfrm>
            <a:off x="7200054" y="4969370"/>
            <a:ext cx="331441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2483" name="Line 19"/>
          <p:cNvSpPr>
            <a:spLocks noChangeShapeType="1"/>
          </p:cNvSpPr>
          <p:nvPr/>
        </p:nvSpPr>
        <p:spPr bwMode="auto">
          <a:xfrm>
            <a:off x="9259147" y="4337192"/>
            <a:ext cx="0" cy="175203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2484" name="Rectangle 20"/>
          <p:cNvSpPr>
            <a:spLocks noChangeArrowheads="1"/>
          </p:cNvSpPr>
          <p:nvPr/>
        </p:nvSpPr>
        <p:spPr bwMode="auto">
          <a:xfrm>
            <a:off x="7364562" y="4386864"/>
            <a:ext cx="118821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TITLE</a:t>
            </a:r>
          </a:p>
        </p:txBody>
      </p:sp>
      <p:sp>
        <p:nvSpPr>
          <p:cNvPr id="62485" name="Rectangle 21"/>
          <p:cNvSpPr>
            <a:spLocks noChangeArrowheads="1"/>
          </p:cNvSpPr>
          <p:nvPr/>
        </p:nvSpPr>
        <p:spPr bwMode="auto">
          <a:xfrm>
            <a:off x="7234146" y="4946793"/>
            <a:ext cx="1810287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Elect. Eng.</a:t>
            </a:r>
          </a:p>
        </p:txBody>
      </p:sp>
      <p:sp>
        <p:nvSpPr>
          <p:cNvPr id="62486" name="Rectangle 22"/>
          <p:cNvSpPr>
            <a:spLocks noChangeArrowheads="1"/>
          </p:cNvSpPr>
          <p:nvPr/>
        </p:nvSpPr>
        <p:spPr bwMode="auto">
          <a:xfrm>
            <a:off x="7217544" y="5488659"/>
            <a:ext cx="182542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Syst. Anal.</a:t>
            </a:r>
          </a:p>
        </p:txBody>
      </p:sp>
      <p:sp>
        <p:nvSpPr>
          <p:cNvPr id="62487" name="Rectangle 23"/>
          <p:cNvSpPr>
            <a:spLocks noChangeArrowheads="1"/>
          </p:cNvSpPr>
          <p:nvPr/>
        </p:nvSpPr>
        <p:spPr bwMode="auto">
          <a:xfrm>
            <a:off x="9415268" y="4359771"/>
            <a:ext cx="89792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SAL</a:t>
            </a:r>
          </a:p>
        </p:txBody>
      </p:sp>
      <p:sp>
        <p:nvSpPr>
          <p:cNvPr id="62488" name="Rectangle 24"/>
          <p:cNvSpPr>
            <a:spLocks noChangeArrowheads="1"/>
          </p:cNvSpPr>
          <p:nvPr/>
        </p:nvSpPr>
        <p:spPr bwMode="auto">
          <a:xfrm>
            <a:off x="9362658" y="4946793"/>
            <a:ext cx="1093457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40000</a:t>
            </a:r>
          </a:p>
        </p:txBody>
      </p:sp>
      <p:sp>
        <p:nvSpPr>
          <p:cNvPr id="62489" name="Rectangle 25"/>
          <p:cNvSpPr>
            <a:spLocks noChangeArrowheads="1"/>
          </p:cNvSpPr>
          <p:nvPr/>
        </p:nvSpPr>
        <p:spPr bwMode="auto">
          <a:xfrm>
            <a:off x="9362658" y="5488659"/>
            <a:ext cx="1093457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34000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Example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tx2"/>
                </a:solidFill>
              </a:rPr>
              <a:t>Fragmentation of relation PROJ </a:t>
            </a:r>
            <a:endParaRPr lang="en-US"/>
          </a:p>
          <a:p>
            <a:pPr marL="1056623" lvl="1">
              <a:lnSpc>
                <a:spcPct val="80000"/>
              </a:lnSpc>
            </a:pPr>
            <a:r>
              <a:rPr lang="en-US"/>
              <a:t>Applications:</a:t>
            </a:r>
          </a:p>
          <a:p>
            <a:pPr marL="1544296" lvl="2">
              <a:lnSpc>
                <a:spcPct val="80000"/>
              </a:lnSpc>
            </a:pPr>
            <a:r>
              <a:rPr lang="en-US"/>
              <a:t>Find the name and budget of projects given their no.</a:t>
            </a:r>
          </a:p>
          <a:p>
            <a:pPr marL="1950690" lvl="3">
              <a:lnSpc>
                <a:spcPct val="80000"/>
              </a:lnSpc>
            </a:pPr>
            <a:r>
              <a:rPr lang="en-US" sz="2600"/>
              <a:t>Issued at three sites</a:t>
            </a:r>
          </a:p>
          <a:p>
            <a:pPr marL="1544296" lvl="2">
              <a:lnSpc>
                <a:spcPct val="80000"/>
              </a:lnSpc>
            </a:pPr>
            <a:r>
              <a:rPr lang="en-US"/>
              <a:t>Access project information according to budget 	</a:t>
            </a:r>
          </a:p>
          <a:p>
            <a:pPr marL="1950690" lvl="3">
              <a:lnSpc>
                <a:spcPct val="80000"/>
              </a:lnSpc>
            </a:pPr>
            <a:r>
              <a:rPr lang="en-US" sz="2600"/>
              <a:t>one site accesses ≤200000 other accesses &gt;200000</a:t>
            </a:r>
          </a:p>
          <a:p>
            <a:pPr marL="1056623" lvl="1">
              <a:lnSpc>
                <a:spcPct val="80000"/>
              </a:lnSpc>
            </a:pPr>
            <a:r>
              <a:rPr lang="en-US"/>
              <a:t>Simple predicates</a:t>
            </a:r>
          </a:p>
          <a:p>
            <a:pPr marL="1056623" lvl="1">
              <a:lnSpc>
                <a:spcPct val="80000"/>
              </a:lnSpc>
            </a:pPr>
            <a:r>
              <a:rPr lang="en-US"/>
              <a:t>For application (1)</a:t>
            </a:r>
          </a:p>
          <a:p>
            <a:pPr marL="1544296" lvl="2">
              <a:lnSpc>
                <a:spcPct val="80000"/>
              </a:lnSpc>
              <a:buNone/>
            </a:pPr>
            <a:r>
              <a:rPr lang="en-US" i="1"/>
              <a:t>p</a:t>
            </a:r>
            <a:r>
              <a:rPr lang="en-US" baseline="-25000"/>
              <a:t>1</a:t>
            </a:r>
            <a:r>
              <a:rPr lang="en-US"/>
              <a:t> : LOC = “Montreal”</a:t>
            </a:r>
          </a:p>
          <a:p>
            <a:pPr marL="1544296" lvl="2">
              <a:lnSpc>
                <a:spcPct val="80000"/>
              </a:lnSpc>
              <a:buNone/>
            </a:pPr>
            <a:r>
              <a:rPr lang="en-US" i="1"/>
              <a:t>p</a:t>
            </a:r>
            <a:r>
              <a:rPr lang="en-US" baseline="-25000"/>
              <a:t>2</a:t>
            </a:r>
            <a:r>
              <a:rPr lang="en-US"/>
              <a:t> : LOC = “New York”</a:t>
            </a:r>
          </a:p>
          <a:p>
            <a:pPr marL="1544296" lvl="2">
              <a:lnSpc>
                <a:spcPct val="80000"/>
              </a:lnSpc>
              <a:buNone/>
            </a:pPr>
            <a:r>
              <a:rPr lang="en-US" i="1"/>
              <a:t>p</a:t>
            </a:r>
            <a:r>
              <a:rPr lang="en-US" baseline="-25000"/>
              <a:t>3</a:t>
            </a:r>
            <a:r>
              <a:rPr lang="en-US"/>
              <a:t> : LOC = “Paris”</a:t>
            </a:r>
          </a:p>
          <a:p>
            <a:pPr marL="1056623" lvl="1">
              <a:lnSpc>
                <a:spcPct val="80000"/>
              </a:lnSpc>
            </a:pPr>
            <a:r>
              <a:rPr lang="en-US"/>
              <a:t>For application (2)</a:t>
            </a:r>
          </a:p>
          <a:p>
            <a:pPr marL="1544296" lvl="2">
              <a:lnSpc>
                <a:spcPct val="80000"/>
              </a:lnSpc>
              <a:buNone/>
            </a:pPr>
            <a:r>
              <a:rPr lang="en-US" i="1"/>
              <a:t>p</a:t>
            </a:r>
            <a:r>
              <a:rPr lang="en-US" baseline="-25000"/>
              <a:t>4</a:t>
            </a:r>
            <a:r>
              <a:rPr lang="en-US"/>
              <a:t> : BUDGET ≤ 200000</a:t>
            </a:r>
          </a:p>
          <a:p>
            <a:pPr marL="1544296" lvl="2">
              <a:lnSpc>
                <a:spcPct val="80000"/>
              </a:lnSpc>
              <a:buNone/>
            </a:pPr>
            <a:r>
              <a:rPr lang="en-US" i="1"/>
              <a:t>p</a:t>
            </a:r>
            <a:r>
              <a:rPr lang="en-US" baseline="-25000"/>
              <a:t>5</a:t>
            </a:r>
            <a:r>
              <a:rPr lang="en-US"/>
              <a:t> : BUDGET &gt; 200000</a:t>
            </a:r>
          </a:p>
          <a:p>
            <a:pPr marL="1056623" lvl="1">
              <a:lnSpc>
                <a:spcPct val="80000"/>
              </a:lnSpc>
            </a:pPr>
            <a:r>
              <a:rPr lang="en-US" i="1"/>
              <a:t>Pr</a:t>
            </a:r>
            <a:r>
              <a:rPr lang="en-US"/>
              <a:t> = </a:t>
            </a:r>
            <a:r>
              <a:rPr lang="en-US" i="1"/>
              <a:t>Pr'</a:t>
            </a:r>
            <a:r>
              <a:rPr lang="en-US"/>
              <a:t> = {</a:t>
            </a:r>
            <a:r>
              <a:rPr lang="en-US" i="1"/>
              <a:t>p</a:t>
            </a:r>
            <a:r>
              <a:rPr lang="en-US" baseline="-25000"/>
              <a:t>1</a:t>
            </a:r>
            <a:r>
              <a:rPr lang="en-US"/>
              <a:t>,</a:t>
            </a:r>
            <a:r>
              <a:rPr lang="en-US" i="1"/>
              <a:t>p</a:t>
            </a:r>
            <a:r>
              <a:rPr lang="en-US" baseline="-25000"/>
              <a:t>2</a:t>
            </a:r>
            <a:r>
              <a:rPr lang="en-US"/>
              <a:t>,</a:t>
            </a:r>
            <a:r>
              <a:rPr lang="en-US" i="1"/>
              <a:t>p</a:t>
            </a:r>
            <a:r>
              <a:rPr lang="en-US" baseline="-25000"/>
              <a:t>3</a:t>
            </a:r>
            <a:r>
              <a:rPr lang="en-US"/>
              <a:t>,</a:t>
            </a:r>
            <a:r>
              <a:rPr lang="en-US" i="1"/>
              <a:t>p</a:t>
            </a:r>
            <a:r>
              <a:rPr lang="en-US" baseline="-25000"/>
              <a:t>4</a:t>
            </a:r>
            <a:r>
              <a:rPr lang="en-US"/>
              <a:t>,</a:t>
            </a:r>
            <a:r>
              <a:rPr lang="en-US" i="1"/>
              <a:t>p</a:t>
            </a:r>
            <a:r>
              <a:rPr lang="en-US" baseline="-25000"/>
              <a:t>5</a:t>
            </a:r>
            <a:r>
              <a:rPr lang="en-US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Fragmentation of relation PROJ continued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 err="1"/>
              <a:t>Minterm</a:t>
            </a:r>
            <a:r>
              <a:rPr lang="en-US" dirty="0"/>
              <a:t> fragments left after elimination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dirty="0"/>
              <a:t> : (LOC = “Montreal”) </a:t>
            </a:r>
            <a:r>
              <a:rPr lang="en-US" dirty="0" smtClean="0">
                <a:latin typeface="Symbol" charset="0"/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/>
              <a:t>(BUDGET ≤ 200000)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2</a:t>
            </a:r>
            <a:r>
              <a:rPr lang="en-US" dirty="0"/>
              <a:t> : (LOC = “Montreal”) </a:t>
            </a:r>
            <a:r>
              <a:rPr lang="en-US" dirty="0" smtClean="0">
                <a:latin typeface="Symbol" charset="0"/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/>
              <a:t>(BUDGET &gt; 200000)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3</a:t>
            </a:r>
            <a:r>
              <a:rPr lang="en-US" dirty="0"/>
              <a:t> : (LOC = “New York”) </a:t>
            </a:r>
            <a:r>
              <a:rPr lang="en-US" dirty="0" smtClean="0">
                <a:latin typeface="Symbol" charset="0"/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/>
              <a:t>(BUDGET ≤ 200000)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4</a:t>
            </a:r>
            <a:r>
              <a:rPr lang="en-US" dirty="0"/>
              <a:t> : (LOC = “New York”) </a:t>
            </a:r>
            <a:r>
              <a:rPr lang="en-US" dirty="0" smtClean="0">
                <a:latin typeface="Symbol" charset="0"/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/>
              <a:t>(BUDGET &gt; 200000)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5</a:t>
            </a:r>
            <a:r>
              <a:rPr lang="en-US" dirty="0"/>
              <a:t> : (LOC = “Paris”) </a:t>
            </a:r>
            <a:r>
              <a:rPr lang="en-US" dirty="0" smtClean="0">
                <a:latin typeface="Symbol" charset="0"/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/>
              <a:t>(BUDGET ≤ 200000)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6</a:t>
            </a:r>
            <a:r>
              <a:rPr lang="en-US" dirty="0"/>
              <a:t> : (LOC = “Paris”) </a:t>
            </a:r>
            <a:r>
              <a:rPr lang="en-US" dirty="0" smtClean="0">
                <a:latin typeface="Symbol" charset="0"/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/>
              <a:t>(BUDGET &gt; 200000)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Example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Example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661019" y="2880924"/>
            <a:ext cx="1168293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PROJ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526063" y="3526649"/>
            <a:ext cx="6048345" cy="14765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627663" y="3662116"/>
            <a:ext cx="837636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PNO</a:t>
            </a:r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1589476" y="3662116"/>
            <a:ext cx="1293707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PNAME</a:t>
            </a: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3822418" y="3662116"/>
            <a:ext cx="1406596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BUDGET</a:t>
            </a: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5391574" y="3662116"/>
            <a:ext cx="803769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LOC</a:t>
            </a:r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>
            <a:off x="1548836" y="3531165"/>
            <a:ext cx="0" cy="147207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>
            <a:off x="3788552" y="3558258"/>
            <a:ext cx="0" cy="144497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>
            <a:off x="5244818" y="3531165"/>
            <a:ext cx="0" cy="147207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>
            <a:off x="523805" y="4280747"/>
            <a:ext cx="60506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6757530" y="3526649"/>
            <a:ext cx="5994399" cy="14765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8623" name="Rectangle 15"/>
          <p:cNvSpPr>
            <a:spLocks noChangeArrowheads="1"/>
          </p:cNvSpPr>
          <p:nvPr/>
        </p:nvSpPr>
        <p:spPr bwMode="auto">
          <a:xfrm>
            <a:off x="6822684" y="3635023"/>
            <a:ext cx="915042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PNO</a:t>
            </a:r>
          </a:p>
        </p:txBody>
      </p:sp>
      <p:sp>
        <p:nvSpPr>
          <p:cNvPr id="68624" name="Rectangle 16"/>
          <p:cNvSpPr>
            <a:spLocks noChangeArrowheads="1"/>
          </p:cNvSpPr>
          <p:nvPr/>
        </p:nvSpPr>
        <p:spPr bwMode="auto">
          <a:xfrm>
            <a:off x="7794349" y="3635023"/>
            <a:ext cx="1371728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PNAME</a:t>
            </a:r>
          </a:p>
        </p:txBody>
      </p:sp>
      <p:sp>
        <p:nvSpPr>
          <p:cNvPr id="68625" name="Rectangle 17"/>
          <p:cNvSpPr>
            <a:spLocks noChangeArrowheads="1"/>
          </p:cNvSpPr>
          <p:nvPr/>
        </p:nvSpPr>
        <p:spPr bwMode="auto">
          <a:xfrm>
            <a:off x="9991589" y="3635023"/>
            <a:ext cx="1483776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BUDGET</a:t>
            </a:r>
          </a:p>
        </p:txBody>
      </p:sp>
      <p:sp>
        <p:nvSpPr>
          <p:cNvPr id="68626" name="Rectangle 18"/>
          <p:cNvSpPr>
            <a:spLocks noChangeArrowheads="1"/>
          </p:cNvSpPr>
          <p:nvPr/>
        </p:nvSpPr>
        <p:spPr bwMode="auto">
          <a:xfrm>
            <a:off x="11630683" y="3635023"/>
            <a:ext cx="881053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LOC</a:t>
            </a:r>
          </a:p>
        </p:txBody>
      </p:sp>
      <p:sp>
        <p:nvSpPr>
          <p:cNvPr id="68627" name="Line 19"/>
          <p:cNvSpPr>
            <a:spLocks noChangeShapeType="1"/>
          </p:cNvSpPr>
          <p:nvPr/>
        </p:nvSpPr>
        <p:spPr bwMode="auto">
          <a:xfrm>
            <a:off x="7789333" y="3504071"/>
            <a:ext cx="0" cy="147207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8628" name="Line 20"/>
          <p:cNvSpPr>
            <a:spLocks noChangeShapeType="1"/>
          </p:cNvSpPr>
          <p:nvPr/>
        </p:nvSpPr>
        <p:spPr bwMode="auto">
          <a:xfrm>
            <a:off x="10049370" y="3531164"/>
            <a:ext cx="0" cy="144497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8629" name="Line 21"/>
          <p:cNvSpPr>
            <a:spLocks noChangeShapeType="1"/>
          </p:cNvSpPr>
          <p:nvPr/>
        </p:nvSpPr>
        <p:spPr bwMode="auto">
          <a:xfrm>
            <a:off x="11383716" y="3504071"/>
            <a:ext cx="0" cy="147207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8630" name="Line 22"/>
          <p:cNvSpPr>
            <a:spLocks noChangeShapeType="1"/>
          </p:cNvSpPr>
          <p:nvPr/>
        </p:nvSpPr>
        <p:spPr bwMode="auto">
          <a:xfrm>
            <a:off x="6755271" y="4253653"/>
            <a:ext cx="599665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8631" name="Rectangle 23"/>
          <p:cNvSpPr>
            <a:spLocks noChangeArrowheads="1"/>
          </p:cNvSpPr>
          <p:nvPr/>
        </p:nvSpPr>
        <p:spPr bwMode="auto">
          <a:xfrm>
            <a:off x="655506" y="4404926"/>
            <a:ext cx="585524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P1</a:t>
            </a:r>
          </a:p>
        </p:txBody>
      </p:sp>
      <p:sp>
        <p:nvSpPr>
          <p:cNvPr id="68632" name="Rectangle 24"/>
          <p:cNvSpPr>
            <a:spLocks noChangeArrowheads="1"/>
          </p:cNvSpPr>
          <p:nvPr/>
        </p:nvSpPr>
        <p:spPr bwMode="auto">
          <a:xfrm>
            <a:off x="1468287" y="4404926"/>
            <a:ext cx="2375978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Instrumentation</a:t>
            </a:r>
          </a:p>
        </p:txBody>
      </p:sp>
      <p:sp>
        <p:nvSpPr>
          <p:cNvPr id="68633" name="Rectangle 25"/>
          <p:cNvSpPr>
            <a:spLocks noChangeArrowheads="1"/>
          </p:cNvSpPr>
          <p:nvPr/>
        </p:nvSpPr>
        <p:spPr bwMode="auto">
          <a:xfrm>
            <a:off x="3807712" y="4404926"/>
            <a:ext cx="1144753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150000</a:t>
            </a:r>
          </a:p>
        </p:txBody>
      </p:sp>
      <p:sp>
        <p:nvSpPr>
          <p:cNvPr id="68634" name="Rectangle 26"/>
          <p:cNvSpPr>
            <a:spLocks noChangeArrowheads="1"/>
          </p:cNvSpPr>
          <p:nvPr/>
        </p:nvSpPr>
        <p:spPr bwMode="auto">
          <a:xfrm>
            <a:off x="5152249" y="4404926"/>
            <a:ext cx="1494167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Montreal</a:t>
            </a:r>
          </a:p>
        </p:txBody>
      </p:sp>
      <p:sp>
        <p:nvSpPr>
          <p:cNvPr id="68635" name="Rectangle 27"/>
          <p:cNvSpPr>
            <a:spLocks noChangeArrowheads="1"/>
          </p:cNvSpPr>
          <p:nvPr/>
        </p:nvSpPr>
        <p:spPr bwMode="auto">
          <a:xfrm>
            <a:off x="6986315" y="4393636"/>
            <a:ext cx="585524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P2</a:t>
            </a:r>
          </a:p>
        </p:txBody>
      </p:sp>
      <p:sp>
        <p:nvSpPr>
          <p:cNvPr id="68636" name="Rectangle 28"/>
          <p:cNvSpPr>
            <a:spLocks noChangeArrowheads="1"/>
          </p:cNvSpPr>
          <p:nvPr/>
        </p:nvSpPr>
        <p:spPr bwMode="auto">
          <a:xfrm>
            <a:off x="7893191" y="4219787"/>
            <a:ext cx="1456268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Database</a:t>
            </a:r>
          </a:p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Develop.</a:t>
            </a:r>
          </a:p>
        </p:txBody>
      </p:sp>
      <p:sp>
        <p:nvSpPr>
          <p:cNvPr id="68637" name="Rectangle 29"/>
          <p:cNvSpPr>
            <a:spLocks noChangeArrowheads="1"/>
          </p:cNvSpPr>
          <p:nvPr/>
        </p:nvSpPr>
        <p:spPr bwMode="auto">
          <a:xfrm>
            <a:off x="10039179" y="4393636"/>
            <a:ext cx="1144753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135000</a:t>
            </a:r>
          </a:p>
        </p:txBody>
      </p:sp>
      <p:sp>
        <p:nvSpPr>
          <p:cNvPr id="68638" name="Rectangle 30"/>
          <p:cNvSpPr>
            <a:spLocks noChangeArrowheads="1"/>
          </p:cNvSpPr>
          <p:nvPr/>
        </p:nvSpPr>
        <p:spPr bwMode="auto">
          <a:xfrm>
            <a:off x="11239055" y="4393636"/>
            <a:ext cx="1580770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New York</a:t>
            </a:r>
          </a:p>
        </p:txBody>
      </p:sp>
      <p:sp>
        <p:nvSpPr>
          <p:cNvPr id="68639" name="Rectangle 31"/>
          <p:cNvSpPr>
            <a:spLocks noChangeArrowheads="1"/>
          </p:cNvSpPr>
          <p:nvPr/>
        </p:nvSpPr>
        <p:spPr bwMode="auto">
          <a:xfrm>
            <a:off x="6865392" y="2853831"/>
            <a:ext cx="1168293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PROJ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68640" name="Rectangle 32"/>
          <p:cNvSpPr>
            <a:spLocks noChangeArrowheads="1"/>
          </p:cNvSpPr>
          <p:nvPr/>
        </p:nvSpPr>
        <p:spPr bwMode="auto">
          <a:xfrm>
            <a:off x="714151" y="5373511"/>
            <a:ext cx="1170401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PROJ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4</a:t>
            </a:r>
          </a:p>
        </p:txBody>
      </p:sp>
      <p:sp>
        <p:nvSpPr>
          <p:cNvPr id="68641" name="Rectangle 33"/>
          <p:cNvSpPr>
            <a:spLocks noChangeArrowheads="1"/>
          </p:cNvSpPr>
          <p:nvPr/>
        </p:nvSpPr>
        <p:spPr bwMode="auto">
          <a:xfrm>
            <a:off x="7000859" y="5373511"/>
            <a:ext cx="1168293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PROJ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6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1720" y="6073423"/>
            <a:ext cx="6194620" cy="1476587"/>
            <a:chOff x="523804" y="6073423"/>
            <a:chExt cx="6194620" cy="1476587"/>
          </a:xfrm>
          <a:noFill/>
        </p:grpSpPr>
        <p:sp>
          <p:nvSpPr>
            <p:cNvPr id="68642" name="Rectangle 34"/>
            <p:cNvSpPr>
              <a:spLocks noChangeArrowheads="1"/>
            </p:cNvSpPr>
            <p:nvPr/>
          </p:nvSpPr>
          <p:spPr bwMode="auto">
            <a:xfrm>
              <a:off x="526106" y="6073423"/>
              <a:ext cx="6192318" cy="1476587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8643" name="Rectangle 35"/>
            <p:cNvSpPr>
              <a:spLocks noChangeArrowheads="1"/>
            </p:cNvSpPr>
            <p:nvPr/>
          </p:nvSpPr>
          <p:spPr bwMode="auto">
            <a:xfrm>
              <a:off x="629704" y="6208890"/>
              <a:ext cx="837994" cy="44478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PNO</a:t>
              </a:r>
            </a:p>
          </p:txBody>
        </p:sp>
        <p:sp>
          <p:nvSpPr>
            <p:cNvPr id="68644" name="Rectangle 36"/>
            <p:cNvSpPr>
              <a:spLocks noChangeArrowheads="1"/>
            </p:cNvSpPr>
            <p:nvPr/>
          </p:nvSpPr>
          <p:spPr bwMode="auto">
            <a:xfrm>
              <a:off x="1615038" y="6208890"/>
              <a:ext cx="1293826" cy="44478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PNAME</a:t>
              </a:r>
            </a:p>
          </p:txBody>
        </p:sp>
        <p:sp>
          <p:nvSpPr>
            <p:cNvPr id="68645" name="Rectangle 37"/>
            <p:cNvSpPr>
              <a:spLocks noChangeArrowheads="1"/>
            </p:cNvSpPr>
            <p:nvPr/>
          </p:nvSpPr>
          <p:spPr bwMode="auto">
            <a:xfrm>
              <a:off x="3905709" y="6208890"/>
              <a:ext cx="1406633" cy="44478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BUDGET</a:t>
              </a:r>
            </a:p>
          </p:txBody>
        </p:sp>
        <p:sp>
          <p:nvSpPr>
            <p:cNvPr id="68646" name="Rectangle 38"/>
            <p:cNvSpPr>
              <a:spLocks noChangeArrowheads="1"/>
            </p:cNvSpPr>
            <p:nvPr/>
          </p:nvSpPr>
          <p:spPr bwMode="auto">
            <a:xfrm>
              <a:off x="5510330" y="6208890"/>
              <a:ext cx="803461" cy="44478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LOC</a:t>
              </a:r>
            </a:p>
          </p:txBody>
        </p:sp>
        <p:sp>
          <p:nvSpPr>
            <p:cNvPr id="68647" name="Line 39"/>
            <p:cNvSpPr>
              <a:spLocks noChangeShapeType="1"/>
            </p:cNvSpPr>
            <p:nvPr/>
          </p:nvSpPr>
          <p:spPr bwMode="auto">
            <a:xfrm>
              <a:off x="1573599" y="6077939"/>
              <a:ext cx="0" cy="147207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8648" name="Line 40"/>
            <p:cNvSpPr>
              <a:spLocks noChangeShapeType="1"/>
            </p:cNvSpPr>
            <p:nvPr/>
          </p:nvSpPr>
          <p:spPr bwMode="auto">
            <a:xfrm>
              <a:off x="3868874" y="6105032"/>
              <a:ext cx="0" cy="1444978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8649" name="Line 41"/>
            <p:cNvSpPr>
              <a:spLocks noChangeShapeType="1"/>
            </p:cNvSpPr>
            <p:nvPr/>
          </p:nvSpPr>
          <p:spPr bwMode="auto">
            <a:xfrm>
              <a:off x="5360688" y="6077939"/>
              <a:ext cx="0" cy="147207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8650" name="Line 42"/>
            <p:cNvSpPr>
              <a:spLocks noChangeShapeType="1"/>
            </p:cNvSpPr>
            <p:nvPr/>
          </p:nvSpPr>
          <p:spPr bwMode="auto">
            <a:xfrm>
              <a:off x="523804" y="6827521"/>
              <a:ext cx="619462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68652" name="Rectangle 44"/>
          <p:cNvSpPr>
            <a:spLocks noChangeArrowheads="1"/>
          </p:cNvSpPr>
          <p:nvPr/>
        </p:nvSpPr>
        <p:spPr bwMode="auto">
          <a:xfrm>
            <a:off x="590187" y="6899770"/>
            <a:ext cx="585524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P3 </a:t>
            </a:r>
          </a:p>
        </p:txBody>
      </p:sp>
      <p:sp>
        <p:nvSpPr>
          <p:cNvPr id="68653" name="Rectangle 45"/>
          <p:cNvSpPr>
            <a:spLocks noChangeArrowheads="1"/>
          </p:cNvSpPr>
          <p:nvPr/>
        </p:nvSpPr>
        <p:spPr bwMode="auto">
          <a:xfrm>
            <a:off x="1439098" y="6899770"/>
            <a:ext cx="1822942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CAD/CAM</a:t>
            </a:r>
          </a:p>
        </p:txBody>
      </p:sp>
      <p:sp>
        <p:nvSpPr>
          <p:cNvPr id="68654" name="Rectangle 46"/>
          <p:cNvSpPr>
            <a:spLocks noChangeArrowheads="1"/>
          </p:cNvSpPr>
          <p:nvPr/>
        </p:nvSpPr>
        <p:spPr bwMode="auto">
          <a:xfrm>
            <a:off x="3728846" y="6899770"/>
            <a:ext cx="1144753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250000</a:t>
            </a:r>
          </a:p>
        </p:txBody>
      </p:sp>
      <p:sp>
        <p:nvSpPr>
          <p:cNvPr id="68655" name="Rectangle 47"/>
          <p:cNvSpPr>
            <a:spLocks noChangeArrowheads="1"/>
          </p:cNvSpPr>
          <p:nvPr/>
        </p:nvSpPr>
        <p:spPr bwMode="auto">
          <a:xfrm>
            <a:off x="5098219" y="6899770"/>
            <a:ext cx="1582702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New York</a:t>
            </a:r>
          </a:p>
        </p:txBody>
      </p:sp>
      <p:grpSp>
        <p:nvGrpSpPr>
          <p:cNvPr id="68665" name="Group 57"/>
          <p:cNvGrpSpPr>
            <a:grpSpLocks/>
          </p:cNvGrpSpPr>
          <p:nvPr/>
        </p:nvGrpSpPr>
        <p:grpSpPr bwMode="auto">
          <a:xfrm>
            <a:off x="6757530" y="6073423"/>
            <a:ext cx="5942471" cy="1476587"/>
            <a:chOff x="2993" y="2690"/>
            <a:chExt cx="2632" cy="654"/>
          </a:xfrm>
          <a:noFill/>
        </p:grpSpPr>
        <p:sp>
          <p:nvSpPr>
            <p:cNvPr id="68656" name="Rectangle 48"/>
            <p:cNvSpPr>
              <a:spLocks noChangeArrowheads="1"/>
            </p:cNvSpPr>
            <p:nvPr/>
          </p:nvSpPr>
          <p:spPr bwMode="auto">
            <a:xfrm>
              <a:off x="2994" y="2690"/>
              <a:ext cx="2631" cy="65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8657" name="Rectangle 49"/>
            <p:cNvSpPr>
              <a:spLocks noChangeArrowheads="1"/>
            </p:cNvSpPr>
            <p:nvPr/>
          </p:nvSpPr>
          <p:spPr bwMode="auto">
            <a:xfrm>
              <a:off x="3039" y="2750"/>
              <a:ext cx="371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PNO</a:t>
              </a:r>
            </a:p>
          </p:txBody>
        </p:sp>
        <p:sp>
          <p:nvSpPr>
            <p:cNvPr id="68658" name="Rectangle 50"/>
            <p:cNvSpPr>
              <a:spLocks noChangeArrowheads="1"/>
            </p:cNvSpPr>
            <p:nvPr/>
          </p:nvSpPr>
          <p:spPr bwMode="auto">
            <a:xfrm>
              <a:off x="3465" y="2750"/>
              <a:ext cx="573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PNAME</a:t>
              </a:r>
            </a:p>
          </p:txBody>
        </p:sp>
        <p:sp>
          <p:nvSpPr>
            <p:cNvPr id="68659" name="Rectangle 51"/>
            <p:cNvSpPr>
              <a:spLocks noChangeArrowheads="1"/>
            </p:cNvSpPr>
            <p:nvPr/>
          </p:nvSpPr>
          <p:spPr bwMode="auto">
            <a:xfrm>
              <a:off x="4454" y="2750"/>
              <a:ext cx="623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BUDGET</a:t>
              </a:r>
            </a:p>
          </p:txBody>
        </p:sp>
        <p:sp>
          <p:nvSpPr>
            <p:cNvPr id="68660" name="Rectangle 52"/>
            <p:cNvSpPr>
              <a:spLocks noChangeArrowheads="1"/>
            </p:cNvSpPr>
            <p:nvPr/>
          </p:nvSpPr>
          <p:spPr bwMode="auto">
            <a:xfrm>
              <a:off x="5149" y="2750"/>
              <a:ext cx="356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LOC</a:t>
              </a:r>
            </a:p>
          </p:txBody>
        </p:sp>
        <p:sp>
          <p:nvSpPr>
            <p:cNvPr id="68661" name="Line 53"/>
            <p:cNvSpPr>
              <a:spLocks noChangeShapeType="1"/>
            </p:cNvSpPr>
            <p:nvPr/>
          </p:nvSpPr>
          <p:spPr bwMode="auto">
            <a:xfrm>
              <a:off x="3447" y="2692"/>
              <a:ext cx="0" cy="65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8662" name="Line 54"/>
            <p:cNvSpPr>
              <a:spLocks noChangeShapeType="1"/>
            </p:cNvSpPr>
            <p:nvPr/>
          </p:nvSpPr>
          <p:spPr bwMode="auto">
            <a:xfrm>
              <a:off x="4439" y="2704"/>
              <a:ext cx="0" cy="64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8663" name="Line 55"/>
            <p:cNvSpPr>
              <a:spLocks noChangeShapeType="1"/>
            </p:cNvSpPr>
            <p:nvPr/>
          </p:nvSpPr>
          <p:spPr bwMode="auto">
            <a:xfrm>
              <a:off x="5084" y="2692"/>
              <a:ext cx="0" cy="65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8664" name="Line 56"/>
            <p:cNvSpPr>
              <a:spLocks noChangeShapeType="1"/>
            </p:cNvSpPr>
            <p:nvPr/>
          </p:nvSpPr>
          <p:spPr bwMode="auto">
            <a:xfrm>
              <a:off x="2993" y="3024"/>
              <a:ext cx="263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68666" name="Rectangle 58"/>
          <p:cNvSpPr>
            <a:spLocks noChangeArrowheads="1"/>
          </p:cNvSpPr>
          <p:nvPr/>
        </p:nvSpPr>
        <p:spPr bwMode="auto">
          <a:xfrm>
            <a:off x="7927986" y="6911059"/>
            <a:ext cx="1944351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Maintenance</a:t>
            </a:r>
          </a:p>
        </p:txBody>
      </p:sp>
      <p:sp>
        <p:nvSpPr>
          <p:cNvPr id="68667" name="Rectangle 59"/>
          <p:cNvSpPr>
            <a:spLocks noChangeArrowheads="1"/>
          </p:cNvSpPr>
          <p:nvPr/>
        </p:nvSpPr>
        <p:spPr bwMode="auto">
          <a:xfrm>
            <a:off x="6984674" y="6911059"/>
            <a:ext cx="593320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P4</a:t>
            </a:r>
          </a:p>
        </p:txBody>
      </p:sp>
      <p:sp>
        <p:nvSpPr>
          <p:cNvPr id="68668" name="Rectangle 60"/>
          <p:cNvSpPr>
            <a:spLocks noChangeArrowheads="1"/>
          </p:cNvSpPr>
          <p:nvPr/>
        </p:nvSpPr>
        <p:spPr bwMode="auto">
          <a:xfrm>
            <a:off x="10203997" y="6911059"/>
            <a:ext cx="1144753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310000</a:t>
            </a:r>
          </a:p>
        </p:txBody>
      </p:sp>
      <p:sp>
        <p:nvSpPr>
          <p:cNvPr id="68669" name="Rectangle 61"/>
          <p:cNvSpPr>
            <a:spLocks noChangeArrowheads="1"/>
          </p:cNvSpPr>
          <p:nvPr/>
        </p:nvSpPr>
        <p:spPr bwMode="auto">
          <a:xfrm>
            <a:off x="11623800" y="6911059"/>
            <a:ext cx="912881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Paris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>
                <a:solidFill>
                  <a:schemeClr val="tx2"/>
                </a:solidFill>
              </a:rPr>
              <a:t>Completeness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Since </a:t>
            </a:r>
            <a:r>
              <a:rPr lang="en-US" i="1" dirty="0"/>
              <a:t>Pr</a:t>
            </a:r>
            <a:r>
              <a:rPr lang="en-US" dirty="0"/>
              <a:t>' is complete and minimal, the selection predicates are complete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>
                <a:solidFill>
                  <a:schemeClr val="tx2"/>
                </a:solidFill>
              </a:rPr>
              <a:t>Reconstruction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If relation </a:t>
            </a:r>
            <a:r>
              <a:rPr lang="en-US" i="1" dirty="0"/>
              <a:t>R</a:t>
            </a:r>
            <a:r>
              <a:rPr lang="en-US" dirty="0"/>
              <a:t> is fragmented into </a:t>
            </a:r>
            <a:r>
              <a:rPr lang="en-US" i="1" dirty="0"/>
              <a:t>F</a:t>
            </a:r>
            <a:r>
              <a:rPr lang="en-US" i="1" baseline="-25000" dirty="0"/>
              <a:t>R</a:t>
            </a:r>
            <a:r>
              <a:rPr lang="en-US" i="1" dirty="0"/>
              <a:t> </a:t>
            </a:r>
            <a:r>
              <a:rPr lang="en-US" dirty="0"/>
              <a:t>= {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,…,</a:t>
            </a:r>
            <a:r>
              <a:rPr lang="en-US" i="1" dirty="0" err="1"/>
              <a:t>R</a:t>
            </a:r>
            <a:r>
              <a:rPr lang="en-US" baseline="-25000" dirty="0" err="1"/>
              <a:t>r</a:t>
            </a:r>
            <a:r>
              <a:rPr lang="en-US" dirty="0"/>
              <a:t>}</a:t>
            </a:r>
          </a:p>
          <a:p>
            <a:pPr lvl="4">
              <a:lnSpc>
                <a:spcPct val="100000"/>
              </a:lnSpc>
              <a:spcBef>
                <a:spcPct val="60000"/>
              </a:spcBef>
              <a:buFontTx/>
              <a:buNone/>
            </a:pPr>
            <a:r>
              <a:rPr lang="en-US" sz="2600" i="1" dirty="0"/>
              <a:t>R</a:t>
            </a:r>
            <a:r>
              <a:rPr lang="en-US" sz="2600" dirty="0"/>
              <a:t>  =   </a:t>
            </a:r>
            <a:r>
              <a:rPr lang="en-US" sz="3600" dirty="0" smtClean="0">
                <a:latin typeface="Symbol" charset="0"/>
                <a:sym typeface="Symbol"/>
              </a:rPr>
              <a:t></a:t>
            </a:r>
            <a:r>
              <a:rPr lang="en-US" sz="2600" baseline="-25000" dirty="0" smtClean="0">
                <a:latin typeface="Symbol" charset="0"/>
                <a:sym typeface="Symbol"/>
              </a:rPr>
              <a:t></a:t>
            </a:r>
            <a:r>
              <a:rPr lang="en-US" sz="2600" i="1" baseline="-25000" dirty="0" err="1" smtClean="0"/>
              <a:t>R</a:t>
            </a:r>
            <a:r>
              <a:rPr lang="en-US" sz="2600" i="1" baseline="-50000" dirty="0" err="1" smtClean="0"/>
              <a:t>i</a:t>
            </a:r>
            <a:r>
              <a:rPr lang="en-US" sz="2600" i="1" baseline="-25000" dirty="0" smtClean="0"/>
              <a:t> </a:t>
            </a:r>
            <a:r>
              <a:rPr lang="en-US" sz="2600" baseline="-25000" dirty="0" smtClean="0">
                <a:latin typeface="Symbol" charset="0"/>
                <a:sym typeface="Symbol"/>
              </a:rPr>
              <a:t></a:t>
            </a:r>
            <a:r>
              <a:rPr lang="en-US" sz="2600" i="1" baseline="-25000" dirty="0" smtClean="0"/>
              <a:t>FR</a:t>
            </a:r>
            <a:r>
              <a:rPr lang="en-US" sz="2600" baseline="-25000" dirty="0" smtClean="0"/>
              <a:t> </a:t>
            </a:r>
            <a:r>
              <a:rPr lang="en-US" sz="2600" i="1" dirty="0" err="1"/>
              <a:t>R</a:t>
            </a:r>
            <a:r>
              <a:rPr lang="en-US" sz="2600" i="1" baseline="-25000" dirty="0" err="1"/>
              <a:t>i</a:t>
            </a:r>
            <a:r>
              <a:rPr lang="en-US" sz="2600" i="1" dirty="0"/>
              <a:t> </a:t>
            </a:r>
            <a:endParaRPr lang="en-US" dirty="0"/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 err="1">
                <a:solidFill>
                  <a:schemeClr val="tx2"/>
                </a:solidFill>
              </a:rPr>
              <a:t>Disjointness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 err="1"/>
              <a:t>Minterm</a:t>
            </a:r>
            <a:r>
              <a:rPr lang="en-US" dirty="0"/>
              <a:t> predicates that form the basis of fragmentation should be mutually exclusive. 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Correctness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Derived Horizontal Fragmentation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idx="1"/>
          </p:nvPr>
        </p:nvSpPr>
        <p:spPr>
          <a:xfrm>
            <a:off x="342900" y="2489200"/>
            <a:ext cx="12293600" cy="2101848"/>
          </a:xfrm>
          <a:noFill/>
          <a:ln/>
        </p:spPr>
        <p:txBody>
          <a:bodyPr/>
          <a:lstStyle/>
          <a:p>
            <a:r>
              <a:rPr lang="en-US" dirty="0"/>
              <a:t>Defined on a member relation of a link according to a selection operation specified on its owner.</a:t>
            </a:r>
            <a:endParaRPr lang="en-US" sz="2600" dirty="0"/>
          </a:p>
          <a:p>
            <a:pPr lvl="1"/>
            <a:r>
              <a:rPr lang="en-US" dirty="0"/>
              <a:t>Each link is an equijoin.</a:t>
            </a:r>
          </a:p>
          <a:p>
            <a:pPr lvl="1"/>
            <a:r>
              <a:rPr lang="en-US" dirty="0"/>
              <a:t>Equijoin can be implemented by means of </a:t>
            </a:r>
            <a:r>
              <a:rPr lang="en-US" dirty="0" err="1"/>
              <a:t>semijoins</a:t>
            </a:r>
            <a:r>
              <a:rPr lang="en-US" dirty="0"/>
              <a:t>.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3359573" y="5030738"/>
            <a:ext cx="2095218" cy="52380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3212819" y="6701085"/>
            <a:ext cx="2677724" cy="52380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4497493" y="8326685"/>
            <a:ext cx="2926080" cy="52380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6267591" y="6701085"/>
            <a:ext cx="3621476" cy="52380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3439952" y="5092824"/>
            <a:ext cx="1038103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TITLE</a:t>
            </a:r>
            <a:r>
              <a:rPr lang="en-US" sz="2000" dirty="0">
                <a:solidFill>
                  <a:srgbClr val="000000"/>
                </a:solidFill>
                <a:latin typeface="Book Antiqua"/>
              </a:rPr>
              <a:t>,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4239542" y="5092824"/>
            <a:ext cx="750690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SAL</a:t>
            </a:r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3276856" y="4666828"/>
            <a:ext cx="980495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SKILL</a:t>
            </a:r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3160360" y="6749008"/>
            <a:ext cx="2773404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ENO</a:t>
            </a:r>
            <a:r>
              <a:rPr lang="en-US" sz="2000" dirty="0">
                <a:solidFill>
                  <a:srgbClr val="000000"/>
                </a:solidFill>
                <a:latin typeface="Book Antiqua"/>
              </a:rPr>
              <a:t>, ENAME, TITLE</a:t>
            </a:r>
          </a:p>
        </p:txBody>
      </p:sp>
      <p:sp>
        <p:nvSpPr>
          <p:cNvPr id="72717" name="Rectangle 13"/>
          <p:cNvSpPr>
            <a:spLocks noChangeArrowheads="1"/>
          </p:cNvSpPr>
          <p:nvPr/>
        </p:nvSpPr>
        <p:spPr bwMode="auto">
          <a:xfrm>
            <a:off x="6223256" y="6749008"/>
            <a:ext cx="3766590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PNO</a:t>
            </a:r>
            <a:r>
              <a:rPr lang="en-US" sz="2000" dirty="0">
                <a:solidFill>
                  <a:srgbClr val="000000"/>
                </a:solidFill>
                <a:latin typeface="Book Antiqua"/>
              </a:rPr>
              <a:t>, PNAME, BUDGET, LOC</a:t>
            </a:r>
          </a:p>
        </p:txBody>
      </p:sp>
      <p:sp>
        <p:nvSpPr>
          <p:cNvPr id="72719" name="Rectangle 15"/>
          <p:cNvSpPr>
            <a:spLocks noChangeArrowheads="1"/>
          </p:cNvSpPr>
          <p:nvPr/>
        </p:nvSpPr>
        <p:spPr bwMode="auto">
          <a:xfrm>
            <a:off x="4399580" y="8405192"/>
            <a:ext cx="1593393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ENO, PNO</a:t>
            </a:r>
            <a:r>
              <a:rPr lang="en-US" sz="2000" dirty="0">
                <a:solidFill>
                  <a:srgbClr val="000000"/>
                </a:solidFill>
                <a:latin typeface="Book Antiqua"/>
              </a:rPr>
              <a:t>,</a:t>
            </a:r>
          </a:p>
        </p:txBody>
      </p:sp>
      <p:sp>
        <p:nvSpPr>
          <p:cNvPr id="72720" name="Rectangle 16"/>
          <p:cNvSpPr>
            <a:spLocks noChangeArrowheads="1"/>
          </p:cNvSpPr>
          <p:nvPr/>
        </p:nvSpPr>
        <p:spPr bwMode="auto">
          <a:xfrm>
            <a:off x="5833981" y="8405192"/>
            <a:ext cx="1542298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RESP, DUR</a:t>
            </a:r>
          </a:p>
        </p:txBody>
      </p:sp>
      <p:sp>
        <p:nvSpPr>
          <p:cNvPr id="72721" name="Rectangle 17"/>
          <p:cNvSpPr>
            <a:spLocks noChangeArrowheads="1"/>
          </p:cNvSpPr>
          <p:nvPr/>
        </p:nvSpPr>
        <p:spPr bwMode="auto">
          <a:xfrm>
            <a:off x="3290082" y="6292428"/>
            <a:ext cx="814059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EMP</a:t>
            </a:r>
          </a:p>
        </p:txBody>
      </p:sp>
      <p:sp>
        <p:nvSpPr>
          <p:cNvPr id="72722" name="Rectangle 18"/>
          <p:cNvSpPr>
            <a:spLocks noChangeArrowheads="1"/>
          </p:cNvSpPr>
          <p:nvPr/>
        </p:nvSpPr>
        <p:spPr bwMode="auto">
          <a:xfrm>
            <a:off x="6266747" y="6292428"/>
            <a:ext cx="875449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PROJ</a:t>
            </a:r>
          </a:p>
        </p:txBody>
      </p:sp>
      <p:sp>
        <p:nvSpPr>
          <p:cNvPr id="72723" name="Rectangle 19"/>
          <p:cNvSpPr>
            <a:spLocks noChangeArrowheads="1"/>
          </p:cNvSpPr>
          <p:nvPr/>
        </p:nvSpPr>
        <p:spPr bwMode="auto">
          <a:xfrm>
            <a:off x="4336292" y="7918028"/>
            <a:ext cx="789763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ASG</a:t>
            </a:r>
          </a:p>
        </p:txBody>
      </p:sp>
      <p:sp>
        <p:nvSpPr>
          <p:cNvPr id="72733" name="Rectangle 29"/>
          <p:cNvSpPr>
            <a:spLocks noChangeArrowheads="1"/>
          </p:cNvSpPr>
          <p:nvPr/>
        </p:nvSpPr>
        <p:spPr bwMode="auto">
          <a:xfrm>
            <a:off x="4273739" y="5913121"/>
            <a:ext cx="515243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Book Antiqua"/>
              </a:rPr>
              <a:t>L</a:t>
            </a:r>
            <a:r>
              <a:rPr lang="en-US" sz="2000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72734" name="Rectangle 30"/>
          <p:cNvSpPr>
            <a:spLocks noChangeArrowheads="1"/>
          </p:cNvSpPr>
          <p:nvPr/>
        </p:nvSpPr>
        <p:spPr bwMode="auto">
          <a:xfrm>
            <a:off x="4725294" y="7430348"/>
            <a:ext cx="515243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Book Antiqua"/>
              </a:rPr>
              <a:t>L</a:t>
            </a:r>
            <a:r>
              <a:rPr lang="en-US" sz="2000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72735" name="Rectangle 31"/>
          <p:cNvSpPr>
            <a:spLocks noChangeArrowheads="1"/>
          </p:cNvSpPr>
          <p:nvPr/>
        </p:nvSpPr>
        <p:spPr bwMode="auto">
          <a:xfrm>
            <a:off x="6423143" y="7448410"/>
            <a:ext cx="515243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Book Antiqua"/>
              </a:rPr>
              <a:t>L</a:t>
            </a:r>
            <a:r>
              <a:rPr lang="en-US" sz="2000" baseline="-25000" dirty="0">
                <a:solidFill>
                  <a:srgbClr val="000000"/>
                </a:solidFill>
                <a:latin typeface="Book Antiqua"/>
              </a:rPr>
              <a:t>3</a:t>
            </a:r>
          </a:p>
        </p:txBody>
      </p:sp>
      <p:sp>
        <p:nvSpPr>
          <p:cNvPr id="72736" name="Line 32"/>
          <p:cNvSpPr>
            <a:spLocks noChangeShapeType="1"/>
          </p:cNvSpPr>
          <p:nvPr/>
        </p:nvSpPr>
        <p:spPr bwMode="auto">
          <a:xfrm>
            <a:off x="4342160" y="5554354"/>
            <a:ext cx="0" cy="113114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72739" name="Line 35"/>
          <p:cNvSpPr>
            <a:spLocks noChangeShapeType="1"/>
          </p:cNvSpPr>
          <p:nvPr/>
        </p:nvSpPr>
        <p:spPr bwMode="auto">
          <a:xfrm>
            <a:off x="4226560" y="7261014"/>
            <a:ext cx="1192107" cy="108373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72740" name="Line 36"/>
          <p:cNvSpPr>
            <a:spLocks noChangeShapeType="1"/>
          </p:cNvSpPr>
          <p:nvPr/>
        </p:nvSpPr>
        <p:spPr bwMode="auto">
          <a:xfrm flipH="1">
            <a:off x="6394027" y="7261014"/>
            <a:ext cx="1192107" cy="108373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DHF – Definition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0" indent="0">
              <a:spcBef>
                <a:spcPct val="60000"/>
              </a:spcBef>
              <a:buNone/>
            </a:pPr>
            <a:r>
              <a:rPr lang="en-US" dirty="0"/>
              <a:t>Given a link </a:t>
            </a:r>
            <a:r>
              <a:rPr lang="en-US" i="1" dirty="0"/>
              <a:t>L</a:t>
            </a:r>
            <a:r>
              <a:rPr lang="en-US" dirty="0"/>
              <a:t> where </a:t>
            </a:r>
            <a:r>
              <a:rPr lang="en-US" i="1" dirty="0"/>
              <a:t>owner</a:t>
            </a:r>
            <a:r>
              <a:rPr lang="en-US" dirty="0"/>
              <a:t>(</a:t>
            </a:r>
            <a:r>
              <a:rPr lang="en-US" i="1" dirty="0"/>
              <a:t>L</a:t>
            </a:r>
            <a:r>
              <a:rPr lang="en-US" dirty="0"/>
              <a:t>)=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member</a:t>
            </a:r>
            <a:r>
              <a:rPr lang="en-US" dirty="0"/>
              <a:t>(</a:t>
            </a:r>
            <a:r>
              <a:rPr lang="en-US" i="1" dirty="0"/>
              <a:t>L</a:t>
            </a:r>
            <a:r>
              <a:rPr lang="en-US" dirty="0"/>
              <a:t>)=</a:t>
            </a:r>
            <a:r>
              <a:rPr lang="en-US" i="1" dirty="0"/>
              <a:t>R</a:t>
            </a:r>
            <a:r>
              <a:rPr lang="en-US" dirty="0"/>
              <a:t>, the derived horizontal fragments of </a:t>
            </a:r>
            <a:r>
              <a:rPr lang="en-US" i="1" dirty="0"/>
              <a:t>R</a:t>
            </a:r>
            <a:r>
              <a:rPr lang="en-US" dirty="0"/>
              <a:t> are defined as</a:t>
            </a:r>
          </a:p>
          <a:p>
            <a:pPr marL="487672" lvl="1" indent="-325115">
              <a:spcBef>
                <a:spcPct val="60000"/>
              </a:spcBef>
              <a:buNone/>
            </a:pPr>
            <a:r>
              <a:rPr lang="en-US" sz="3400" i="1" dirty="0"/>
              <a:t>		</a:t>
            </a:r>
            <a:r>
              <a:rPr lang="en-US" sz="3400" i="1" dirty="0" err="1"/>
              <a:t>R</a:t>
            </a:r>
            <a:r>
              <a:rPr lang="en-US" sz="3400" i="1" baseline="-25000" dirty="0" err="1"/>
              <a:t>i</a:t>
            </a:r>
            <a:r>
              <a:rPr lang="en-US" sz="3400" dirty="0"/>
              <a:t> = </a:t>
            </a:r>
            <a:r>
              <a:rPr lang="en-US" sz="3400" i="1" dirty="0"/>
              <a:t>R </a:t>
            </a:r>
            <a:r>
              <a:rPr lang="en-US" sz="3600" dirty="0" smtClean="0">
                <a:latin typeface="MS PGothic"/>
                <a:ea typeface="MS PGothic"/>
              </a:rPr>
              <a:t>⋉</a:t>
            </a:r>
            <a:r>
              <a:rPr lang="en-US" sz="3400" i="1" baseline="-25000" dirty="0" smtClean="0"/>
              <a:t>F </a:t>
            </a:r>
            <a:r>
              <a:rPr lang="en-US" sz="3400" dirty="0" smtClean="0">
                <a:latin typeface="NSymbol" charset="0"/>
              </a:rPr>
              <a:t> </a:t>
            </a:r>
            <a:r>
              <a:rPr lang="en-US" sz="3400" i="1" dirty="0"/>
              <a:t>S</a:t>
            </a:r>
            <a:r>
              <a:rPr lang="en-US" sz="3400" i="1" baseline="-25000" dirty="0"/>
              <a:t>i</a:t>
            </a:r>
            <a:r>
              <a:rPr lang="en-US" sz="3400" dirty="0"/>
              <a:t>, 1≤</a:t>
            </a:r>
            <a:r>
              <a:rPr lang="en-US" sz="3400" i="1" dirty="0"/>
              <a:t>i</a:t>
            </a:r>
            <a:r>
              <a:rPr lang="en-US" sz="3400" dirty="0"/>
              <a:t>≤</a:t>
            </a:r>
            <a:r>
              <a:rPr lang="en-US" sz="3400" i="1" dirty="0"/>
              <a:t>w</a:t>
            </a:r>
          </a:p>
          <a:p>
            <a:pPr marL="0" indent="0">
              <a:spcBef>
                <a:spcPct val="60000"/>
              </a:spcBef>
              <a:buNone/>
            </a:pPr>
            <a:r>
              <a:rPr lang="en-US" dirty="0"/>
              <a:t>where </a:t>
            </a:r>
            <a:r>
              <a:rPr lang="en-US" i="1" dirty="0"/>
              <a:t>w</a:t>
            </a:r>
            <a:r>
              <a:rPr lang="en-US" dirty="0"/>
              <a:t> is the maximum number of fragments that will be defined on </a:t>
            </a:r>
            <a:r>
              <a:rPr lang="en-US" i="1" dirty="0"/>
              <a:t>R</a:t>
            </a:r>
            <a:r>
              <a:rPr lang="en-US" dirty="0"/>
              <a:t> and</a:t>
            </a:r>
          </a:p>
          <a:p>
            <a:pPr marL="975345" lvl="2">
              <a:spcBef>
                <a:spcPct val="60000"/>
              </a:spcBef>
              <a:spcAft>
                <a:spcPct val="20000"/>
              </a:spcAft>
              <a:buNone/>
            </a:pPr>
            <a:r>
              <a:rPr lang="en-US" sz="3400" i="1" dirty="0"/>
              <a:t>S</a:t>
            </a:r>
            <a:r>
              <a:rPr lang="en-US" sz="3400" i="1" baseline="-25000" dirty="0"/>
              <a:t>i</a:t>
            </a:r>
            <a:r>
              <a:rPr lang="en-US" sz="3400" i="1" dirty="0"/>
              <a:t> </a:t>
            </a:r>
            <a:r>
              <a:rPr lang="en-US" sz="3400" dirty="0"/>
              <a:t>= </a:t>
            </a:r>
            <a:r>
              <a:rPr lang="en-US" sz="3400" dirty="0" smtClean="0">
                <a:latin typeface="Symbol" charset="0"/>
                <a:sym typeface="Symbol"/>
              </a:rPr>
              <a:t></a:t>
            </a:r>
            <a:r>
              <a:rPr lang="en-US" sz="3400" i="1" baseline="-25000" dirty="0" err="1" smtClean="0"/>
              <a:t>F</a:t>
            </a:r>
            <a:r>
              <a:rPr lang="en-US" sz="3400" i="1" baseline="-50000" dirty="0" err="1" smtClean="0"/>
              <a:t>i</a:t>
            </a:r>
            <a:r>
              <a:rPr lang="en-US" sz="3400" dirty="0" smtClean="0">
                <a:latin typeface="Symbol" charset="0"/>
              </a:rPr>
              <a:t> </a:t>
            </a:r>
            <a:r>
              <a:rPr lang="en-US" sz="3400" dirty="0" smtClean="0"/>
              <a:t>(</a:t>
            </a:r>
            <a:r>
              <a:rPr lang="en-US" sz="3400" i="1" dirty="0"/>
              <a:t>S</a:t>
            </a:r>
            <a:r>
              <a:rPr lang="en-US" sz="3400" dirty="0"/>
              <a:t>)</a:t>
            </a:r>
          </a:p>
          <a:p>
            <a:pPr marL="0" indent="0">
              <a:spcBef>
                <a:spcPct val="60000"/>
              </a:spcBef>
              <a:buNone/>
            </a:pPr>
            <a:r>
              <a:rPr lang="en-US" dirty="0"/>
              <a:t>where </a:t>
            </a:r>
            <a:r>
              <a:rPr lang="en-US" i="1" dirty="0"/>
              <a:t>F</a:t>
            </a:r>
            <a:r>
              <a:rPr lang="en-US" i="1" baseline="-25000" dirty="0"/>
              <a:t>i</a:t>
            </a:r>
            <a:r>
              <a:rPr lang="en-US" dirty="0"/>
              <a:t> is the formula according to which the primary horizontal fragment </a:t>
            </a:r>
            <a:r>
              <a:rPr lang="en-US" i="1" dirty="0"/>
              <a:t>S</a:t>
            </a:r>
            <a:r>
              <a:rPr lang="en-US" i="1" baseline="-25000" dirty="0"/>
              <a:t>i</a:t>
            </a:r>
            <a:r>
              <a:rPr lang="en-US" dirty="0"/>
              <a:t> is defined.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5736" y="2428528"/>
            <a:ext cx="11270827" cy="3312368"/>
          </a:xfrm>
          <a:noFill/>
          <a:ln/>
        </p:spPr>
        <p:txBody>
          <a:bodyPr/>
          <a:lstStyle/>
          <a:p>
            <a:pPr marL="2258" indent="-2258">
              <a:spcBef>
                <a:spcPct val="20000"/>
              </a:spcBef>
              <a:buNone/>
            </a:pPr>
            <a:r>
              <a:rPr lang="en-US" dirty="0"/>
              <a:t>Given link </a:t>
            </a:r>
            <a:r>
              <a:rPr lang="en-US" i="1" dirty="0"/>
              <a:t>L</a:t>
            </a:r>
            <a:r>
              <a:rPr lang="en-US" baseline="-25000" dirty="0"/>
              <a:t>1</a:t>
            </a:r>
            <a:r>
              <a:rPr lang="en-US" dirty="0"/>
              <a:t> where owner(</a:t>
            </a:r>
            <a:r>
              <a:rPr lang="en-US" i="1" dirty="0"/>
              <a:t>L</a:t>
            </a:r>
            <a:r>
              <a:rPr lang="en-US" baseline="-25000" dirty="0"/>
              <a:t>1</a:t>
            </a:r>
            <a:r>
              <a:rPr lang="en-US" dirty="0"/>
              <a:t>)=SKILL and member(</a:t>
            </a:r>
            <a:r>
              <a:rPr lang="en-US" i="1" dirty="0"/>
              <a:t>L</a:t>
            </a:r>
            <a:r>
              <a:rPr lang="en-US" baseline="-25000" dirty="0"/>
              <a:t>1</a:t>
            </a:r>
            <a:r>
              <a:rPr lang="en-US" dirty="0"/>
              <a:t>)=EMP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Font typeface="Monotype Sorts" charset="0"/>
              <a:buNone/>
            </a:pPr>
            <a:r>
              <a:rPr lang="en-US" dirty="0"/>
              <a:t>EMP</a:t>
            </a:r>
            <a:r>
              <a:rPr lang="en-US" baseline="-25000" dirty="0"/>
              <a:t>1</a:t>
            </a:r>
            <a:r>
              <a:rPr lang="en-US" dirty="0"/>
              <a:t> = EMP </a:t>
            </a:r>
            <a:r>
              <a:rPr lang="en-US" sz="2800" dirty="0" smtClean="0">
                <a:latin typeface="MS PGothic"/>
                <a:ea typeface="MS PGothic"/>
              </a:rPr>
              <a:t>⋉</a:t>
            </a:r>
            <a:r>
              <a:rPr lang="en-US" dirty="0" smtClean="0"/>
              <a:t> </a:t>
            </a:r>
            <a:r>
              <a:rPr lang="en-US" dirty="0"/>
              <a:t>SKILL</a:t>
            </a:r>
            <a:r>
              <a:rPr lang="en-US" baseline="-25000" dirty="0"/>
              <a:t>1</a:t>
            </a:r>
            <a:endParaRPr lang="en-US" dirty="0"/>
          </a:p>
          <a:p>
            <a:pPr lvl="2">
              <a:lnSpc>
                <a:spcPct val="100000"/>
              </a:lnSpc>
              <a:spcBef>
                <a:spcPct val="20000"/>
              </a:spcBef>
              <a:buFont typeface="Monotype Sorts" charset="0"/>
              <a:buNone/>
            </a:pPr>
            <a:r>
              <a:rPr lang="en-US" dirty="0"/>
              <a:t>EMP</a:t>
            </a:r>
            <a:r>
              <a:rPr lang="en-US" baseline="-25000" dirty="0"/>
              <a:t>2</a:t>
            </a:r>
            <a:r>
              <a:rPr lang="en-US" dirty="0"/>
              <a:t> = EMP </a:t>
            </a:r>
            <a:r>
              <a:rPr lang="en-US" sz="2800" dirty="0" smtClean="0">
                <a:latin typeface="MS PGothic"/>
                <a:ea typeface="MS PGothic"/>
              </a:rPr>
              <a:t>⋉</a:t>
            </a:r>
            <a:r>
              <a:rPr lang="en-US" dirty="0" smtClean="0"/>
              <a:t> </a:t>
            </a:r>
            <a:r>
              <a:rPr lang="en-US" dirty="0"/>
              <a:t>SKILL</a:t>
            </a:r>
            <a:r>
              <a:rPr lang="en-US" baseline="-25000" dirty="0"/>
              <a:t>2</a:t>
            </a:r>
            <a:endParaRPr lang="en-US" dirty="0"/>
          </a:p>
          <a:p>
            <a:pPr marL="2258" indent="-2258">
              <a:spcBef>
                <a:spcPct val="20000"/>
              </a:spcBef>
              <a:buNone/>
            </a:pPr>
            <a:r>
              <a:rPr lang="en-US" dirty="0"/>
              <a:t>where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Font typeface="Monotype Sorts" charset="0"/>
              <a:buNone/>
            </a:pPr>
            <a:r>
              <a:rPr lang="en-US" dirty="0"/>
              <a:t>SKILL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sz="2800" dirty="0" smtClean="0">
                <a:latin typeface="Symbol" charset="0"/>
                <a:sym typeface="Symbol"/>
              </a:rPr>
              <a:t></a:t>
            </a:r>
            <a:r>
              <a:rPr lang="en-US" baseline="-25000" dirty="0" smtClean="0"/>
              <a:t>SAL</a:t>
            </a:r>
            <a:r>
              <a:rPr lang="en-US" baseline="-25000" dirty="0"/>
              <a:t>≤</a:t>
            </a:r>
            <a:r>
              <a:rPr lang="en-US" baseline="-25000" dirty="0" smtClean="0"/>
              <a:t>30000</a:t>
            </a:r>
            <a:r>
              <a:rPr lang="en-US" dirty="0" smtClean="0"/>
              <a:t>(SKILL</a:t>
            </a:r>
            <a:r>
              <a:rPr lang="en-US" dirty="0"/>
              <a:t>)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Font typeface="Monotype Sorts" charset="0"/>
              <a:buNone/>
            </a:pPr>
            <a:r>
              <a:rPr lang="en-US" dirty="0"/>
              <a:t>SKILL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sz="2800" dirty="0" smtClean="0">
                <a:latin typeface="Symbol" charset="0"/>
                <a:sym typeface="Symbol"/>
              </a:rPr>
              <a:t></a:t>
            </a:r>
            <a:r>
              <a:rPr lang="en-US" baseline="-25000" dirty="0" smtClean="0"/>
              <a:t>SAL&gt;30000</a:t>
            </a:r>
            <a:r>
              <a:rPr lang="en-US" dirty="0" smtClean="0"/>
              <a:t>(SKILL)</a:t>
            </a:r>
            <a:endParaRPr lang="en-US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DHF – Example</a:t>
            </a:r>
          </a:p>
        </p:txBody>
      </p:sp>
      <p:grpSp>
        <p:nvGrpSpPr>
          <p:cNvPr id="76821" name="Group 21"/>
          <p:cNvGrpSpPr>
            <a:grpSpLocks/>
          </p:cNvGrpSpPr>
          <p:nvPr/>
        </p:nvGrpSpPr>
        <p:grpSpPr bwMode="auto">
          <a:xfrm>
            <a:off x="1250811" y="5884912"/>
            <a:ext cx="4917439" cy="2571609"/>
            <a:chOff x="554" y="2526"/>
            <a:chExt cx="2178" cy="1139"/>
          </a:xfrm>
          <a:noFill/>
        </p:grpSpPr>
        <p:sp>
          <p:nvSpPr>
            <p:cNvPr id="76804" name="Rectangle 4"/>
            <p:cNvSpPr>
              <a:spLocks noChangeArrowheads="1"/>
            </p:cNvSpPr>
            <p:nvPr/>
          </p:nvSpPr>
          <p:spPr bwMode="auto">
            <a:xfrm>
              <a:off x="592" y="2800"/>
              <a:ext cx="2140" cy="856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76805" name="Line 5"/>
            <p:cNvSpPr>
              <a:spLocks noChangeShapeType="1"/>
            </p:cNvSpPr>
            <p:nvPr/>
          </p:nvSpPr>
          <p:spPr bwMode="auto">
            <a:xfrm>
              <a:off x="592" y="3088"/>
              <a:ext cx="2140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76806" name="Line 6"/>
            <p:cNvSpPr>
              <a:spLocks noChangeShapeType="1"/>
            </p:cNvSpPr>
            <p:nvPr/>
          </p:nvSpPr>
          <p:spPr bwMode="auto">
            <a:xfrm>
              <a:off x="952" y="2800"/>
              <a:ext cx="0" cy="856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76807" name="Line 7"/>
            <p:cNvSpPr>
              <a:spLocks noChangeShapeType="1"/>
            </p:cNvSpPr>
            <p:nvPr/>
          </p:nvSpPr>
          <p:spPr bwMode="auto">
            <a:xfrm>
              <a:off x="1744" y="2800"/>
              <a:ext cx="0" cy="856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76808" name="Rectangle 8"/>
            <p:cNvSpPr>
              <a:spLocks noChangeArrowheads="1"/>
            </p:cNvSpPr>
            <p:nvPr/>
          </p:nvSpPr>
          <p:spPr bwMode="auto">
            <a:xfrm>
              <a:off x="596" y="2820"/>
              <a:ext cx="372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ENO</a:t>
              </a:r>
            </a:p>
          </p:txBody>
        </p:sp>
        <p:sp>
          <p:nvSpPr>
            <p:cNvPr id="76809" name="Rectangle 9"/>
            <p:cNvSpPr>
              <a:spLocks noChangeArrowheads="1"/>
            </p:cNvSpPr>
            <p:nvPr/>
          </p:nvSpPr>
          <p:spPr bwMode="auto">
            <a:xfrm>
              <a:off x="1104" y="2820"/>
              <a:ext cx="574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ENAME</a:t>
              </a:r>
            </a:p>
          </p:txBody>
        </p:sp>
        <p:sp>
          <p:nvSpPr>
            <p:cNvPr id="76810" name="Rectangle 10"/>
            <p:cNvSpPr>
              <a:spLocks noChangeArrowheads="1"/>
            </p:cNvSpPr>
            <p:nvPr/>
          </p:nvSpPr>
          <p:spPr bwMode="auto">
            <a:xfrm>
              <a:off x="2020" y="2820"/>
              <a:ext cx="445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TITLE</a:t>
              </a:r>
            </a:p>
          </p:txBody>
        </p:sp>
        <p:sp>
          <p:nvSpPr>
            <p:cNvPr id="76811" name="Rectangle 11"/>
            <p:cNvSpPr>
              <a:spLocks noChangeArrowheads="1"/>
            </p:cNvSpPr>
            <p:nvPr/>
          </p:nvSpPr>
          <p:spPr bwMode="auto">
            <a:xfrm>
              <a:off x="649" y="3108"/>
              <a:ext cx="226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E3</a:t>
              </a:r>
            </a:p>
          </p:txBody>
        </p:sp>
        <p:sp>
          <p:nvSpPr>
            <p:cNvPr id="76812" name="Rectangle 12"/>
            <p:cNvSpPr>
              <a:spLocks noChangeArrowheads="1"/>
            </p:cNvSpPr>
            <p:nvPr/>
          </p:nvSpPr>
          <p:spPr bwMode="auto">
            <a:xfrm>
              <a:off x="1131" y="3108"/>
              <a:ext cx="453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A. Lee</a:t>
              </a:r>
            </a:p>
          </p:txBody>
        </p:sp>
        <p:sp>
          <p:nvSpPr>
            <p:cNvPr id="76813" name="Rectangle 13"/>
            <p:cNvSpPr>
              <a:spLocks noChangeArrowheads="1"/>
            </p:cNvSpPr>
            <p:nvPr/>
          </p:nvSpPr>
          <p:spPr bwMode="auto">
            <a:xfrm>
              <a:off x="1924" y="3108"/>
              <a:ext cx="728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Mech. Eng.</a:t>
              </a:r>
            </a:p>
          </p:txBody>
        </p:sp>
        <p:sp>
          <p:nvSpPr>
            <p:cNvPr id="76814" name="Rectangle 14"/>
            <p:cNvSpPr>
              <a:spLocks noChangeArrowheads="1"/>
            </p:cNvSpPr>
            <p:nvPr/>
          </p:nvSpPr>
          <p:spPr bwMode="auto">
            <a:xfrm>
              <a:off x="648" y="3288"/>
              <a:ext cx="229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E4</a:t>
              </a:r>
            </a:p>
          </p:txBody>
        </p:sp>
        <p:sp>
          <p:nvSpPr>
            <p:cNvPr id="76815" name="Rectangle 15"/>
            <p:cNvSpPr>
              <a:spLocks noChangeArrowheads="1"/>
            </p:cNvSpPr>
            <p:nvPr/>
          </p:nvSpPr>
          <p:spPr bwMode="auto">
            <a:xfrm>
              <a:off x="1122" y="3288"/>
              <a:ext cx="542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J. Miller</a:t>
              </a:r>
            </a:p>
          </p:txBody>
        </p:sp>
        <p:sp>
          <p:nvSpPr>
            <p:cNvPr id="76816" name="Rectangle 16"/>
            <p:cNvSpPr>
              <a:spLocks noChangeArrowheads="1"/>
            </p:cNvSpPr>
            <p:nvPr/>
          </p:nvSpPr>
          <p:spPr bwMode="auto">
            <a:xfrm>
              <a:off x="1913" y="3288"/>
              <a:ext cx="815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Programmer</a:t>
              </a:r>
            </a:p>
          </p:txBody>
        </p:sp>
        <p:sp>
          <p:nvSpPr>
            <p:cNvPr id="76817" name="Rectangle 17"/>
            <p:cNvSpPr>
              <a:spLocks noChangeArrowheads="1"/>
            </p:cNvSpPr>
            <p:nvPr/>
          </p:nvSpPr>
          <p:spPr bwMode="auto">
            <a:xfrm>
              <a:off x="648" y="3468"/>
              <a:ext cx="229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E7</a:t>
              </a:r>
            </a:p>
          </p:txBody>
        </p:sp>
        <p:sp>
          <p:nvSpPr>
            <p:cNvPr id="76818" name="Rectangle 18"/>
            <p:cNvSpPr>
              <a:spLocks noChangeArrowheads="1"/>
            </p:cNvSpPr>
            <p:nvPr/>
          </p:nvSpPr>
          <p:spPr bwMode="auto">
            <a:xfrm>
              <a:off x="1130" y="3468"/>
              <a:ext cx="567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R. Davis</a:t>
              </a:r>
            </a:p>
          </p:txBody>
        </p:sp>
        <p:sp>
          <p:nvSpPr>
            <p:cNvPr id="76819" name="Rectangle 19"/>
            <p:cNvSpPr>
              <a:spLocks noChangeArrowheads="1"/>
            </p:cNvSpPr>
            <p:nvPr/>
          </p:nvSpPr>
          <p:spPr bwMode="auto">
            <a:xfrm>
              <a:off x="1924" y="3468"/>
              <a:ext cx="728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Mech. Eng.</a:t>
              </a:r>
            </a:p>
          </p:txBody>
        </p:sp>
        <p:sp>
          <p:nvSpPr>
            <p:cNvPr id="76820" name="Rectangle 20"/>
            <p:cNvSpPr>
              <a:spLocks noChangeArrowheads="1"/>
            </p:cNvSpPr>
            <p:nvPr/>
          </p:nvSpPr>
          <p:spPr bwMode="auto">
            <a:xfrm>
              <a:off x="554" y="2526"/>
              <a:ext cx="449" cy="2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EMP</a:t>
              </a:r>
              <a:r>
                <a:rPr lang="en-US" sz="2600" baseline="-250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</p:grpSp>
      <p:sp>
        <p:nvSpPr>
          <p:cNvPr id="76822" name="Rectangle 22"/>
          <p:cNvSpPr>
            <a:spLocks noChangeArrowheads="1"/>
          </p:cNvSpPr>
          <p:nvPr/>
        </p:nvSpPr>
        <p:spPr bwMode="auto">
          <a:xfrm>
            <a:off x="7324235" y="6503542"/>
            <a:ext cx="4533617" cy="270794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6823" name="Line 23"/>
          <p:cNvSpPr>
            <a:spLocks noChangeShapeType="1"/>
          </p:cNvSpPr>
          <p:nvPr/>
        </p:nvSpPr>
        <p:spPr bwMode="auto">
          <a:xfrm>
            <a:off x="8137034" y="6532984"/>
            <a:ext cx="0" cy="270794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6824" name="Line 24"/>
          <p:cNvSpPr>
            <a:spLocks noChangeShapeType="1"/>
          </p:cNvSpPr>
          <p:nvPr/>
        </p:nvSpPr>
        <p:spPr bwMode="auto">
          <a:xfrm>
            <a:off x="9925194" y="6532984"/>
            <a:ext cx="0" cy="270794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6825" name="Line 25"/>
          <p:cNvSpPr>
            <a:spLocks noChangeShapeType="1"/>
          </p:cNvSpPr>
          <p:nvPr/>
        </p:nvSpPr>
        <p:spPr bwMode="auto">
          <a:xfrm>
            <a:off x="7324235" y="7153783"/>
            <a:ext cx="453361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6826" name="Rectangle 26"/>
          <p:cNvSpPr>
            <a:spLocks noChangeArrowheads="1"/>
          </p:cNvSpPr>
          <p:nvPr/>
        </p:nvSpPr>
        <p:spPr bwMode="auto">
          <a:xfrm>
            <a:off x="7333266" y="6548699"/>
            <a:ext cx="839893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ENO</a:t>
            </a:r>
          </a:p>
        </p:txBody>
      </p:sp>
      <p:sp>
        <p:nvSpPr>
          <p:cNvPr id="76827" name="Rectangle 27"/>
          <p:cNvSpPr>
            <a:spLocks noChangeArrowheads="1"/>
          </p:cNvSpPr>
          <p:nvPr/>
        </p:nvSpPr>
        <p:spPr bwMode="auto">
          <a:xfrm>
            <a:off x="8480217" y="6548699"/>
            <a:ext cx="1295964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ENAME</a:t>
            </a:r>
          </a:p>
        </p:txBody>
      </p:sp>
      <p:sp>
        <p:nvSpPr>
          <p:cNvPr id="76828" name="Rectangle 28"/>
          <p:cNvSpPr>
            <a:spLocks noChangeArrowheads="1"/>
          </p:cNvSpPr>
          <p:nvPr/>
        </p:nvSpPr>
        <p:spPr bwMode="auto">
          <a:xfrm>
            <a:off x="10548341" y="6548699"/>
            <a:ext cx="1004711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TITLE</a:t>
            </a:r>
          </a:p>
        </p:txBody>
      </p:sp>
      <p:sp>
        <p:nvSpPr>
          <p:cNvPr id="76829" name="Rectangle 29"/>
          <p:cNvSpPr>
            <a:spLocks noChangeArrowheads="1"/>
          </p:cNvSpPr>
          <p:nvPr/>
        </p:nvSpPr>
        <p:spPr bwMode="auto">
          <a:xfrm>
            <a:off x="7452928" y="7123256"/>
            <a:ext cx="510258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E1</a:t>
            </a:r>
          </a:p>
        </p:txBody>
      </p:sp>
      <p:sp>
        <p:nvSpPr>
          <p:cNvPr id="76830" name="Rectangle 30"/>
          <p:cNvSpPr>
            <a:spLocks noChangeArrowheads="1"/>
          </p:cNvSpPr>
          <p:nvPr/>
        </p:nvSpPr>
        <p:spPr bwMode="auto">
          <a:xfrm>
            <a:off x="8572786" y="7123256"/>
            <a:ext cx="959555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J. Doe</a:t>
            </a:r>
          </a:p>
        </p:txBody>
      </p:sp>
      <p:sp>
        <p:nvSpPr>
          <p:cNvPr id="76831" name="Rectangle 31"/>
          <p:cNvSpPr>
            <a:spLocks noChangeArrowheads="1"/>
          </p:cNvSpPr>
          <p:nvPr/>
        </p:nvSpPr>
        <p:spPr bwMode="auto">
          <a:xfrm>
            <a:off x="10342883" y="7123256"/>
            <a:ext cx="1553351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Elect. Eng.</a:t>
            </a:r>
          </a:p>
        </p:txBody>
      </p:sp>
      <p:grpSp>
        <p:nvGrpSpPr>
          <p:cNvPr id="76835" name="Group 35"/>
          <p:cNvGrpSpPr>
            <a:grpSpLocks/>
          </p:cNvGrpSpPr>
          <p:nvPr/>
        </p:nvGrpSpPr>
        <p:grpSpPr bwMode="auto">
          <a:xfrm>
            <a:off x="7452928" y="7555304"/>
            <a:ext cx="4443306" cy="444782"/>
            <a:chOff x="3301" y="3276"/>
            <a:chExt cx="1968" cy="197"/>
          </a:xfrm>
        </p:grpSpPr>
        <p:sp>
          <p:nvSpPr>
            <p:cNvPr id="76832" name="Rectangle 32"/>
            <p:cNvSpPr>
              <a:spLocks noChangeArrowheads="1"/>
            </p:cNvSpPr>
            <p:nvPr/>
          </p:nvSpPr>
          <p:spPr bwMode="auto">
            <a:xfrm>
              <a:off x="3301" y="3276"/>
              <a:ext cx="22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E2</a:t>
              </a:r>
            </a:p>
          </p:txBody>
        </p:sp>
        <p:sp>
          <p:nvSpPr>
            <p:cNvPr id="76833" name="Rectangle 33"/>
            <p:cNvSpPr>
              <a:spLocks noChangeArrowheads="1"/>
            </p:cNvSpPr>
            <p:nvPr/>
          </p:nvSpPr>
          <p:spPr bwMode="auto">
            <a:xfrm>
              <a:off x="3772" y="3276"/>
              <a:ext cx="610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M. Smith</a:t>
              </a:r>
            </a:p>
          </p:txBody>
        </p:sp>
        <p:sp>
          <p:nvSpPr>
            <p:cNvPr id="76834" name="Rectangle 34"/>
            <p:cNvSpPr>
              <a:spLocks noChangeArrowheads="1"/>
            </p:cNvSpPr>
            <p:nvPr/>
          </p:nvSpPr>
          <p:spPr bwMode="auto">
            <a:xfrm>
              <a:off x="4575" y="3276"/>
              <a:ext cx="694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Syst. Anal.</a:t>
              </a:r>
            </a:p>
          </p:txBody>
        </p:sp>
      </p:grpSp>
      <p:grpSp>
        <p:nvGrpSpPr>
          <p:cNvPr id="76839" name="Group 39"/>
          <p:cNvGrpSpPr>
            <a:grpSpLocks/>
          </p:cNvGrpSpPr>
          <p:nvPr/>
        </p:nvGrpSpPr>
        <p:grpSpPr bwMode="auto">
          <a:xfrm>
            <a:off x="7452928" y="7957552"/>
            <a:ext cx="4443306" cy="444782"/>
            <a:chOff x="3301" y="3444"/>
            <a:chExt cx="1968" cy="197"/>
          </a:xfrm>
        </p:grpSpPr>
        <p:sp>
          <p:nvSpPr>
            <p:cNvPr id="76836" name="Rectangle 36"/>
            <p:cNvSpPr>
              <a:spLocks noChangeArrowheads="1"/>
            </p:cNvSpPr>
            <p:nvPr/>
          </p:nvSpPr>
          <p:spPr bwMode="auto">
            <a:xfrm>
              <a:off x="3301" y="3444"/>
              <a:ext cx="22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E5</a:t>
              </a:r>
            </a:p>
          </p:txBody>
        </p:sp>
        <p:sp>
          <p:nvSpPr>
            <p:cNvPr id="76837" name="Rectangle 37"/>
            <p:cNvSpPr>
              <a:spLocks noChangeArrowheads="1"/>
            </p:cNvSpPr>
            <p:nvPr/>
          </p:nvSpPr>
          <p:spPr bwMode="auto">
            <a:xfrm>
              <a:off x="3796" y="3444"/>
              <a:ext cx="57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B. Casey</a:t>
              </a:r>
            </a:p>
          </p:txBody>
        </p:sp>
        <p:sp>
          <p:nvSpPr>
            <p:cNvPr id="76838" name="Rectangle 38"/>
            <p:cNvSpPr>
              <a:spLocks noChangeArrowheads="1"/>
            </p:cNvSpPr>
            <p:nvPr/>
          </p:nvSpPr>
          <p:spPr bwMode="auto">
            <a:xfrm>
              <a:off x="4575" y="3444"/>
              <a:ext cx="694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Syst. Anal.</a:t>
              </a:r>
            </a:p>
          </p:txBody>
        </p:sp>
      </p:grpSp>
      <p:sp>
        <p:nvSpPr>
          <p:cNvPr id="76840" name="Rectangle 40"/>
          <p:cNvSpPr>
            <a:spLocks noChangeArrowheads="1"/>
          </p:cNvSpPr>
          <p:nvPr/>
        </p:nvSpPr>
        <p:spPr bwMode="auto">
          <a:xfrm>
            <a:off x="7238439" y="5884912"/>
            <a:ext cx="1013742" cy="48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EMP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grpSp>
        <p:nvGrpSpPr>
          <p:cNvPr id="76844" name="Group 44"/>
          <p:cNvGrpSpPr>
            <a:grpSpLocks/>
          </p:cNvGrpSpPr>
          <p:nvPr/>
        </p:nvGrpSpPr>
        <p:grpSpPr bwMode="auto">
          <a:xfrm>
            <a:off x="7452928" y="8336859"/>
            <a:ext cx="4443306" cy="444782"/>
            <a:chOff x="3301" y="3612"/>
            <a:chExt cx="1968" cy="197"/>
          </a:xfrm>
        </p:grpSpPr>
        <p:sp>
          <p:nvSpPr>
            <p:cNvPr id="76841" name="Rectangle 41"/>
            <p:cNvSpPr>
              <a:spLocks noChangeArrowheads="1"/>
            </p:cNvSpPr>
            <p:nvPr/>
          </p:nvSpPr>
          <p:spPr bwMode="auto">
            <a:xfrm>
              <a:off x="3301" y="3612"/>
              <a:ext cx="22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E6</a:t>
              </a:r>
            </a:p>
          </p:txBody>
        </p:sp>
        <p:sp>
          <p:nvSpPr>
            <p:cNvPr id="76842" name="Rectangle 42"/>
            <p:cNvSpPr>
              <a:spLocks noChangeArrowheads="1"/>
            </p:cNvSpPr>
            <p:nvPr/>
          </p:nvSpPr>
          <p:spPr bwMode="auto">
            <a:xfrm>
              <a:off x="3776" y="3612"/>
              <a:ext cx="473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L. Chu</a:t>
              </a:r>
            </a:p>
          </p:txBody>
        </p:sp>
        <p:sp>
          <p:nvSpPr>
            <p:cNvPr id="76843" name="Rectangle 43"/>
            <p:cNvSpPr>
              <a:spLocks noChangeArrowheads="1"/>
            </p:cNvSpPr>
            <p:nvPr/>
          </p:nvSpPr>
          <p:spPr bwMode="auto">
            <a:xfrm>
              <a:off x="4581" y="3612"/>
              <a:ext cx="688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Elect. Eng.</a:t>
              </a:r>
            </a:p>
          </p:txBody>
        </p:sp>
      </p:grpSp>
      <p:grpSp>
        <p:nvGrpSpPr>
          <p:cNvPr id="76848" name="Group 48"/>
          <p:cNvGrpSpPr>
            <a:grpSpLocks/>
          </p:cNvGrpSpPr>
          <p:nvPr/>
        </p:nvGrpSpPr>
        <p:grpSpPr bwMode="auto">
          <a:xfrm>
            <a:off x="7452928" y="8765232"/>
            <a:ext cx="4443306" cy="444782"/>
            <a:chOff x="3301" y="3780"/>
            <a:chExt cx="1968" cy="197"/>
          </a:xfrm>
        </p:grpSpPr>
        <p:sp>
          <p:nvSpPr>
            <p:cNvPr id="76845" name="Rectangle 45"/>
            <p:cNvSpPr>
              <a:spLocks noChangeArrowheads="1"/>
            </p:cNvSpPr>
            <p:nvPr/>
          </p:nvSpPr>
          <p:spPr bwMode="auto">
            <a:xfrm>
              <a:off x="3301" y="3780"/>
              <a:ext cx="22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E8</a:t>
              </a:r>
            </a:p>
          </p:txBody>
        </p:sp>
        <p:sp>
          <p:nvSpPr>
            <p:cNvPr id="76846" name="Rectangle 46"/>
            <p:cNvSpPr>
              <a:spLocks noChangeArrowheads="1"/>
            </p:cNvSpPr>
            <p:nvPr/>
          </p:nvSpPr>
          <p:spPr bwMode="auto">
            <a:xfrm>
              <a:off x="3813" y="3780"/>
              <a:ext cx="499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J. Jones</a:t>
              </a:r>
            </a:p>
          </p:txBody>
        </p:sp>
        <p:sp>
          <p:nvSpPr>
            <p:cNvPr id="76847" name="Rectangle 47"/>
            <p:cNvSpPr>
              <a:spLocks noChangeArrowheads="1"/>
            </p:cNvSpPr>
            <p:nvPr/>
          </p:nvSpPr>
          <p:spPr bwMode="auto">
            <a:xfrm>
              <a:off x="4575" y="3780"/>
              <a:ext cx="694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Syst. Anal.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DHF – Correctness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Completeness</a:t>
            </a:r>
            <a:endParaRPr lang="en-US" dirty="0"/>
          </a:p>
          <a:p>
            <a:pPr lvl="1"/>
            <a:r>
              <a:rPr lang="en-US" dirty="0"/>
              <a:t>Referential integrity</a:t>
            </a:r>
          </a:p>
          <a:p>
            <a:pPr lvl="1"/>
            <a:r>
              <a:rPr lang="en-US" dirty="0"/>
              <a:t>Let </a:t>
            </a:r>
            <a:r>
              <a:rPr lang="en-US" i="1" dirty="0"/>
              <a:t>R</a:t>
            </a:r>
            <a:r>
              <a:rPr lang="en-US" dirty="0"/>
              <a:t> be the member relation of a link whose owner is relation </a:t>
            </a:r>
            <a:r>
              <a:rPr lang="en-US" i="1" dirty="0"/>
              <a:t>S</a:t>
            </a:r>
            <a:r>
              <a:rPr lang="en-US" dirty="0"/>
              <a:t> which is fragmented as </a:t>
            </a:r>
            <a:r>
              <a:rPr lang="en-US" i="1" dirty="0"/>
              <a:t>F</a:t>
            </a:r>
            <a:r>
              <a:rPr lang="en-US" i="1" baseline="-25000" dirty="0"/>
              <a:t>S</a:t>
            </a:r>
            <a:r>
              <a:rPr lang="en-US" i="1" dirty="0"/>
              <a:t> </a:t>
            </a:r>
            <a:r>
              <a:rPr lang="en-US" dirty="0"/>
              <a:t>= {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i="1" dirty="0" err="1"/>
              <a:t>S</a:t>
            </a:r>
            <a:r>
              <a:rPr lang="en-US" i="1" baseline="-25000" dirty="0" err="1"/>
              <a:t>n</a:t>
            </a:r>
            <a:r>
              <a:rPr lang="en-US" dirty="0"/>
              <a:t>}. Furthermore, let </a:t>
            </a:r>
            <a:r>
              <a:rPr lang="en-US" i="1" dirty="0"/>
              <a:t>A</a:t>
            </a:r>
            <a:r>
              <a:rPr lang="en-US" dirty="0"/>
              <a:t> be the join attribute between </a:t>
            </a:r>
            <a:r>
              <a:rPr lang="en-US" i="1" dirty="0"/>
              <a:t>R</a:t>
            </a:r>
            <a:r>
              <a:rPr lang="en-US" dirty="0"/>
              <a:t> and </a:t>
            </a:r>
            <a:r>
              <a:rPr lang="en-US" i="1" dirty="0"/>
              <a:t>S</a:t>
            </a:r>
            <a:r>
              <a:rPr lang="en-US" dirty="0"/>
              <a:t>. Then, for each </a:t>
            </a:r>
            <a:r>
              <a:rPr lang="en-US" dirty="0" err="1"/>
              <a:t>tuple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 of </a:t>
            </a:r>
            <a:r>
              <a:rPr lang="en-US" i="1" dirty="0"/>
              <a:t>R,</a:t>
            </a:r>
            <a:r>
              <a:rPr lang="en-US" dirty="0"/>
              <a:t> there should be a </a:t>
            </a:r>
            <a:r>
              <a:rPr lang="en-US" dirty="0" err="1"/>
              <a:t>tuple</a:t>
            </a:r>
            <a:r>
              <a:rPr lang="en-US" dirty="0"/>
              <a:t> </a:t>
            </a:r>
            <a:r>
              <a:rPr lang="en-US" i="1" dirty="0"/>
              <a:t>t' </a:t>
            </a:r>
            <a:r>
              <a:rPr lang="en-US" dirty="0"/>
              <a:t>of </a:t>
            </a:r>
            <a:r>
              <a:rPr lang="en-US" i="1" dirty="0"/>
              <a:t>S</a:t>
            </a:r>
            <a:r>
              <a:rPr lang="en-US" dirty="0"/>
              <a:t> such that</a:t>
            </a:r>
          </a:p>
          <a:p>
            <a:pPr lvl="3">
              <a:buFont typeface="Monotype Sorts" charset="0"/>
              <a:buNone/>
            </a:pPr>
            <a:r>
              <a:rPr lang="en-US" sz="2800" i="1" dirty="0"/>
              <a:t>t</a:t>
            </a:r>
            <a:r>
              <a:rPr lang="en-US" sz="2800" dirty="0"/>
              <a:t>[</a:t>
            </a:r>
            <a:r>
              <a:rPr lang="en-US" sz="2800" i="1" dirty="0"/>
              <a:t>A</a:t>
            </a:r>
            <a:r>
              <a:rPr lang="en-US" sz="2800" dirty="0" smtClean="0"/>
              <a:t>] = </a:t>
            </a:r>
            <a:r>
              <a:rPr lang="en-US" sz="2800" i="1" dirty="0" smtClean="0"/>
              <a:t>t' </a:t>
            </a:r>
            <a:r>
              <a:rPr lang="en-US" sz="2800" dirty="0" smtClean="0"/>
              <a:t>[</a:t>
            </a:r>
            <a:r>
              <a:rPr lang="en-US" sz="2800" i="1" dirty="0"/>
              <a:t>A</a:t>
            </a:r>
            <a:r>
              <a:rPr lang="en-US" sz="2800" dirty="0"/>
              <a:t>]</a:t>
            </a:r>
          </a:p>
          <a:p>
            <a:r>
              <a:rPr lang="en-US" dirty="0">
                <a:solidFill>
                  <a:schemeClr val="tx2"/>
                </a:solidFill>
              </a:rPr>
              <a:t>Reconstruction</a:t>
            </a:r>
            <a:endParaRPr lang="en-US" dirty="0"/>
          </a:p>
          <a:p>
            <a:pPr lvl="1"/>
            <a:r>
              <a:rPr lang="en-US" dirty="0"/>
              <a:t>Same as primary horizontal fragmentation.</a:t>
            </a:r>
          </a:p>
          <a:p>
            <a:r>
              <a:rPr lang="en-US" dirty="0" err="1">
                <a:solidFill>
                  <a:schemeClr val="tx2"/>
                </a:solidFill>
              </a:rPr>
              <a:t>Disjointness</a:t>
            </a:r>
            <a:endParaRPr lang="en-US" dirty="0"/>
          </a:p>
          <a:p>
            <a:pPr lvl="1"/>
            <a:r>
              <a:rPr lang="en-US" dirty="0"/>
              <a:t>Simple join graphs between the owner and the member fragments.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Has been studied within the centralized context</a:t>
            </a:r>
          </a:p>
          <a:p>
            <a:pPr lvl="1"/>
            <a:r>
              <a:rPr lang="en-US"/>
              <a:t>design methodology</a:t>
            </a:r>
          </a:p>
          <a:p>
            <a:pPr lvl="1"/>
            <a:r>
              <a:rPr lang="en-US"/>
              <a:t>physical clustering</a:t>
            </a:r>
          </a:p>
          <a:p>
            <a:r>
              <a:rPr lang="en-US"/>
              <a:t>More difficult than horizontal, because more alternatives exist.</a:t>
            </a:r>
          </a:p>
          <a:p>
            <a:pPr>
              <a:buFont typeface="Monotype Sorts" charset="0"/>
              <a:buNone/>
            </a:pPr>
            <a:r>
              <a:rPr lang="en-US"/>
              <a:t>	Two approaches :</a:t>
            </a:r>
          </a:p>
          <a:p>
            <a:pPr lvl="1"/>
            <a:r>
              <a:rPr lang="en-US"/>
              <a:t>grouping</a:t>
            </a:r>
          </a:p>
          <a:p>
            <a:pPr lvl="2"/>
            <a:r>
              <a:rPr lang="en-US"/>
              <a:t>attributes to fragments</a:t>
            </a:r>
          </a:p>
          <a:p>
            <a:pPr lvl="1"/>
            <a:r>
              <a:rPr lang="en-US"/>
              <a:t>splitting</a:t>
            </a:r>
          </a:p>
          <a:p>
            <a:pPr lvl="2"/>
            <a:r>
              <a:rPr lang="en-US"/>
              <a:t>relation to fragments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Vertical Fragmentation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Distribution Design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80000"/>
              </a:spcBef>
            </a:pPr>
            <a:r>
              <a:rPr lang="en-US" dirty="0">
                <a:solidFill>
                  <a:schemeClr val="tx2"/>
                </a:solidFill>
              </a:rPr>
              <a:t>Top-down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mostly in designing systems from scratch</a:t>
            </a:r>
          </a:p>
          <a:p>
            <a:pPr lvl="1"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mostly in homogeneous systems</a:t>
            </a:r>
          </a:p>
          <a:p>
            <a:pPr>
              <a:lnSpc>
                <a:spcPct val="100000"/>
              </a:lnSpc>
              <a:spcBef>
                <a:spcPct val="80000"/>
              </a:spcBef>
            </a:pPr>
            <a:r>
              <a:rPr lang="en-US" dirty="0">
                <a:solidFill>
                  <a:schemeClr val="tx2"/>
                </a:solidFill>
              </a:rPr>
              <a:t>Bottom-up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when the databases already exist at a number of sites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Overlapping fragments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/>
              <a:t>grouping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Non-overlapping fragments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/>
              <a:t>splitting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/>
              <a:t>We do not consider the replicated key attributes to be overlapping.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/>
              <a:t>	Advantage: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/>
              <a:t>	Easier to enforce functional dependencies 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/>
              <a:t>	(for integrity checking etc.)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Vertical Fragmentation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Information Requirements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>
          <a:xfrm>
            <a:off x="342900" y="2489200"/>
            <a:ext cx="11632108" cy="6769100"/>
          </a:xfrm>
          <a:noFill/>
          <a:ln/>
        </p:spPr>
        <p:txBody>
          <a:bodyPr/>
          <a:lstStyle/>
          <a:p>
            <a:r>
              <a:rPr lang="en-US" dirty="0"/>
              <a:t>Application Information</a:t>
            </a:r>
          </a:p>
          <a:p>
            <a:pPr marL="1056623" lvl="1"/>
            <a:r>
              <a:rPr lang="en-US" dirty="0">
                <a:solidFill>
                  <a:schemeClr val="tx2"/>
                </a:solidFill>
              </a:rPr>
              <a:t>Attribute affinities</a:t>
            </a:r>
            <a:endParaRPr lang="en-US" dirty="0"/>
          </a:p>
          <a:p>
            <a:pPr marL="1544296" lvl="2"/>
            <a:r>
              <a:rPr lang="en-US" dirty="0"/>
              <a:t>a measure that indicates how closely related the attributes are</a:t>
            </a:r>
          </a:p>
          <a:p>
            <a:pPr marL="1544296" lvl="2"/>
            <a:r>
              <a:rPr lang="en-US" dirty="0"/>
              <a:t>This is obtained from more primitive usage data</a:t>
            </a:r>
          </a:p>
          <a:p>
            <a:pPr marL="1056623" lvl="1"/>
            <a:r>
              <a:rPr lang="en-US" dirty="0">
                <a:solidFill>
                  <a:schemeClr val="tx2"/>
                </a:solidFill>
              </a:rPr>
              <a:t>Attribute usage values</a:t>
            </a:r>
            <a:endParaRPr lang="en-US" dirty="0"/>
          </a:p>
          <a:p>
            <a:pPr marL="1544296" lvl="2"/>
            <a:r>
              <a:rPr lang="en-US" dirty="0"/>
              <a:t>Given a set of queries </a:t>
            </a:r>
            <a:r>
              <a:rPr lang="en-US" i="1" dirty="0"/>
              <a:t>Q</a:t>
            </a:r>
            <a:r>
              <a:rPr lang="en-US" dirty="0"/>
              <a:t> = {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i="1" dirty="0" err="1"/>
              <a:t>q</a:t>
            </a:r>
            <a:r>
              <a:rPr lang="en-US" i="1" baseline="-25000" dirty="0" err="1"/>
              <a:t>q</a:t>
            </a:r>
            <a:r>
              <a:rPr lang="en-US" dirty="0"/>
              <a:t>} that will run on the </a:t>
            </a:r>
            <a:r>
              <a:rPr lang="en-US" dirty="0" smtClean="0"/>
              <a:t>relation           </a:t>
            </a:r>
            <a:r>
              <a:rPr lang="en-US" i="1" dirty="0"/>
              <a:t>R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],</a:t>
            </a:r>
          </a:p>
          <a:p>
            <a:pPr marL="1544296" lvl="2">
              <a:buNone/>
            </a:pPr>
            <a:endParaRPr lang="en-US" dirty="0"/>
          </a:p>
          <a:p>
            <a:pPr marL="1544296" lvl="2">
              <a:buNone/>
            </a:pPr>
            <a:endParaRPr lang="en-US" dirty="0"/>
          </a:p>
          <a:p>
            <a:pPr marL="1544296" lvl="2">
              <a:buNone/>
            </a:pPr>
            <a:endParaRPr lang="en-US" dirty="0"/>
          </a:p>
          <a:p>
            <a:pPr marL="1544296" lvl="2">
              <a:buNone/>
            </a:pPr>
            <a:r>
              <a:rPr lang="en-US" dirty="0"/>
              <a:t>	</a:t>
            </a:r>
          </a:p>
          <a:p>
            <a:pPr marL="1544296" lvl="2">
              <a:buNone/>
            </a:pPr>
            <a:r>
              <a:rPr lang="en-US" i="1" dirty="0"/>
              <a:t>	use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i="1" baseline="-25000" dirty="0"/>
              <a:t>i</a:t>
            </a:r>
            <a:r>
              <a:rPr lang="en-US" i="1" dirty="0"/>
              <a:t>,•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can be defined accordingly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4622777" y="6825264"/>
            <a:ext cx="42500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l"/>
            <a:r>
              <a:rPr lang="en-US" sz="2600" dirty="0" smtClean="0">
                <a:solidFill>
                  <a:srgbClr val="000000"/>
                </a:solidFill>
                <a:latin typeface="Symbol" charset="0"/>
                <a:sym typeface="Symbol"/>
              </a:rPr>
              <a:t></a:t>
            </a:r>
            <a:endParaRPr lang="en-US" sz="2600" dirty="0">
              <a:solidFill>
                <a:srgbClr val="000000"/>
              </a:solidFill>
              <a:latin typeface="Symbol" charset="0"/>
            </a:endParaRP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2980151" y="6807203"/>
            <a:ext cx="1792715" cy="48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use</a:t>
            </a:r>
            <a:r>
              <a:rPr lang="en-US" sz="2600" dirty="0">
                <a:solidFill>
                  <a:srgbClr val="000000"/>
                </a:solidFill>
                <a:latin typeface="Book Antiqua"/>
              </a:rPr>
              <a:t>(</a:t>
            </a:r>
            <a:r>
              <a:rPr lang="en-US" sz="2600" i="1" dirty="0" err="1">
                <a:latin typeface="Book Antiqua"/>
              </a:rPr>
              <a:t>q</a:t>
            </a:r>
            <a:r>
              <a:rPr lang="en-US" sz="2600" i="1" baseline="-25000" dirty="0" err="1">
                <a:latin typeface="Book Antiqua"/>
              </a:rPr>
              <a:t>i</a:t>
            </a:r>
            <a:r>
              <a:rPr lang="en-US" sz="2600" i="1" dirty="0" err="1">
                <a:latin typeface="Book Antiqua"/>
              </a:rPr>
              <a:t>,A</a:t>
            </a:r>
            <a:r>
              <a:rPr lang="en-US" sz="2600" i="1" baseline="-25000" dirty="0" err="1">
                <a:latin typeface="Book Antiqua"/>
              </a:rPr>
              <a:t>j</a:t>
            </a:r>
            <a:r>
              <a:rPr lang="en-US" sz="2600" dirty="0">
                <a:latin typeface="Book Antiqua"/>
              </a:rPr>
              <a:t>) =</a:t>
            </a: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5062240" y="6590456"/>
            <a:ext cx="6127385" cy="48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1 if attribute </a:t>
            </a:r>
            <a:r>
              <a:rPr lang="en-US" sz="2600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i="1" baseline="-25000" dirty="0" err="1">
                <a:solidFill>
                  <a:srgbClr val="000000"/>
                </a:solidFill>
                <a:latin typeface="Book Antiqua"/>
              </a:rPr>
              <a:t>j</a:t>
            </a:r>
            <a:r>
              <a:rPr lang="en-US" sz="2600" dirty="0">
                <a:solidFill>
                  <a:srgbClr val="000000"/>
                </a:solidFill>
                <a:latin typeface="Book Antiqua"/>
              </a:rPr>
              <a:t> is referenced by query </a:t>
            </a:r>
            <a:r>
              <a:rPr lang="en-US" sz="2600" i="1" dirty="0">
                <a:solidFill>
                  <a:srgbClr val="000000"/>
                </a:solidFill>
                <a:latin typeface="Book Antiqua"/>
              </a:rPr>
              <a:t>q</a:t>
            </a:r>
            <a:r>
              <a:rPr lang="en-US" sz="2600" i="1" baseline="-25000" dirty="0">
                <a:solidFill>
                  <a:srgbClr val="000000"/>
                </a:solidFill>
                <a:latin typeface="Book Antiqua"/>
              </a:rPr>
              <a:t>i</a:t>
            </a:r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5128638" y="7078136"/>
            <a:ext cx="1885193" cy="48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 otherwise</a:t>
            </a:r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4662312" y="6554332"/>
            <a:ext cx="347850" cy="48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600" dirty="0" smtClean="0">
                <a:solidFill>
                  <a:srgbClr val="000000"/>
                </a:solidFill>
                <a:latin typeface="Symbol" charset="0"/>
                <a:sym typeface="Symbol"/>
              </a:rPr>
              <a:t></a:t>
            </a:r>
            <a:endParaRPr lang="en-US" sz="2600" dirty="0">
              <a:solidFill>
                <a:srgbClr val="000000"/>
              </a:solidFill>
              <a:latin typeface="Symbol" charset="0"/>
            </a:endParaRPr>
          </a:p>
        </p:txBody>
      </p: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4662312" y="7162816"/>
            <a:ext cx="347850" cy="48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600" dirty="0" smtClean="0">
                <a:solidFill>
                  <a:srgbClr val="000000"/>
                </a:solidFill>
                <a:latin typeface="Symbol" charset="0"/>
                <a:sym typeface="Symbol"/>
              </a:rPr>
              <a:t></a:t>
            </a:r>
            <a:endParaRPr lang="en-US" sz="2600" dirty="0">
              <a:solidFill>
                <a:srgbClr val="000000"/>
              </a:solidFill>
              <a:latin typeface="Symbo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Definition of </a:t>
            </a:r>
            <a:r>
              <a:rPr lang="en-US" i="1"/>
              <a:t>use</a:t>
            </a:r>
            <a:r>
              <a:rPr lang="en-US"/>
              <a:t>(</a:t>
            </a:r>
            <a:r>
              <a:rPr lang="en-US" i="1"/>
              <a:t>q</a:t>
            </a:r>
            <a:r>
              <a:rPr lang="en-US" i="1" baseline="-25000"/>
              <a:t>i</a:t>
            </a:r>
            <a:r>
              <a:rPr lang="en-US"/>
              <a:t>,</a:t>
            </a:r>
            <a:r>
              <a:rPr lang="en-US" i="1"/>
              <a:t>A</a:t>
            </a:r>
            <a:r>
              <a:rPr lang="en-US" i="1" baseline="-25000"/>
              <a:t>j</a:t>
            </a:r>
            <a:r>
              <a:rPr lang="en-US"/>
              <a:t>)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20000"/>
              </a:spcBef>
              <a:buNone/>
              <a:tabLst>
                <a:tab pos="812787" algn="l"/>
                <a:tab pos="2519641" algn="l"/>
                <a:tab pos="5039281" algn="l"/>
                <a:tab pos="5608232" algn="l"/>
                <a:tab pos="7315086" algn="l"/>
              </a:tabLst>
            </a:pPr>
            <a:r>
              <a:rPr lang="en-US" dirty="0"/>
              <a:t>Consider the following 4 queries for relation PROJ</a:t>
            </a:r>
          </a:p>
          <a:p>
            <a:pPr>
              <a:spcBef>
                <a:spcPct val="20000"/>
              </a:spcBef>
              <a:buNone/>
              <a:tabLst>
                <a:tab pos="812787" algn="l"/>
                <a:tab pos="2519641" algn="l"/>
                <a:tab pos="5039281" algn="l"/>
                <a:tab pos="5608232" algn="l"/>
                <a:tab pos="7315086" algn="l"/>
              </a:tabLst>
            </a:pPr>
            <a:r>
              <a:rPr lang="en-US" sz="2600" i="1" dirty="0"/>
              <a:t>q</a:t>
            </a:r>
            <a:r>
              <a:rPr lang="en-US" sz="2600" baseline="-25000" dirty="0"/>
              <a:t>1</a:t>
            </a:r>
            <a:r>
              <a:rPr lang="en-US" sz="2600" dirty="0"/>
              <a:t>:	</a:t>
            </a:r>
            <a:r>
              <a:rPr lang="en-US" sz="2600" b="1" dirty="0" smtClean="0"/>
              <a:t>SELECT</a:t>
            </a:r>
            <a:r>
              <a:rPr lang="en-US" sz="2600" dirty="0"/>
              <a:t>	BUDGET	</a:t>
            </a:r>
            <a:r>
              <a:rPr lang="en-US" sz="2600" i="1" dirty="0"/>
              <a:t>q</a:t>
            </a:r>
            <a:r>
              <a:rPr lang="en-US" sz="2600" baseline="-25000" dirty="0"/>
              <a:t>2</a:t>
            </a:r>
            <a:r>
              <a:rPr lang="en-US" sz="2600" dirty="0"/>
              <a:t>:	</a:t>
            </a:r>
            <a:r>
              <a:rPr lang="en-US" sz="2600" b="1" dirty="0"/>
              <a:t>SELECT</a:t>
            </a:r>
            <a:r>
              <a:rPr lang="en-US" sz="2600" dirty="0"/>
              <a:t>	PNAME,BUDGET</a:t>
            </a:r>
          </a:p>
          <a:p>
            <a:pPr>
              <a:spcBef>
                <a:spcPct val="20000"/>
              </a:spcBef>
              <a:buNone/>
              <a:tabLst>
                <a:tab pos="812787" algn="l"/>
                <a:tab pos="2519641" algn="l"/>
                <a:tab pos="5039281" algn="l"/>
                <a:tab pos="5608232" algn="l"/>
                <a:tab pos="7315086" algn="l"/>
              </a:tabLst>
            </a:pPr>
            <a:r>
              <a:rPr lang="en-US" sz="2600" dirty="0"/>
              <a:t>		</a:t>
            </a:r>
            <a:r>
              <a:rPr lang="en-US" sz="2600" b="1" dirty="0"/>
              <a:t>FROM</a:t>
            </a:r>
            <a:r>
              <a:rPr lang="en-US" sz="2600" dirty="0"/>
              <a:t>	PROJ		</a:t>
            </a:r>
            <a:r>
              <a:rPr lang="en-US" sz="2600" b="1" dirty="0"/>
              <a:t>FROM</a:t>
            </a:r>
            <a:r>
              <a:rPr lang="en-US" sz="2600" dirty="0"/>
              <a:t>	PROJ</a:t>
            </a:r>
          </a:p>
          <a:p>
            <a:pPr>
              <a:spcBef>
                <a:spcPct val="20000"/>
              </a:spcBef>
              <a:buNone/>
              <a:tabLst>
                <a:tab pos="812787" algn="l"/>
                <a:tab pos="2519641" algn="l"/>
                <a:tab pos="5039281" algn="l"/>
                <a:tab pos="5608232" algn="l"/>
                <a:tab pos="7315086" algn="l"/>
              </a:tabLst>
            </a:pPr>
            <a:r>
              <a:rPr lang="en-US" sz="2600" dirty="0"/>
              <a:t>		</a:t>
            </a:r>
            <a:r>
              <a:rPr lang="en-US" sz="2600" b="1" dirty="0"/>
              <a:t>WHERE</a:t>
            </a:r>
            <a:r>
              <a:rPr lang="en-US" sz="2600" dirty="0"/>
              <a:t>	PNO=Value</a:t>
            </a:r>
          </a:p>
          <a:p>
            <a:pPr>
              <a:spcBef>
                <a:spcPct val="20000"/>
              </a:spcBef>
              <a:buNone/>
              <a:tabLst>
                <a:tab pos="812787" algn="l"/>
                <a:tab pos="2519641" algn="l"/>
                <a:tab pos="5039281" algn="l"/>
                <a:tab pos="5608232" algn="l"/>
                <a:tab pos="7315086" algn="l"/>
              </a:tabLst>
            </a:pPr>
            <a:r>
              <a:rPr lang="en-US" sz="2600" i="1" dirty="0"/>
              <a:t>q</a:t>
            </a:r>
            <a:r>
              <a:rPr lang="en-US" sz="2600" baseline="-25000" dirty="0"/>
              <a:t>3</a:t>
            </a:r>
            <a:r>
              <a:rPr lang="en-US" sz="2600" dirty="0"/>
              <a:t>:	</a:t>
            </a:r>
            <a:r>
              <a:rPr lang="en-US" sz="2600" b="1" dirty="0" smtClean="0"/>
              <a:t>SELECT</a:t>
            </a:r>
            <a:r>
              <a:rPr lang="en-US" sz="2600" dirty="0"/>
              <a:t>	PNAME	</a:t>
            </a:r>
            <a:r>
              <a:rPr lang="en-US" sz="2600" i="1" dirty="0"/>
              <a:t>q</a:t>
            </a:r>
            <a:r>
              <a:rPr lang="en-US" sz="2600" baseline="-25000" dirty="0"/>
              <a:t>4</a:t>
            </a:r>
            <a:r>
              <a:rPr lang="en-US" sz="2600" dirty="0"/>
              <a:t>:	</a:t>
            </a:r>
            <a:r>
              <a:rPr lang="en-US" sz="2600" b="1" dirty="0"/>
              <a:t>SELECT	SUM</a:t>
            </a:r>
            <a:r>
              <a:rPr lang="en-US" sz="2600" dirty="0"/>
              <a:t>(BUDGET)</a:t>
            </a:r>
          </a:p>
          <a:p>
            <a:pPr>
              <a:spcBef>
                <a:spcPct val="20000"/>
              </a:spcBef>
              <a:buNone/>
              <a:tabLst>
                <a:tab pos="812787" algn="l"/>
                <a:tab pos="2519641" algn="l"/>
                <a:tab pos="5039281" algn="l"/>
                <a:tab pos="5608232" algn="l"/>
                <a:tab pos="7315086" algn="l"/>
              </a:tabLst>
            </a:pPr>
            <a:r>
              <a:rPr lang="en-US" sz="2600" dirty="0"/>
              <a:t>		</a:t>
            </a:r>
            <a:r>
              <a:rPr lang="en-US" sz="2600" b="1" dirty="0"/>
              <a:t>FROM</a:t>
            </a:r>
            <a:r>
              <a:rPr lang="en-US" sz="2600" dirty="0"/>
              <a:t>	PROJ		</a:t>
            </a:r>
            <a:r>
              <a:rPr lang="en-US" sz="2600" b="1" dirty="0"/>
              <a:t>FROM	</a:t>
            </a:r>
            <a:r>
              <a:rPr lang="en-US" sz="2600" dirty="0"/>
              <a:t>PROJ</a:t>
            </a:r>
          </a:p>
          <a:p>
            <a:pPr>
              <a:spcBef>
                <a:spcPct val="20000"/>
              </a:spcBef>
              <a:buNone/>
              <a:tabLst>
                <a:tab pos="812787" algn="l"/>
                <a:tab pos="2519641" algn="l"/>
                <a:tab pos="5039281" algn="l"/>
                <a:tab pos="5608232" algn="l"/>
                <a:tab pos="7315086" algn="l"/>
              </a:tabLst>
            </a:pPr>
            <a:r>
              <a:rPr lang="en-US" sz="2600" dirty="0"/>
              <a:t>		</a:t>
            </a:r>
            <a:r>
              <a:rPr lang="en-US" sz="2600" b="1" dirty="0"/>
              <a:t>WHERE</a:t>
            </a:r>
            <a:r>
              <a:rPr lang="en-US" sz="2600" dirty="0"/>
              <a:t>	LOC=Value		</a:t>
            </a:r>
            <a:r>
              <a:rPr lang="en-US" sz="2600" b="1" dirty="0"/>
              <a:t>WHERE</a:t>
            </a:r>
            <a:r>
              <a:rPr lang="en-US" sz="2600" dirty="0"/>
              <a:t>	LOC=Value</a:t>
            </a:r>
          </a:p>
          <a:p>
            <a:pPr>
              <a:spcBef>
                <a:spcPct val="20000"/>
              </a:spcBef>
              <a:buNone/>
              <a:tabLst>
                <a:tab pos="812787" algn="l"/>
                <a:tab pos="2519641" algn="l"/>
                <a:tab pos="5039281" algn="l"/>
                <a:tab pos="5608232" algn="l"/>
                <a:tab pos="7315086" algn="l"/>
              </a:tabLst>
            </a:pPr>
            <a:r>
              <a:rPr lang="en-US" dirty="0"/>
              <a:t>Let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= PNO,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= PNAME, 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= BUDGET, </a:t>
            </a:r>
            <a:r>
              <a:rPr lang="en-US" i="1" dirty="0"/>
              <a:t>A</a:t>
            </a:r>
            <a:r>
              <a:rPr lang="en-US" baseline="-25000" dirty="0"/>
              <a:t>4</a:t>
            </a:r>
            <a:r>
              <a:rPr lang="en-US" dirty="0"/>
              <a:t>= LOC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4206726" y="6953350"/>
            <a:ext cx="55670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q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4206726" y="7567465"/>
            <a:ext cx="55670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q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4188664" y="8127394"/>
            <a:ext cx="55670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q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3</a:t>
            </a:r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4204814" y="8741510"/>
            <a:ext cx="560524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q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4</a:t>
            </a:r>
          </a:p>
        </p:txBody>
      </p:sp>
      <p:grpSp>
        <p:nvGrpSpPr>
          <p:cNvPr id="82954" name="Group 10"/>
          <p:cNvGrpSpPr>
            <a:grpSpLocks/>
          </p:cNvGrpSpPr>
          <p:nvPr/>
        </p:nvGrpSpPr>
        <p:grpSpPr bwMode="auto">
          <a:xfrm>
            <a:off x="4967111" y="7057208"/>
            <a:ext cx="255130" cy="2133601"/>
            <a:chOff x="2200" y="3052"/>
            <a:chExt cx="113" cy="945"/>
          </a:xfrm>
        </p:grpSpPr>
        <p:sp>
          <p:nvSpPr>
            <p:cNvPr id="82952" name="Line 8"/>
            <p:cNvSpPr>
              <a:spLocks noChangeShapeType="1"/>
            </p:cNvSpPr>
            <p:nvPr/>
          </p:nvSpPr>
          <p:spPr bwMode="auto">
            <a:xfrm>
              <a:off x="2204" y="3056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2953" name="Freeform 9"/>
            <p:cNvSpPr>
              <a:spLocks/>
            </p:cNvSpPr>
            <p:nvPr/>
          </p:nvSpPr>
          <p:spPr bwMode="auto">
            <a:xfrm>
              <a:off x="2200" y="3052"/>
              <a:ext cx="113" cy="945"/>
            </a:xfrm>
            <a:custGeom>
              <a:avLst/>
              <a:gdLst>
                <a:gd name="T0" fmla="*/ 0 w 113"/>
                <a:gd name="T1" fmla="*/ 0 h 945"/>
                <a:gd name="T2" fmla="*/ 0 w 113"/>
                <a:gd name="T3" fmla="*/ 944 h 945"/>
                <a:gd name="T4" fmla="*/ 112 w 113"/>
                <a:gd name="T5" fmla="*/ 944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" h="945">
                  <a:moveTo>
                    <a:pt x="0" y="0"/>
                  </a:moveTo>
                  <a:lnTo>
                    <a:pt x="0" y="944"/>
                  </a:lnTo>
                  <a:lnTo>
                    <a:pt x="112" y="94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5193048" y="6395409"/>
            <a:ext cx="64315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grpSp>
        <p:nvGrpSpPr>
          <p:cNvPr id="82958" name="Group 14"/>
          <p:cNvGrpSpPr>
            <a:grpSpLocks/>
          </p:cNvGrpSpPr>
          <p:nvPr/>
        </p:nvGrpSpPr>
        <p:grpSpPr bwMode="auto">
          <a:xfrm>
            <a:off x="7965440" y="7057208"/>
            <a:ext cx="255130" cy="2133601"/>
            <a:chOff x="3528" y="3052"/>
            <a:chExt cx="113" cy="945"/>
          </a:xfrm>
        </p:grpSpPr>
        <p:sp>
          <p:nvSpPr>
            <p:cNvPr id="82956" name="Line 12"/>
            <p:cNvSpPr>
              <a:spLocks noChangeShapeType="1"/>
            </p:cNvSpPr>
            <p:nvPr/>
          </p:nvSpPr>
          <p:spPr bwMode="auto">
            <a:xfrm flipH="1">
              <a:off x="3528" y="305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2957" name="Freeform 13"/>
            <p:cNvSpPr>
              <a:spLocks/>
            </p:cNvSpPr>
            <p:nvPr/>
          </p:nvSpPr>
          <p:spPr bwMode="auto">
            <a:xfrm>
              <a:off x="3528" y="3052"/>
              <a:ext cx="113" cy="945"/>
            </a:xfrm>
            <a:custGeom>
              <a:avLst/>
              <a:gdLst>
                <a:gd name="T0" fmla="*/ 112 w 113"/>
                <a:gd name="T1" fmla="*/ 0 h 945"/>
                <a:gd name="T2" fmla="*/ 112 w 113"/>
                <a:gd name="T3" fmla="*/ 944 h 945"/>
                <a:gd name="T4" fmla="*/ 0 w 113"/>
                <a:gd name="T5" fmla="*/ 944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" h="945">
                  <a:moveTo>
                    <a:pt x="112" y="0"/>
                  </a:moveTo>
                  <a:lnTo>
                    <a:pt x="112" y="944"/>
                  </a:lnTo>
                  <a:lnTo>
                    <a:pt x="0" y="94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82959" name="Rectangle 15"/>
          <p:cNvSpPr>
            <a:spLocks noChangeArrowheads="1"/>
          </p:cNvSpPr>
          <p:nvPr/>
        </p:nvSpPr>
        <p:spPr bwMode="auto">
          <a:xfrm>
            <a:off x="5313737" y="6953350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60" name="Rectangle 16"/>
          <p:cNvSpPr>
            <a:spLocks noChangeArrowheads="1"/>
          </p:cNvSpPr>
          <p:nvPr/>
        </p:nvSpPr>
        <p:spPr bwMode="auto">
          <a:xfrm>
            <a:off x="6054288" y="6953350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61" name="Rectangle 17"/>
          <p:cNvSpPr>
            <a:spLocks noChangeArrowheads="1"/>
          </p:cNvSpPr>
          <p:nvPr/>
        </p:nvSpPr>
        <p:spPr bwMode="auto">
          <a:xfrm>
            <a:off x="6867088" y="6953350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62" name="Rectangle 18"/>
          <p:cNvSpPr>
            <a:spLocks noChangeArrowheads="1"/>
          </p:cNvSpPr>
          <p:nvPr/>
        </p:nvSpPr>
        <p:spPr bwMode="auto">
          <a:xfrm>
            <a:off x="7716012" y="6953350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63" name="Rectangle 19"/>
          <p:cNvSpPr>
            <a:spLocks noChangeArrowheads="1"/>
          </p:cNvSpPr>
          <p:nvPr/>
        </p:nvSpPr>
        <p:spPr bwMode="auto">
          <a:xfrm>
            <a:off x="5295675" y="7567465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64" name="Rectangle 20"/>
          <p:cNvSpPr>
            <a:spLocks noChangeArrowheads="1"/>
          </p:cNvSpPr>
          <p:nvPr/>
        </p:nvSpPr>
        <p:spPr bwMode="auto">
          <a:xfrm>
            <a:off x="7734075" y="7567465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65" name="Rectangle 21"/>
          <p:cNvSpPr>
            <a:spLocks noChangeArrowheads="1"/>
          </p:cNvSpPr>
          <p:nvPr/>
        </p:nvSpPr>
        <p:spPr bwMode="auto">
          <a:xfrm>
            <a:off x="6054288" y="7567465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66" name="Rectangle 22"/>
          <p:cNvSpPr>
            <a:spLocks noChangeArrowheads="1"/>
          </p:cNvSpPr>
          <p:nvPr/>
        </p:nvSpPr>
        <p:spPr bwMode="auto">
          <a:xfrm>
            <a:off x="6867088" y="7567465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67" name="Rectangle 23"/>
          <p:cNvSpPr>
            <a:spLocks noChangeArrowheads="1"/>
          </p:cNvSpPr>
          <p:nvPr/>
        </p:nvSpPr>
        <p:spPr bwMode="auto">
          <a:xfrm>
            <a:off x="5295675" y="8127394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68" name="Rectangle 24"/>
          <p:cNvSpPr>
            <a:spLocks noChangeArrowheads="1"/>
          </p:cNvSpPr>
          <p:nvPr/>
        </p:nvSpPr>
        <p:spPr bwMode="auto">
          <a:xfrm>
            <a:off x="6849026" y="8127394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69" name="Rectangle 25"/>
          <p:cNvSpPr>
            <a:spLocks noChangeArrowheads="1"/>
          </p:cNvSpPr>
          <p:nvPr/>
        </p:nvSpPr>
        <p:spPr bwMode="auto">
          <a:xfrm>
            <a:off x="6036226" y="8127394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70" name="Rectangle 26"/>
          <p:cNvSpPr>
            <a:spLocks noChangeArrowheads="1"/>
          </p:cNvSpPr>
          <p:nvPr/>
        </p:nvSpPr>
        <p:spPr bwMode="auto">
          <a:xfrm>
            <a:off x="7716012" y="8127394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71" name="Rectangle 27"/>
          <p:cNvSpPr>
            <a:spLocks noChangeArrowheads="1"/>
          </p:cNvSpPr>
          <p:nvPr/>
        </p:nvSpPr>
        <p:spPr bwMode="auto">
          <a:xfrm>
            <a:off x="5277612" y="8741510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72" name="Rectangle 28"/>
          <p:cNvSpPr>
            <a:spLocks noChangeArrowheads="1"/>
          </p:cNvSpPr>
          <p:nvPr/>
        </p:nvSpPr>
        <p:spPr bwMode="auto">
          <a:xfrm>
            <a:off x="6036226" y="8741510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73" name="Rectangle 29"/>
          <p:cNvSpPr>
            <a:spLocks noChangeArrowheads="1"/>
          </p:cNvSpPr>
          <p:nvPr/>
        </p:nvSpPr>
        <p:spPr bwMode="auto">
          <a:xfrm>
            <a:off x="6849026" y="8741510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74" name="Rectangle 30"/>
          <p:cNvSpPr>
            <a:spLocks noChangeArrowheads="1"/>
          </p:cNvSpPr>
          <p:nvPr/>
        </p:nvSpPr>
        <p:spPr bwMode="auto">
          <a:xfrm>
            <a:off x="7716012" y="8741510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75" name="Rectangle 31"/>
          <p:cNvSpPr>
            <a:spLocks noChangeArrowheads="1"/>
          </p:cNvSpPr>
          <p:nvPr/>
        </p:nvSpPr>
        <p:spPr bwMode="auto">
          <a:xfrm>
            <a:off x="5940373" y="6395409"/>
            <a:ext cx="64315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82976" name="Rectangle 32"/>
          <p:cNvSpPr>
            <a:spLocks noChangeArrowheads="1"/>
          </p:cNvSpPr>
          <p:nvPr/>
        </p:nvSpPr>
        <p:spPr bwMode="auto">
          <a:xfrm>
            <a:off x="6737368" y="6395409"/>
            <a:ext cx="64315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3</a:t>
            </a:r>
          </a:p>
        </p:txBody>
      </p:sp>
      <p:sp>
        <p:nvSpPr>
          <p:cNvPr id="82977" name="Rectangle 33"/>
          <p:cNvSpPr>
            <a:spLocks noChangeArrowheads="1"/>
          </p:cNvSpPr>
          <p:nvPr/>
        </p:nvSpPr>
        <p:spPr bwMode="auto">
          <a:xfrm>
            <a:off x="7530793" y="6395409"/>
            <a:ext cx="650292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Affinity Measure </a:t>
            </a:r>
            <a:r>
              <a:rPr lang="en-US" i="1"/>
              <a:t>aff</a:t>
            </a:r>
            <a:r>
              <a:rPr lang="en-US"/>
              <a:t>(</a:t>
            </a:r>
            <a:r>
              <a:rPr lang="en-US" i="1"/>
              <a:t>A</a:t>
            </a:r>
            <a:r>
              <a:rPr lang="en-US" i="1" baseline="-25000"/>
              <a:t>i</a:t>
            </a:r>
            <a:r>
              <a:rPr lang="en-US"/>
              <a:t>,</a:t>
            </a:r>
            <a:r>
              <a:rPr lang="en-US" i="1"/>
              <a:t>A</a:t>
            </a:r>
            <a:r>
              <a:rPr lang="en-US" i="1" baseline="-25000"/>
              <a:t>j</a:t>
            </a:r>
            <a:r>
              <a:rPr lang="en-US"/>
              <a:t>)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idx="1"/>
          </p:nvPr>
        </p:nvSpPr>
        <p:spPr>
          <a:xfrm>
            <a:off x="381720" y="2428528"/>
            <a:ext cx="12293600" cy="2520280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attribute affinity measure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between two attributes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 of a relation </a:t>
            </a:r>
            <a:r>
              <a:rPr lang="en-US" i="1" dirty="0"/>
              <a:t>R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] with respect to the set of applications </a:t>
            </a:r>
            <a:r>
              <a:rPr lang="en-US" dirty="0" smtClean="0"/>
              <a:t> </a:t>
            </a:r>
            <a:r>
              <a:rPr lang="en-US" i="1" dirty="0"/>
              <a:t>Q</a:t>
            </a:r>
            <a:r>
              <a:rPr lang="en-US" dirty="0"/>
              <a:t> = (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q</a:t>
            </a:r>
            <a:r>
              <a:rPr lang="en-US" i="1" baseline="-25000" dirty="0" err="1"/>
              <a:t>q</a:t>
            </a:r>
            <a:r>
              <a:rPr lang="en-US" dirty="0"/>
              <a:t>) is defined as follows : </a:t>
            </a:r>
          </a:p>
          <a:p>
            <a:pPr marL="0" indent="0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34952" y="5093547"/>
            <a:ext cx="6085165" cy="1223413"/>
            <a:chOff x="1634952" y="5093547"/>
            <a:chExt cx="6085165" cy="1223413"/>
          </a:xfrm>
        </p:grpSpPr>
        <p:sp>
          <p:nvSpPr>
            <p:cNvPr id="83974" name="Rectangle 6"/>
            <p:cNvSpPr>
              <a:spLocks noChangeArrowheads="1"/>
            </p:cNvSpPr>
            <p:nvPr/>
          </p:nvSpPr>
          <p:spPr bwMode="auto">
            <a:xfrm>
              <a:off x="1634952" y="5332872"/>
              <a:ext cx="1927680" cy="489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 err="1">
                  <a:solidFill>
                    <a:srgbClr val="000000"/>
                  </a:solidFill>
                  <a:latin typeface="Book Antiqua"/>
                </a:rPr>
                <a:t>aff</a:t>
              </a:r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 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(</a:t>
              </a:r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i="1" baseline="-25000" dirty="0">
                  <a:solidFill>
                    <a:srgbClr val="000000"/>
                  </a:solidFill>
                  <a:latin typeface="Book Antiqua"/>
                </a:rPr>
                <a:t>i</a:t>
              </a:r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, </a:t>
              </a:r>
              <a:r>
                <a:rPr lang="en-US" sz="2600" i="1" dirty="0" err="1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i="1" baseline="-25000" dirty="0" err="1">
                  <a:solidFill>
                    <a:srgbClr val="000000"/>
                  </a:solidFill>
                  <a:latin typeface="Book Antiqua"/>
                </a:rPr>
                <a:t>j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) </a:t>
              </a:r>
              <a:r>
                <a:rPr lang="en-US" sz="26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</a:t>
              </a:r>
              <a:endParaRPr lang="en-US" sz="26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83975" name="Rectangle 7"/>
            <p:cNvSpPr>
              <a:spLocks noChangeArrowheads="1"/>
            </p:cNvSpPr>
            <p:nvPr/>
          </p:nvSpPr>
          <p:spPr bwMode="auto">
            <a:xfrm>
              <a:off x="4846216" y="5332872"/>
              <a:ext cx="2336800" cy="489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(query access)</a:t>
              </a:r>
            </a:p>
          </p:txBody>
        </p:sp>
        <p:sp>
          <p:nvSpPr>
            <p:cNvPr id="83976" name="Rectangle 8"/>
            <p:cNvSpPr>
              <a:spLocks noChangeArrowheads="1"/>
            </p:cNvSpPr>
            <p:nvPr/>
          </p:nvSpPr>
          <p:spPr bwMode="auto">
            <a:xfrm>
              <a:off x="3305448" y="5857860"/>
              <a:ext cx="4414669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queries that access </a:t>
              </a:r>
              <a:r>
                <a:rPr lang="en-US" sz="24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400" i="1" baseline="-25000" dirty="0">
                  <a:solidFill>
                    <a:srgbClr val="000000"/>
                  </a:solidFill>
                  <a:latin typeface="Book Antiqua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 and </a:t>
              </a:r>
              <a:r>
                <a:rPr lang="en-US" sz="2400" i="1" dirty="0" err="1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400" i="1" baseline="-25000" dirty="0" err="1">
                  <a:solidFill>
                    <a:srgbClr val="000000"/>
                  </a:solidFill>
                  <a:latin typeface="Book Antiqua"/>
                </a:rPr>
                <a:t>j</a:t>
              </a:r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 </a:t>
              </a:r>
            </a:p>
          </p:txBody>
        </p:sp>
        <p:sp>
          <p:nvSpPr>
            <p:cNvPr id="83977" name="Rectangle 9"/>
            <p:cNvSpPr>
              <a:spLocks noChangeArrowheads="1"/>
            </p:cNvSpPr>
            <p:nvPr/>
          </p:nvSpPr>
          <p:spPr bwMode="auto">
            <a:xfrm>
              <a:off x="3327965" y="5093547"/>
              <a:ext cx="673260" cy="874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64851" y="7518405"/>
            <a:ext cx="9106738" cy="1201871"/>
            <a:chOff x="1664851" y="7518405"/>
            <a:chExt cx="9106738" cy="1201871"/>
          </a:xfrm>
        </p:grpSpPr>
        <p:sp>
          <p:nvSpPr>
            <p:cNvPr id="83972" name="Rectangle 4"/>
            <p:cNvSpPr>
              <a:spLocks noChangeArrowheads="1"/>
            </p:cNvSpPr>
            <p:nvPr/>
          </p:nvSpPr>
          <p:spPr bwMode="auto">
            <a:xfrm>
              <a:off x="1770099" y="8042210"/>
              <a:ext cx="182880" cy="489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 </a:t>
              </a:r>
            </a:p>
          </p:txBody>
        </p:sp>
        <p:sp>
          <p:nvSpPr>
            <p:cNvPr id="83973" name="Rectangle 5"/>
            <p:cNvSpPr>
              <a:spLocks noChangeArrowheads="1"/>
            </p:cNvSpPr>
            <p:nvPr/>
          </p:nvSpPr>
          <p:spPr bwMode="auto">
            <a:xfrm>
              <a:off x="1770099" y="8042210"/>
              <a:ext cx="182880" cy="489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  </a:t>
              </a:r>
            </a:p>
          </p:txBody>
        </p:sp>
        <p:sp>
          <p:nvSpPr>
            <p:cNvPr id="83979" name="Rectangle 11"/>
            <p:cNvSpPr>
              <a:spLocks noChangeArrowheads="1"/>
            </p:cNvSpPr>
            <p:nvPr/>
          </p:nvSpPr>
          <p:spPr bwMode="auto">
            <a:xfrm>
              <a:off x="1664851" y="7762245"/>
              <a:ext cx="2302137" cy="489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query access </a:t>
              </a:r>
              <a:r>
                <a:rPr lang="en-US" sz="26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</a:t>
              </a:r>
              <a:endParaRPr lang="en-US" sz="26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83980" name="Rectangle 12"/>
            <p:cNvSpPr>
              <a:spLocks noChangeArrowheads="1"/>
            </p:cNvSpPr>
            <p:nvPr/>
          </p:nvSpPr>
          <p:spPr bwMode="auto">
            <a:xfrm>
              <a:off x="4656564" y="7721605"/>
              <a:ext cx="4431107" cy="489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access frequency of a query </a:t>
              </a:r>
              <a:r>
                <a:rPr lang="en-US" sz="26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</a:t>
              </a:r>
              <a:endParaRPr lang="en-US" sz="26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83981" name="Rectangle 13"/>
            <p:cNvSpPr>
              <a:spLocks noChangeArrowheads="1"/>
            </p:cNvSpPr>
            <p:nvPr/>
          </p:nvSpPr>
          <p:spPr bwMode="auto">
            <a:xfrm>
              <a:off x="9404742" y="7518405"/>
              <a:ext cx="1087774" cy="489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access</a:t>
              </a:r>
            </a:p>
          </p:txBody>
        </p:sp>
        <p:sp>
          <p:nvSpPr>
            <p:cNvPr id="83982" name="Rectangle 14"/>
            <p:cNvSpPr>
              <a:spLocks noChangeArrowheads="1"/>
            </p:cNvSpPr>
            <p:nvPr/>
          </p:nvSpPr>
          <p:spPr bwMode="auto">
            <a:xfrm>
              <a:off x="9118896" y="8006086"/>
              <a:ext cx="1652693" cy="489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execution</a:t>
              </a:r>
            </a:p>
          </p:txBody>
        </p:sp>
        <p:sp>
          <p:nvSpPr>
            <p:cNvPr id="83983" name="Line 15"/>
            <p:cNvSpPr>
              <a:spLocks noChangeShapeType="1"/>
            </p:cNvSpPr>
            <p:nvPr/>
          </p:nvSpPr>
          <p:spPr bwMode="auto">
            <a:xfrm>
              <a:off x="9285971" y="8010601"/>
              <a:ext cx="13185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3984" name="Rectangle 16"/>
            <p:cNvSpPr>
              <a:spLocks noChangeArrowheads="1"/>
            </p:cNvSpPr>
            <p:nvPr/>
          </p:nvSpPr>
          <p:spPr bwMode="auto">
            <a:xfrm>
              <a:off x="3598988" y="8261176"/>
              <a:ext cx="1190980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sites</a:t>
              </a:r>
            </a:p>
          </p:txBody>
        </p:sp>
        <p:sp>
          <p:nvSpPr>
            <p:cNvPr id="83985" name="Rectangle 17"/>
            <p:cNvSpPr>
              <a:spLocks noChangeArrowheads="1"/>
            </p:cNvSpPr>
            <p:nvPr/>
          </p:nvSpPr>
          <p:spPr bwMode="auto">
            <a:xfrm>
              <a:off x="3648570" y="7527436"/>
              <a:ext cx="673260" cy="874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None/>
              <a:tabLst>
                <a:tab pos="2519641" algn="l"/>
              </a:tabLst>
            </a:pPr>
            <a:r>
              <a:rPr lang="en-US" dirty="0"/>
              <a:t>Assume each query in the previous example accesses the attributes once during each execution. </a:t>
            </a:r>
          </a:p>
          <a:p>
            <a:pPr>
              <a:lnSpc>
                <a:spcPct val="87000"/>
              </a:lnSpc>
              <a:spcBef>
                <a:spcPct val="43000"/>
              </a:spcBef>
              <a:buNone/>
              <a:tabLst>
                <a:tab pos="2519641" algn="l"/>
              </a:tabLst>
            </a:pPr>
            <a:r>
              <a:rPr lang="en-US" dirty="0"/>
              <a:t>Also assume the access </a:t>
            </a:r>
            <a:r>
              <a:rPr lang="en-US" dirty="0" smtClean="0"/>
              <a:t>frequencies</a:t>
            </a:r>
            <a:endParaRPr lang="en-US" sz="2600" dirty="0"/>
          </a:p>
          <a:p>
            <a:pPr>
              <a:lnSpc>
                <a:spcPct val="80000"/>
              </a:lnSpc>
              <a:buNone/>
              <a:tabLst>
                <a:tab pos="2519641" algn="l"/>
              </a:tabLst>
            </a:pPr>
            <a:endParaRPr lang="en-US" dirty="0" smtClean="0"/>
          </a:p>
          <a:p>
            <a:pPr>
              <a:lnSpc>
                <a:spcPct val="80000"/>
              </a:lnSpc>
              <a:buNone/>
              <a:tabLst>
                <a:tab pos="2519641" algn="l"/>
              </a:tabLst>
            </a:pPr>
            <a:endParaRPr lang="en-US" dirty="0"/>
          </a:p>
          <a:p>
            <a:pPr>
              <a:lnSpc>
                <a:spcPct val="80000"/>
              </a:lnSpc>
              <a:buNone/>
              <a:tabLst>
                <a:tab pos="2519641" algn="l"/>
              </a:tabLst>
            </a:pPr>
            <a:endParaRPr lang="en-US" dirty="0" smtClean="0"/>
          </a:p>
          <a:p>
            <a:pPr>
              <a:lnSpc>
                <a:spcPct val="80000"/>
              </a:lnSpc>
              <a:buNone/>
              <a:tabLst>
                <a:tab pos="2519641" algn="l"/>
              </a:tabLst>
            </a:pPr>
            <a:endParaRPr lang="en-US" dirty="0"/>
          </a:p>
          <a:p>
            <a:pPr>
              <a:lnSpc>
                <a:spcPct val="80000"/>
              </a:lnSpc>
              <a:buNone/>
              <a:tabLst>
                <a:tab pos="2519641" algn="l"/>
              </a:tabLst>
            </a:pPr>
            <a:endParaRPr lang="en-US" dirty="0"/>
          </a:p>
          <a:p>
            <a:pPr>
              <a:lnSpc>
                <a:spcPct val="80000"/>
              </a:lnSpc>
              <a:buNone/>
              <a:tabLst>
                <a:tab pos="2519641" algn="l"/>
              </a:tabLst>
            </a:pPr>
            <a:r>
              <a:rPr lang="en-US" dirty="0"/>
              <a:t>Then </a:t>
            </a:r>
          </a:p>
          <a:p>
            <a:pPr lvl="1">
              <a:lnSpc>
                <a:spcPct val="80000"/>
              </a:lnSpc>
              <a:buNone/>
              <a:tabLst>
                <a:tab pos="2519641" algn="l"/>
              </a:tabLst>
            </a:pPr>
            <a:r>
              <a:rPr lang="en-US" i="1" dirty="0" err="1"/>
              <a:t>aff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)	= 15*1 + 20*1+10*1</a:t>
            </a:r>
          </a:p>
          <a:p>
            <a:pPr lvl="1">
              <a:lnSpc>
                <a:spcPct val="80000"/>
              </a:lnSpc>
              <a:buNone/>
              <a:tabLst>
                <a:tab pos="2519641" algn="l"/>
              </a:tabLst>
            </a:pPr>
            <a:r>
              <a:rPr lang="en-US" dirty="0"/>
              <a:t>		= 45</a:t>
            </a:r>
          </a:p>
          <a:p>
            <a:pPr>
              <a:lnSpc>
                <a:spcPct val="80000"/>
              </a:lnSpc>
              <a:buNone/>
              <a:tabLst>
                <a:tab pos="2519641" algn="l"/>
              </a:tabLst>
            </a:pPr>
            <a:r>
              <a:rPr lang="en-US" dirty="0"/>
              <a:t>and  the attribute affinity matrix </a:t>
            </a:r>
            <a:r>
              <a:rPr lang="en-US" i="1" dirty="0" smtClean="0"/>
              <a:t>AA</a:t>
            </a:r>
            <a:r>
              <a:rPr lang="en-US" dirty="0" smtClean="0"/>
              <a:t> </a:t>
            </a:r>
            <a:r>
              <a:rPr lang="en-US" dirty="0"/>
              <a:t>is</a:t>
            </a:r>
          </a:p>
        </p:txBody>
      </p:sp>
      <p:sp>
        <p:nvSpPr>
          <p:cNvPr id="84995" name="Line 3"/>
          <p:cNvSpPr>
            <a:spLocks noChangeShapeType="1"/>
          </p:cNvSpPr>
          <p:nvPr/>
        </p:nvSpPr>
        <p:spPr bwMode="auto">
          <a:xfrm>
            <a:off x="6350016" y="3652664"/>
            <a:ext cx="2438400" cy="0"/>
          </a:xfrm>
          <a:prstGeom prst="line">
            <a:avLst/>
          </a:prstGeom>
          <a:noFill/>
          <a:ln w="38100" cmpd="dbl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6512272" y="8045152"/>
            <a:ext cx="2438400" cy="0"/>
          </a:xfrm>
          <a:prstGeom prst="line">
            <a:avLst/>
          </a:prstGeom>
          <a:noFill/>
          <a:ln w="38100" cmpd="dbl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title"/>
          </p:nvPr>
        </p:nvSpPr>
        <p:spPr>
          <a:xfrm>
            <a:off x="270934" y="54187"/>
            <a:ext cx="11732192" cy="1625600"/>
          </a:xfrm>
          <a:noFill/>
          <a:ln/>
        </p:spPr>
        <p:txBody>
          <a:bodyPr/>
          <a:lstStyle/>
          <a:p>
            <a:r>
              <a:rPr lang="en-US" dirty="0"/>
              <a:t>VF – Calculation of </a:t>
            </a:r>
            <a:r>
              <a:rPr lang="en-US" i="1" dirty="0" err="1"/>
              <a:t>aff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)</a:t>
            </a:r>
          </a:p>
        </p:txBody>
      </p:sp>
      <p:sp>
        <p:nvSpPr>
          <p:cNvPr id="85005" name="Rectangle 13"/>
          <p:cNvSpPr>
            <a:spLocks noChangeArrowheads="1"/>
          </p:cNvSpPr>
          <p:nvPr/>
        </p:nvSpPr>
        <p:spPr bwMode="auto">
          <a:xfrm>
            <a:off x="9317850" y="5784427"/>
            <a:ext cx="37704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Book Antiqua"/>
              </a:rPr>
              <a:t>4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074858" y="2932584"/>
            <a:ext cx="3245836" cy="2839742"/>
            <a:chOff x="9074858" y="3282809"/>
            <a:chExt cx="3245836" cy="2839742"/>
          </a:xfrm>
        </p:grpSpPr>
        <p:sp>
          <p:nvSpPr>
            <p:cNvPr id="84998" name="Rectangle 6"/>
            <p:cNvSpPr>
              <a:spLocks noChangeArrowheads="1"/>
            </p:cNvSpPr>
            <p:nvPr/>
          </p:nvSpPr>
          <p:spPr bwMode="auto">
            <a:xfrm>
              <a:off x="9092920" y="3806613"/>
              <a:ext cx="490502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q</a:t>
              </a:r>
            </a:p>
          </p:txBody>
        </p:sp>
        <p:sp>
          <p:nvSpPr>
            <p:cNvPr id="84999" name="Rectangle 7"/>
            <p:cNvSpPr>
              <a:spLocks noChangeArrowheads="1"/>
            </p:cNvSpPr>
            <p:nvPr/>
          </p:nvSpPr>
          <p:spPr bwMode="auto">
            <a:xfrm>
              <a:off x="9317850" y="3996267"/>
              <a:ext cx="377048" cy="386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  <p:sp>
          <p:nvSpPr>
            <p:cNvPr id="85000" name="Rectangle 8"/>
            <p:cNvSpPr>
              <a:spLocks noChangeArrowheads="1"/>
            </p:cNvSpPr>
            <p:nvPr/>
          </p:nvSpPr>
          <p:spPr bwMode="auto">
            <a:xfrm>
              <a:off x="9092920" y="4420729"/>
              <a:ext cx="490502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q</a:t>
              </a:r>
            </a:p>
          </p:txBody>
        </p:sp>
        <p:sp>
          <p:nvSpPr>
            <p:cNvPr id="85001" name="Rectangle 9"/>
            <p:cNvSpPr>
              <a:spLocks noChangeArrowheads="1"/>
            </p:cNvSpPr>
            <p:nvPr/>
          </p:nvSpPr>
          <p:spPr bwMode="auto">
            <a:xfrm>
              <a:off x="9335912" y="4610383"/>
              <a:ext cx="377048" cy="386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2</a:t>
              </a:r>
            </a:p>
          </p:txBody>
        </p:sp>
        <p:sp>
          <p:nvSpPr>
            <p:cNvPr id="85002" name="Rectangle 10"/>
            <p:cNvSpPr>
              <a:spLocks noChangeArrowheads="1"/>
            </p:cNvSpPr>
            <p:nvPr/>
          </p:nvSpPr>
          <p:spPr bwMode="auto">
            <a:xfrm>
              <a:off x="9074858" y="4980658"/>
              <a:ext cx="490502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q</a:t>
              </a:r>
            </a:p>
          </p:txBody>
        </p:sp>
        <p:sp>
          <p:nvSpPr>
            <p:cNvPr id="85003" name="Rectangle 11"/>
            <p:cNvSpPr>
              <a:spLocks noChangeArrowheads="1"/>
            </p:cNvSpPr>
            <p:nvPr/>
          </p:nvSpPr>
          <p:spPr bwMode="auto">
            <a:xfrm>
              <a:off x="9299787" y="5170312"/>
              <a:ext cx="377048" cy="386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3</a:t>
              </a:r>
            </a:p>
          </p:txBody>
        </p:sp>
        <p:sp>
          <p:nvSpPr>
            <p:cNvPr id="85004" name="Rectangle 12"/>
            <p:cNvSpPr>
              <a:spLocks noChangeArrowheads="1"/>
            </p:cNvSpPr>
            <p:nvPr/>
          </p:nvSpPr>
          <p:spPr bwMode="auto">
            <a:xfrm>
              <a:off x="9092920" y="5594773"/>
              <a:ext cx="490502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q</a:t>
              </a:r>
            </a:p>
          </p:txBody>
        </p:sp>
        <p:grpSp>
          <p:nvGrpSpPr>
            <p:cNvPr id="85008" name="Group 16"/>
            <p:cNvGrpSpPr>
              <a:grpSpLocks/>
            </p:cNvGrpSpPr>
            <p:nvPr/>
          </p:nvGrpSpPr>
          <p:grpSpPr bwMode="auto">
            <a:xfrm>
              <a:off x="9880035" y="3910471"/>
              <a:ext cx="255130" cy="2133601"/>
              <a:chOff x="4376" y="1732"/>
              <a:chExt cx="113" cy="945"/>
            </a:xfrm>
          </p:grpSpPr>
          <p:sp>
            <p:nvSpPr>
              <p:cNvPr id="85006" name="Line 14"/>
              <p:cNvSpPr>
                <a:spLocks noChangeShapeType="1"/>
              </p:cNvSpPr>
              <p:nvPr/>
            </p:nvSpPr>
            <p:spPr bwMode="auto">
              <a:xfrm>
                <a:off x="4380" y="1736"/>
                <a:ext cx="10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85007" name="Freeform 15"/>
              <p:cNvSpPr>
                <a:spLocks/>
              </p:cNvSpPr>
              <p:nvPr/>
            </p:nvSpPr>
            <p:spPr bwMode="auto">
              <a:xfrm>
                <a:off x="4376" y="1732"/>
                <a:ext cx="113" cy="945"/>
              </a:xfrm>
              <a:custGeom>
                <a:avLst/>
                <a:gdLst>
                  <a:gd name="T0" fmla="*/ 0 w 113"/>
                  <a:gd name="T1" fmla="*/ 0 h 945"/>
                  <a:gd name="T2" fmla="*/ 0 w 113"/>
                  <a:gd name="T3" fmla="*/ 944 h 945"/>
                  <a:gd name="T4" fmla="*/ 112 w 113"/>
                  <a:gd name="T5" fmla="*/ 944 h 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945">
                    <a:moveTo>
                      <a:pt x="0" y="0"/>
                    </a:moveTo>
                    <a:lnTo>
                      <a:pt x="0" y="944"/>
                    </a:lnTo>
                    <a:lnTo>
                      <a:pt x="112" y="94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85009" name="Rectangle 17"/>
            <p:cNvSpPr>
              <a:spLocks noChangeArrowheads="1"/>
            </p:cNvSpPr>
            <p:nvPr/>
          </p:nvSpPr>
          <p:spPr bwMode="auto">
            <a:xfrm>
              <a:off x="10106918" y="3282809"/>
              <a:ext cx="521598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S</a:t>
              </a:r>
            </a:p>
          </p:txBody>
        </p:sp>
        <p:sp>
          <p:nvSpPr>
            <p:cNvPr id="85010" name="Rectangle 18"/>
            <p:cNvSpPr>
              <a:spLocks noChangeArrowheads="1"/>
            </p:cNvSpPr>
            <p:nvPr/>
          </p:nvSpPr>
          <p:spPr bwMode="auto">
            <a:xfrm>
              <a:off x="10365459" y="3508587"/>
              <a:ext cx="377048" cy="386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  <p:sp>
          <p:nvSpPr>
            <p:cNvPr id="85011" name="Rectangle 19"/>
            <p:cNvSpPr>
              <a:spLocks noChangeArrowheads="1"/>
            </p:cNvSpPr>
            <p:nvPr/>
          </p:nvSpPr>
          <p:spPr bwMode="auto">
            <a:xfrm>
              <a:off x="10865532" y="3282809"/>
              <a:ext cx="521598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S</a:t>
              </a:r>
            </a:p>
          </p:txBody>
        </p:sp>
        <p:sp>
          <p:nvSpPr>
            <p:cNvPr id="85012" name="Rectangle 20"/>
            <p:cNvSpPr>
              <a:spLocks noChangeArrowheads="1"/>
            </p:cNvSpPr>
            <p:nvPr/>
          </p:nvSpPr>
          <p:spPr bwMode="auto">
            <a:xfrm>
              <a:off x="11124072" y="3508587"/>
              <a:ext cx="377048" cy="386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2</a:t>
              </a:r>
            </a:p>
          </p:txBody>
        </p:sp>
        <p:sp>
          <p:nvSpPr>
            <p:cNvPr id="85013" name="Rectangle 21"/>
            <p:cNvSpPr>
              <a:spLocks noChangeArrowheads="1"/>
            </p:cNvSpPr>
            <p:nvPr/>
          </p:nvSpPr>
          <p:spPr bwMode="auto">
            <a:xfrm>
              <a:off x="11678332" y="3282809"/>
              <a:ext cx="521598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S</a:t>
              </a:r>
            </a:p>
          </p:txBody>
        </p:sp>
        <p:sp>
          <p:nvSpPr>
            <p:cNvPr id="85014" name="Rectangle 22"/>
            <p:cNvSpPr>
              <a:spLocks noChangeArrowheads="1"/>
            </p:cNvSpPr>
            <p:nvPr/>
          </p:nvSpPr>
          <p:spPr bwMode="auto">
            <a:xfrm>
              <a:off x="11936872" y="3508587"/>
              <a:ext cx="377048" cy="386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3</a:t>
              </a:r>
            </a:p>
          </p:txBody>
        </p:sp>
        <p:grpSp>
          <p:nvGrpSpPr>
            <p:cNvPr id="85017" name="Group 25"/>
            <p:cNvGrpSpPr>
              <a:grpSpLocks/>
            </p:cNvGrpSpPr>
            <p:nvPr/>
          </p:nvGrpSpPr>
          <p:grpSpPr bwMode="auto">
            <a:xfrm>
              <a:off x="12065564" y="3910471"/>
              <a:ext cx="255130" cy="2133601"/>
              <a:chOff x="5344" y="1732"/>
              <a:chExt cx="113" cy="945"/>
            </a:xfrm>
          </p:grpSpPr>
          <p:sp>
            <p:nvSpPr>
              <p:cNvPr id="85015" name="Line 23"/>
              <p:cNvSpPr>
                <a:spLocks noChangeShapeType="1"/>
              </p:cNvSpPr>
              <p:nvPr/>
            </p:nvSpPr>
            <p:spPr bwMode="auto">
              <a:xfrm flipH="1">
                <a:off x="5344" y="173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85016" name="Freeform 24"/>
              <p:cNvSpPr>
                <a:spLocks/>
              </p:cNvSpPr>
              <p:nvPr/>
            </p:nvSpPr>
            <p:spPr bwMode="auto">
              <a:xfrm>
                <a:off x="5344" y="1732"/>
                <a:ext cx="113" cy="945"/>
              </a:xfrm>
              <a:custGeom>
                <a:avLst/>
                <a:gdLst>
                  <a:gd name="T0" fmla="*/ 112 w 113"/>
                  <a:gd name="T1" fmla="*/ 0 h 945"/>
                  <a:gd name="T2" fmla="*/ 112 w 113"/>
                  <a:gd name="T3" fmla="*/ 944 h 945"/>
                  <a:gd name="T4" fmla="*/ 0 w 113"/>
                  <a:gd name="T5" fmla="*/ 944 h 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945">
                    <a:moveTo>
                      <a:pt x="112" y="0"/>
                    </a:moveTo>
                    <a:lnTo>
                      <a:pt x="112" y="944"/>
                    </a:lnTo>
                    <a:lnTo>
                      <a:pt x="0" y="94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85018" name="Rectangle 26"/>
            <p:cNvSpPr>
              <a:spLocks noChangeArrowheads="1"/>
            </p:cNvSpPr>
            <p:nvPr/>
          </p:nvSpPr>
          <p:spPr bwMode="auto">
            <a:xfrm>
              <a:off x="10125243" y="3860800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15</a:t>
              </a:r>
            </a:p>
          </p:txBody>
        </p:sp>
        <p:sp>
          <p:nvSpPr>
            <p:cNvPr id="85019" name="Rectangle 27"/>
            <p:cNvSpPr>
              <a:spLocks noChangeArrowheads="1"/>
            </p:cNvSpPr>
            <p:nvPr/>
          </p:nvSpPr>
          <p:spPr bwMode="auto">
            <a:xfrm>
              <a:off x="10865794" y="3860800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20</a:t>
              </a:r>
            </a:p>
          </p:txBody>
        </p:sp>
        <p:sp>
          <p:nvSpPr>
            <p:cNvPr id="85020" name="Rectangle 28"/>
            <p:cNvSpPr>
              <a:spLocks noChangeArrowheads="1"/>
            </p:cNvSpPr>
            <p:nvPr/>
          </p:nvSpPr>
          <p:spPr bwMode="auto">
            <a:xfrm>
              <a:off x="11678594" y="3878862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10</a:t>
              </a:r>
            </a:p>
          </p:txBody>
        </p:sp>
        <p:sp>
          <p:nvSpPr>
            <p:cNvPr id="85021" name="Rectangle 29"/>
            <p:cNvSpPr>
              <a:spLocks noChangeArrowheads="1"/>
            </p:cNvSpPr>
            <p:nvPr/>
          </p:nvSpPr>
          <p:spPr bwMode="auto">
            <a:xfrm>
              <a:off x="10298910" y="4474915"/>
              <a:ext cx="426608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5</a:t>
              </a:r>
            </a:p>
          </p:txBody>
        </p:sp>
        <p:sp>
          <p:nvSpPr>
            <p:cNvPr id="85022" name="Rectangle 30"/>
            <p:cNvSpPr>
              <a:spLocks noChangeArrowheads="1"/>
            </p:cNvSpPr>
            <p:nvPr/>
          </p:nvSpPr>
          <p:spPr bwMode="auto">
            <a:xfrm>
              <a:off x="11039461" y="4474915"/>
              <a:ext cx="426608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0</a:t>
              </a:r>
            </a:p>
          </p:txBody>
        </p:sp>
        <p:sp>
          <p:nvSpPr>
            <p:cNvPr id="85023" name="Rectangle 31"/>
            <p:cNvSpPr>
              <a:spLocks noChangeArrowheads="1"/>
            </p:cNvSpPr>
            <p:nvPr/>
          </p:nvSpPr>
          <p:spPr bwMode="auto">
            <a:xfrm>
              <a:off x="11852261" y="4474915"/>
              <a:ext cx="426608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0</a:t>
              </a:r>
            </a:p>
          </p:txBody>
        </p:sp>
        <p:sp>
          <p:nvSpPr>
            <p:cNvPr id="85024" name="Rectangle 32"/>
            <p:cNvSpPr>
              <a:spLocks noChangeArrowheads="1"/>
            </p:cNvSpPr>
            <p:nvPr/>
          </p:nvSpPr>
          <p:spPr bwMode="auto">
            <a:xfrm>
              <a:off x="10125243" y="5034844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25</a:t>
              </a:r>
            </a:p>
          </p:txBody>
        </p:sp>
        <p:sp>
          <p:nvSpPr>
            <p:cNvPr id="85025" name="Rectangle 33"/>
            <p:cNvSpPr>
              <a:spLocks noChangeArrowheads="1"/>
            </p:cNvSpPr>
            <p:nvPr/>
          </p:nvSpPr>
          <p:spPr bwMode="auto">
            <a:xfrm>
              <a:off x="11678594" y="5034844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25</a:t>
              </a:r>
            </a:p>
          </p:txBody>
        </p:sp>
        <p:sp>
          <p:nvSpPr>
            <p:cNvPr id="85026" name="Rectangle 34"/>
            <p:cNvSpPr>
              <a:spLocks noChangeArrowheads="1"/>
            </p:cNvSpPr>
            <p:nvPr/>
          </p:nvSpPr>
          <p:spPr bwMode="auto">
            <a:xfrm>
              <a:off x="10865794" y="5034844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25</a:t>
              </a:r>
            </a:p>
          </p:txBody>
        </p:sp>
      </p:grpSp>
      <p:sp>
        <p:nvSpPr>
          <p:cNvPr id="85027" name="Rectangle 35"/>
          <p:cNvSpPr>
            <a:spLocks noChangeArrowheads="1"/>
          </p:cNvSpPr>
          <p:nvPr/>
        </p:nvSpPr>
        <p:spPr bwMode="auto">
          <a:xfrm>
            <a:off x="10298910" y="5648960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3</a:t>
            </a:r>
          </a:p>
        </p:txBody>
      </p:sp>
      <p:sp>
        <p:nvSpPr>
          <p:cNvPr id="85028" name="Rectangle 36"/>
          <p:cNvSpPr>
            <a:spLocks noChangeArrowheads="1"/>
          </p:cNvSpPr>
          <p:nvPr/>
        </p:nvSpPr>
        <p:spPr bwMode="auto">
          <a:xfrm>
            <a:off x="11039461" y="5648960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5029" name="Rectangle 37"/>
          <p:cNvSpPr>
            <a:spLocks noChangeArrowheads="1"/>
          </p:cNvSpPr>
          <p:nvPr/>
        </p:nvSpPr>
        <p:spPr bwMode="auto">
          <a:xfrm>
            <a:off x="11852261" y="5630898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5030" name="Rectangle 38"/>
          <p:cNvSpPr>
            <a:spLocks noChangeArrowheads="1"/>
          </p:cNvSpPr>
          <p:nvPr/>
        </p:nvSpPr>
        <p:spPr bwMode="auto">
          <a:xfrm>
            <a:off x="9844433" y="6425635"/>
            <a:ext cx="576952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sp>
        <p:nvSpPr>
          <p:cNvPr id="85031" name="Rectangle 39"/>
          <p:cNvSpPr>
            <a:spLocks noChangeArrowheads="1"/>
          </p:cNvSpPr>
          <p:nvPr/>
        </p:nvSpPr>
        <p:spPr bwMode="auto">
          <a:xfrm>
            <a:off x="10494673" y="6407573"/>
            <a:ext cx="576952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sp>
        <p:nvSpPr>
          <p:cNvPr id="85032" name="Rectangle 40"/>
          <p:cNvSpPr>
            <a:spLocks noChangeArrowheads="1"/>
          </p:cNvSpPr>
          <p:nvPr/>
        </p:nvSpPr>
        <p:spPr bwMode="auto">
          <a:xfrm>
            <a:off x="11144913" y="6425635"/>
            <a:ext cx="576952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sp>
        <p:nvSpPr>
          <p:cNvPr id="85033" name="Rectangle 41"/>
          <p:cNvSpPr>
            <a:spLocks noChangeArrowheads="1"/>
          </p:cNvSpPr>
          <p:nvPr/>
        </p:nvSpPr>
        <p:spPr bwMode="auto">
          <a:xfrm>
            <a:off x="11795153" y="6425635"/>
            <a:ext cx="576952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grpSp>
        <p:nvGrpSpPr>
          <p:cNvPr id="85038" name="Group 46"/>
          <p:cNvGrpSpPr>
            <a:grpSpLocks/>
          </p:cNvGrpSpPr>
          <p:nvPr/>
        </p:nvGrpSpPr>
        <p:grpSpPr bwMode="auto">
          <a:xfrm>
            <a:off x="10191609" y="6615284"/>
            <a:ext cx="2244230" cy="352214"/>
            <a:chOff x="4514" y="2930"/>
            <a:chExt cx="994" cy="156"/>
          </a:xfrm>
        </p:grpSpPr>
        <p:sp>
          <p:nvSpPr>
            <p:cNvPr id="85034" name="Rectangle 42"/>
            <p:cNvSpPr>
              <a:spLocks noChangeArrowheads="1"/>
            </p:cNvSpPr>
            <p:nvPr/>
          </p:nvSpPr>
          <p:spPr bwMode="auto">
            <a:xfrm>
              <a:off x="4514" y="2930"/>
              <a:ext cx="12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  <p:sp>
          <p:nvSpPr>
            <p:cNvPr id="85035" name="Rectangle 43"/>
            <p:cNvSpPr>
              <a:spLocks noChangeArrowheads="1"/>
            </p:cNvSpPr>
            <p:nvPr/>
          </p:nvSpPr>
          <p:spPr bwMode="auto">
            <a:xfrm>
              <a:off x="4802" y="2930"/>
              <a:ext cx="12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2</a:t>
              </a:r>
            </a:p>
          </p:txBody>
        </p:sp>
        <p:sp>
          <p:nvSpPr>
            <p:cNvPr id="85036" name="Rectangle 44"/>
            <p:cNvSpPr>
              <a:spLocks noChangeArrowheads="1"/>
            </p:cNvSpPr>
            <p:nvPr/>
          </p:nvSpPr>
          <p:spPr bwMode="auto">
            <a:xfrm>
              <a:off x="5088" y="2930"/>
              <a:ext cx="132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3</a:t>
              </a:r>
            </a:p>
          </p:txBody>
        </p:sp>
        <p:sp>
          <p:nvSpPr>
            <p:cNvPr id="85037" name="Rectangle 45"/>
            <p:cNvSpPr>
              <a:spLocks noChangeArrowheads="1"/>
            </p:cNvSpPr>
            <p:nvPr/>
          </p:nvSpPr>
          <p:spPr bwMode="auto">
            <a:xfrm>
              <a:off x="5376" y="2930"/>
              <a:ext cx="132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4</a:t>
              </a:r>
            </a:p>
          </p:txBody>
        </p:sp>
      </p:grpSp>
      <p:sp>
        <p:nvSpPr>
          <p:cNvPr id="85039" name="Rectangle 47"/>
          <p:cNvSpPr>
            <a:spLocks noChangeArrowheads="1"/>
          </p:cNvSpPr>
          <p:nvPr/>
        </p:nvSpPr>
        <p:spPr bwMode="auto">
          <a:xfrm>
            <a:off x="9158068" y="6913315"/>
            <a:ext cx="576952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sp>
        <p:nvSpPr>
          <p:cNvPr id="85040" name="Rectangle 48"/>
          <p:cNvSpPr>
            <a:spLocks noChangeArrowheads="1"/>
          </p:cNvSpPr>
          <p:nvPr/>
        </p:nvSpPr>
        <p:spPr bwMode="auto">
          <a:xfrm>
            <a:off x="9140006" y="7364871"/>
            <a:ext cx="576952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sp>
        <p:nvSpPr>
          <p:cNvPr id="85041" name="Rectangle 49"/>
          <p:cNvSpPr>
            <a:spLocks noChangeArrowheads="1"/>
          </p:cNvSpPr>
          <p:nvPr/>
        </p:nvSpPr>
        <p:spPr bwMode="auto">
          <a:xfrm>
            <a:off x="9103881" y="7816427"/>
            <a:ext cx="576952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sp>
        <p:nvSpPr>
          <p:cNvPr id="85042" name="Rectangle 50"/>
          <p:cNvSpPr>
            <a:spLocks noChangeArrowheads="1"/>
          </p:cNvSpPr>
          <p:nvPr/>
        </p:nvSpPr>
        <p:spPr bwMode="auto">
          <a:xfrm>
            <a:off x="9103881" y="8304107"/>
            <a:ext cx="576952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grpSp>
        <p:nvGrpSpPr>
          <p:cNvPr id="85047" name="Group 55"/>
          <p:cNvGrpSpPr>
            <a:grpSpLocks/>
          </p:cNvGrpSpPr>
          <p:nvPr/>
        </p:nvGrpSpPr>
        <p:grpSpPr bwMode="auto">
          <a:xfrm>
            <a:off x="9500730" y="7121031"/>
            <a:ext cx="298026" cy="1724943"/>
            <a:chOff x="4208" y="3154"/>
            <a:chExt cx="132" cy="764"/>
          </a:xfrm>
        </p:grpSpPr>
        <p:sp>
          <p:nvSpPr>
            <p:cNvPr id="85043" name="Rectangle 51"/>
            <p:cNvSpPr>
              <a:spLocks noChangeArrowheads="1"/>
            </p:cNvSpPr>
            <p:nvPr/>
          </p:nvSpPr>
          <p:spPr bwMode="auto">
            <a:xfrm>
              <a:off x="4210" y="3154"/>
              <a:ext cx="12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  <p:sp>
          <p:nvSpPr>
            <p:cNvPr id="85044" name="Rectangle 52"/>
            <p:cNvSpPr>
              <a:spLocks noChangeArrowheads="1"/>
            </p:cNvSpPr>
            <p:nvPr/>
          </p:nvSpPr>
          <p:spPr bwMode="auto">
            <a:xfrm>
              <a:off x="4210" y="3346"/>
              <a:ext cx="12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2</a:t>
              </a:r>
            </a:p>
          </p:txBody>
        </p:sp>
        <p:sp>
          <p:nvSpPr>
            <p:cNvPr id="85045" name="Rectangle 53"/>
            <p:cNvSpPr>
              <a:spLocks noChangeArrowheads="1"/>
            </p:cNvSpPr>
            <p:nvPr/>
          </p:nvSpPr>
          <p:spPr bwMode="auto">
            <a:xfrm>
              <a:off x="4208" y="3546"/>
              <a:ext cx="132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3</a:t>
              </a:r>
            </a:p>
          </p:txBody>
        </p:sp>
        <p:sp>
          <p:nvSpPr>
            <p:cNvPr id="85046" name="Rectangle 54"/>
            <p:cNvSpPr>
              <a:spLocks noChangeArrowheads="1"/>
            </p:cNvSpPr>
            <p:nvPr/>
          </p:nvSpPr>
          <p:spPr bwMode="auto">
            <a:xfrm>
              <a:off x="4208" y="3762"/>
              <a:ext cx="132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4</a:t>
              </a:r>
            </a:p>
          </p:txBody>
        </p:sp>
      </p:grpSp>
      <p:grpSp>
        <p:nvGrpSpPr>
          <p:cNvPr id="85051" name="Group 59"/>
          <p:cNvGrpSpPr>
            <a:grpSpLocks/>
          </p:cNvGrpSpPr>
          <p:nvPr/>
        </p:nvGrpSpPr>
        <p:grpSpPr bwMode="auto">
          <a:xfrm>
            <a:off x="9852942" y="6935893"/>
            <a:ext cx="288996" cy="1914596"/>
            <a:chOff x="4364" y="3072"/>
            <a:chExt cx="128" cy="848"/>
          </a:xfrm>
        </p:grpSpPr>
        <p:sp>
          <p:nvSpPr>
            <p:cNvPr id="85048" name="Line 56"/>
            <p:cNvSpPr>
              <a:spLocks noChangeShapeType="1"/>
            </p:cNvSpPr>
            <p:nvPr/>
          </p:nvSpPr>
          <p:spPr bwMode="auto">
            <a:xfrm>
              <a:off x="4364" y="3072"/>
              <a:ext cx="0" cy="8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5049" name="Line 57"/>
            <p:cNvSpPr>
              <a:spLocks noChangeShapeType="1"/>
            </p:cNvSpPr>
            <p:nvPr/>
          </p:nvSpPr>
          <p:spPr bwMode="auto">
            <a:xfrm>
              <a:off x="4364" y="3072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5050" name="Line 58"/>
            <p:cNvSpPr>
              <a:spLocks noChangeShapeType="1"/>
            </p:cNvSpPr>
            <p:nvPr/>
          </p:nvSpPr>
          <p:spPr bwMode="auto">
            <a:xfrm>
              <a:off x="4364" y="3920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85055" name="Group 63"/>
          <p:cNvGrpSpPr>
            <a:grpSpLocks/>
          </p:cNvGrpSpPr>
          <p:nvPr/>
        </p:nvGrpSpPr>
        <p:grpSpPr bwMode="auto">
          <a:xfrm>
            <a:off x="12101689" y="6908800"/>
            <a:ext cx="316089" cy="1923627"/>
            <a:chOff x="5360" y="3060"/>
            <a:chExt cx="140" cy="852"/>
          </a:xfrm>
        </p:grpSpPr>
        <p:sp>
          <p:nvSpPr>
            <p:cNvPr id="85052" name="Line 60"/>
            <p:cNvSpPr>
              <a:spLocks noChangeShapeType="1"/>
            </p:cNvSpPr>
            <p:nvPr/>
          </p:nvSpPr>
          <p:spPr bwMode="auto">
            <a:xfrm flipV="1">
              <a:off x="5500" y="3060"/>
              <a:ext cx="0" cy="8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5053" name="Line 61"/>
            <p:cNvSpPr>
              <a:spLocks noChangeShapeType="1"/>
            </p:cNvSpPr>
            <p:nvPr/>
          </p:nvSpPr>
          <p:spPr bwMode="auto">
            <a:xfrm flipH="1">
              <a:off x="5360" y="3912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5054" name="Line 62"/>
            <p:cNvSpPr>
              <a:spLocks noChangeShapeType="1"/>
            </p:cNvSpPr>
            <p:nvPr/>
          </p:nvSpPr>
          <p:spPr bwMode="auto">
            <a:xfrm flipH="1">
              <a:off x="5360" y="3064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85056" name="Rectangle 64"/>
          <p:cNvSpPr>
            <a:spLocks noChangeArrowheads="1"/>
          </p:cNvSpPr>
          <p:nvPr/>
        </p:nvSpPr>
        <p:spPr bwMode="auto">
          <a:xfrm>
            <a:off x="9872372" y="6913315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45</a:t>
            </a:r>
          </a:p>
        </p:txBody>
      </p:sp>
      <p:sp>
        <p:nvSpPr>
          <p:cNvPr id="85057" name="Rectangle 65"/>
          <p:cNvSpPr>
            <a:spLocks noChangeArrowheads="1"/>
          </p:cNvSpPr>
          <p:nvPr/>
        </p:nvSpPr>
        <p:spPr bwMode="auto">
          <a:xfrm>
            <a:off x="10642092" y="6913315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5058" name="Rectangle 66"/>
          <p:cNvSpPr>
            <a:spLocks noChangeArrowheads="1"/>
          </p:cNvSpPr>
          <p:nvPr/>
        </p:nvSpPr>
        <p:spPr bwMode="auto">
          <a:xfrm>
            <a:off x="11190914" y="6913315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45</a:t>
            </a:r>
          </a:p>
        </p:txBody>
      </p:sp>
      <p:sp>
        <p:nvSpPr>
          <p:cNvPr id="85059" name="Rectangle 67"/>
          <p:cNvSpPr>
            <a:spLocks noChangeArrowheads="1"/>
          </p:cNvSpPr>
          <p:nvPr/>
        </p:nvSpPr>
        <p:spPr bwMode="auto">
          <a:xfrm>
            <a:off x="11978697" y="6895253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5060" name="Rectangle 68"/>
          <p:cNvSpPr>
            <a:spLocks noChangeArrowheads="1"/>
          </p:cNvSpPr>
          <p:nvPr/>
        </p:nvSpPr>
        <p:spPr bwMode="auto">
          <a:xfrm>
            <a:off x="10046039" y="7364871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5061" name="Rectangle 69"/>
          <p:cNvSpPr>
            <a:spLocks noChangeArrowheads="1"/>
          </p:cNvSpPr>
          <p:nvPr/>
        </p:nvSpPr>
        <p:spPr bwMode="auto">
          <a:xfrm>
            <a:off x="10468425" y="7328747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80</a:t>
            </a:r>
          </a:p>
        </p:txBody>
      </p:sp>
      <p:sp>
        <p:nvSpPr>
          <p:cNvPr id="85062" name="Rectangle 70"/>
          <p:cNvSpPr>
            <a:spLocks noChangeArrowheads="1"/>
          </p:cNvSpPr>
          <p:nvPr/>
        </p:nvSpPr>
        <p:spPr bwMode="auto">
          <a:xfrm>
            <a:off x="11364581" y="7328747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5</a:t>
            </a:r>
          </a:p>
        </p:txBody>
      </p:sp>
      <p:sp>
        <p:nvSpPr>
          <p:cNvPr id="85063" name="Rectangle 71"/>
          <p:cNvSpPr>
            <a:spLocks noChangeArrowheads="1"/>
          </p:cNvSpPr>
          <p:nvPr/>
        </p:nvSpPr>
        <p:spPr bwMode="auto">
          <a:xfrm>
            <a:off x="11805030" y="7346809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75</a:t>
            </a:r>
          </a:p>
        </p:txBody>
      </p:sp>
      <p:sp>
        <p:nvSpPr>
          <p:cNvPr id="85064" name="Rectangle 72"/>
          <p:cNvSpPr>
            <a:spLocks noChangeArrowheads="1"/>
          </p:cNvSpPr>
          <p:nvPr/>
        </p:nvSpPr>
        <p:spPr bwMode="auto">
          <a:xfrm>
            <a:off x="9872372" y="7816427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45</a:t>
            </a:r>
          </a:p>
        </p:txBody>
      </p:sp>
      <p:sp>
        <p:nvSpPr>
          <p:cNvPr id="85065" name="Rectangle 73"/>
          <p:cNvSpPr>
            <a:spLocks noChangeArrowheads="1"/>
          </p:cNvSpPr>
          <p:nvPr/>
        </p:nvSpPr>
        <p:spPr bwMode="auto">
          <a:xfrm>
            <a:off x="10642092" y="7816427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5</a:t>
            </a:r>
          </a:p>
        </p:txBody>
      </p:sp>
      <p:sp>
        <p:nvSpPr>
          <p:cNvPr id="85066" name="Rectangle 74"/>
          <p:cNvSpPr>
            <a:spLocks noChangeArrowheads="1"/>
          </p:cNvSpPr>
          <p:nvPr/>
        </p:nvSpPr>
        <p:spPr bwMode="auto">
          <a:xfrm>
            <a:off x="11190914" y="7816427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53</a:t>
            </a:r>
          </a:p>
        </p:txBody>
      </p:sp>
      <p:sp>
        <p:nvSpPr>
          <p:cNvPr id="85067" name="Rectangle 75"/>
          <p:cNvSpPr>
            <a:spLocks noChangeArrowheads="1"/>
          </p:cNvSpPr>
          <p:nvPr/>
        </p:nvSpPr>
        <p:spPr bwMode="auto">
          <a:xfrm>
            <a:off x="11978697" y="7816427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3</a:t>
            </a:r>
          </a:p>
        </p:txBody>
      </p:sp>
      <p:sp>
        <p:nvSpPr>
          <p:cNvPr id="85068" name="Rectangle 76"/>
          <p:cNvSpPr>
            <a:spLocks noChangeArrowheads="1"/>
          </p:cNvSpPr>
          <p:nvPr/>
        </p:nvSpPr>
        <p:spPr bwMode="auto">
          <a:xfrm>
            <a:off x="10046039" y="8286044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5069" name="Rectangle 77"/>
          <p:cNvSpPr>
            <a:spLocks noChangeArrowheads="1"/>
          </p:cNvSpPr>
          <p:nvPr/>
        </p:nvSpPr>
        <p:spPr bwMode="auto">
          <a:xfrm>
            <a:off x="10468425" y="8267982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75</a:t>
            </a:r>
          </a:p>
        </p:txBody>
      </p:sp>
      <p:sp>
        <p:nvSpPr>
          <p:cNvPr id="85070" name="Rectangle 78"/>
          <p:cNvSpPr>
            <a:spLocks noChangeArrowheads="1"/>
          </p:cNvSpPr>
          <p:nvPr/>
        </p:nvSpPr>
        <p:spPr bwMode="auto">
          <a:xfrm>
            <a:off x="11364581" y="8267982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3</a:t>
            </a:r>
          </a:p>
        </p:txBody>
      </p:sp>
      <p:sp>
        <p:nvSpPr>
          <p:cNvPr id="85071" name="Rectangle 79"/>
          <p:cNvSpPr>
            <a:spLocks noChangeArrowheads="1"/>
          </p:cNvSpPr>
          <p:nvPr/>
        </p:nvSpPr>
        <p:spPr bwMode="auto">
          <a:xfrm>
            <a:off x="11805030" y="8286044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78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Take the attribute affinity matrix </a:t>
            </a:r>
            <a:r>
              <a:rPr lang="en-US" i="1" dirty="0"/>
              <a:t>AA</a:t>
            </a:r>
            <a:r>
              <a:rPr lang="en-US" dirty="0"/>
              <a:t> and reorganize the attribute orders to form clusters where the attributes in each cluster demonstrate high affinity to one another.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Bond Energy Algorithm </a:t>
            </a:r>
            <a:r>
              <a:rPr lang="en-US" dirty="0"/>
              <a:t>(BEA) has been used for clustering of entities.  BEA finds an ordering of entities (in our case attributes) such that the global affinity </a:t>
            </a:r>
            <a:r>
              <a:rPr lang="en-US" dirty="0" smtClean="0"/>
              <a:t>measure is </a:t>
            </a:r>
            <a:r>
              <a:rPr lang="en-US" dirty="0"/>
              <a:t>maximized.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Clustering Algorithm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2425858" y="7662898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2425858" y="7662898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grpSp>
        <p:nvGrpSpPr>
          <p:cNvPr id="86028" name="Group 12"/>
          <p:cNvGrpSpPr>
            <a:grpSpLocks/>
          </p:cNvGrpSpPr>
          <p:nvPr/>
        </p:nvGrpSpPr>
        <p:grpSpPr bwMode="auto">
          <a:xfrm>
            <a:off x="2280357" y="6019808"/>
            <a:ext cx="8520853" cy="1253067"/>
            <a:chOff x="1010" y="3072"/>
            <a:chExt cx="3774" cy="555"/>
          </a:xfrm>
        </p:grpSpPr>
        <p:sp>
          <p:nvSpPr>
            <p:cNvPr id="86022" name="Rectangle 6"/>
            <p:cNvSpPr>
              <a:spLocks noChangeArrowheads="1"/>
            </p:cNvSpPr>
            <p:nvPr/>
          </p:nvSpPr>
          <p:spPr bwMode="auto">
            <a:xfrm>
              <a:off x="1010" y="3154"/>
              <a:ext cx="453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AM </a:t>
              </a:r>
              <a:r>
                <a:rPr lang="en-US" sz="26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</a:t>
              </a:r>
              <a:endParaRPr lang="en-US" sz="26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86023" name="Rectangle 7"/>
            <p:cNvSpPr>
              <a:spLocks noChangeArrowheads="1"/>
            </p:cNvSpPr>
            <p:nvPr/>
          </p:nvSpPr>
          <p:spPr bwMode="auto">
            <a:xfrm>
              <a:off x="1961" y="3154"/>
              <a:ext cx="2823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(affinity of </a:t>
              </a:r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i="1" baseline="-25000" dirty="0">
                  <a:solidFill>
                    <a:srgbClr val="000000"/>
                  </a:solidFill>
                  <a:latin typeface="Book Antiqua"/>
                </a:rPr>
                <a:t>i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and </a:t>
              </a:r>
              <a:r>
                <a:rPr lang="en-US" sz="2600" i="1" dirty="0" err="1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i="1" baseline="-25000" dirty="0" err="1">
                  <a:solidFill>
                    <a:srgbClr val="000000"/>
                  </a:solidFill>
                  <a:latin typeface="Book Antiqua"/>
                </a:rPr>
                <a:t>j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with their neighbors) </a:t>
              </a:r>
            </a:p>
          </p:txBody>
        </p:sp>
        <p:sp>
          <p:nvSpPr>
            <p:cNvPr id="86024" name="Rectangle 8"/>
            <p:cNvSpPr>
              <a:spLocks noChangeArrowheads="1"/>
            </p:cNvSpPr>
            <p:nvPr/>
          </p:nvSpPr>
          <p:spPr bwMode="auto">
            <a:xfrm>
              <a:off x="1749" y="3383"/>
              <a:ext cx="178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i="1" dirty="0">
                  <a:solidFill>
                    <a:srgbClr val="000000"/>
                  </a:solidFill>
                  <a:latin typeface="Book Antiqua"/>
                </a:rPr>
                <a:t>j</a:t>
              </a:r>
            </a:p>
          </p:txBody>
        </p:sp>
        <p:sp>
          <p:nvSpPr>
            <p:cNvPr id="86025" name="Rectangle 9"/>
            <p:cNvSpPr>
              <a:spLocks noChangeArrowheads="1"/>
            </p:cNvSpPr>
            <p:nvPr/>
          </p:nvSpPr>
          <p:spPr bwMode="auto">
            <a:xfrm>
              <a:off x="1628" y="3072"/>
              <a:ext cx="298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86026" name="Rectangle 10"/>
            <p:cNvSpPr>
              <a:spLocks noChangeArrowheads="1"/>
            </p:cNvSpPr>
            <p:nvPr/>
          </p:nvSpPr>
          <p:spPr bwMode="auto">
            <a:xfrm>
              <a:off x="1525" y="3383"/>
              <a:ext cx="162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i="1" dirty="0" err="1">
                  <a:solidFill>
                    <a:srgbClr val="000000"/>
                  </a:solidFill>
                  <a:latin typeface="Book Antiqua"/>
                </a:rPr>
                <a:t>i</a:t>
              </a:r>
              <a:endParaRPr lang="en-US" i="1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86027" name="Rectangle 11"/>
            <p:cNvSpPr>
              <a:spLocks noChangeArrowheads="1"/>
            </p:cNvSpPr>
            <p:nvPr/>
          </p:nvSpPr>
          <p:spPr bwMode="auto">
            <a:xfrm>
              <a:off x="1396" y="3072"/>
              <a:ext cx="298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Bond Energy Algorithm</a:t>
            </a:r>
          </a:p>
        </p:txBody>
      </p:sp>
      <p:sp>
        <p:nvSpPr>
          <p:cNvPr id="8704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None/>
              <a:tabLst>
                <a:tab pos="1788132" algn="l"/>
              </a:tabLst>
            </a:pPr>
            <a:r>
              <a:rPr lang="en-US" dirty="0">
                <a:solidFill>
                  <a:schemeClr val="hlink"/>
                </a:solidFill>
              </a:rPr>
              <a:t>Input:</a:t>
            </a:r>
            <a:r>
              <a:rPr lang="en-US" dirty="0"/>
              <a:t>	The </a:t>
            </a:r>
            <a:r>
              <a:rPr lang="en-US" i="1" dirty="0"/>
              <a:t>AA</a:t>
            </a:r>
            <a:r>
              <a:rPr lang="en-US" dirty="0"/>
              <a:t> matrix</a:t>
            </a:r>
          </a:p>
          <a:p>
            <a:pPr>
              <a:buNone/>
              <a:tabLst>
                <a:tab pos="1788132" algn="l"/>
              </a:tabLst>
            </a:pPr>
            <a:r>
              <a:rPr lang="en-US" dirty="0">
                <a:solidFill>
                  <a:schemeClr val="hlink"/>
                </a:solidFill>
              </a:rPr>
              <a:t>Output:</a:t>
            </a:r>
            <a:r>
              <a:rPr lang="en-US" dirty="0"/>
              <a:t>	The clustered affinity matrix </a:t>
            </a:r>
            <a:r>
              <a:rPr lang="en-US" i="1" dirty="0"/>
              <a:t>CA</a:t>
            </a:r>
            <a:r>
              <a:rPr lang="en-US" dirty="0"/>
              <a:t>  which </a:t>
            </a:r>
            <a:r>
              <a:rPr lang="en-US" dirty="0" smtClean="0"/>
              <a:t>is </a:t>
            </a:r>
            <a:r>
              <a:rPr lang="en-US" dirty="0"/>
              <a:t>a perturbation	of </a:t>
            </a:r>
            <a:r>
              <a:rPr lang="en-US" i="1" dirty="0"/>
              <a:t>AA</a:t>
            </a:r>
            <a:r>
              <a:rPr lang="en-US" dirty="0"/>
              <a:t> </a:t>
            </a:r>
          </a:p>
          <a:p>
            <a:pPr>
              <a:buClr>
                <a:schemeClr val="hlink"/>
              </a:buClr>
              <a:buSzPct val="100000"/>
              <a:buFont typeface="Wingdings" pitchFamily="2" charset="2"/>
              <a:buChar char=""/>
              <a:tabLst>
                <a:tab pos="1788132" algn="l"/>
              </a:tabLst>
            </a:pPr>
            <a:r>
              <a:rPr lang="en-US" i="1" dirty="0">
                <a:solidFill>
                  <a:schemeClr val="tx2"/>
                </a:solidFill>
              </a:rPr>
              <a:t>Initialization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/>
              <a:t>Place and fix one of the columns of </a:t>
            </a:r>
            <a:r>
              <a:rPr lang="en-US" i="1" dirty="0"/>
              <a:t>AA</a:t>
            </a:r>
            <a:r>
              <a:rPr lang="en-US" dirty="0"/>
              <a:t> in </a:t>
            </a:r>
            <a:r>
              <a:rPr lang="en-US" i="1" dirty="0"/>
              <a:t>CA</a:t>
            </a:r>
            <a:r>
              <a:rPr lang="en-US" dirty="0"/>
              <a:t>.</a:t>
            </a:r>
          </a:p>
          <a:p>
            <a:pPr>
              <a:buClr>
                <a:schemeClr val="hlink"/>
              </a:buClr>
              <a:buSzPct val="100000"/>
              <a:buFont typeface="Wingdings" pitchFamily="2" charset="2"/>
              <a:buChar char=""/>
              <a:tabLst>
                <a:tab pos="1788132" algn="l"/>
              </a:tabLst>
            </a:pPr>
            <a:r>
              <a:rPr lang="en-US" i="1" dirty="0">
                <a:solidFill>
                  <a:schemeClr val="tx2"/>
                </a:solidFill>
              </a:rPr>
              <a:t>Iteration</a:t>
            </a:r>
            <a:r>
              <a:rPr lang="en-US" dirty="0">
                <a:solidFill>
                  <a:schemeClr val="tx2"/>
                </a:solidFill>
              </a:rPr>
              <a:t>:</a:t>
            </a:r>
            <a:r>
              <a:rPr lang="en-US" dirty="0"/>
              <a:t> Place the remaining </a:t>
            </a:r>
            <a:r>
              <a:rPr lang="en-US" i="1" dirty="0"/>
              <a:t>n-</a:t>
            </a:r>
            <a:r>
              <a:rPr lang="en-US" i="1" dirty="0" err="1"/>
              <a:t>i</a:t>
            </a:r>
            <a:r>
              <a:rPr lang="en-US" dirty="0"/>
              <a:t> columns in the remaining </a:t>
            </a:r>
            <a:r>
              <a:rPr lang="en-US" i="1" dirty="0"/>
              <a:t>i</a:t>
            </a:r>
            <a:r>
              <a:rPr lang="en-US" dirty="0"/>
              <a:t>+1 positions in the </a:t>
            </a:r>
            <a:r>
              <a:rPr lang="en-US" i="1" dirty="0"/>
              <a:t>CA</a:t>
            </a:r>
            <a:r>
              <a:rPr lang="en-US" dirty="0"/>
              <a:t> matrix. For each column, choose the placement that makes the most contribution to the global affinity measure.</a:t>
            </a:r>
          </a:p>
          <a:p>
            <a:pPr>
              <a:buClr>
                <a:schemeClr val="hlink"/>
              </a:buClr>
              <a:buSzPct val="100000"/>
              <a:buFont typeface="Wingdings" pitchFamily="2" charset="2"/>
              <a:buChar char=""/>
              <a:tabLst>
                <a:tab pos="1788132" algn="l"/>
              </a:tabLst>
            </a:pPr>
            <a:r>
              <a:rPr lang="en-US" i="1" dirty="0">
                <a:solidFill>
                  <a:schemeClr val="tx2"/>
                </a:solidFill>
              </a:rPr>
              <a:t>Row </a:t>
            </a:r>
            <a:r>
              <a:rPr lang="en-US" i="1" dirty="0" smtClean="0">
                <a:solidFill>
                  <a:schemeClr val="tx2"/>
                </a:solidFill>
              </a:rPr>
              <a:t>order</a:t>
            </a:r>
            <a:r>
              <a:rPr lang="en-US" dirty="0" smtClean="0">
                <a:solidFill>
                  <a:schemeClr val="tx2"/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/>
              <a:t>Order </a:t>
            </a:r>
            <a:r>
              <a:rPr lang="en-US" dirty="0"/>
              <a:t>the rows according to the column ordering.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Bond Energy Algorithm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dirty="0"/>
              <a:t>“Best” placement? Define contribution of a placement: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Monotype Sorts" charset="0"/>
              <a:buNone/>
            </a:pPr>
            <a:r>
              <a:rPr lang="en-US" i="1" dirty="0" err="1"/>
              <a:t>cont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dirty="0"/>
              <a:t>,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) = 2</a:t>
            </a:r>
            <a:r>
              <a:rPr lang="en-US" i="1" dirty="0"/>
              <a:t>bond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dirty="0"/>
              <a:t>)+2</a:t>
            </a:r>
            <a:r>
              <a:rPr lang="en-US" i="1" dirty="0"/>
              <a:t>bond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i="1" baseline="-25000" dirty="0"/>
              <a:t>l</a:t>
            </a:r>
            <a:r>
              <a:rPr lang="en-US" dirty="0"/>
              <a:t>) –2</a:t>
            </a:r>
            <a:r>
              <a:rPr lang="en-US" i="1" dirty="0"/>
              <a:t>bond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/>
            <a:endParaRPr lang="en-US" dirty="0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1613058" y="6678507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1613058" y="6678507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1763014" y="6066651"/>
            <a:ext cx="223808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bond</a:t>
            </a:r>
            <a:r>
              <a:rPr lang="en-US" sz="2600" dirty="0">
                <a:solidFill>
                  <a:srgbClr val="000000"/>
                </a:solidFill>
                <a:latin typeface="Book Antiqua"/>
              </a:rPr>
              <a:t>(</a:t>
            </a:r>
            <a:r>
              <a:rPr lang="en-US" sz="2600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i="1" baseline="-25000" dirty="0" err="1">
                <a:solidFill>
                  <a:srgbClr val="000000"/>
                </a:solidFill>
                <a:latin typeface="Book Antiqua"/>
              </a:rPr>
              <a:t>x</a:t>
            </a:r>
            <a:r>
              <a:rPr lang="en-US" sz="2600" dirty="0" err="1">
                <a:solidFill>
                  <a:srgbClr val="000000"/>
                </a:solidFill>
                <a:latin typeface="Book Antiqua"/>
              </a:rPr>
              <a:t>,</a:t>
            </a:r>
            <a:r>
              <a:rPr lang="en-US" sz="2600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i="1" baseline="-25000" dirty="0" err="1">
                <a:solidFill>
                  <a:srgbClr val="000000"/>
                </a:solidFill>
                <a:latin typeface="Book Antiqua"/>
              </a:rPr>
              <a:t>y</a:t>
            </a:r>
            <a:r>
              <a:rPr lang="en-US" sz="2600" dirty="0">
                <a:solidFill>
                  <a:srgbClr val="000000"/>
                </a:solidFill>
                <a:latin typeface="Book Antiqua"/>
              </a:rPr>
              <a:t>) =</a:t>
            </a: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4516812" y="6046330"/>
            <a:ext cx="2946146" cy="561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600" i="1" dirty="0" err="1">
                <a:solidFill>
                  <a:srgbClr val="000000"/>
                </a:solidFill>
                <a:latin typeface="Book Antiqua"/>
              </a:rPr>
              <a:t>aff</a:t>
            </a:r>
            <a:r>
              <a:rPr lang="en-US" sz="2600" dirty="0">
                <a:solidFill>
                  <a:srgbClr val="000000"/>
                </a:solidFill>
                <a:latin typeface="Book Antiqua"/>
              </a:rPr>
              <a:t>(</a:t>
            </a:r>
            <a:r>
              <a:rPr lang="en-US" sz="2600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i="1" baseline="-25000" dirty="0" err="1">
                <a:solidFill>
                  <a:srgbClr val="000000"/>
                </a:solidFill>
                <a:latin typeface="Book Antiqua"/>
              </a:rPr>
              <a:t>z</a:t>
            </a:r>
            <a:r>
              <a:rPr lang="en-US" sz="2600" dirty="0" err="1">
                <a:solidFill>
                  <a:srgbClr val="000000"/>
                </a:solidFill>
                <a:latin typeface="Book Antiqua"/>
              </a:rPr>
              <a:t>,</a:t>
            </a:r>
            <a:r>
              <a:rPr lang="en-US" sz="2600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i="1" baseline="-25000" dirty="0" err="1">
                <a:solidFill>
                  <a:srgbClr val="000000"/>
                </a:solidFill>
                <a:latin typeface="Book Antiqua"/>
              </a:rPr>
              <a:t>x</a:t>
            </a:r>
            <a:r>
              <a:rPr lang="en-US" sz="2600" dirty="0">
                <a:solidFill>
                  <a:srgbClr val="000000"/>
                </a:solidFill>
                <a:latin typeface="Book Antiqua"/>
              </a:rPr>
              <a:t>)</a:t>
            </a:r>
            <a:r>
              <a:rPr lang="en-US" sz="2600" i="1" dirty="0" err="1">
                <a:solidFill>
                  <a:srgbClr val="000000"/>
                </a:solidFill>
                <a:latin typeface="Book Antiqua"/>
              </a:rPr>
              <a:t>aff</a:t>
            </a:r>
            <a:r>
              <a:rPr lang="en-US" sz="2600" dirty="0">
                <a:solidFill>
                  <a:srgbClr val="000000"/>
                </a:solidFill>
                <a:latin typeface="Book Antiqua"/>
              </a:rPr>
              <a:t>(</a:t>
            </a:r>
            <a:r>
              <a:rPr lang="en-US" sz="2600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i="1" baseline="-25000" dirty="0" err="1">
                <a:solidFill>
                  <a:srgbClr val="000000"/>
                </a:solidFill>
                <a:latin typeface="Book Antiqua"/>
              </a:rPr>
              <a:t>z</a:t>
            </a:r>
            <a:r>
              <a:rPr lang="en-US" sz="2600" dirty="0" err="1">
                <a:solidFill>
                  <a:srgbClr val="000000"/>
                </a:solidFill>
                <a:latin typeface="Book Antiqua"/>
              </a:rPr>
              <a:t>,</a:t>
            </a:r>
            <a:r>
              <a:rPr lang="en-US" sz="2600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i="1" baseline="-25000" dirty="0" err="1">
                <a:solidFill>
                  <a:srgbClr val="000000"/>
                </a:solidFill>
                <a:latin typeface="Book Antiqua"/>
              </a:rPr>
              <a:t>y</a:t>
            </a:r>
            <a:r>
              <a:rPr lang="en-US" sz="2600" dirty="0">
                <a:solidFill>
                  <a:srgbClr val="000000"/>
                </a:solidFill>
                <a:latin typeface="Book Antiqua"/>
              </a:rPr>
              <a:t>)</a:t>
            </a: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3817863" y="6519874"/>
            <a:ext cx="970025" cy="589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Book Antiqua"/>
              </a:rPr>
              <a:t>z </a:t>
            </a:r>
            <a:r>
              <a:rPr lang="en-US" dirty="0" smtClean="0">
                <a:solidFill>
                  <a:srgbClr val="000000"/>
                </a:solidFill>
                <a:latin typeface="Symbol" charset="0"/>
                <a:sym typeface="Symbol"/>
              </a:rPr>
              <a:t></a:t>
            </a:r>
            <a:r>
              <a:rPr lang="en-US" dirty="0" smtClean="0">
                <a:solidFill>
                  <a:srgbClr val="000000"/>
                </a:solidFill>
                <a:latin typeface="Book Antiqua"/>
              </a:rPr>
              <a:t>1</a:t>
            </a:r>
            <a:endParaRPr lang="en-US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4054889" y="5596880"/>
            <a:ext cx="551060" cy="589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Book Antiqua"/>
              </a:rPr>
              <a:t>n</a:t>
            </a:r>
          </a:p>
        </p:txBody>
      </p:sp>
      <p:sp>
        <p:nvSpPr>
          <p:cNvPr id="88074" name="Rectangle 10"/>
          <p:cNvSpPr>
            <a:spLocks noChangeArrowheads="1"/>
          </p:cNvSpPr>
          <p:nvPr/>
        </p:nvSpPr>
        <p:spPr bwMode="auto">
          <a:xfrm>
            <a:off x="3360820" y="5884912"/>
            <a:ext cx="1216888" cy="912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5100" dirty="0" smtClean="0">
                <a:solidFill>
                  <a:srgbClr val="000000"/>
                </a:solidFill>
                <a:latin typeface="Symbol" charset="0"/>
                <a:sym typeface="Symbol"/>
              </a:rPr>
              <a:t>   </a:t>
            </a:r>
            <a:endParaRPr lang="en-US" sz="5100" dirty="0">
              <a:solidFill>
                <a:srgbClr val="000000"/>
              </a:solidFill>
              <a:latin typeface="Symbo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BEA – Example</a:t>
            </a:r>
          </a:p>
        </p:txBody>
      </p:sp>
      <p:sp>
        <p:nvSpPr>
          <p:cNvPr id="89090" name="Rectangle 2"/>
          <p:cNvSpPr>
            <a:spLocks noGrp="1" noChangeArrowheads="1"/>
          </p:cNvSpPr>
          <p:nvPr>
            <p:ph idx="1"/>
          </p:nvPr>
        </p:nvSpPr>
        <p:spPr>
          <a:xfrm>
            <a:off x="342900" y="2212504"/>
            <a:ext cx="12293600" cy="6769100"/>
          </a:xfrm>
          <a:noFill/>
          <a:ln/>
        </p:spPr>
        <p:txBody>
          <a:bodyPr/>
          <a:lstStyle/>
          <a:p>
            <a:pPr marL="0" indent="0">
              <a:spcBef>
                <a:spcPct val="15000"/>
              </a:spcBef>
              <a:buNone/>
              <a:tabLst>
                <a:tab pos="3088592" algn="l"/>
              </a:tabLst>
            </a:pPr>
            <a:r>
              <a:rPr lang="en-US" dirty="0"/>
              <a:t>Consider the following </a:t>
            </a:r>
            <a:r>
              <a:rPr lang="en-US" i="1" dirty="0"/>
              <a:t>AA</a:t>
            </a:r>
            <a:r>
              <a:rPr lang="en-US" dirty="0"/>
              <a:t> matrix and the corresponding </a:t>
            </a:r>
            <a:r>
              <a:rPr lang="en-US" i="1" dirty="0"/>
              <a:t>CA</a:t>
            </a:r>
            <a:r>
              <a:rPr lang="en-US" dirty="0"/>
              <a:t> matrix where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 have been placed.  Place 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:</a:t>
            </a:r>
          </a:p>
          <a:p>
            <a:pPr marL="0" indent="0">
              <a:spcBef>
                <a:spcPct val="15000"/>
              </a:spcBef>
              <a:buNone/>
              <a:tabLst>
                <a:tab pos="3088592" algn="l"/>
              </a:tabLst>
            </a:pPr>
            <a:endParaRPr lang="en-US" dirty="0"/>
          </a:p>
          <a:p>
            <a:pPr marL="0" indent="0">
              <a:spcBef>
                <a:spcPct val="15000"/>
              </a:spcBef>
              <a:buNone/>
              <a:tabLst>
                <a:tab pos="3088592" algn="l"/>
              </a:tabLst>
            </a:pPr>
            <a:endParaRPr lang="en-US" dirty="0"/>
          </a:p>
          <a:p>
            <a:pPr marL="0" indent="0">
              <a:spcBef>
                <a:spcPct val="15000"/>
              </a:spcBef>
              <a:buNone/>
              <a:tabLst>
                <a:tab pos="3088592" algn="l"/>
              </a:tabLst>
            </a:pPr>
            <a:endParaRPr lang="en-US" dirty="0"/>
          </a:p>
          <a:p>
            <a:pPr marL="0" indent="0">
              <a:spcBef>
                <a:spcPct val="15000"/>
              </a:spcBef>
              <a:buNone/>
              <a:tabLst>
                <a:tab pos="3088592" algn="l"/>
              </a:tabLst>
            </a:pPr>
            <a:endParaRPr lang="en-US" dirty="0"/>
          </a:p>
          <a:p>
            <a:pPr marL="0" indent="0">
              <a:spcBef>
                <a:spcPct val="15000"/>
              </a:spcBef>
              <a:buNone/>
              <a:tabLst>
                <a:tab pos="3088592" algn="l"/>
              </a:tabLst>
            </a:pPr>
            <a:endParaRPr lang="en-US" dirty="0"/>
          </a:p>
          <a:p>
            <a:pPr marL="0" indent="0">
              <a:spcBef>
                <a:spcPct val="15000"/>
              </a:spcBef>
              <a:buNone/>
              <a:tabLst>
                <a:tab pos="3088592" algn="l"/>
              </a:tabLst>
            </a:pPr>
            <a:r>
              <a:rPr lang="en-US" dirty="0"/>
              <a:t>Ordering (0-3-1) :</a:t>
            </a:r>
          </a:p>
          <a:p>
            <a:pPr lvl="1">
              <a:spcBef>
                <a:spcPct val="15000"/>
              </a:spcBef>
              <a:buNone/>
              <a:tabLst>
                <a:tab pos="3088592" algn="l"/>
              </a:tabLst>
            </a:pPr>
            <a:r>
              <a:rPr lang="en-US" i="1" dirty="0" err="1"/>
              <a:t>cont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,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,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)	= 2</a:t>
            </a:r>
            <a:r>
              <a:rPr lang="en-US" i="1" dirty="0"/>
              <a:t>bond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, 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)+2</a:t>
            </a:r>
            <a:r>
              <a:rPr lang="en-US" i="1" dirty="0"/>
              <a:t>bond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 ,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)–2</a:t>
            </a:r>
            <a:r>
              <a:rPr lang="en-US" i="1" dirty="0"/>
              <a:t>bond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,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pPr lvl="1">
              <a:spcBef>
                <a:spcPct val="15000"/>
              </a:spcBef>
              <a:buNone/>
              <a:tabLst>
                <a:tab pos="3088592" algn="l"/>
              </a:tabLst>
            </a:pPr>
            <a:r>
              <a:rPr lang="en-US" dirty="0"/>
              <a:t>		= 2* 0 + 2* 4410 – 2*0 = 8820</a:t>
            </a:r>
          </a:p>
          <a:p>
            <a:pPr marL="0" indent="0">
              <a:spcBef>
                <a:spcPct val="15000"/>
              </a:spcBef>
              <a:buNone/>
              <a:tabLst>
                <a:tab pos="3088592" algn="l"/>
              </a:tabLst>
            </a:pPr>
            <a:r>
              <a:rPr lang="en-US" dirty="0"/>
              <a:t>Ordering (1-3-2) :</a:t>
            </a:r>
          </a:p>
          <a:p>
            <a:pPr lvl="1">
              <a:spcBef>
                <a:spcPct val="15000"/>
              </a:spcBef>
              <a:buNone/>
              <a:tabLst>
                <a:tab pos="3088592" algn="l"/>
              </a:tabLst>
            </a:pPr>
            <a:r>
              <a:rPr lang="en-US" i="1" dirty="0" err="1"/>
              <a:t>cont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,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)	= 2</a:t>
            </a:r>
            <a:r>
              <a:rPr lang="en-US" i="1" dirty="0"/>
              <a:t>bond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, 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)+2</a:t>
            </a:r>
            <a:r>
              <a:rPr lang="en-US" i="1" dirty="0"/>
              <a:t>bond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 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)–2</a:t>
            </a:r>
            <a:r>
              <a:rPr lang="en-US" i="1" dirty="0"/>
              <a:t>bond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1">
              <a:spcBef>
                <a:spcPct val="15000"/>
              </a:spcBef>
              <a:buNone/>
              <a:tabLst>
                <a:tab pos="3088592" algn="l"/>
              </a:tabLst>
            </a:pPr>
            <a:r>
              <a:rPr lang="en-US" dirty="0"/>
              <a:t>		= 2* 4410 + 2* 890 – 2*225 = 10150</a:t>
            </a:r>
          </a:p>
          <a:p>
            <a:pPr marL="0" indent="0">
              <a:spcBef>
                <a:spcPct val="15000"/>
              </a:spcBef>
              <a:buNone/>
              <a:tabLst>
                <a:tab pos="3088592" algn="l"/>
              </a:tabLst>
            </a:pPr>
            <a:r>
              <a:rPr lang="en-US" dirty="0"/>
              <a:t>Ordering (2-3-4) :</a:t>
            </a:r>
          </a:p>
          <a:p>
            <a:pPr lvl="1">
              <a:spcBef>
                <a:spcPct val="15000"/>
              </a:spcBef>
              <a:buNone/>
              <a:tabLst>
                <a:tab pos="3088592" algn="l"/>
              </a:tabLst>
            </a:pPr>
            <a:r>
              <a:rPr lang="en-US" i="1" dirty="0" err="1"/>
              <a:t>cont</a:t>
            </a:r>
            <a:r>
              <a:rPr lang="en-US" dirty="0"/>
              <a:t> (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,</a:t>
            </a:r>
            <a:r>
              <a:rPr lang="en-US" i="1" dirty="0"/>
              <a:t>A</a:t>
            </a:r>
            <a:r>
              <a:rPr lang="en-US" baseline="-25000" dirty="0"/>
              <a:t>4</a:t>
            </a:r>
            <a:r>
              <a:rPr lang="en-US" dirty="0"/>
              <a:t>)	= 1780</a:t>
            </a:r>
          </a:p>
        </p:txBody>
      </p:sp>
      <p:pic>
        <p:nvPicPr>
          <p:cNvPr id="89091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929" y="3148608"/>
            <a:ext cx="7893191" cy="2366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BEA –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Therefore, the CA matrix has the form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>
                <a:latin typeface="Book Antiqua"/>
              </a:rPr>
              <a:t>When </a:t>
            </a:r>
            <a:r>
              <a:rPr lang="en-US" i="1" dirty="0">
                <a:latin typeface="Book Antiqua"/>
              </a:rPr>
              <a:t>A</a:t>
            </a:r>
            <a:r>
              <a:rPr lang="en-US" sz="1800" baseline="-25000" dirty="0">
                <a:latin typeface="Book Antiqua"/>
              </a:rPr>
              <a:t>4</a:t>
            </a:r>
            <a:r>
              <a:rPr lang="en-US" dirty="0">
                <a:latin typeface="Book Antiqua"/>
              </a:rPr>
              <a:t> is placed, the final form of the </a:t>
            </a:r>
            <a:r>
              <a:rPr lang="en-US" i="1" dirty="0">
                <a:latin typeface="Book Antiqua"/>
              </a:rPr>
              <a:t>CA</a:t>
            </a:r>
            <a:r>
              <a:rPr lang="en-US" dirty="0">
                <a:latin typeface="Book Antiqua"/>
              </a:rPr>
              <a:t> matrix (after row organization) is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022680" y="2500536"/>
            <a:ext cx="2438400" cy="3257915"/>
            <a:chOff x="5761849" y="4511040"/>
            <a:chExt cx="2438400" cy="3257915"/>
          </a:xfrm>
        </p:grpSpPr>
        <p:sp>
          <p:nvSpPr>
            <p:cNvPr id="90116" name="Rectangle 4"/>
            <p:cNvSpPr>
              <a:spLocks noChangeArrowheads="1"/>
            </p:cNvSpPr>
            <p:nvPr/>
          </p:nvSpPr>
          <p:spPr bwMode="auto">
            <a:xfrm>
              <a:off x="5786685" y="4511040"/>
              <a:ext cx="785707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28691" tIns="63217" rIns="128691" bIns="63217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baseline="-250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  <p:sp>
          <p:nvSpPr>
            <p:cNvPr id="90117" name="Rectangle 5"/>
            <p:cNvSpPr>
              <a:spLocks noChangeArrowheads="1"/>
            </p:cNvSpPr>
            <p:nvPr/>
          </p:nvSpPr>
          <p:spPr bwMode="auto">
            <a:xfrm>
              <a:off x="7087166" y="4511040"/>
              <a:ext cx="833119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28691" tIns="63217" rIns="128691" bIns="63217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baseline="-25000" dirty="0">
                  <a:solidFill>
                    <a:srgbClr val="000000"/>
                  </a:solidFill>
                  <a:latin typeface="Book Antiqua"/>
                </a:rPr>
                <a:t>2</a:t>
              </a:r>
            </a:p>
          </p:txBody>
        </p:sp>
        <p:sp>
          <p:nvSpPr>
            <p:cNvPr id="90118" name="Rectangle 6"/>
            <p:cNvSpPr>
              <a:spLocks noChangeArrowheads="1"/>
            </p:cNvSpPr>
            <p:nvPr/>
          </p:nvSpPr>
          <p:spPr bwMode="auto">
            <a:xfrm>
              <a:off x="6436925" y="4511040"/>
              <a:ext cx="785707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28691" tIns="63217" rIns="128691" bIns="63217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baseline="-25000" dirty="0">
                  <a:solidFill>
                    <a:srgbClr val="000000"/>
                  </a:solidFill>
                  <a:latin typeface="Book Antiqua"/>
                </a:rPr>
                <a:t>3</a:t>
              </a:r>
            </a:p>
          </p:txBody>
        </p:sp>
        <p:grpSp>
          <p:nvGrpSpPr>
            <p:cNvPr id="90122" name="Group 10"/>
            <p:cNvGrpSpPr>
              <a:grpSpLocks/>
            </p:cNvGrpSpPr>
            <p:nvPr/>
          </p:nvGrpSpPr>
          <p:grpSpPr bwMode="auto">
            <a:xfrm>
              <a:off x="5761849" y="5274169"/>
              <a:ext cx="144498" cy="2438400"/>
              <a:chOff x="2552" y="2336"/>
              <a:chExt cx="64" cy="1080"/>
            </a:xfrm>
          </p:grpSpPr>
          <p:sp>
            <p:nvSpPr>
              <p:cNvPr id="90119" name="Line 7"/>
              <p:cNvSpPr>
                <a:spLocks noChangeShapeType="1"/>
              </p:cNvSpPr>
              <p:nvPr/>
            </p:nvSpPr>
            <p:spPr bwMode="auto">
              <a:xfrm>
                <a:off x="2552" y="2336"/>
                <a:ext cx="0" cy="10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0120" name="Line 8"/>
              <p:cNvSpPr>
                <a:spLocks noChangeShapeType="1"/>
              </p:cNvSpPr>
              <p:nvPr/>
            </p:nvSpPr>
            <p:spPr bwMode="auto">
              <a:xfrm>
                <a:off x="2552" y="2336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0121" name="Line 9"/>
              <p:cNvSpPr>
                <a:spLocks noChangeShapeType="1"/>
              </p:cNvSpPr>
              <p:nvPr/>
            </p:nvSpPr>
            <p:spPr bwMode="auto">
              <a:xfrm>
                <a:off x="2552" y="3416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90123" name="Rectangle 11"/>
            <p:cNvSpPr>
              <a:spLocks noChangeArrowheads="1"/>
            </p:cNvSpPr>
            <p:nvPr/>
          </p:nvSpPr>
          <p:spPr bwMode="auto">
            <a:xfrm>
              <a:off x="5781279" y="5215467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45</a:t>
              </a:r>
            </a:p>
          </p:txBody>
        </p:sp>
        <p:sp>
          <p:nvSpPr>
            <p:cNvPr id="90124" name="Rectangle 12"/>
            <p:cNvSpPr>
              <a:spLocks noChangeArrowheads="1"/>
            </p:cNvSpPr>
            <p:nvPr/>
          </p:nvSpPr>
          <p:spPr bwMode="auto">
            <a:xfrm>
              <a:off x="5947992" y="5540587"/>
              <a:ext cx="259895" cy="927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25" name="Rectangle 13"/>
            <p:cNvSpPr>
              <a:spLocks noChangeArrowheads="1"/>
            </p:cNvSpPr>
            <p:nvPr/>
          </p:nvSpPr>
          <p:spPr bwMode="auto">
            <a:xfrm>
              <a:off x="5868113" y="5865707"/>
              <a:ext cx="509964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0</a:t>
              </a:r>
            </a:p>
          </p:txBody>
        </p:sp>
        <p:sp>
          <p:nvSpPr>
            <p:cNvPr id="90126" name="Rectangle 14"/>
            <p:cNvSpPr>
              <a:spLocks noChangeArrowheads="1"/>
            </p:cNvSpPr>
            <p:nvPr/>
          </p:nvSpPr>
          <p:spPr bwMode="auto">
            <a:xfrm>
              <a:off x="5947992" y="6190827"/>
              <a:ext cx="259895" cy="927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27" name="Rectangle 15"/>
            <p:cNvSpPr>
              <a:spLocks noChangeArrowheads="1"/>
            </p:cNvSpPr>
            <p:nvPr/>
          </p:nvSpPr>
          <p:spPr bwMode="auto">
            <a:xfrm>
              <a:off x="5781279" y="6515947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45</a:t>
              </a:r>
            </a:p>
          </p:txBody>
        </p:sp>
        <p:sp>
          <p:nvSpPr>
            <p:cNvPr id="90128" name="Rectangle 16"/>
            <p:cNvSpPr>
              <a:spLocks noChangeArrowheads="1"/>
            </p:cNvSpPr>
            <p:nvPr/>
          </p:nvSpPr>
          <p:spPr bwMode="auto">
            <a:xfrm>
              <a:off x="5947992" y="6841067"/>
              <a:ext cx="259895" cy="927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29" name="Rectangle 17"/>
            <p:cNvSpPr>
              <a:spLocks noChangeArrowheads="1"/>
            </p:cNvSpPr>
            <p:nvPr/>
          </p:nvSpPr>
          <p:spPr bwMode="auto">
            <a:xfrm>
              <a:off x="5868113" y="7166187"/>
              <a:ext cx="509964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0</a:t>
              </a:r>
            </a:p>
          </p:txBody>
        </p:sp>
        <p:sp>
          <p:nvSpPr>
            <p:cNvPr id="90130" name="Rectangle 18"/>
            <p:cNvSpPr>
              <a:spLocks noChangeArrowheads="1"/>
            </p:cNvSpPr>
            <p:nvPr/>
          </p:nvSpPr>
          <p:spPr bwMode="auto">
            <a:xfrm>
              <a:off x="6431519" y="5215467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45</a:t>
              </a:r>
            </a:p>
          </p:txBody>
        </p:sp>
        <p:sp>
          <p:nvSpPr>
            <p:cNvPr id="90131" name="Rectangle 19"/>
            <p:cNvSpPr>
              <a:spLocks noChangeArrowheads="1"/>
            </p:cNvSpPr>
            <p:nvPr/>
          </p:nvSpPr>
          <p:spPr bwMode="auto">
            <a:xfrm>
              <a:off x="6598232" y="5540587"/>
              <a:ext cx="259895" cy="927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32" name="Rectangle 20"/>
            <p:cNvSpPr>
              <a:spLocks noChangeArrowheads="1"/>
            </p:cNvSpPr>
            <p:nvPr/>
          </p:nvSpPr>
          <p:spPr bwMode="auto">
            <a:xfrm>
              <a:off x="6482228" y="5865707"/>
              <a:ext cx="509964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5</a:t>
              </a:r>
            </a:p>
          </p:txBody>
        </p:sp>
        <p:sp>
          <p:nvSpPr>
            <p:cNvPr id="90133" name="Rectangle 21"/>
            <p:cNvSpPr>
              <a:spLocks noChangeArrowheads="1"/>
            </p:cNvSpPr>
            <p:nvPr/>
          </p:nvSpPr>
          <p:spPr bwMode="auto">
            <a:xfrm>
              <a:off x="6733698" y="6190827"/>
              <a:ext cx="259895" cy="927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</a:t>
              </a:r>
            </a:p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34" name="Rectangle 22"/>
            <p:cNvSpPr>
              <a:spLocks noChangeArrowheads="1"/>
            </p:cNvSpPr>
            <p:nvPr/>
          </p:nvSpPr>
          <p:spPr bwMode="auto">
            <a:xfrm>
              <a:off x="6431519" y="6515947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53</a:t>
              </a:r>
            </a:p>
          </p:txBody>
        </p:sp>
        <p:sp>
          <p:nvSpPr>
            <p:cNvPr id="90135" name="Rectangle 23"/>
            <p:cNvSpPr>
              <a:spLocks noChangeArrowheads="1"/>
            </p:cNvSpPr>
            <p:nvPr/>
          </p:nvSpPr>
          <p:spPr bwMode="auto">
            <a:xfrm>
              <a:off x="6598232" y="6841067"/>
              <a:ext cx="259895" cy="927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36" name="Rectangle 24"/>
            <p:cNvSpPr>
              <a:spLocks noChangeArrowheads="1"/>
            </p:cNvSpPr>
            <p:nvPr/>
          </p:nvSpPr>
          <p:spPr bwMode="auto">
            <a:xfrm>
              <a:off x="6518353" y="7166187"/>
              <a:ext cx="509964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3</a:t>
              </a:r>
            </a:p>
          </p:txBody>
        </p:sp>
        <p:sp>
          <p:nvSpPr>
            <p:cNvPr id="90137" name="Rectangle 25"/>
            <p:cNvSpPr>
              <a:spLocks noChangeArrowheads="1"/>
            </p:cNvSpPr>
            <p:nvPr/>
          </p:nvSpPr>
          <p:spPr bwMode="auto">
            <a:xfrm>
              <a:off x="7168593" y="5215467"/>
              <a:ext cx="509964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0</a:t>
              </a:r>
            </a:p>
          </p:txBody>
        </p:sp>
        <p:sp>
          <p:nvSpPr>
            <p:cNvPr id="90138" name="Rectangle 26"/>
            <p:cNvSpPr>
              <a:spLocks noChangeArrowheads="1"/>
            </p:cNvSpPr>
            <p:nvPr/>
          </p:nvSpPr>
          <p:spPr bwMode="auto">
            <a:xfrm>
              <a:off x="7248472" y="5540587"/>
              <a:ext cx="259895" cy="927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39" name="Rectangle 27"/>
            <p:cNvSpPr>
              <a:spLocks noChangeArrowheads="1"/>
            </p:cNvSpPr>
            <p:nvPr/>
          </p:nvSpPr>
          <p:spPr bwMode="auto">
            <a:xfrm>
              <a:off x="7081759" y="5865707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80</a:t>
              </a:r>
            </a:p>
          </p:txBody>
        </p:sp>
        <p:sp>
          <p:nvSpPr>
            <p:cNvPr id="90140" name="Rectangle 28"/>
            <p:cNvSpPr>
              <a:spLocks noChangeArrowheads="1"/>
            </p:cNvSpPr>
            <p:nvPr/>
          </p:nvSpPr>
          <p:spPr bwMode="auto">
            <a:xfrm>
              <a:off x="7429094" y="6190827"/>
              <a:ext cx="259895" cy="927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41" name="Rectangle 29"/>
            <p:cNvSpPr>
              <a:spLocks noChangeArrowheads="1"/>
            </p:cNvSpPr>
            <p:nvPr/>
          </p:nvSpPr>
          <p:spPr bwMode="auto">
            <a:xfrm>
              <a:off x="7168593" y="6515947"/>
              <a:ext cx="509964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5</a:t>
              </a:r>
            </a:p>
          </p:txBody>
        </p:sp>
        <p:sp>
          <p:nvSpPr>
            <p:cNvPr id="90142" name="Rectangle 30"/>
            <p:cNvSpPr>
              <a:spLocks noChangeArrowheads="1"/>
            </p:cNvSpPr>
            <p:nvPr/>
          </p:nvSpPr>
          <p:spPr bwMode="auto">
            <a:xfrm>
              <a:off x="7248472" y="6841067"/>
              <a:ext cx="259895" cy="927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43" name="Rectangle 31"/>
            <p:cNvSpPr>
              <a:spLocks noChangeArrowheads="1"/>
            </p:cNvSpPr>
            <p:nvPr/>
          </p:nvSpPr>
          <p:spPr bwMode="auto">
            <a:xfrm>
              <a:off x="7081759" y="7166187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75</a:t>
              </a:r>
            </a:p>
          </p:txBody>
        </p:sp>
        <p:grpSp>
          <p:nvGrpSpPr>
            <p:cNvPr id="90147" name="Group 35"/>
            <p:cNvGrpSpPr>
              <a:grpSpLocks/>
            </p:cNvGrpSpPr>
            <p:nvPr/>
          </p:nvGrpSpPr>
          <p:grpSpPr bwMode="auto">
            <a:xfrm>
              <a:off x="8028658" y="5265138"/>
              <a:ext cx="171591" cy="2447431"/>
              <a:chOff x="3556" y="2332"/>
              <a:chExt cx="76" cy="1084"/>
            </a:xfrm>
          </p:grpSpPr>
          <p:sp>
            <p:nvSpPr>
              <p:cNvPr id="90144" name="Line 32"/>
              <p:cNvSpPr>
                <a:spLocks noChangeShapeType="1"/>
              </p:cNvSpPr>
              <p:nvPr/>
            </p:nvSpPr>
            <p:spPr bwMode="auto">
              <a:xfrm flipV="1">
                <a:off x="3632" y="2332"/>
                <a:ext cx="0" cy="10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0145" name="Line 33"/>
              <p:cNvSpPr>
                <a:spLocks noChangeShapeType="1"/>
              </p:cNvSpPr>
              <p:nvPr/>
            </p:nvSpPr>
            <p:spPr bwMode="auto">
              <a:xfrm flipH="1">
                <a:off x="3556" y="3416"/>
                <a:ext cx="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0146" name="Line 34"/>
              <p:cNvSpPr>
                <a:spLocks noChangeShapeType="1"/>
              </p:cNvSpPr>
              <p:nvPr/>
            </p:nvSpPr>
            <p:spPr bwMode="auto">
              <a:xfrm flipH="1">
                <a:off x="3556" y="2336"/>
                <a:ext cx="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</p:grpSp>
      </p:grp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8885660" y="6172944"/>
            <a:ext cx="636487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 smtClean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 smtClean="0">
                <a:solidFill>
                  <a:srgbClr val="000000"/>
                </a:solidFill>
                <a:latin typeface="Book Antiqua"/>
              </a:rPr>
              <a:t>1</a:t>
            </a:r>
            <a:endParaRPr lang="en-US" sz="2600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10186140" y="6172944"/>
            <a:ext cx="636487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 smtClean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 smtClean="0">
                <a:solidFill>
                  <a:srgbClr val="000000"/>
                </a:solidFill>
                <a:latin typeface="Book Antiqua"/>
              </a:rPr>
              <a:t>2</a:t>
            </a:r>
            <a:endParaRPr lang="en-US" sz="2600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9532329" y="6172944"/>
            <a:ext cx="64363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 smtClean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 smtClean="0">
                <a:solidFill>
                  <a:srgbClr val="000000"/>
                </a:solidFill>
                <a:latin typeface="Book Antiqua"/>
              </a:rPr>
              <a:t>3</a:t>
            </a:r>
            <a:endParaRPr lang="en-US" sz="2600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10832809" y="6172944"/>
            <a:ext cx="64363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 smtClean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 smtClean="0">
                <a:solidFill>
                  <a:srgbClr val="000000"/>
                </a:solidFill>
                <a:latin typeface="Book Antiqua"/>
              </a:rPr>
              <a:t>4</a:t>
            </a:r>
            <a:endParaRPr lang="en-US" sz="2600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8235420" y="6732873"/>
            <a:ext cx="636487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 smtClean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 smtClean="0">
                <a:solidFill>
                  <a:srgbClr val="000000"/>
                </a:solidFill>
                <a:latin typeface="Book Antiqua"/>
              </a:rPr>
              <a:t>1</a:t>
            </a:r>
            <a:endParaRPr lang="en-US" sz="2600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8235420" y="8021430"/>
            <a:ext cx="636487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 smtClean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 smtClean="0">
                <a:solidFill>
                  <a:srgbClr val="000000"/>
                </a:solidFill>
                <a:latin typeface="Book Antiqua"/>
              </a:rPr>
              <a:t>2</a:t>
            </a:r>
            <a:endParaRPr lang="en-US" sz="2600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46" name="Rectangle 15"/>
          <p:cNvSpPr>
            <a:spLocks noChangeArrowheads="1"/>
          </p:cNvSpPr>
          <p:nvPr/>
        </p:nvSpPr>
        <p:spPr bwMode="auto">
          <a:xfrm>
            <a:off x="8231849" y="7397080"/>
            <a:ext cx="64363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 smtClean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 smtClean="0">
                <a:solidFill>
                  <a:srgbClr val="000000"/>
                </a:solidFill>
                <a:latin typeface="Book Antiqua"/>
              </a:rPr>
              <a:t>3</a:t>
            </a:r>
            <a:endParaRPr lang="en-US" sz="2600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47" name="Rectangle 16"/>
          <p:cNvSpPr>
            <a:spLocks noChangeArrowheads="1"/>
          </p:cNvSpPr>
          <p:nvPr/>
        </p:nvSpPr>
        <p:spPr bwMode="auto">
          <a:xfrm>
            <a:off x="8231849" y="8669502"/>
            <a:ext cx="64363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 smtClean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 smtClean="0">
                <a:solidFill>
                  <a:srgbClr val="000000"/>
                </a:solidFill>
                <a:latin typeface="Book Antiqua"/>
              </a:rPr>
              <a:t>4</a:t>
            </a:r>
            <a:endParaRPr lang="en-US" sz="2600" baseline="-25000" dirty="0">
              <a:solidFill>
                <a:srgbClr val="000000"/>
              </a:solidFill>
              <a:latin typeface="Book Antiqua"/>
            </a:endParaRPr>
          </a:p>
        </p:txBody>
      </p:sp>
      <p:grpSp>
        <p:nvGrpSpPr>
          <p:cNvPr id="49" name="Group 25"/>
          <p:cNvGrpSpPr>
            <a:grpSpLocks/>
          </p:cNvGrpSpPr>
          <p:nvPr/>
        </p:nvGrpSpPr>
        <p:grpSpPr bwMode="auto">
          <a:xfrm>
            <a:off x="8942000" y="6809637"/>
            <a:ext cx="270933" cy="2438400"/>
            <a:chOff x="2420" y="2460"/>
            <a:chExt cx="120" cy="1080"/>
          </a:xfrm>
        </p:grpSpPr>
        <p:sp>
          <p:nvSpPr>
            <p:cNvPr id="80" name="Line 22"/>
            <p:cNvSpPr>
              <a:spLocks noChangeShapeType="1"/>
            </p:cNvSpPr>
            <p:nvPr/>
          </p:nvSpPr>
          <p:spPr bwMode="auto">
            <a:xfrm>
              <a:off x="2420" y="2460"/>
              <a:ext cx="0" cy="10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1" name="Line 23"/>
            <p:cNvSpPr>
              <a:spLocks noChangeShapeType="1"/>
            </p:cNvSpPr>
            <p:nvPr/>
          </p:nvSpPr>
          <p:spPr bwMode="auto">
            <a:xfrm>
              <a:off x="2420" y="2460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2" name="Line 24"/>
            <p:cNvSpPr>
              <a:spLocks noChangeShapeType="1"/>
            </p:cNvSpPr>
            <p:nvPr/>
          </p:nvSpPr>
          <p:spPr bwMode="auto">
            <a:xfrm>
              <a:off x="2420" y="3540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8961430" y="6750935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45</a:t>
            </a:r>
          </a:p>
        </p:txBody>
      </p:sp>
      <p:sp>
        <p:nvSpPr>
          <p:cNvPr id="51" name="Rectangle 27"/>
          <p:cNvSpPr>
            <a:spLocks noChangeArrowheads="1"/>
          </p:cNvSpPr>
          <p:nvPr/>
        </p:nvSpPr>
        <p:spPr bwMode="auto">
          <a:xfrm>
            <a:off x="8961430" y="7401175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45</a:t>
            </a:r>
          </a:p>
        </p:txBody>
      </p:sp>
      <p:sp>
        <p:nvSpPr>
          <p:cNvPr id="52" name="Rectangle 28"/>
          <p:cNvSpPr>
            <a:spLocks noChangeArrowheads="1"/>
          </p:cNvSpPr>
          <p:nvPr/>
        </p:nvSpPr>
        <p:spPr bwMode="auto">
          <a:xfrm>
            <a:off x="9128143" y="7726296"/>
            <a:ext cx="259895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endParaRPr lang="en-US" sz="2600" dirty="0">
              <a:solidFill>
                <a:srgbClr val="000000"/>
              </a:solidFill>
              <a:latin typeface="Book Antiqua"/>
            </a:endParaRPr>
          </a:p>
          <a:p>
            <a:endParaRPr lang="en-US" sz="2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9048264" y="8051415"/>
            <a:ext cx="509964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0</a:t>
            </a:r>
          </a:p>
        </p:txBody>
      </p:sp>
      <p:sp>
        <p:nvSpPr>
          <p:cNvPr id="54" name="Rectangle 30"/>
          <p:cNvSpPr>
            <a:spLocks noChangeArrowheads="1"/>
          </p:cNvSpPr>
          <p:nvPr/>
        </p:nvSpPr>
        <p:spPr bwMode="auto">
          <a:xfrm>
            <a:off x="9128143" y="8376536"/>
            <a:ext cx="259895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endParaRPr lang="en-US" sz="2600" dirty="0">
              <a:solidFill>
                <a:srgbClr val="000000"/>
              </a:solidFill>
              <a:latin typeface="Book Antiqua"/>
            </a:endParaRPr>
          </a:p>
          <a:p>
            <a:endParaRPr lang="en-US" sz="2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55" name="Rectangle 31"/>
          <p:cNvSpPr>
            <a:spLocks noChangeArrowheads="1"/>
          </p:cNvSpPr>
          <p:nvPr/>
        </p:nvSpPr>
        <p:spPr bwMode="auto">
          <a:xfrm>
            <a:off x="9048264" y="8701655"/>
            <a:ext cx="509964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0</a:t>
            </a:r>
          </a:p>
        </p:txBody>
      </p:sp>
      <p:sp>
        <p:nvSpPr>
          <p:cNvPr id="56" name="Rectangle 32"/>
          <p:cNvSpPr>
            <a:spLocks noChangeArrowheads="1"/>
          </p:cNvSpPr>
          <p:nvPr/>
        </p:nvSpPr>
        <p:spPr bwMode="auto">
          <a:xfrm>
            <a:off x="9611670" y="6750935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45</a:t>
            </a:r>
          </a:p>
        </p:txBody>
      </p:sp>
      <p:sp>
        <p:nvSpPr>
          <p:cNvPr id="57" name="Rectangle 33"/>
          <p:cNvSpPr>
            <a:spLocks noChangeArrowheads="1"/>
          </p:cNvSpPr>
          <p:nvPr/>
        </p:nvSpPr>
        <p:spPr bwMode="auto">
          <a:xfrm>
            <a:off x="9778383" y="7076056"/>
            <a:ext cx="259895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endParaRPr lang="en-US" sz="2600" dirty="0">
              <a:solidFill>
                <a:srgbClr val="000000"/>
              </a:solidFill>
              <a:latin typeface="Book Antiqua"/>
            </a:endParaRPr>
          </a:p>
          <a:p>
            <a:endParaRPr lang="en-US" sz="2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58" name="Rectangle 34"/>
          <p:cNvSpPr>
            <a:spLocks noChangeArrowheads="1"/>
          </p:cNvSpPr>
          <p:nvPr/>
        </p:nvSpPr>
        <p:spPr bwMode="auto">
          <a:xfrm>
            <a:off x="9611670" y="7401175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53</a:t>
            </a:r>
          </a:p>
        </p:txBody>
      </p:sp>
      <p:sp>
        <p:nvSpPr>
          <p:cNvPr id="59" name="Rectangle 35"/>
          <p:cNvSpPr>
            <a:spLocks noChangeArrowheads="1"/>
          </p:cNvSpPr>
          <p:nvPr/>
        </p:nvSpPr>
        <p:spPr bwMode="auto">
          <a:xfrm>
            <a:off x="9787414" y="7726296"/>
            <a:ext cx="259895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</a:t>
            </a:r>
          </a:p>
          <a:p>
            <a:endParaRPr lang="en-US" sz="2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0" name="Rectangle 36"/>
          <p:cNvSpPr>
            <a:spLocks noChangeArrowheads="1"/>
          </p:cNvSpPr>
          <p:nvPr/>
        </p:nvSpPr>
        <p:spPr bwMode="auto">
          <a:xfrm>
            <a:off x="9698504" y="8051415"/>
            <a:ext cx="509964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5</a:t>
            </a:r>
          </a:p>
        </p:txBody>
      </p:sp>
      <p:sp>
        <p:nvSpPr>
          <p:cNvPr id="61" name="Rectangle 37"/>
          <p:cNvSpPr>
            <a:spLocks noChangeArrowheads="1"/>
          </p:cNvSpPr>
          <p:nvPr/>
        </p:nvSpPr>
        <p:spPr bwMode="auto">
          <a:xfrm>
            <a:off x="9778383" y="8376536"/>
            <a:ext cx="259895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endParaRPr lang="en-US" sz="2600" dirty="0">
              <a:solidFill>
                <a:srgbClr val="000000"/>
              </a:solidFill>
              <a:latin typeface="Book Antiqua"/>
            </a:endParaRPr>
          </a:p>
          <a:p>
            <a:endParaRPr lang="en-US" sz="2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2" name="Rectangle 38"/>
          <p:cNvSpPr>
            <a:spLocks noChangeArrowheads="1"/>
          </p:cNvSpPr>
          <p:nvPr/>
        </p:nvSpPr>
        <p:spPr bwMode="auto">
          <a:xfrm>
            <a:off x="9698504" y="8701655"/>
            <a:ext cx="509964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3</a:t>
            </a:r>
          </a:p>
        </p:txBody>
      </p:sp>
      <p:sp>
        <p:nvSpPr>
          <p:cNvPr id="63" name="Rectangle 39"/>
          <p:cNvSpPr>
            <a:spLocks noChangeArrowheads="1"/>
          </p:cNvSpPr>
          <p:nvPr/>
        </p:nvSpPr>
        <p:spPr bwMode="auto">
          <a:xfrm>
            <a:off x="10348744" y="6750935"/>
            <a:ext cx="509964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0</a:t>
            </a:r>
          </a:p>
        </p:txBody>
      </p:sp>
      <p:sp>
        <p:nvSpPr>
          <p:cNvPr id="64" name="Rectangle 40"/>
          <p:cNvSpPr>
            <a:spLocks noChangeArrowheads="1"/>
          </p:cNvSpPr>
          <p:nvPr/>
        </p:nvSpPr>
        <p:spPr bwMode="auto">
          <a:xfrm>
            <a:off x="10428623" y="7076056"/>
            <a:ext cx="259895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endParaRPr lang="en-US" sz="2600" dirty="0">
              <a:solidFill>
                <a:srgbClr val="000000"/>
              </a:solidFill>
              <a:latin typeface="Book Antiqua"/>
            </a:endParaRPr>
          </a:p>
          <a:p>
            <a:endParaRPr lang="en-US" sz="2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5" name="Rectangle 41"/>
          <p:cNvSpPr>
            <a:spLocks noChangeArrowheads="1"/>
          </p:cNvSpPr>
          <p:nvPr/>
        </p:nvSpPr>
        <p:spPr bwMode="auto">
          <a:xfrm>
            <a:off x="10312620" y="7401175"/>
            <a:ext cx="509964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5</a:t>
            </a:r>
          </a:p>
        </p:txBody>
      </p:sp>
      <p:sp>
        <p:nvSpPr>
          <p:cNvPr id="66" name="Rectangle 42"/>
          <p:cNvSpPr>
            <a:spLocks noChangeArrowheads="1"/>
          </p:cNvSpPr>
          <p:nvPr/>
        </p:nvSpPr>
        <p:spPr bwMode="auto">
          <a:xfrm>
            <a:off x="10609245" y="7726296"/>
            <a:ext cx="259895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endParaRPr lang="en-US" sz="2600" dirty="0">
              <a:solidFill>
                <a:srgbClr val="000000"/>
              </a:solidFill>
              <a:latin typeface="Book Antiqua"/>
            </a:endParaRPr>
          </a:p>
          <a:p>
            <a:endParaRPr lang="en-US" sz="2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7" name="Rectangle 43"/>
          <p:cNvSpPr>
            <a:spLocks noChangeArrowheads="1"/>
          </p:cNvSpPr>
          <p:nvPr/>
        </p:nvSpPr>
        <p:spPr bwMode="auto">
          <a:xfrm>
            <a:off x="10261910" y="8051415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80</a:t>
            </a:r>
          </a:p>
        </p:txBody>
      </p:sp>
      <p:sp>
        <p:nvSpPr>
          <p:cNvPr id="68" name="Rectangle 44"/>
          <p:cNvSpPr>
            <a:spLocks noChangeArrowheads="1"/>
          </p:cNvSpPr>
          <p:nvPr/>
        </p:nvSpPr>
        <p:spPr bwMode="auto">
          <a:xfrm>
            <a:off x="10261910" y="8701655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75</a:t>
            </a:r>
          </a:p>
        </p:txBody>
      </p:sp>
      <p:sp>
        <p:nvSpPr>
          <p:cNvPr id="69" name="Rectangle 45"/>
          <p:cNvSpPr>
            <a:spLocks noChangeArrowheads="1"/>
          </p:cNvSpPr>
          <p:nvPr/>
        </p:nvSpPr>
        <p:spPr bwMode="auto">
          <a:xfrm>
            <a:off x="10998984" y="6750935"/>
            <a:ext cx="509964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0</a:t>
            </a:r>
          </a:p>
        </p:txBody>
      </p:sp>
      <p:sp>
        <p:nvSpPr>
          <p:cNvPr id="70" name="Rectangle 46"/>
          <p:cNvSpPr>
            <a:spLocks noChangeArrowheads="1"/>
          </p:cNvSpPr>
          <p:nvPr/>
        </p:nvSpPr>
        <p:spPr bwMode="auto">
          <a:xfrm>
            <a:off x="11078863" y="7076056"/>
            <a:ext cx="259895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endParaRPr lang="en-US" sz="2600" dirty="0">
              <a:solidFill>
                <a:srgbClr val="000000"/>
              </a:solidFill>
              <a:latin typeface="Book Antiqua"/>
            </a:endParaRPr>
          </a:p>
          <a:p>
            <a:endParaRPr lang="en-US" sz="2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71" name="Rectangle 47"/>
          <p:cNvSpPr>
            <a:spLocks noChangeArrowheads="1"/>
          </p:cNvSpPr>
          <p:nvPr/>
        </p:nvSpPr>
        <p:spPr bwMode="auto">
          <a:xfrm>
            <a:off x="10998984" y="7401175"/>
            <a:ext cx="509964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3</a:t>
            </a:r>
          </a:p>
        </p:txBody>
      </p:sp>
      <p:sp>
        <p:nvSpPr>
          <p:cNvPr id="72" name="Rectangle 48"/>
          <p:cNvSpPr>
            <a:spLocks noChangeArrowheads="1"/>
          </p:cNvSpPr>
          <p:nvPr/>
        </p:nvSpPr>
        <p:spPr bwMode="auto">
          <a:xfrm>
            <a:off x="11078863" y="7726296"/>
            <a:ext cx="259895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endParaRPr lang="en-US" sz="2600" dirty="0">
              <a:solidFill>
                <a:srgbClr val="000000"/>
              </a:solidFill>
              <a:latin typeface="Book Antiqua"/>
            </a:endParaRPr>
          </a:p>
          <a:p>
            <a:endParaRPr lang="en-US" sz="2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73" name="Rectangle 49"/>
          <p:cNvSpPr>
            <a:spLocks noChangeArrowheads="1"/>
          </p:cNvSpPr>
          <p:nvPr/>
        </p:nvSpPr>
        <p:spPr bwMode="auto">
          <a:xfrm>
            <a:off x="10912150" y="8051415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75</a:t>
            </a:r>
          </a:p>
        </p:txBody>
      </p:sp>
      <p:sp>
        <p:nvSpPr>
          <p:cNvPr id="74" name="Rectangle 50"/>
          <p:cNvSpPr>
            <a:spLocks noChangeArrowheads="1"/>
          </p:cNvSpPr>
          <p:nvPr/>
        </p:nvSpPr>
        <p:spPr bwMode="auto">
          <a:xfrm>
            <a:off x="11078863" y="8376536"/>
            <a:ext cx="259895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endParaRPr lang="en-US" sz="2600" dirty="0">
              <a:solidFill>
                <a:srgbClr val="000000"/>
              </a:solidFill>
              <a:latin typeface="Book Antiqua"/>
            </a:endParaRPr>
          </a:p>
          <a:p>
            <a:endParaRPr lang="en-US" sz="2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75" name="Rectangle 51"/>
          <p:cNvSpPr>
            <a:spLocks noChangeArrowheads="1"/>
          </p:cNvSpPr>
          <p:nvPr/>
        </p:nvSpPr>
        <p:spPr bwMode="auto">
          <a:xfrm>
            <a:off x="10912150" y="8701655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78</a:t>
            </a:r>
          </a:p>
        </p:txBody>
      </p:sp>
      <p:grpSp>
        <p:nvGrpSpPr>
          <p:cNvPr id="76" name="Group 55"/>
          <p:cNvGrpSpPr>
            <a:grpSpLocks/>
          </p:cNvGrpSpPr>
          <p:nvPr/>
        </p:nvGrpSpPr>
        <p:grpSpPr bwMode="auto">
          <a:xfrm>
            <a:off x="11335244" y="6800606"/>
            <a:ext cx="207716" cy="2447431"/>
            <a:chOff x="3480" y="2456"/>
            <a:chExt cx="92" cy="1084"/>
          </a:xfrm>
        </p:grpSpPr>
        <p:sp>
          <p:nvSpPr>
            <p:cNvPr id="77" name="Line 52"/>
            <p:cNvSpPr>
              <a:spLocks noChangeShapeType="1"/>
            </p:cNvSpPr>
            <p:nvPr/>
          </p:nvSpPr>
          <p:spPr bwMode="auto">
            <a:xfrm flipV="1">
              <a:off x="3572" y="2456"/>
              <a:ext cx="0" cy="10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78" name="Line 53"/>
            <p:cNvSpPr>
              <a:spLocks noChangeShapeType="1"/>
            </p:cNvSpPr>
            <p:nvPr/>
          </p:nvSpPr>
          <p:spPr bwMode="auto">
            <a:xfrm flipH="1">
              <a:off x="3480" y="3540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79" name="Line 54"/>
            <p:cNvSpPr>
              <a:spLocks noChangeShapeType="1"/>
            </p:cNvSpPr>
            <p:nvPr/>
          </p:nvSpPr>
          <p:spPr bwMode="auto">
            <a:xfrm flipH="1">
              <a:off x="3480" y="2460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Top-Down Design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5314375" y="3545581"/>
            <a:ext cx="1491002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Ctr="1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User Input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5025338" y="3954238"/>
            <a:ext cx="2170675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Ctr="1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View Integration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0559193" y="6040425"/>
            <a:ext cx="1491002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Ctr="1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User Input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5034845" y="2071251"/>
            <a:ext cx="1905564" cy="550898"/>
          </a:xfrm>
          <a:prstGeom prst="rect">
            <a:avLst/>
          </a:prstGeom>
          <a:solidFill>
            <a:srgbClr val="F6BF6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Ctr="1"/>
          <a:lstStyle/>
          <a:p>
            <a:pPr algn="ctr">
              <a:lnSpc>
                <a:spcPct val="80000"/>
              </a:lnSpc>
            </a:pPr>
            <a:r>
              <a:rPr lang="en-US" sz="2000" b="1" dirty="0">
                <a:latin typeface="Book Antiqua"/>
              </a:rPr>
              <a:t>Requirements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latin typeface="Book Antiqua"/>
              </a:rPr>
              <a:t>Analysis</a:t>
            </a:r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>
            <a:off x="4953565" y="3073704"/>
            <a:ext cx="2068124" cy="388338"/>
          </a:xfrm>
          <a:prstGeom prst="roundRect">
            <a:avLst>
              <a:gd name="adj" fmla="val 2928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000" b="1" dirty="0">
                <a:latin typeface="Book Antiqua"/>
              </a:rPr>
              <a:t>Objectives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2664178" y="3940691"/>
            <a:ext cx="1905564" cy="605084"/>
          </a:xfrm>
          <a:prstGeom prst="rect">
            <a:avLst/>
          </a:prstGeom>
          <a:solidFill>
            <a:srgbClr val="F6BF6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Ctr="1"/>
          <a:lstStyle/>
          <a:p>
            <a:pPr algn="ctr">
              <a:lnSpc>
                <a:spcPct val="80000"/>
              </a:lnSpc>
            </a:pPr>
            <a:r>
              <a:rPr lang="en-US" sz="2000" b="1" dirty="0">
                <a:latin typeface="Book Antiqua"/>
              </a:rPr>
              <a:t>Conceptual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latin typeface="Book Antiqua"/>
              </a:rPr>
              <a:t>Design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7676445" y="3886505"/>
            <a:ext cx="1905564" cy="605084"/>
          </a:xfrm>
          <a:prstGeom prst="rect">
            <a:avLst/>
          </a:prstGeom>
          <a:solidFill>
            <a:srgbClr val="F6BF6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>
              <a:lnSpc>
                <a:spcPct val="80000"/>
              </a:lnSpc>
            </a:pPr>
            <a:r>
              <a:rPr lang="en-US" sz="2000" b="1" dirty="0">
                <a:latin typeface="Book Antiqua"/>
              </a:rPr>
              <a:t>View Design</a:t>
            </a:r>
          </a:p>
        </p:txBody>
      </p:sp>
      <p:sp>
        <p:nvSpPr>
          <p:cNvPr id="11274" name="AutoShape 10"/>
          <p:cNvSpPr>
            <a:spLocks noChangeArrowheads="1"/>
          </p:cNvSpPr>
          <p:nvPr/>
        </p:nvSpPr>
        <p:spPr bwMode="auto">
          <a:xfrm>
            <a:off x="6403058" y="4956691"/>
            <a:ext cx="2068124" cy="550898"/>
          </a:xfrm>
          <a:prstGeom prst="roundRect">
            <a:avLst>
              <a:gd name="adj" fmla="val 2928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949" tIns="0" rIns="130949" bIns="0" anchor="ctr" anchorCtr="1"/>
          <a:lstStyle/>
          <a:p>
            <a:pPr algn="ctr">
              <a:lnSpc>
                <a:spcPct val="75000"/>
              </a:lnSpc>
            </a:pPr>
            <a:r>
              <a:rPr lang="en-US" sz="2000" b="1" dirty="0">
                <a:latin typeface="Book Antiqua"/>
              </a:rPr>
              <a:t>Access</a:t>
            </a:r>
          </a:p>
          <a:p>
            <a:pPr algn="ctr">
              <a:lnSpc>
                <a:spcPct val="75000"/>
              </a:lnSpc>
            </a:pPr>
            <a:r>
              <a:rPr lang="en-US" sz="2000" b="1" dirty="0">
                <a:latin typeface="Book Antiqua"/>
              </a:rPr>
              <a:t>Information</a:t>
            </a:r>
          </a:p>
        </p:txBody>
      </p:sp>
      <p:sp>
        <p:nvSpPr>
          <p:cNvPr id="11275" name="AutoShape 11"/>
          <p:cNvSpPr>
            <a:spLocks noChangeArrowheads="1"/>
          </p:cNvSpPr>
          <p:nvPr/>
        </p:nvSpPr>
        <p:spPr bwMode="auto">
          <a:xfrm>
            <a:off x="9274951" y="5051518"/>
            <a:ext cx="2068124" cy="442524"/>
          </a:xfrm>
          <a:prstGeom prst="roundRect">
            <a:avLst>
              <a:gd name="adj" fmla="val 2928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000" b="1" dirty="0">
                <a:latin typeface="Book Antiqua"/>
              </a:rPr>
              <a:t>ES’s</a:t>
            </a:r>
          </a:p>
        </p:txBody>
      </p:sp>
      <p:sp>
        <p:nvSpPr>
          <p:cNvPr id="11276" name="AutoShape 12"/>
          <p:cNvSpPr>
            <a:spLocks noChangeArrowheads="1"/>
          </p:cNvSpPr>
          <p:nvPr/>
        </p:nvSpPr>
        <p:spPr bwMode="auto">
          <a:xfrm>
            <a:off x="2582898" y="5051518"/>
            <a:ext cx="2068124" cy="442524"/>
          </a:xfrm>
          <a:prstGeom prst="roundRect">
            <a:avLst>
              <a:gd name="adj" fmla="val 2928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000" b="1" dirty="0">
                <a:latin typeface="Book Antiqua"/>
              </a:rPr>
              <a:t>GCS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5034845" y="5891411"/>
            <a:ext cx="1905564" cy="55089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Ctr="1"/>
          <a:lstStyle/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Book Antiqua"/>
              </a:rPr>
              <a:t>Distribution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Book Antiqua"/>
              </a:rPr>
              <a:t>Design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5034845" y="7842131"/>
            <a:ext cx="1905564" cy="550898"/>
          </a:xfrm>
          <a:prstGeom prst="rect">
            <a:avLst/>
          </a:prstGeom>
          <a:solidFill>
            <a:srgbClr val="F6BF6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Ctr="1"/>
          <a:lstStyle/>
          <a:p>
            <a:pPr algn="ctr">
              <a:lnSpc>
                <a:spcPct val="80000"/>
              </a:lnSpc>
            </a:pPr>
            <a:r>
              <a:rPr lang="en-US" sz="2000" b="1" dirty="0">
                <a:latin typeface="Book Antiqua"/>
              </a:rPr>
              <a:t>Physical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latin typeface="Book Antiqua"/>
              </a:rPr>
              <a:t>Design</a:t>
            </a:r>
          </a:p>
        </p:txBody>
      </p:sp>
      <p:sp>
        <p:nvSpPr>
          <p:cNvPr id="11279" name="AutoShape 15"/>
          <p:cNvSpPr>
            <a:spLocks noChangeArrowheads="1"/>
          </p:cNvSpPr>
          <p:nvPr/>
        </p:nvSpPr>
        <p:spPr bwMode="auto">
          <a:xfrm>
            <a:off x="4953565" y="6920958"/>
            <a:ext cx="2068124" cy="442524"/>
          </a:xfrm>
          <a:prstGeom prst="roundRect">
            <a:avLst>
              <a:gd name="adj" fmla="val 2928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000" b="1" dirty="0">
                <a:latin typeface="Book Antiqua"/>
              </a:rPr>
              <a:t>LCS’s</a:t>
            </a:r>
          </a:p>
        </p:txBody>
      </p:sp>
      <p:sp>
        <p:nvSpPr>
          <p:cNvPr id="11280" name="AutoShape 16"/>
          <p:cNvSpPr>
            <a:spLocks noChangeArrowheads="1"/>
          </p:cNvSpPr>
          <p:nvPr/>
        </p:nvSpPr>
        <p:spPr bwMode="auto">
          <a:xfrm>
            <a:off x="4940018" y="8925865"/>
            <a:ext cx="2095218" cy="415431"/>
          </a:xfrm>
          <a:prstGeom prst="roundRect">
            <a:avLst>
              <a:gd name="adj" fmla="val 2928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000" b="1" dirty="0">
                <a:latin typeface="Book Antiqua"/>
              </a:rPr>
              <a:t>LIS’s</a:t>
            </a: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5987627" y="8402060"/>
            <a:ext cx="0" cy="505742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5987627" y="7381544"/>
            <a:ext cx="0" cy="469618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>
            <a:off x="5987627" y="6460371"/>
            <a:ext cx="0" cy="469618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flipH="1">
            <a:off x="6096000" y="5512105"/>
            <a:ext cx="1345636" cy="361244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flipH="1">
            <a:off x="6935893" y="5539198"/>
            <a:ext cx="3386667" cy="469618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>
            <a:off x="3585351" y="5521136"/>
            <a:ext cx="1824284" cy="352213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 flipH="1">
            <a:off x="3576320" y="3480105"/>
            <a:ext cx="1842347" cy="442524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>
            <a:off x="6673991" y="3480104"/>
            <a:ext cx="1905564" cy="388338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>
            <a:off x="3576320" y="4563838"/>
            <a:ext cx="0" cy="469618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 flipH="1">
            <a:off x="7423573" y="4509651"/>
            <a:ext cx="921173" cy="415431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>
            <a:off x="8922738" y="4509651"/>
            <a:ext cx="1309511" cy="523804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>
            <a:off x="4587804" y="4392247"/>
            <a:ext cx="3070578" cy="0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 flipH="1">
            <a:off x="4578774" y="3805225"/>
            <a:ext cx="839893" cy="198684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>
            <a:off x="6701084" y="3832318"/>
            <a:ext cx="957298" cy="144498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6972018" y="6234593"/>
            <a:ext cx="3449884" cy="0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5906347" y="2640211"/>
            <a:ext cx="0" cy="415431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3728" y="2348089"/>
            <a:ext cx="10629618" cy="2528711"/>
          </a:xfrm>
          <a:noFill/>
          <a:ln/>
        </p:spPr>
        <p:txBody>
          <a:bodyPr/>
          <a:lstStyle/>
          <a:p>
            <a:pPr marL="0" indent="2258">
              <a:buNone/>
            </a:pPr>
            <a:r>
              <a:rPr lang="en-US" dirty="0"/>
              <a:t>How can you divide a set of clustered attributes {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} into two (or more) sets {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} and {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} such that there are no (or minimal) applications that access both (or more than one) of the sets.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Algorithm</a:t>
            </a:r>
          </a:p>
        </p:txBody>
      </p:sp>
      <p:grpSp>
        <p:nvGrpSpPr>
          <p:cNvPr id="92169" name="Group 9"/>
          <p:cNvGrpSpPr>
            <a:grpSpLocks/>
          </p:cNvGrpSpPr>
          <p:nvPr/>
        </p:nvGrpSpPr>
        <p:grpSpPr bwMode="auto">
          <a:xfrm>
            <a:off x="3978205" y="5524785"/>
            <a:ext cx="776675" cy="3416017"/>
            <a:chOff x="1762" y="2447"/>
            <a:chExt cx="344" cy="1513"/>
          </a:xfrm>
        </p:grpSpPr>
        <p:sp>
          <p:nvSpPr>
            <p:cNvPr id="92164" name="Rectangle 4"/>
            <p:cNvSpPr>
              <a:spLocks noChangeArrowheads="1"/>
            </p:cNvSpPr>
            <p:nvPr/>
          </p:nvSpPr>
          <p:spPr bwMode="auto">
            <a:xfrm>
              <a:off x="1773" y="2447"/>
              <a:ext cx="25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baseline="-250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  <p:sp>
          <p:nvSpPr>
            <p:cNvPr id="92165" name="Rectangle 5"/>
            <p:cNvSpPr>
              <a:spLocks noChangeArrowheads="1"/>
            </p:cNvSpPr>
            <p:nvPr/>
          </p:nvSpPr>
          <p:spPr bwMode="auto">
            <a:xfrm>
              <a:off x="1773" y="2599"/>
              <a:ext cx="25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baseline="-25000" dirty="0">
                  <a:solidFill>
                    <a:srgbClr val="000000"/>
                  </a:solidFill>
                  <a:latin typeface="Book Antiqua"/>
                </a:rPr>
                <a:t>2</a:t>
              </a:r>
            </a:p>
          </p:txBody>
        </p:sp>
        <p:sp>
          <p:nvSpPr>
            <p:cNvPr id="92166" name="Rectangle 6"/>
            <p:cNvSpPr>
              <a:spLocks noChangeArrowheads="1"/>
            </p:cNvSpPr>
            <p:nvPr/>
          </p:nvSpPr>
          <p:spPr bwMode="auto">
            <a:xfrm>
              <a:off x="1762" y="3031"/>
              <a:ext cx="24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i="1" baseline="-25000" dirty="0">
                  <a:solidFill>
                    <a:srgbClr val="000000"/>
                  </a:solidFill>
                  <a:latin typeface="Book Antiqua"/>
                </a:rPr>
                <a:t>i</a:t>
              </a:r>
            </a:p>
          </p:txBody>
        </p:sp>
        <p:sp>
          <p:nvSpPr>
            <p:cNvPr id="92167" name="Rectangle 7"/>
            <p:cNvSpPr>
              <a:spLocks noChangeArrowheads="1"/>
            </p:cNvSpPr>
            <p:nvPr/>
          </p:nvSpPr>
          <p:spPr bwMode="auto">
            <a:xfrm>
              <a:off x="1768" y="3327"/>
              <a:ext cx="338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i="1" baseline="-25000" dirty="0">
                  <a:solidFill>
                    <a:srgbClr val="000000"/>
                  </a:solidFill>
                  <a:latin typeface="Book Antiqua"/>
                </a:rPr>
                <a:t>i</a:t>
              </a:r>
              <a:r>
                <a:rPr lang="en-US" sz="2600" baseline="-25000" dirty="0">
                  <a:solidFill>
                    <a:srgbClr val="000000"/>
                  </a:solidFill>
                  <a:latin typeface="Book Antiqua"/>
                </a:rPr>
                <a:t>+1</a:t>
              </a:r>
            </a:p>
          </p:txBody>
        </p:sp>
        <p:sp>
          <p:nvSpPr>
            <p:cNvPr id="92168" name="Rectangle 8"/>
            <p:cNvSpPr>
              <a:spLocks noChangeArrowheads="1"/>
            </p:cNvSpPr>
            <p:nvPr/>
          </p:nvSpPr>
          <p:spPr bwMode="auto">
            <a:xfrm>
              <a:off x="1767" y="3743"/>
              <a:ext cx="29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i="1" baseline="-25000" dirty="0">
                  <a:solidFill>
                    <a:srgbClr val="000000"/>
                  </a:solidFill>
                  <a:latin typeface="Book Antiqua"/>
                </a:rPr>
                <a:t>m</a:t>
              </a:r>
            </a:p>
          </p:txBody>
        </p:sp>
      </p:grp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5970933" y="5019042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…</a:t>
            </a:r>
          </a:p>
        </p:txBody>
      </p:sp>
      <p:grpSp>
        <p:nvGrpSpPr>
          <p:cNvPr id="92177" name="Group 17"/>
          <p:cNvGrpSpPr>
            <a:grpSpLocks/>
          </p:cNvGrpSpPr>
          <p:nvPr/>
        </p:nvGrpSpPr>
        <p:grpSpPr bwMode="auto">
          <a:xfrm>
            <a:off x="4544908" y="5073231"/>
            <a:ext cx="3966915" cy="489937"/>
            <a:chOff x="2013" y="2247"/>
            <a:chExt cx="1757" cy="217"/>
          </a:xfrm>
        </p:grpSpPr>
        <p:sp>
          <p:nvSpPr>
            <p:cNvPr id="92171" name="Rectangle 11"/>
            <p:cNvSpPr>
              <a:spLocks noChangeArrowheads="1"/>
            </p:cNvSpPr>
            <p:nvPr/>
          </p:nvSpPr>
          <p:spPr bwMode="auto">
            <a:xfrm>
              <a:off x="2013" y="2247"/>
              <a:ext cx="25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baseline="-250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  <p:sp>
          <p:nvSpPr>
            <p:cNvPr id="92172" name="Rectangle 12"/>
            <p:cNvSpPr>
              <a:spLocks noChangeArrowheads="1"/>
            </p:cNvSpPr>
            <p:nvPr/>
          </p:nvSpPr>
          <p:spPr bwMode="auto">
            <a:xfrm>
              <a:off x="2277" y="2247"/>
              <a:ext cx="25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baseline="-25000" dirty="0">
                  <a:solidFill>
                    <a:srgbClr val="000000"/>
                  </a:solidFill>
                  <a:latin typeface="Book Antiqua"/>
                </a:rPr>
                <a:t>2</a:t>
              </a:r>
            </a:p>
          </p:txBody>
        </p:sp>
        <p:sp>
          <p:nvSpPr>
            <p:cNvPr id="92173" name="Rectangle 13"/>
            <p:cNvSpPr>
              <a:spLocks noChangeArrowheads="1"/>
            </p:cNvSpPr>
            <p:nvPr/>
          </p:nvSpPr>
          <p:spPr bwMode="auto">
            <a:xfrm>
              <a:off x="2469" y="2247"/>
              <a:ext cx="25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baseline="-25000" dirty="0">
                  <a:solidFill>
                    <a:srgbClr val="000000"/>
                  </a:solidFill>
                  <a:latin typeface="Book Antiqua"/>
                </a:rPr>
                <a:t>3</a:t>
              </a:r>
            </a:p>
          </p:txBody>
        </p:sp>
        <p:sp>
          <p:nvSpPr>
            <p:cNvPr id="92174" name="Rectangle 14"/>
            <p:cNvSpPr>
              <a:spLocks noChangeArrowheads="1"/>
            </p:cNvSpPr>
            <p:nvPr/>
          </p:nvSpPr>
          <p:spPr bwMode="auto">
            <a:xfrm>
              <a:off x="2826" y="2247"/>
              <a:ext cx="24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i="1" baseline="-25000" dirty="0">
                  <a:solidFill>
                    <a:srgbClr val="000000"/>
                  </a:solidFill>
                  <a:latin typeface="Book Antiqua"/>
                </a:rPr>
                <a:t>i</a:t>
              </a:r>
            </a:p>
          </p:txBody>
        </p:sp>
        <p:sp>
          <p:nvSpPr>
            <p:cNvPr id="92175" name="Rectangle 15"/>
            <p:cNvSpPr>
              <a:spLocks noChangeArrowheads="1"/>
            </p:cNvSpPr>
            <p:nvPr/>
          </p:nvSpPr>
          <p:spPr bwMode="auto">
            <a:xfrm>
              <a:off x="3048" y="2247"/>
              <a:ext cx="338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i="1" baseline="-25000" dirty="0">
                  <a:solidFill>
                    <a:srgbClr val="000000"/>
                  </a:solidFill>
                  <a:latin typeface="Book Antiqua"/>
                </a:rPr>
                <a:t>i</a:t>
              </a:r>
              <a:r>
                <a:rPr lang="en-US" sz="2600" baseline="-25000" dirty="0">
                  <a:solidFill>
                    <a:srgbClr val="000000"/>
                  </a:solidFill>
                  <a:latin typeface="Book Antiqua"/>
                </a:rPr>
                <a:t>+1</a:t>
              </a:r>
            </a:p>
          </p:txBody>
        </p:sp>
        <p:sp>
          <p:nvSpPr>
            <p:cNvPr id="92176" name="Rectangle 16"/>
            <p:cNvSpPr>
              <a:spLocks noChangeArrowheads="1"/>
            </p:cNvSpPr>
            <p:nvPr/>
          </p:nvSpPr>
          <p:spPr bwMode="auto">
            <a:xfrm>
              <a:off x="3479" y="2247"/>
              <a:ext cx="29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i="1" baseline="-25000" dirty="0">
                  <a:solidFill>
                    <a:srgbClr val="000000"/>
                  </a:solidFill>
                  <a:latin typeface="Book Antiqua"/>
                </a:rPr>
                <a:t>m</a:t>
              </a:r>
            </a:p>
          </p:txBody>
        </p:sp>
      </p:grpSp>
      <p:sp>
        <p:nvSpPr>
          <p:cNvPr id="92178" name="Rectangle 18"/>
          <p:cNvSpPr>
            <a:spLocks noChangeArrowheads="1"/>
          </p:cNvSpPr>
          <p:nvPr/>
        </p:nvSpPr>
        <p:spPr bwMode="auto">
          <a:xfrm>
            <a:off x="4623929" y="5628641"/>
            <a:ext cx="2257778" cy="1770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2179" name="Rectangle 19"/>
          <p:cNvSpPr>
            <a:spLocks noChangeArrowheads="1"/>
          </p:cNvSpPr>
          <p:nvPr/>
        </p:nvSpPr>
        <p:spPr bwMode="auto">
          <a:xfrm>
            <a:off x="6899769" y="5653476"/>
            <a:ext cx="1643662" cy="1824284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2180" name="Rectangle 20"/>
          <p:cNvSpPr>
            <a:spLocks noChangeArrowheads="1"/>
          </p:cNvSpPr>
          <p:nvPr/>
        </p:nvSpPr>
        <p:spPr bwMode="auto">
          <a:xfrm>
            <a:off x="4623929" y="7416801"/>
            <a:ext cx="2257778" cy="144497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2181" name="Rectangle 21"/>
          <p:cNvSpPr>
            <a:spLocks noChangeArrowheads="1"/>
          </p:cNvSpPr>
          <p:nvPr/>
        </p:nvSpPr>
        <p:spPr bwMode="auto">
          <a:xfrm>
            <a:off x="6899769" y="7416801"/>
            <a:ext cx="1643662" cy="144497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92185" name="Group 25"/>
          <p:cNvGrpSpPr>
            <a:grpSpLocks/>
          </p:cNvGrpSpPr>
          <p:nvPr/>
        </p:nvGrpSpPr>
        <p:grpSpPr bwMode="auto">
          <a:xfrm>
            <a:off x="8362809" y="5637672"/>
            <a:ext cx="171591" cy="3251200"/>
            <a:chOff x="3704" y="2497"/>
            <a:chExt cx="76" cy="1440"/>
          </a:xfrm>
        </p:grpSpPr>
        <p:sp>
          <p:nvSpPr>
            <p:cNvPr id="92182" name="Line 22"/>
            <p:cNvSpPr>
              <a:spLocks noChangeShapeType="1"/>
            </p:cNvSpPr>
            <p:nvPr/>
          </p:nvSpPr>
          <p:spPr bwMode="auto">
            <a:xfrm>
              <a:off x="3780" y="2497"/>
              <a:ext cx="0" cy="1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2183" name="Line 23"/>
            <p:cNvSpPr>
              <a:spLocks noChangeShapeType="1"/>
            </p:cNvSpPr>
            <p:nvPr/>
          </p:nvSpPr>
          <p:spPr bwMode="auto">
            <a:xfrm flipH="1">
              <a:off x="3704" y="2497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2184" name="Line 24"/>
            <p:cNvSpPr>
              <a:spLocks noChangeShapeType="1"/>
            </p:cNvSpPr>
            <p:nvPr/>
          </p:nvSpPr>
          <p:spPr bwMode="auto">
            <a:xfrm flipH="1">
              <a:off x="3704" y="3937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92186" name="Rectangle 26"/>
          <p:cNvSpPr>
            <a:spLocks noChangeArrowheads="1"/>
          </p:cNvSpPr>
          <p:nvPr/>
        </p:nvSpPr>
        <p:spPr bwMode="auto">
          <a:xfrm>
            <a:off x="7405301" y="7945122"/>
            <a:ext cx="722913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BA</a:t>
            </a:r>
          </a:p>
        </p:txBody>
      </p:sp>
      <p:sp>
        <p:nvSpPr>
          <p:cNvPr id="92187" name="Rectangle 27"/>
          <p:cNvSpPr>
            <a:spLocks noChangeArrowheads="1"/>
          </p:cNvSpPr>
          <p:nvPr/>
        </p:nvSpPr>
        <p:spPr bwMode="auto">
          <a:xfrm>
            <a:off x="7500667" y="5019042"/>
            <a:ext cx="676676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. . . </a:t>
            </a:r>
          </a:p>
        </p:txBody>
      </p:sp>
      <p:sp>
        <p:nvSpPr>
          <p:cNvPr id="92188" name="Rectangle 28"/>
          <p:cNvSpPr>
            <a:spLocks noChangeArrowheads="1"/>
          </p:cNvSpPr>
          <p:nvPr/>
        </p:nvSpPr>
        <p:spPr bwMode="auto">
          <a:xfrm rot="5340000">
            <a:off x="4020302" y="7999579"/>
            <a:ext cx="676676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. . . </a:t>
            </a:r>
          </a:p>
        </p:txBody>
      </p:sp>
      <p:sp>
        <p:nvSpPr>
          <p:cNvPr id="92189" name="Rectangle 29"/>
          <p:cNvSpPr>
            <a:spLocks noChangeArrowheads="1"/>
          </p:cNvSpPr>
          <p:nvPr/>
        </p:nvSpPr>
        <p:spPr bwMode="auto">
          <a:xfrm rot="5340000">
            <a:off x="4002240" y="6337855"/>
            <a:ext cx="676676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. . . </a:t>
            </a:r>
          </a:p>
        </p:txBody>
      </p:sp>
      <p:sp>
        <p:nvSpPr>
          <p:cNvPr id="92190" name="Rectangle 30"/>
          <p:cNvSpPr>
            <a:spLocks noChangeArrowheads="1"/>
          </p:cNvSpPr>
          <p:nvPr/>
        </p:nvSpPr>
        <p:spPr bwMode="auto">
          <a:xfrm>
            <a:off x="4623929" y="5653476"/>
            <a:ext cx="2275840" cy="17881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92194" name="Group 34"/>
          <p:cNvGrpSpPr>
            <a:grpSpLocks/>
          </p:cNvGrpSpPr>
          <p:nvPr/>
        </p:nvGrpSpPr>
        <p:grpSpPr bwMode="auto">
          <a:xfrm>
            <a:off x="4632960" y="5637672"/>
            <a:ext cx="144498" cy="3251200"/>
            <a:chOff x="2052" y="2497"/>
            <a:chExt cx="64" cy="1440"/>
          </a:xfrm>
        </p:grpSpPr>
        <p:sp>
          <p:nvSpPr>
            <p:cNvPr id="92191" name="Line 31"/>
            <p:cNvSpPr>
              <a:spLocks noChangeShapeType="1"/>
            </p:cNvSpPr>
            <p:nvPr/>
          </p:nvSpPr>
          <p:spPr bwMode="auto">
            <a:xfrm>
              <a:off x="2052" y="2497"/>
              <a:ext cx="0" cy="1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2192" name="Line 32"/>
            <p:cNvSpPr>
              <a:spLocks noChangeShapeType="1"/>
            </p:cNvSpPr>
            <p:nvPr/>
          </p:nvSpPr>
          <p:spPr bwMode="auto">
            <a:xfrm>
              <a:off x="2052" y="2497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2193" name="Line 33"/>
            <p:cNvSpPr>
              <a:spLocks noChangeShapeType="1"/>
            </p:cNvSpPr>
            <p:nvPr/>
          </p:nvSpPr>
          <p:spPr bwMode="auto">
            <a:xfrm>
              <a:off x="2052" y="3937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92195" name="Line 35"/>
          <p:cNvSpPr>
            <a:spLocks noChangeShapeType="1"/>
          </p:cNvSpPr>
          <p:nvPr/>
        </p:nvSpPr>
        <p:spPr bwMode="auto">
          <a:xfrm>
            <a:off x="6890738" y="5366738"/>
            <a:ext cx="0" cy="363050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2196" name="Line 36"/>
          <p:cNvSpPr>
            <a:spLocks noChangeShapeType="1"/>
          </p:cNvSpPr>
          <p:nvPr/>
        </p:nvSpPr>
        <p:spPr bwMode="auto">
          <a:xfrm>
            <a:off x="4127218" y="7443894"/>
            <a:ext cx="4587804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2197" name="Rectangle 37"/>
          <p:cNvSpPr>
            <a:spLocks noChangeArrowheads="1"/>
          </p:cNvSpPr>
          <p:nvPr/>
        </p:nvSpPr>
        <p:spPr bwMode="auto">
          <a:xfrm>
            <a:off x="5349143" y="6301459"/>
            <a:ext cx="698981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TA</a:t>
            </a:r>
          </a:p>
        </p:txBody>
      </p:sp>
      <p:grpSp>
        <p:nvGrpSpPr>
          <p:cNvPr id="92200" name="Group 40"/>
          <p:cNvGrpSpPr>
            <a:grpSpLocks/>
          </p:cNvGrpSpPr>
          <p:nvPr/>
        </p:nvGrpSpPr>
        <p:grpSpPr bwMode="auto">
          <a:xfrm>
            <a:off x="6809458" y="7362614"/>
            <a:ext cx="198684" cy="162560"/>
            <a:chOff x="3016" y="3261"/>
            <a:chExt cx="88" cy="72"/>
          </a:xfrm>
        </p:grpSpPr>
        <p:sp>
          <p:nvSpPr>
            <p:cNvPr id="92198" name="Line 38"/>
            <p:cNvSpPr>
              <a:spLocks noChangeShapeType="1"/>
            </p:cNvSpPr>
            <p:nvPr/>
          </p:nvSpPr>
          <p:spPr bwMode="auto">
            <a:xfrm>
              <a:off x="3024" y="3261"/>
              <a:ext cx="72" cy="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2199" name="Line 39"/>
            <p:cNvSpPr>
              <a:spLocks noChangeShapeType="1"/>
            </p:cNvSpPr>
            <p:nvPr/>
          </p:nvSpPr>
          <p:spPr bwMode="auto">
            <a:xfrm flipH="1">
              <a:off x="3016" y="3261"/>
              <a:ext cx="88" cy="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712" y="2481024"/>
            <a:ext cx="11440159" cy="585216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None/>
              <a:tabLst>
                <a:tab pos="1372707" algn="l"/>
                <a:tab pos="1878442" algn="l"/>
              </a:tabLst>
            </a:pPr>
            <a:r>
              <a:rPr lang="en-US" dirty="0"/>
              <a:t>Define</a:t>
            </a:r>
          </a:p>
          <a:p>
            <a:pPr lvl="1">
              <a:lnSpc>
                <a:spcPct val="80000"/>
              </a:lnSpc>
              <a:buNone/>
              <a:tabLst>
                <a:tab pos="1372707" algn="l"/>
                <a:tab pos="1878442" algn="l"/>
              </a:tabLst>
            </a:pPr>
            <a:r>
              <a:rPr lang="en-US" i="1" dirty="0"/>
              <a:t>TQ</a:t>
            </a:r>
            <a:r>
              <a:rPr lang="en-US" dirty="0"/>
              <a:t>	=	set of applications that access only </a:t>
            </a:r>
            <a:r>
              <a:rPr lang="en-US" i="1" dirty="0"/>
              <a:t>TA</a:t>
            </a:r>
          </a:p>
          <a:p>
            <a:pPr lvl="1">
              <a:lnSpc>
                <a:spcPct val="80000"/>
              </a:lnSpc>
              <a:buNone/>
              <a:tabLst>
                <a:tab pos="1372707" algn="l"/>
                <a:tab pos="1878442" algn="l"/>
              </a:tabLst>
            </a:pPr>
            <a:r>
              <a:rPr lang="en-US" i="1" dirty="0"/>
              <a:t>BQ</a:t>
            </a:r>
            <a:r>
              <a:rPr lang="en-US" dirty="0"/>
              <a:t>	=	set of applications that access only </a:t>
            </a:r>
            <a:r>
              <a:rPr lang="en-US" i="1" dirty="0"/>
              <a:t>BA</a:t>
            </a:r>
          </a:p>
          <a:p>
            <a:pPr lvl="1">
              <a:lnSpc>
                <a:spcPct val="80000"/>
              </a:lnSpc>
              <a:buNone/>
              <a:tabLst>
                <a:tab pos="1372707" algn="l"/>
                <a:tab pos="1878442" algn="l"/>
              </a:tabLst>
            </a:pPr>
            <a:r>
              <a:rPr lang="en-US" i="1" dirty="0"/>
              <a:t>OQ</a:t>
            </a:r>
            <a:r>
              <a:rPr lang="en-US" dirty="0"/>
              <a:t>	=	set of applications that access both </a:t>
            </a:r>
            <a:r>
              <a:rPr lang="en-US" i="1" dirty="0"/>
              <a:t>TA</a:t>
            </a:r>
            <a:r>
              <a:rPr lang="en-US" dirty="0"/>
              <a:t> and </a:t>
            </a:r>
            <a:r>
              <a:rPr lang="en-US" i="1" dirty="0"/>
              <a:t>BA</a:t>
            </a:r>
          </a:p>
          <a:p>
            <a:pPr>
              <a:lnSpc>
                <a:spcPct val="80000"/>
              </a:lnSpc>
              <a:buNone/>
              <a:tabLst>
                <a:tab pos="1372707" algn="l"/>
                <a:tab pos="1878442" algn="l"/>
              </a:tabLst>
            </a:pPr>
            <a:r>
              <a:rPr lang="en-US" dirty="0"/>
              <a:t>and</a:t>
            </a:r>
          </a:p>
          <a:p>
            <a:pPr lvl="1">
              <a:lnSpc>
                <a:spcPct val="80000"/>
              </a:lnSpc>
              <a:buNone/>
              <a:tabLst>
                <a:tab pos="1608138" algn="l"/>
                <a:tab pos="1878013" algn="l"/>
              </a:tabLst>
            </a:pPr>
            <a:r>
              <a:rPr lang="en-US" i="1" dirty="0"/>
              <a:t>CTQ</a:t>
            </a:r>
            <a:r>
              <a:rPr lang="en-US" dirty="0"/>
              <a:t> =	total number of accesses to attributes by applications 		that access only </a:t>
            </a:r>
            <a:r>
              <a:rPr lang="en-US" i="1" dirty="0"/>
              <a:t>TA</a:t>
            </a:r>
          </a:p>
          <a:p>
            <a:pPr lvl="1">
              <a:lnSpc>
                <a:spcPct val="80000"/>
              </a:lnSpc>
              <a:buNone/>
              <a:tabLst>
                <a:tab pos="1608138" algn="l"/>
                <a:tab pos="1878013" algn="l"/>
              </a:tabLst>
            </a:pPr>
            <a:r>
              <a:rPr lang="en-US" i="1" dirty="0"/>
              <a:t>CBQ</a:t>
            </a:r>
            <a:r>
              <a:rPr lang="en-US" dirty="0"/>
              <a:t> =	total number of accesses to attributes by applications 		that access only </a:t>
            </a:r>
            <a:r>
              <a:rPr lang="en-US" i="1" dirty="0"/>
              <a:t>BA</a:t>
            </a:r>
          </a:p>
          <a:p>
            <a:pPr lvl="1">
              <a:lnSpc>
                <a:spcPct val="80000"/>
              </a:lnSpc>
              <a:buNone/>
              <a:tabLst>
                <a:tab pos="1608138" algn="l"/>
                <a:tab pos="1878013" algn="l"/>
              </a:tabLst>
            </a:pPr>
            <a:r>
              <a:rPr lang="en-US" i="1" dirty="0"/>
              <a:t>COQ</a:t>
            </a:r>
            <a:r>
              <a:rPr lang="en-US" dirty="0"/>
              <a:t> =	total number of accesses to attributes by applications 		that access both </a:t>
            </a:r>
            <a:r>
              <a:rPr lang="en-US" i="1" dirty="0"/>
              <a:t>TA</a:t>
            </a:r>
            <a:r>
              <a:rPr lang="en-US" dirty="0"/>
              <a:t> and </a:t>
            </a:r>
            <a:r>
              <a:rPr lang="en-US" i="1" dirty="0"/>
              <a:t>BA</a:t>
            </a:r>
          </a:p>
          <a:p>
            <a:pPr>
              <a:lnSpc>
                <a:spcPct val="80000"/>
              </a:lnSpc>
              <a:buNone/>
              <a:tabLst>
                <a:tab pos="1608138" algn="l"/>
                <a:tab pos="1878013" algn="l"/>
              </a:tabLst>
            </a:pPr>
            <a:r>
              <a:rPr lang="en-US" dirty="0"/>
              <a:t>Then find the point along the diagonal that maximizes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ALgorithm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3374125" y="8611164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3374125" y="8611164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3666657" y="7901136"/>
            <a:ext cx="2983679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Book Antiqua"/>
              </a:rPr>
              <a:t>CTQ</a:t>
            </a:r>
            <a:r>
              <a:rPr lang="en-US" sz="2800" dirty="0" smtClean="0">
                <a:solidFill>
                  <a:srgbClr val="000000"/>
                </a:solidFill>
                <a:latin typeface="Symbol" charset="0"/>
                <a:sym typeface="Symbol"/>
              </a:rPr>
              <a:t></a:t>
            </a:r>
            <a:r>
              <a:rPr lang="en-US" sz="2800" i="1" dirty="0" smtClean="0">
                <a:solidFill>
                  <a:srgbClr val="000000"/>
                </a:solidFill>
                <a:latin typeface="Book Antiqua"/>
              </a:rPr>
              <a:t>CBQ</a:t>
            </a:r>
            <a:r>
              <a:rPr lang="en-US" sz="2800" dirty="0" smtClean="0">
                <a:solidFill>
                  <a:srgbClr val="000000"/>
                </a:solidFill>
                <a:latin typeface="Symbol" charset="0"/>
                <a:sym typeface="Symbol"/>
              </a:rPr>
              <a:t></a:t>
            </a:r>
            <a:r>
              <a:rPr lang="en-US" sz="2800" i="1" dirty="0" smtClean="0">
                <a:solidFill>
                  <a:srgbClr val="000000"/>
                </a:solidFill>
                <a:latin typeface="Book Antiqua"/>
              </a:rPr>
              <a:t>COQ</a:t>
            </a:r>
            <a:r>
              <a:rPr lang="en-US" sz="2800" baseline="30000" dirty="0" smtClean="0">
                <a:solidFill>
                  <a:srgbClr val="000000"/>
                </a:solidFill>
                <a:latin typeface="Book Antiqua"/>
              </a:rPr>
              <a:t>2</a:t>
            </a:r>
            <a:endParaRPr lang="en-US" sz="2800" baseline="30000" dirty="0">
              <a:solidFill>
                <a:srgbClr val="000000"/>
              </a:solidFill>
              <a:latin typeface="Book Antiqu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  <a:buFont typeface="Monotype Sorts" charset="0"/>
              <a:buNone/>
            </a:pPr>
            <a:r>
              <a:rPr lang="en-US"/>
              <a:t>Two problems :</a:t>
            </a:r>
          </a:p>
          <a:p>
            <a:pPr>
              <a:lnSpc>
                <a:spcPct val="100000"/>
              </a:lnSpc>
              <a:spcBef>
                <a:spcPct val="40000"/>
              </a:spcBef>
              <a:buSzPct val="95000"/>
              <a:buFont typeface="Monotype Sorts" charset="0"/>
              <a:buChar char=""/>
            </a:pPr>
            <a:r>
              <a:rPr lang="en-US"/>
              <a:t>Cluster forming in the middle of the </a:t>
            </a:r>
            <a:r>
              <a:rPr lang="en-US" i="1"/>
              <a:t>CA</a:t>
            </a:r>
            <a:r>
              <a:rPr lang="en-US"/>
              <a:t> matrix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/>
              <a:t>Shift a row up and a column left and apply the algorithm to find the “best” partitioning point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/>
              <a:t>Do this for all possible shifts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/>
              <a:t>Cost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m</a:t>
            </a:r>
            <a:r>
              <a:rPr lang="en-US" baseline="30000"/>
              <a:t>2</a:t>
            </a:r>
            <a:r>
              <a:rPr lang="en-US"/>
              <a:t>)</a:t>
            </a:r>
          </a:p>
          <a:p>
            <a:pPr>
              <a:lnSpc>
                <a:spcPct val="100000"/>
              </a:lnSpc>
              <a:spcBef>
                <a:spcPct val="40000"/>
              </a:spcBef>
              <a:buSzPct val="95000"/>
              <a:buFont typeface="Monotype Sorts" charset="0"/>
              <a:buChar char=""/>
            </a:pPr>
            <a:r>
              <a:rPr lang="en-US"/>
              <a:t>More than two clusters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i="1"/>
              <a:t>m</a:t>
            </a:r>
            <a:r>
              <a:rPr lang="en-US"/>
              <a:t>-way partitioning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/>
              <a:t>try 1, 2, …, </a:t>
            </a:r>
            <a:r>
              <a:rPr lang="en-US" i="1"/>
              <a:t>m–</a:t>
            </a:r>
            <a:r>
              <a:rPr lang="en-US"/>
              <a:t>1 split points along diagonal and try to find the best point for each of these 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/>
              <a:t>Cost </a:t>
            </a:r>
            <a:r>
              <a:rPr lang="en-US" i="1"/>
              <a:t>O</a:t>
            </a:r>
            <a:r>
              <a:rPr lang="en-US"/>
              <a:t>(2</a:t>
            </a:r>
            <a:r>
              <a:rPr lang="en-US" i="1" baseline="30000"/>
              <a:t>m</a:t>
            </a:r>
            <a:r>
              <a:rPr lang="en-US"/>
              <a:t>)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Algorithm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Correctness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buFont typeface="Monotype Sorts" charset="0"/>
              <a:buNone/>
            </a:pPr>
            <a:r>
              <a:rPr lang="en-US" dirty="0"/>
              <a:t>A relation </a:t>
            </a:r>
            <a:r>
              <a:rPr lang="en-US" i="1" dirty="0"/>
              <a:t>R</a:t>
            </a:r>
            <a:r>
              <a:rPr lang="en-US" dirty="0"/>
              <a:t>, defined over attribute set </a:t>
            </a:r>
            <a:r>
              <a:rPr lang="en-US" i="1" dirty="0"/>
              <a:t>A </a:t>
            </a:r>
            <a:r>
              <a:rPr lang="en-US" dirty="0"/>
              <a:t>and key </a:t>
            </a:r>
            <a:r>
              <a:rPr lang="en-US" i="1" dirty="0"/>
              <a:t>K</a:t>
            </a:r>
            <a:r>
              <a:rPr lang="en-US" dirty="0"/>
              <a:t>, generates the vertical partitioning </a:t>
            </a:r>
            <a:r>
              <a:rPr lang="en-US" i="1" dirty="0"/>
              <a:t>F</a:t>
            </a:r>
            <a:r>
              <a:rPr lang="en-US" i="1" baseline="-25000" dirty="0"/>
              <a:t>R</a:t>
            </a:r>
            <a:r>
              <a:rPr lang="en-US" dirty="0"/>
              <a:t> = {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R</a:t>
            </a:r>
            <a:r>
              <a:rPr lang="en-US" i="1" baseline="-25000" dirty="0" err="1"/>
              <a:t>r</a:t>
            </a:r>
            <a:r>
              <a:rPr lang="en-US" dirty="0"/>
              <a:t>}.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Completeness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The following should be true for </a:t>
            </a:r>
            <a:r>
              <a:rPr lang="en-US" i="1" dirty="0"/>
              <a:t>A</a:t>
            </a:r>
            <a:r>
              <a:rPr lang="en-US" dirty="0"/>
              <a:t>:</a:t>
            </a:r>
          </a:p>
          <a:p>
            <a:pPr lvl="4">
              <a:lnSpc>
                <a:spcPct val="100000"/>
              </a:lnSpc>
              <a:buFontTx/>
              <a:buNone/>
            </a:pPr>
            <a:r>
              <a:rPr lang="en-US" sz="2300" i="1" dirty="0"/>
              <a:t>A</a:t>
            </a:r>
            <a:r>
              <a:rPr lang="en-US" sz="2300" dirty="0"/>
              <a:t> </a:t>
            </a:r>
            <a:r>
              <a:rPr lang="en-US" sz="2300" dirty="0" smtClean="0"/>
              <a:t>= </a:t>
            </a:r>
            <a:r>
              <a:rPr lang="en-US" sz="3200" dirty="0" smtClean="0">
                <a:latin typeface="Symbol" charset="0"/>
                <a:sym typeface="Symbol"/>
              </a:rPr>
              <a:t></a:t>
            </a:r>
            <a:r>
              <a:rPr lang="en-US" sz="2300" dirty="0" smtClean="0"/>
              <a:t> </a:t>
            </a:r>
            <a:r>
              <a:rPr lang="en-US" sz="2300" i="1" dirty="0" err="1"/>
              <a:t>A</a:t>
            </a:r>
            <a:r>
              <a:rPr lang="en-US" sz="2300" i="1" baseline="-25000" dirty="0" err="1"/>
              <a:t>R</a:t>
            </a:r>
            <a:r>
              <a:rPr lang="en-US" sz="2300" i="1" baseline="-50000" dirty="0" err="1"/>
              <a:t>i</a:t>
            </a:r>
            <a:endParaRPr lang="en-US" sz="2300" i="1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Reconstruction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Reconstruction can be achieved by</a:t>
            </a:r>
          </a:p>
          <a:p>
            <a:pPr lvl="4">
              <a:lnSpc>
                <a:spcPct val="100000"/>
              </a:lnSpc>
              <a:buFontTx/>
              <a:buNone/>
            </a:pPr>
            <a:r>
              <a:rPr lang="en-US" sz="2300" i="1" dirty="0"/>
              <a:t>R</a:t>
            </a:r>
            <a:r>
              <a:rPr lang="en-US" sz="2300" dirty="0"/>
              <a:t> </a:t>
            </a:r>
            <a:r>
              <a:rPr lang="en-US" sz="2300" dirty="0" smtClean="0"/>
              <a:t>= </a:t>
            </a:r>
            <a:r>
              <a:rPr lang="en-US" sz="3200" dirty="0" smtClean="0">
                <a:latin typeface="MS PGothic"/>
                <a:ea typeface="MS PGothic"/>
              </a:rPr>
              <a:t>⋈</a:t>
            </a:r>
            <a:r>
              <a:rPr lang="en-US" sz="2300" b="1" dirty="0" smtClean="0">
                <a:latin typeface="NSymbol" charset="0"/>
              </a:rPr>
              <a:t></a:t>
            </a:r>
            <a:r>
              <a:rPr lang="en-US" sz="2300" i="1" baseline="-25000" dirty="0"/>
              <a:t>K</a:t>
            </a:r>
            <a:r>
              <a:rPr lang="en-US" sz="2600" dirty="0">
                <a:latin typeface="NSymbol" charset="0"/>
              </a:rPr>
              <a:t> </a:t>
            </a:r>
            <a:r>
              <a:rPr lang="en-US" sz="2300" i="1" dirty="0" err="1" smtClean="0"/>
              <a:t>R</a:t>
            </a:r>
            <a:r>
              <a:rPr lang="en-US" sz="2300" i="1" baseline="-25000" dirty="0" err="1" smtClean="0"/>
              <a:t>i</a:t>
            </a:r>
            <a:r>
              <a:rPr lang="en-US" sz="2300" i="1" dirty="0" smtClean="0"/>
              <a:t>, </a:t>
            </a:r>
            <a:r>
              <a:rPr lang="en-US" sz="2300" dirty="0" smtClean="0">
                <a:latin typeface="Symbol" charset="0"/>
                <a:sym typeface="Symbol"/>
              </a:rPr>
              <a:t></a:t>
            </a:r>
            <a:r>
              <a:rPr lang="en-US" sz="2300" i="1" dirty="0" err="1" smtClean="0"/>
              <a:t>R</a:t>
            </a:r>
            <a:r>
              <a:rPr lang="en-US" sz="2300" i="1" baseline="-25000" dirty="0" err="1" smtClean="0"/>
              <a:t>i</a:t>
            </a:r>
            <a:r>
              <a:rPr lang="en-US" sz="2300" dirty="0" smtClean="0"/>
              <a:t> </a:t>
            </a:r>
            <a:r>
              <a:rPr lang="en-US" sz="2300" dirty="0" smtClean="0">
                <a:latin typeface="Symbol" charset="0"/>
                <a:sym typeface="Symbol"/>
              </a:rPr>
              <a:t> </a:t>
            </a:r>
            <a:r>
              <a:rPr lang="en-US" sz="2300" i="1" dirty="0" smtClean="0"/>
              <a:t>F</a:t>
            </a:r>
            <a:r>
              <a:rPr lang="en-US" sz="2300" i="1" baseline="-25000" dirty="0" smtClean="0"/>
              <a:t>R</a:t>
            </a:r>
            <a:endParaRPr lang="en-US" sz="2300" i="1"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chemeClr val="tx2"/>
                </a:solidFill>
              </a:rPr>
              <a:t>Disjointness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TID's are not considered to be overlapping since they are maintained by the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Duplicated keys are not considered to be overlapping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Hybrid Fragmentation</a:t>
            </a:r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6151793" y="2625796"/>
            <a:ext cx="638639" cy="65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3400" i="1" dirty="0">
                <a:solidFill>
                  <a:srgbClr val="000000"/>
                </a:solidFill>
                <a:latin typeface="Book Antiqua"/>
              </a:rPr>
              <a:t>R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7649482" y="3495040"/>
            <a:ext cx="758354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HF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4669215" y="3467947"/>
            <a:ext cx="758354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HF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3834448" y="4684889"/>
            <a:ext cx="741327" cy="65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3400" i="1" dirty="0">
                <a:solidFill>
                  <a:srgbClr val="000000"/>
                </a:solidFill>
                <a:latin typeface="Book Antiqua"/>
              </a:rPr>
              <a:t>R</a:t>
            </a:r>
            <a:r>
              <a:rPr lang="en-US" sz="3400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8735823" y="5590258"/>
            <a:ext cx="718905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VF</a:t>
            </a: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9789631" y="5590258"/>
            <a:ext cx="718905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VF</a:t>
            </a:r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7032768" y="5590258"/>
            <a:ext cx="718905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VF</a:t>
            </a: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4749071" y="5590258"/>
            <a:ext cx="718905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VF</a:t>
            </a:r>
          </a:p>
        </p:txBody>
      </p:sp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2712288" y="5590258"/>
            <a:ext cx="718905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VF</a:t>
            </a:r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2737181" y="6305560"/>
            <a:ext cx="856450" cy="65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3400" i="1" dirty="0">
                <a:solidFill>
                  <a:srgbClr val="000000"/>
                </a:solidFill>
                <a:latin typeface="Book Antiqua"/>
              </a:rPr>
              <a:t>R</a:t>
            </a:r>
            <a:r>
              <a:rPr lang="en-US" sz="3400" baseline="-25000" dirty="0">
                <a:solidFill>
                  <a:srgbClr val="000000"/>
                </a:solidFill>
                <a:latin typeface="Book Antiqua"/>
              </a:rPr>
              <a:t>11</a:t>
            </a:r>
          </a:p>
        </p:txBody>
      </p:sp>
      <p:sp>
        <p:nvSpPr>
          <p:cNvPr id="96269" name="Rectangle 13"/>
          <p:cNvSpPr>
            <a:spLocks noChangeArrowheads="1"/>
          </p:cNvSpPr>
          <p:nvPr/>
        </p:nvSpPr>
        <p:spPr bwMode="auto">
          <a:xfrm>
            <a:off x="4800099" y="6305560"/>
            <a:ext cx="902988" cy="65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3400" i="1" dirty="0">
                <a:solidFill>
                  <a:srgbClr val="000000"/>
                </a:solidFill>
                <a:latin typeface="Book Antiqua"/>
              </a:rPr>
              <a:t>R</a:t>
            </a:r>
            <a:r>
              <a:rPr lang="en-US" sz="3400" baseline="-25000" dirty="0">
                <a:solidFill>
                  <a:srgbClr val="000000"/>
                </a:solidFill>
                <a:latin typeface="Book Antiqua"/>
              </a:rPr>
              <a:t>12</a:t>
            </a:r>
          </a:p>
        </p:txBody>
      </p:sp>
      <p:sp>
        <p:nvSpPr>
          <p:cNvPr id="96270" name="Rectangle 14"/>
          <p:cNvSpPr>
            <a:spLocks noChangeArrowheads="1"/>
          </p:cNvSpPr>
          <p:nvPr/>
        </p:nvSpPr>
        <p:spPr bwMode="auto">
          <a:xfrm>
            <a:off x="4772942" y="7400996"/>
            <a:ext cx="544125" cy="433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6271" name="Rectangle 15"/>
          <p:cNvSpPr>
            <a:spLocks noChangeArrowheads="1"/>
          </p:cNvSpPr>
          <p:nvPr/>
        </p:nvSpPr>
        <p:spPr bwMode="auto">
          <a:xfrm>
            <a:off x="6913379" y="6305560"/>
            <a:ext cx="902988" cy="65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3400" i="1" dirty="0">
                <a:solidFill>
                  <a:srgbClr val="000000"/>
                </a:solidFill>
                <a:latin typeface="Book Antiqua"/>
              </a:rPr>
              <a:t>R</a:t>
            </a:r>
            <a:r>
              <a:rPr lang="en-US" sz="3400" baseline="-25000" dirty="0">
                <a:solidFill>
                  <a:srgbClr val="000000"/>
                </a:solidFill>
                <a:latin typeface="Book Antiqua"/>
              </a:rPr>
              <a:t>21</a:t>
            </a:r>
          </a:p>
        </p:txBody>
      </p:sp>
      <p:sp>
        <p:nvSpPr>
          <p:cNvPr id="96272" name="Rectangle 16"/>
          <p:cNvSpPr>
            <a:spLocks noChangeArrowheads="1"/>
          </p:cNvSpPr>
          <p:nvPr/>
        </p:nvSpPr>
        <p:spPr bwMode="auto">
          <a:xfrm>
            <a:off x="8322232" y="6305560"/>
            <a:ext cx="902988" cy="65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3400" i="1" dirty="0">
                <a:solidFill>
                  <a:srgbClr val="000000"/>
                </a:solidFill>
                <a:latin typeface="Book Antiqua"/>
              </a:rPr>
              <a:t>R</a:t>
            </a:r>
            <a:r>
              <a:rPr lang="en-US" sz="3400" baseline="-25000" dirty="0">
                <a:solidFill>
                  <a:srgbClr val="000000"/>
                </a:solidFill>
                <a:latin typeface="Book Antiqua"/>
              </a:rPr>
              <a:t>22</a:t>
            </a:r>
          </a:p>
        </p:txBody>
      </p:sp>
      <p:sp>
        <p:nvSpPr>
          <p:cNvPr id="96273" name="Rectangle 17"/>
          <p:cNvSpPr>
            <a:spLocks noChangeArrowheads="1"/>
          </p:cNvSpPr>
          <p:nvPr/>
        </p:nvSpPr>
        <p:spPr bwMode="auto">
          <a:xfrm>
            <a:off x="10020081" y="6305560"/>
            <a:ext cx="902988" cy="65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3400" i="1" dirty="0">
                <a:solidFill>
                  <a:srgbClr val="000000"/>
                </a:solidFill>
                <a:latin typeface="Book Antiqua"/>
              </a:rPr>
              <a:t>R</a:t>
            </a:r>
            <a:r>
              <a:rPr lang="en-US" sz="3400" baseline="-25000" dirty="0">
                <a:solidFill>
                  <a:srgbClr val="000000"/>
                </a:solidFill>
                <a:latin typeface="Book Antiqua"/>
              </a:rPr>
              <a:t>23</a:t>
            </a:r>
          </a:p>
        </p:txBody>
      </p:sp>
      <p:sp>
        <p:nvSpPr>
          <p:cNvPr id="96274" name="Line 18"/>
          <p:cNvSpPr>
            <a:spLocks noChangeShapeType="1"/>
          </p:cNvSpPr>
          <p:nvPr/>
        </p:nvSpPr>
        <p:spPr bwMode="auto">
          <a:xfrm flipH="1">
            <a:off x="4208739" y="3314418"/>
            <a:ext cx="2221653" cy="141788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6275" name="Line 19"/>
          <p:cNvSpPr>
            <a:spLocks noChangeShapeType="1"/>
          </p:cNvSpPr>
          <p:nvPr/>
        </p:nvSpPr>
        <p:spPr bwMode="auto">
          <a:xfrm>
            <a:off x="6430392" y="3314418"/>
            <a:ext cx="2203591" cy="141788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6276" name="Rectangle 20"/>
          <p:cNvSpPr>
            <a:spLocks noChangeArrowheads="1"/>
          </p:cNvSpPr>
          <p:nvPr/>
        </p:nvSpPr>
        <p:spPr bwMode="auto">
          <a:xfrm>
            <a:off x="8440315" y="4684889"/>
            <a:ext cx="741327" cy="65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3400" i="1" dirty="0">
                <a:solidFill>
                  <a:srgbClr val="000000"/>
                </a:solidFill>
                <a:latin typeface="Book Antiqua"/>
              </a:rPr>
              <a:t>R</a:t>
            </a:r>
            <a:r>
              <a:rPr lang="en-US" sz="3400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96277" name="Line 21"/>
          <p:cNvSpPr>
            <a:spLocks noChangeShapeType="1"/>
          </p:cNvSpPr>
          <p:nvPr/>
        </p:nvSpPr>
        <p:spPr bwMode="auto">
          <a:xfrm flipH="1">
            <a:off x="3150776" y="5373511"/>
            <a:ext cx="975360" cy="79473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6278" name="Line 22"/>
          <p:cNvSpPr>
            <a:spLocks noChangeShapeType="1"/>
          </p:cNvSpPr>
          <p:nvPr/>
        </p:nvSpPr>
        <p:spPr bwMode="auto">
          <a:xfrm>
            <a:off x="4127218" y="5373511"/>
            <a:ext cx="957298" cy="79473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6279" name="Line 23"/>
          <p:cNvSpPr>
            <a:spLocks noChangeShapeType="1"/>
          </p:cNvSpPr>
          <p:nvPr/>
        </p:nvSpPr>
        <p:spPr bwMode="auto">
          <a:xfrm flipH="1">
            <a:off x="7343616" y="5400605"/>
            <a:ext cx="1463040" cy="82183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6280" name="Line 24"/>
          <p:cNvSpPr>
            <a:spLocks noChangeShapeType="1"/>
          </p:cNvSpPr>
          <p:nvPr/>
        </p:nvSpPr>
        <p:spPr bwMode="auto">
          <a:xfrm>
            <a:off x="8812671" y="5414998"/>
            <a:ext cx="1417884" cy="79473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6281" name="Line 25"/>
          <p:cNvSpPr>
            <a:spLocks noChangeShapeType="1"/>
          </p:cNvSpPr>
          <p:nvPr/>
        </p:nvSpPr>
        <p:spPr bwMode="auto">
          <a:xfrm>
            <a:off x="8796061" y="5400605"/>
            <a:ext cx="0" cy="82183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/>
              <a:t>Fragment Allocation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Problem Statement</a:t>
            </a:r>
          </a:p>
          <a:p>
            <a:pPr lvl="1">
              <a:lnSpc>
                <a:spcPct val="80000"/>
              </a:lnSpc>
              <a:buFont typeface="Monotype Sorts" charset="0"/>
              <a:buNone/>
            </a:pPr>
            <a:r>
              <a:rPr lang="en-US"/>
              <a:t>Given </a:t>
            </a:r>
          </a:p>
          <a:p>
            <a:pPr lvl="3">
              <a:lnSpc>
                <a:spcPct val="80000"/>
              </a:lnSpc>
              <a:buFont typeface="Monotype Sorts" charset="0"/>
              <a:buNone/>
            </a:pPr>
            <a:r>
              <a:rPr lang="en-US" sz="2300" i="1"/>
              <a:t>F</a:t>
            </a:r>
            <a:r>
              <a:rPr lang="en-US" sz="2300"/>
              <a:t> = {</a:t>
            </a:r>
            <a:r>
              <a:rPr lang="en-US" sz="2300" i="1"/>
              <a:t>F</a:t>
            </a:r>
            <a:r>
              <a:rPr lang="en-US" sz="2300" baseline="-25000"/>
              <a:t>1</a:t>
            </a:r>
            <a:r>
              <a:rPr lang="en-US" sz="2300"/>
              <a:t>, </a:t>
            </a:r>
            <a:r>
              <a:rPr lang="en-US" sz="2300" i="1"/>
              <a:t>F</a:t>
            </a:r>
            <a:r>
              <a:rPr lang="en-US" sz="2300" baseline="-25000"/>
              <a:t>2</a:t>
            </a:r>
            <a:r>
              <a:rPr lang="en-US" sz="2300"/>
              <a:t>, …, </a:t>
            </a:r>
            <a:r>
              <a:rPr lang="en-US" sz="2300" i="1"/>
              <a:t>F</a:t>
            </a:r>
            <a:r>
              <a:rPr lang="en-US" sz="2300" i="1" baseline="-25000"/>
              <a:t>n</a:t>
            </a:r>
            <a:r>
              <a:rPr lang="en-US" sz="2300"/>
              <a:t>} 	fragments</a:t>
            </a:r>
          </a:p>
          <a:p>
            <a:pPr lvl="3">
              <a:lnSpc>
                <a:spcPct val="80000"/>
              </a:lnSpc>
              <a:buFont typeface="Monotype Sorts" charset="0"/>
              <a:buNone/>
            </a:pPr>
            <a:r>
              <a:rPr lang="en-US" sz="2300" i="1"/>
              <a:t>S</a:t>
            </a:r>
            <a:r>
              <a:rPr lang="en-US" sz="2300"/>
              <a:t> ={</a:t>
            </a:r>
            <a:r>
              <a:rPr lang="en-US" sz="2300" i="1"/>
              <a:t>S</a:t>
            </a:r>
            <a:r>
              <a:rPr lang="en-US" sz="2300" baseline="-25000"/>
              <a:t>1</a:t>
            </a:r>
            <a:r>
              <a:rPr lang="en-US" sz="2300"/>
              <a:t>, </a:t>
            </a:r>
            <a:r>
              <a:rPr lang="en-US" sz="2300" i="1"/>
              <a:t>S</a:t>
            </a:r>
            <a:r>
              <a:rPr lang="en-US" sz="2300" baseline="-25000"/>
              <a:t>2</a:t>
            </a:r>
            <a:r>
              <a:rPr lang="en-US" sz="2300"/>
              <a:t>, …, </a:t>
            </a:r>
            <a:r>
              <a:rPr lang="en-US" sz="2300" i="1"/>
              <a:t>S</a:t>
            </a:r>
            <a:r>
              <a:rPr lang="en-US" sz="2300" i="1" baseline="-25000"/>
              <a:t>m</a:t>
            </a:r>
            <a:r>
              <a:rPr lang="en-US" sz="2300"/>
              <a:t>} 	network sites </a:t>
            </a:r>
          </a:p>
          <a:p>
            <a:pPr lvl="3">
              <a:lnSpc>
                <a:spcPct val="80000"/>
              </a:lnSpc>
              <a:buFont typeface="Monotype Sorts" charset="0"/>
              <a:buNone/>
            </a:pPr>
            <a:r>
              <a:rPr lang="en-US" sz="2300" i="1"/>
              <a:t>Q</a:t>
            </a:r>
            <a:r>
              <a:rPr lang="en-US" sz="2300"/>
              <a:t> = {</a:t>
            </a:r>
            <a:r>
              <a:rPr lang="en-US" sz="2300" i="1"/>
              <a:t>q</a:t>
            </a:r>
            <a:r>
              <a:rPr lang="en-US" sz="2300" baseline="-25000"/>
              <a:t>1</a:t>
            </a:r>
            <a:r>
              <a:rPr lang="en-US" sz="2300"/>
              <a:t>, </a:t>
            </a:r>
            <a:r>
              <a:rPr lang="en-US" sz="2300" i="1"/>
              <a:t>q</a:t>
            </a:r>
            <a:r>
              <a:rPr lang="en-US" sz="2300" baseline="-25000"/>
              <a:t>2</a:t>
            </a:r>
            <a:r>
              <a:rPr lang="en-US" sz="2300"/>
              <a:t>,…, </a:t>
            </a:r>
            <a:r>
              <a:rPr lang="en-US" sz="2300" i="1"/>
              <a:t>q</a:t>
            </a:r>
            <a:r>
              <a:rPr lang="en-US" sz="2300" i="1" baseline="-25000"/>
              <a:t>q</a:t>
            </a:r>
            <a:r>
              <a:rPr lang="en-US" sz="2300"/>
              <a:t>}	applications </a:t>
            </a:r>
          </a:p>
          <a:p>
            <a:pPr lvl="1">
              <a:lnSpc>
                <a:spcPct val="80000"/>
              </a:lnSpc>
              <a:buFont typeface="Monotype Sorts" charset="0"/>
              <a:buNone/>
            </a:pPr>
            <a:r>
              <a:rPr lang="en-US"/>
              <a:t>Find the "optimal" distribution of </a:t>
            </a:r>
            <a:r>
              <a:rPr lang="en-US" i="1"/>
              <a:t>F</a:t>
            </a:r>
            <a:r>
              <a:rPr lang="en-US"/>
              <a:t> to </a:t>
            </a:r>
            <a:r>
              <a:rPr lang="en-US" i="1"/>
              <a:t>S</a:t>
            </a:r>
            <a:r>
              <a:rPr lang="en-US"/>
              <a:t>.</a:t>
            </a:r>
          </a:p>
          <a:p>
            <a:pPr>
              <a:lnSpc>
                <a:spcPct val="80000"/>
              </a:lnSpc>
            </a:pPr>
            <a:r>
              <a:rPr lang="en-US"/>
              <a:t>Optimality</a:t>
            </a:r>
          </a:p>
          <a:p>
            <a:pPr lvl="1">
              <a:lnSpc>
                <a:spcPct val="80000"/>
              </a:lnSpc>
            </a:pPr>
            <a:r>
              <a:rPr lang="en-US"/>
              <a:t>Minimal cost</a:t>
            </a:r>
          </a:p>
          <a:p>
            <a:pPr lvl="2">
              <a:lnSpc>
                <a:spcPct val="80000"/>
              </a:lnSpc>
            </a:pPr>
            <a:r>
              <a:rPr lang="en-US" sz="2300"/>
              <a:t>Communication + storage + processing (read &amp; update)</a:t>
            </a:r>
          </a:p>
          <a:p>
            <a:pPr lvl="2">
              <a:lnSpc>
                <a:spcPct val="80000"/>
              </a:lnSpc>
            </a:pPr>
            <a:r>
              <a:rPr lang="en-US" sz="2300"/>
              <a:t>Cost in terms of time (usually)</a:t>
            </a:r>
          </a:p>
          <a:p>
            <a:pPr lvl="1">
              <a:lnSpc>
                <a:spcPct val="80000"/>
              </a:lnSpc>
            </a:pPr>
            <a:r>
              <a:rPr lang="en-US"/>
              <a:t>Performance</a:t>
            </a:r>
          </a:p>
          <a:p>
            <a:pPr lvl="2">
              <a:lnSpc>
                <a:spcPct val="80000"/>
              </a:lnSpc>
              <a:buFont typeface="Monotype Sorts" charset="0"/>
              <a:buNone/>
            </a:pPr>
            <a:r>
              <a:rPr lang="en-US" sz="2300"/>
              <a:t>Response time and/or throughput</a:t>
            </a:r>
          </a:p>
          <a:p>
            <a:pPr lvl="1">
              <a:lnSpc>
                <a:spcPct val="80000"/>
              </a:lnSpc>
            </a:pPr>
            <a:r>
              <a:rPr lang="en-US"/>
              <a:t>Constraints</a:t>
            </a:r>
          </a:p>
          <a:p>
            <a:pPr lvl="2">
              <a:lnSpc>
                <a:spcPct val="80000"/>
              </a:lnSpc>
            </a:pPr>
            <a:r>
              <a:rPr lang="en-US" sz="2300"/>
              <a:t>Per site constraints (storage &amp; processing)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Information Requirements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Database information</a:t>
            </a:r>
          </a:p>
          <a:p>
            <a:pPr lvl="1">
              <a:lnSpc>
                <a:spcPct val="80000"/>
              </a:lnSpc>
            </a:pPr>
            <a:r>
              <a:rPr lang="en-US"/>
              <a:t>selectivity of fragments </a:t>
            </a:r>
          </a:p>
          <a:p>
            <a:pPr lvl="1">
              <a:lnSpc>
                <a:spcPct val="80000"/>
              </a:lnSpc>
            </a:pPr>
            <a:r>
              <a:rPr lang="en-US"/>
              <a:t>size of a fragment </a:t>
            </a:r>
          </a:p>
          <a:p>
            <a:pPr>
              <a:lnSpc>
                <a:spcPct val="80000"/>
              </a:lnSpc>
            </a:pPr>
            <a:r>
              <a:rPr lang="en-US"/>
              <a:t>Application information</a:t>
            </a:r>
          </a:p>
          <a:p>
            <a:pPr lvl="1">
              <a:lnSpc>
                <a:spcPct val="80000"/>
              </a:lnSpc>
            </a:pPr>
            <a:r>
              <a:rPr lang="en-US"/>
              <a:t>access types and numbers </a:t>
            </a:r>
          </a:p>
          <a:p>
            <a:pPr lvl="1">
              <a:lnSpc>
                <a:spcPct val="80000"/>
              </a:lnSpc>
            </a:pPr>
            <a:r>
              <a:rPr lang="en-US"/>
              <a:t>access localities </a:t>
            </a:r>
          </a:p>
          <a:p>
            <a:pPr>
              <a:lnSpc>
                <a:spcPct val="80000"/>
              </a:lnSpc>
            </a:pPr>
            <a:r>
              <a:rPr lang="en-US"/>
              <a:t>Communication network information </a:t>
            </a:r>
          </a:p>
          <a:p>
            <a:pPr lvl="1">
              <a:lnSpc>
                <a:spcPct val="80000"/>
              </a:lnSpc>
            </a:pPr>
            <a:r>
              <a:rPr lang="en-US"/>
              <a:t>unit cost of storing data at a site </a:t>
            </a:r>
          </a:p>
          <a:p>
            <a:pPr lvl="1">
              <a:lnSpc>
                <a:spcPct val="80000"/>
              </a:lnSpc>
            </a:pPr>
            <a:r>
              <a:rPr lang="en-US"/>
              <a:t>unit cost of processing at a site </a:t>
            </a:r>
          </a:p>
          <a:p>
            <a:pPr>
              <a:lnSpc>
                <a:spcPct val="80000"/>
              </a:lnSpc>
            </a:pPr>
            <a:r>
              <a:rPr lang="en-US"/>
              <a:t>Computer system information </a:t>
            </a:r>
          </a:p>
          <a:p>
            <a:pPr lvl="1">
              <a:lnSpc>
                <a:spcPct val="80000"/>
              </a:lnSpc>
            </a:pPr>
            <a:r>
              <a:rPr lang="en-US"/>
              <a:t>bandwidth </a:t>
            </a:r>
          </a:p>
          <a:p>
            <a:pPr lvl="1">
              <a:lnSpc>
                <a:spcPct val="80000"/>
              </a:lnSpc>
            </a:pPr>
            <a:r>
              <a:rPr lang="en-US"/>
              <a:t>latency </a:t>
            </a:r>
          </a:p>
          <a:p>
            <a:pPr lvl="1">
              <a:lnSpc>
                <a:spcPct val="80000"/>
              </a:lnSpc>
            </a:pPr>
            <a:r>
              <a:rPr lang="en-US"/>
              <a:t>communication overhead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</a:t>
            </a:r>
          </a:p>
        </p:txBody>
      </p:sp>
      <p:sp>
        <p:nvSpPr>
          <p:cNvPr id="10240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  <a:buFont typeface="Monotype Sorts" charset="0"/>
              <a:buNone/>
            </a:pPr>
            <a:r>
              <a:rPr lang="en-US"/>
              <a:t>File Allocation (FAP) vs Database Allocation (DAP):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/>
              <a:t>Fragments are not individual files</a:t>
            </a:r>
          </a:p>
          <a:p>
            <a:pPr lvl="2">
              <a:lnSpc>
                <a:spcPct val="100000"/>
              </a:lnSpc>
              <a:spcBef>
                <a:spcPct val="60000"/>
              </a:spcBef>
            </a:pPr>
            <a:r>
              <a:rPr lang="en-US"/>
              <a:t>relationships have to be maintained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/>
              <a:t>Access to databases is more complicated</a:t>
            </a:r>
          </a:p>
          <a:p>
            <a:pPr lvl="2">
              <a:lnSpc>
                <a:spcPct val="100000"/>
              </a:lnSpc>
              <a:spcBef>
                <a:spcPct val="60000"/>
              </a:spcBef>
            </a:pPr>
            <a:r>
              <a:rPr lang="en-US"/>
              <a:t>remote file access model not applicable</a:t>
            </a:r>
          </a:p>
          <a:p>
            <a:pPr lvl="2">
              <a:lnSpc>
                <a:spcPct val="100000"/>
              </a:lnSpc>
              <a:spcBef>
                <a:spcPct val="60000"/>
              </a:spcBef>
            </a:pPr>
            <a:r>
              <a:rPr lang="en-US"/>
              <a:t>relationship between allocation and query processing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/>
              <a:t>Cost of integrity enforcement should be considered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/>
              <a:t>Cost of concurrency control should be considered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– Information Requirements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/>
              <a:t>Database Information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/>
              <a:t>selectivity of fragments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/>
              <a:t>size of a fragment 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/>
              <a:t>Application Information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/>
              <a:t>number of read accesses of a query to a fragment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/>
              <a:t>number of update accesses of query to a fragment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/>
              <a:t>A  matrix indicating which queries updates which fragments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/>
              <a:t>A similar matrix for retrievals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/>
              <a:t>originating site of each query 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/>
              <a:t>Site Information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/>
              <a:t>unit cost of storing data at a site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/>
              <a:t>unit cost of processing at a site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/>
              <a:t>Network Information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/>
              <a:t>communication cost/frame between two sites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/>
              <a:t>frame size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b="1" dirty="0">
                <a:solidFill>
                  <a:schemeClr val="hlink"/>
                </a:solidFill>
              </a:rPr>
              <a:t>General Form</a:t>
            </a:r>
            <a:r>
              <a:rPr lang="en-US" dirty="0"/>
              <a:t>		</a:t>
            </a:r>
          </a:p>
          <a:p>
            <a:pPr>
              <a:buFont typeface="Monotype Sorts" charset="0"/>
              <a:buNone/>
            </a:pPr>
            <a:r>
              <a:rPr lang="en-US" dirty="0"/>
              <a:t>			min(Total Cost)</a:t>
            </a:r>
          </a:p>
          <a:p>
            <a:pPr>
              <a:buFont typeface="Monotype Sorts" charset="0"/>
              <a:buNone/>
            </a:pPr>
            <a:r>
              <a:rPr lang="en-US" dirty="0"/>
              <a:t>		subject to</a:t>
            </a:r>
          </a:p>
          <a:p>
            <a:pPr>
              <a:buFont typeface="Monotype Sorts" charset="0"/>
              <a:buNone/>
            </a:pPr>
            <a:r>
              <a:rPr lang="en-US" dirty="0"/>
              <a:t>			response time constraint</a:t>
            </a:r>
          </a:p>
          <a:p>
            <a:pPr>
              <a:buFont typeface="Monotype Sorts" charset="0"/>
              <a:buNone/>
            </a:pPr>
            <a:r>
              <a:rPr lang="en-US" dirty="0"/>
              <a:t>			storage constraint</a:t>
            </a:r>
          </a:p>
          <a:p>
            <a:pPr>
              <a:buFont typeface="Monotype Sorts" charset="0"/>
              <a:buNone/>
            </a:pPr>
            <a:r>
              <a:rPr lang="en-US" dirty="0"/>
              <a:t>			processing constraint</a:t>
            </a:r>
          </a:p>
          <a:p>
            <a:pPr>
              <a:buFont typeface="Monotype Sorts" charset="0"/>
              <a:buNone/>
            </a:pPr>
            <a:endParaRPr lang="en-US" dirty="0"/>
          </a:p>
          <a:p>
            <a:pPr>
              <a:buFont typeface="Monotype Sorts" charset="0"/>
              <a:buNone/>
            </a:pPr>
            <a:r>
              <a:rPr lang="en-US" dirty="0">
                <a:solidFill>
                  <a:schemeClr val="hlink"/>
                </a:solidFill>
              </a:rPr>
              <a:t>Decision Variable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Model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2694976" y="8036651"/>
            <a:ext cx="855096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i="1" dirty="0" err="1">
                <a:solidFill>
                  <a:srgbClr val="000000"/>
                </a:solidFill>
                <a:latin typeface="Book Antiqua"/>
              </a:rPr>
              <a:t>x</a:t>
            </a:r>
            <a:r>
              <a:rPr lang="en-US" sz="2800" i="1" baseline="-25000" dirty="0" err="1">
                <a:solidFill>
                  <a:srgbClr val="000000"/>
                </a:solidFill>
                <a:latin typeface="Book Antiqua"/>
              </a:rPr>
              <a:t>ij</a:t>
            </a:r>
            <a:r>
              <a:rPr lang="en-US" sz="2800" i="1" baseline="-25000" dirty="0">
                <a:solidFill>
                  <a:srgbClr val="000000"/>
                </a:solidFill>
                <a:latin typeface="Book Antiqu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Symbol" charset="0"/>
                <a:sym typeface="Symbol"/>
              </a:rPr>
              <a:t></a:t>
            </a:r>
            <a:endParaRPr lang="en-US" sz="2800" dirty="0">
              <a:solidFill>
                <a:srgbClr val="000000"/>
              </a:solidFill>
              <a:latin typeface="Symbol" charset="0"/>
            </a:endParaRP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3883206" y="7796107"/>
            <a:ext cx="5460955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1 if fragment </a:t>
            </a:r>
            <a:r>
              <a:rPr lang="en-US" sz="2800" i="1" dirty="0">
                <a:solidFill>
                  <a:srgbClr val="000000"/>
                </a:solidFill>
                <a:latin typeface="Book Antiqua"/>
              </a:rPr>
              <a:t>F</a:t>
            </a:r>
            <a:r>
              <a:rPr lang="en-US" sz="2800" i="1" baseline="-25000" dirty="0">
                <a:solidFill>
                  <a:srgbClr val="000000"/>
                </a:solidFill>
                <a:latin typeface="Book Antiqua"/>
              </a:rPr>
              <a:t>i</a:t>
            </a:r>
            <a:r>
              <a:rPr lang="en-US" sz="2800" i="1" dirty="0">
                <a:solidFill>
                  <a:srgbClr val="000000"/>
                </a:solidFill>
                <a:latin typeface="Book Antiqua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is stored at site </a:t>
            </a:r>
            <a:r>
              <a:rPr lang="en-US" sz="2800" i="1" dirty="0" err="1">
                <a:solidFill>
                  <a:srgbClr val="000000"/>
                </a:solidFill>
                <a:latin typeface="Book Antiqua"/>
              </a:rPr>
              <a:t>S</a:t>
            </a:r>
            <a:r>
              <a:rPr lang="en-US" sz="2800" i="1" baseline="-25000" dirty="0" err="1">
                <a:solidFill>
                  <a:srgbClr val="000000"/>
                </a:solidFill>
                <a:latin typeface="Book Antiqua"/>
              </a:rPr>
              <a:t>j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 </a:t>
            </a:r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3883206" y="8344747"/>
            <a:ext cx="2093305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0 otherwise</a:t>
            </a:r>
          </a:p>
        </p:txBody>
      </p:sp>
      <p:sp>
        <p:nvSpPr>
          <p:cNvPr id="2" name="Left Brace 1"/>
          <p:cNvSpPr/>
          <p:nvPr/>
        </p:nvSpPr>
        <p:spPr bwMode="auto">
          <a:xfrm>
            <a:off x="3550072" y="7829128"/>
            <a:ext cx="504056" cy="1080120"/>
          </a:xfrm>
          <a:prstGeom prst="leftBrace">
            <a:avLst/>
          </a:prstGeom>
          <a:noFill/>
          <a:ln>
            <a:solidFill>
              <a:schemeClr val="tx2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 dirty="0">
              <a:ln>
                <a:noFill/>
              </a:ln>
              <a:solidFill>
                <a:srgbClr val="263750"/>
              </a:solidFill>
              <a:effectLst/>
              <a:latin typeface="Book Antiqua"/>
              <a:ea typeface="ヒラギノ明朝 ProN W3" charset="0"/>
              <a:cs typeface="ヒラギノ明朝 ProN W3" charset="0"/>
              <a:sym typeface="Palatin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Distribution Design Issues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100000"/>
              </a:spcBef>
              <a:buSzPct val="100000"/>
              <a:buFont typeface="Wingdings" pitchFamily="2" charset="2"/>
              <a:buChar char=""/>
            </a:pPr>
            <a:r>
              <a:rPr lang="en-US" dirty="0"/>
              <a:t>Why fragment at all?</a:t>
            </a:r>
          </a:p>
          <a:p>
            <a:pPr>
              <a:lnSpc>
                <a:spcPct val="100000"/>
              </a:lnSpc>
              <a:spcBef>
                <a:spcPct val="100000"/>
              </a:spcBef>
              <a:buSzPct val="100000"/>
              <a:buFont typeface="Wingdings" pitchFamily="2" charset="2"/>
              <a:buChar char=""/>
            </a:pPr>
            <a:r>
              <a:rPr lang="en-US" dirty="0"/>
              <a:t>How to fragment?</a:t>
            </a:r>
          </a:p>
          <a:p>
            <a:pPr>
              <a:spcBef>
                <a:spcPct val="100000"/>
              </a:spcBef>
              <a:buSzPct val="100000"/>
              <a:buFont typeface="Wingdings" pitchFamily="2" charset="2"/>
              <a:buChar char=""/>
            </a:pPr>
            <a:r>
              <a:rPr lang="en-US" dirty="0"/>
              <a:t>How much to fragment?</a:t>
            </a:r>
          </a:p>
          <a:p>
            <a:pPr>
              <a:lnSpc>
                <a:spcPct val="100000"/>
              </a:lnSpc>
              <a:spcBef>
                <a:spcPct val="100000"/>
              </a:spcBef>
              <a:buSzPct val="100000"/>
              <a:buFont typeface="Wingdings" pitchFamily="2" charset="2"/>
              <a:buChar char=""/>
            </a:pPr>
            <a:r>
              <a:rPr lang="en-US" dirty="0"/>
              <a:t>How to test correctness?</a:t>
            </a:r>
          </a:p>
          <a:p>
            <a:pPr>
              <a:lnSpc>
                <a:spcPct val="100000"/>
              </a:lnSpc>
              <a:spcBef>
                <a:spcPct val="100000"/>
              </a:spcBef>
              <a:buSzPct val="100000"/>
              <a:buFont typeface="Wingdings" pitchFamily="2" charset="2"/>
              <a:buChar char=""/>
            </a:pPr>
            <a:r>
              <a:rPr lang="en-US" dirty="0"/>
              <a:t>How to allocate?</a:t>
            </a:r>
          </a:p>
          <a:p>
            <a:pPr>
              <a:lnSpc>
                <a:spcPct val="100000"/>
              </a:lnSpc>
              <a:spcBef>
                <a:spcPct val="100000"/>
              </a:spcBef>
              <a:buSzPct val="100000"/>
              <a:buFont typeface="Wingdings" pitchFamily="2" charset="2"/>
              <a:buChar char=""/>
            </a:pPr>
            <a:r>
              <a:rPr lang="en-US" dirty="0"/>
              <a:t>Information requirements?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>
                <a:solidFill>
                  <a:schemeClr val="tx2"/>
                </a:solidFill>
              </a:rPr>
              <a:t>Total Cost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  <a:buFont typeface="Monotype Sorts" charset="0"/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60000"/>
              </a:spcBef>
              <a:buFont typeface="Monotype Sorts" charset="0"/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60000"/>
              </a:spcBef>
              <a:buFont typeface="Monotype Sorts" charset="0"/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60000"/>
              </a:spcBef>
              <a:buFont typeface="Monotype Sorts" charset="0"/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Storage Cost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(of fragment </a:t>
            </a:r>
            <a:r>
              <a:rPr lang="en-US" i="1" dirty="0" err="1"/>
              <a:t>F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at </a:t>
            </a:r>
            <a:r>
              <a:rPr lang="en-US" i="1" dirty="0" err="1"/>
              <a:t>S</a:t>
            </a:r>
            <a:r>
              <a:rPr lang="en-US" i="1" baseline="-25000" dirty="0" err="1"/>
              <a:t>k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  <a:buFont typeface="Monotype Sorts" charset="0"/>
              <a:buNone/>
            </a:pPr>
            <a:r>
              <a:rPr lang="en-US" dirty="0"/>
              <a:t>	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Query Processing Cost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(for one query)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  <a:buFont typeface="Monotype Sorts" charset="0"/>
              <a:buNone/>
            </a:pPr>
            <a:r>
              <a:rPr lang="en-US" dirty="0"/>
              <a:t>	processing component + transmission component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Model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2461983" y="6985564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2461983" y="6985564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2370755" y="6285653"/>
            <a:ext cx="6283223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(unit storage cost at </a:t>
            </a:r>
            <a:r>
              <a:rPr lang="en-US" sz="2600" i="1" dirty="0" err="1">
                <a:solidFill>
                  <a:srgbClr val="000000"/>
                </a:solidFill>
                <a:latin typeface="Book Antiqua"/>
              </a:rPr>
              <a:t>S</a:t>
            </a:r>
            <a:r>
              <a:rPr lang="en-US" sz="2600" i="1" baseline="-25000" dirty="0" err="1">
                <a:solidFill>
                  <a:srgbClr val="000000"/>
                </a:solidFill>
                <a:latin typeface="Book Antiqua"/>
              </a:rPr>
              <a:t>k</a:t>
            </a:r>
            <a:r>
              <a:rPr lang="en-US" sz="2600" dirty="0">
                <a:solidFill>
                  <a:srgbClr val="000000"/>
                </a:solidFill>
                <a:latin typeface="Book Antiqua"/>
              </a:rPr>
              <a:t>) </a:t>
            </a:r>
            <a:r>
              <a:rPr lang="en-US" sz="2600" dirty="0" smtClean="0">
                <a:solidFill>
                  <a:srgbClr val="000000"/>
                </a:solidFill>
                <a:latin typeface="Book Antiqua"/>
                <a:sym typeface="Symbol"/>
              </a:rPr>
              <a:t></a:t>
            </a:r>
            <a:r>
              <a:rPr lang="en-US" sz="2600" dirty="0" smtClean="0">
                <a:solidFill>
                  <a:srgbClr val="000000"/>
                </a:solidFill>
                <a:latin typeface="Book Antiqua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Book Antiqua"/>
              </a:rPr>
              <a:t>(size of </a:t>
            </a:r>
            <a:r>
              <a:rPr lang="en-US" sz="2600" i="1" dirty="0" err="1">
                <a:solidFill>
                  <a:srgbClr val="000000"/>
                </a:solidFill>
                <a:latin typeface="Book Antiqua"/>
              </a:rPr>
              <a:t>F</a:t>
            </a:r>
            <a:r>
              <a:rPr lang="en-US" sz="2600" i="1" baseline="-25000" dirty="0" err="1">
                <a:solidFill>
                  <a:srgbClr val="000000"/>
                </a:solidFill>
                <a:latin typeface="Book Antiqua"/>
              </a:rPr>
              <a:t>j</a:t>
            </a:r>
            <a:r>
              <a:rPr lang="en-US" sz="2600" dirty="0">
                <a:solidFill>
                  <a:srgbClr val="000000"/>
                </a:solidFill>
                <a:latin typeface="Book Antiqua"/>
              </a:rPr>
              <a:t>) </a:t>
            </a:r>
            <a:r>
              <a:rPr lang="en-US" sz="2600" dirty="0" smtClean="0">
                <a:solidFill>
                  <a:srgbClr val="000000"/>
                </a:solidFill>
                <a:latin typeface="Book Antiqua"/>
                <a:sym typeface="Symbol"/>
              </a:rPr>
              <a:t></a:t>
            </a:r>
            <a:r>
              <a:rPr lang="en-US" sz="2600" dirty="0" smtClean="0">
                <a:solidFill>
                  <a:srgbClr val="000000"/>
                </a:solidFill>
                <a:latin typeface="Book Antiqua"/>
              </a:rPr>
              <a:t> </a:t>
            </a:r>
            <a:r>
              <a:rPr lang="en-US" sz="2600" i="1" dirty="0" err="1" smtClean="0">
                <a:solidFill>
                  <a:srgbClr val="000000"/>
                </a:solidFill>
                <a:latin typeface="Book Antiqua"/>
              </a:rPr>
              <a:t>x</a:t>
            </a:r>
            <a:r>
              <a:rPr lang="en-US" sz="2600" i="1" baseline="-25000" dirty="0" err="1" smtClean="0">
                <a:solidFill>
                  <a:srgbClr val="000000"/>
                </a:solidFill>
                <a:latin typeface="Book Antiqua"/>
              </a:rPr>
              <a:t>jk</a:t>
            </a:r>
            <a:endParaRPr lang="en-US" sz="2600" i="1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8395422" y="6823004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66438" y="3220616"/>
            <a:ext cx="9985893" cy="2304256"/>
            <a:chOff x="1866438" y="3220616"/>
            <a:chExt cx="9985893" cy="2304256"/>
          </a:xfrm>
        </p:grpSpPr>
        <p:sp>
          <p:nvSpPr>
            <p:cNvPr id="106504" name="Rectangle 8"/>
            <p:cNvSpPr>
              <a:spLocks noChangeArrowheads="1"/>
            </p:cNvSpPr>
            <p:nvPr/>
          </p:nvSpPr>
          <p:spPr bwMode="auto">
            <a:xfrm>
              <a:off x="2308454" y="4809067"/>
              <a:ext cx="259895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 </a:t>
              </a:r>
            </a:p>
          </p:txBody>
        </p:sp>
        <p:sp>
          <p:nvSpPr>
            <p:cNvPr id="106505" name="Rectangle 9"/>
            <p:cNvSpPr>
              <a:spLocks noChangeArrowheads="1"/>
            </p:cNvSpPr>
            <p:nvPr/>
          </p:nvSpPr>
          <p:spPr bwMode="auto">
            <a:xfrm>
              <a:off x="3262040" y="3412527"/>
              <a:ext cx="3741408" cy="489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query processing cost </a:t>
              </a:r>
              <a:r>
                <a:rPr lang="en-US" sz="26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</a:t>
              </a:r>
              <a:endParaRPr lang="en-US" sz="26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106506" name="Rectangle 10"/>
            <p:cNvSpPr>
              <a:spLocks noChangeArrowheads="1"/>
            </p:cNvSpPr>
            <p:nvPr/>
          </p:nvSpPr>
          <p:spPr bwMode="auto">
            <a:xfrm>
              <a:off x="1866438" y="3940696"/>
              <a:ext cx="1587122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queries</a:t>
              </a:r>
            </a:p>
          </p:txBody>
        </p:sp>
        <p:sp>
          <p:nvSpPr>
            <p:cNvPr id="106507" name="Rectangle 11"/>
            <p:cNvSpPr>
              <a:spLocks noChangeArrowheads="1"/>
            </p:cNvSpPr>
            <p:nvPr/>
          </p:nvSpPr>
          <p:spPr bwMode="auto">
            <a:xfrm>
              <a:off x="2131343" y="3220616"/>
              <a:ext cx="673260" cy="874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106509" name="Rectangle 13"/>
            <p:cNvSpPr>
              <a:spLocks noChangeArrowheads="1"/>
            </p:cNvSpPr>
            <p:nvPr/>
          </p:nvSpPr>
          <p:spPr bwMode="auto">
            <a:xfrm>
              <a:off x="2615511" y="4483947"/>
              <a:ext cx="259895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       </a:t>
              </a:r>
            </a:p>
          </p:txBody>
        </p:sp>
        <p:sp>
          <p:nvSpPr>
            <p:cNvPr id="106510" name="Rectangle 14"/>
            <p:cNvSpPr>
              <a:spLocks noChangeArrowheads="1"/>
            </p:cNvSpPr>
            <p:nvPr/>
          </p:nvSpPr>
          <p:spPr bwMode="auto">
            <a:xfrm>
              <a:off x="5433211" y="4508782"/>
              <a:ext cx="5147154" cy="489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cost of storing a fragment at a site</a:t>
              </a:r>
            </a:p>
          </p:txBody>
        </p:sp>
        <p:sp>
          <p:nvSpPr>
            <p:cNvPr id="106511" name="Rectangle 15"/>
            <p:cNvSpPr>
              <a:spLocks noChangeArrowheads="1"/>
            </p:cNvSpPr>
            <p:nvPr/>
          </p:nvSpPr>
          <p:spPr bwMode="auto">
            <a:xfrm>
              <a:off x="4027197" y="5065772"/>
              <a:ext cx="1970941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fragments</a:t>
              </a:r>
            </a:p>
          </p:txBody>
        </p:sp>
        <p:sp>
          <p:nvSpPr>
            <p:cNvPr id="106512" name="Rectangle 16"/>
            <p:cNvSpPr>
              <a:spLocks noChangeArrowheads="1"/>
            </p:cNvSpPr>
            <p:nvPr/>
          </p:nvSpPr>
          <p:spPr bwMode="auto">
            <a:xfrm>
              <a:off x="4280747" y="4316871"/>
              <a:ext cx="673260" cy="874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106513" name="Rectangle 17"/>
            <p:cNvSpPr>
              <a:spLocks noChangeArrowheads="1"/>
            </p:cNvSpPr>
            <p:nvPr/>
          </p:nvSpPr>
          <p:spPr bwMode="auto">
            <a:xfrm>
              <a:off x="2662884" y="5065772"/>
              <a:ext cx="1190980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sites</a:t>
              </a:r>
            </a:p>
          </p:txBody>
        </p:sp>
        <p:sp>
          <p:nvSpPr>
            <p:cNvPr id="106514" name="Rectangle 18"/>
            <p:cNvSpPr>
              <a:spLocks noChangeArrowheads="1"/>
            </p:cNvSpPr>
            <p:nvPr/>
          </p:nvSpPr>
          <p:spPr bwMode="auto">
            <a:xfrm>
              <a:off x="2871894" y="4316871"/>
              <a:ext cx="673260" cy="874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106516" name="Rectangle 20"/>
            <p:cNvSpPr>
              <a:spLocks noChangeArrowheads="1"/>
            </p:cNvSpPr>
            <p:nvPr/>
          </p:nvSpPr>
          <p:spPr bwMode="auto">
            <a:xfrm>
              <a:off x="11592436" y="4483947"/>
              <a:ext cx="259895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Model</a:t>
            </a:r>
          </a:p>
        </p:txBody>
      </p:sp>
      <p:sp>
        <p:nvSpPr>
          <p:cNvPr id="10752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Query Processing Cost</a:t>
            </a:r>
          </a:p>
          <a:p>
            <a:pPr lvl="1">
              <a:buFont typeface="Monotype Sorts" charset="0"/>
              <a:buNone/>
            </a:pPr>
            <a:r>
              <a:rPr lang="en-US" dirty="0">
                <a:solidFill>
                  <a:schemeClr val="hlink"/>
                </a:solidFill>
              </a:rPr>
              <a:t>Processing component</a:t>
            </a:r>
            <a:endParaRPr lang="en-US" dirty="0"/>
          </a:p>
          <a:p>
            <a:pPr lvl="2">
              <a:buFont typeface="Monotype Sorts" charset="0"/>
              <a:buNone/>
            </a:pPr>
            <a:r>
              <a:rPr lang="en-US" dirty="0"/>
              <a:t>access cost + integrity enforcement cost + concurrency control cost</a:t>
            </a:r>
          </a:p>
          <a:p>
            <a:pPr lvl="1"/>
            <a:r>
              <a:rPr lang="en-US" dirty="0"/>
              <a:t>Access cost</a:t>
            </a:r>
          </a:p>
          <a:p>
            <a:pPr lvl="1">
              <a:buFont typeface="Monotype Sorts" charset="0"/>
              <a:buNone/>
            </a:pPr>
            <a:endParaRPr lang="en-US" dirty="0"/>
          </a:p>
          <a:p>
            <a:pPr lvl="1">
              <a:buFont typeface="Monotype Sorts" charset="0"/>
              <a:buNone/>
            </a:pPr>
            <a:endParaRPr lang="en-US" dirty="0"/>
          </a:p>
          <a:p>
            <a:pPr lvl="1">
              <a:buFont typeface="Monotype Sorts" charset="0"/>
              <a:buNone/>
            </a:pPr>
            <a:endParaRPr lang="en-US" dirty="0"/>
          </a:p>
          <a:p>
            <a:pPr lvl="1">
              <a:buFont typeface="Monotype Sorts" charset="0"/>
              <a:buNone/>
            </a:pPr>
            <a:endParaRPr lang="en-US" dirty="0"/>
          </a:p>
          <a:p>
            <a:pPr lvl="1"/>
            <a:r>
              <a:rPr lang="en-US" dirty="0"/>
              <a:t>Integrity enforcement and concurrency control costs</a:t>
            </a:r>
          </a:p>
          <a:p>
            <a:pPr lvl="2"/>
            <a:r>
              <a:rPr lang="en-US" dirty="0"/>
              <a:t>Can be similarly calculated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2191049" y="5667022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2191049" y="5667022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107533" name="Rectangle 13"/>
          <p:cNvSpPr>
            <a:spLocks noChangeArrowheads="1"/>
          </p:cNvSpPr>
          <p:nvPr/>
        </p:nvSpPr>
        <p:spPr bwMode="auto">
          <a:xfrm>
            <a:off x="12694231" y="4619413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</a:t>
            </a:r>
          </a:p>
        </p:txBody>
      </p:sp>
      <p:sp>
        <p:nvSpPr>
          <p:cNvPr id="107534" name="Rectangle 14"/>
          <p:cNvSpPr>
            <a:spLocks noChangeArrowheads="1"/>
          </p:cNvSpPr>
          <p:nvPr/>
        </p:nvSpPr>
        <p:spPr bwMode="auto">
          <a:xfrm>
            <a:off x="3988240" y="5486400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                                       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26780" y="4452337"/>
            <a:ext cx="9814495" cy="1561841"/>
            <a:chOff x="1726780" y="4452337"/>
            <a:chExt cx="9814495" cy="1561841"/>
          </a:xfrm>
        </p:grpSpPr>
        <p:grpSp>
          <p:nvGrpSpPr>
            <p:cNvPr id="4" name="Group 3"/>
            <p:cNvGrpSpPr/>
            <p:nvPr/>
          </p:nvGrpSpPr>
          <p:grpSpPr>
            <a:xfrm>
              <a:off x="1726780" y="4452337"/>
              <a:ext cx="9814495" cy="1216551"/>
              <a:chOff x="1726780" y="4452337"/>
              <a:chExt cx="9814495" cy="1216551"/>
            </a:xfrm>
          </p:grpSpPr>
          <p:sp>
            <p:nvSpPr>
              <p:cNvPr id="107527" name="Rectangle 7"/>
              <p:cNvSpPr>
                <a:spLocks noChangeArrowheads="1"/>
              </p:cNvSpPr>
              <p:nvPr/>
            </p:nvSpPr>
            <p:spPr bwMode="auto">
              <a:xfrm>
                <a:off x="4523329" y="4732784"/>
                <a:ext cx="7017946" cy="4898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en-US" sz="2600" dirty="0" smtClean="0">
                    <a:solidFill>
                      <a:srgbClr val="000000"/>
                    </a:solidFill>
                    <a:latin typeface="Book Antiqua"/>
                  </a:rPr>
                  <a:t>(no</a:t>
                </a:r>
                <a:r>
                  <a:rPr lang="en-US" sz="2600" dirty="0">
                    <a:solidFill>
                      <a:srgbClr val="000000"/>
                    </a:solidFill>
                    <a:latin typeface="Book Antiqua"/>
                  </a:rPr>
                  <a:t>. of update accesses+ no. of read accesses) </a:t>
                </a:r>
                <a:r>
                  <a:rPr lang="en-US" sz="2600" dirty="0" smtClean="0">
                    <a:solidFill>
                      <a:srgbClr val="000000"/>
                    </a:solidFill>
                    <a:latin typeface="Book Antiqua"/>
                    <a:sym typeface="Symbol"/>
                  </a:rPr>
                  <a:t></a:t>
                </a:r>
                <a:endParaRPr lang="en-US" sz="2600" dirty="0">
                  <a:solidFill>
                    <a:srgbClr val="000000"/>
                  </a:solidFill>
                  <a:latin typeface="Book Antiqua"/>
                </a:endParaRPr>
              </a:p>
            </p:txBody>
          </p:sp>
          <p:sp>
            <p:nvSpPr>
              <p:cNvPr id="107528" name="Rectangle 8"/>
              <p:cNvSpPr>
                <a:spLocks noChangeArrowheads="1"/>
              </p:cNvSpPr>
              <p:nvPr/>
            </p:nvSpPr>
            <p:spPr bwMode="auto">
              <a:xfrm>
                <a:off x="3109155" y="5209788"/>
                <a:ext cx="1970941" cy="459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latin typeface="Book Antiqua"/>
                  </a:rPr>
                  <a:t>all fragments</a:t>
                </a:r>
              </a:p>
            </p:txBody>
          </p:sp>
          <p:sp>
            <p:nvSpPr>
              <p:cNvPr id="107529" name="Rectangle 9"/>
              <p:cNvSpPr>
                <a:spLocks noChangeArrowheads="1"/>
              </p:cNvSpPr>
              <p:nvPr/>
            </p:nvSpPr>
            <p:spPr bwMode="auto">
              <a:xfrm>
                <a:off x="3458917" y="4452337"/>
                <a:ext cx="673260" cy="874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en-US" sz="5100" dirty="0" smtClean="0">
                    <a:solidFill>
                      <a:srgbClr val="000000"/>
                    </a:solidFill>
                    <a:latin typeface="Symbol" charset="0"/>
                    <a:sym typeface="Symbol"/>
                  </a:rPr>
                  <a:t></a:t>
                </a:r>
                <a:endParaRPr lang="en-US" sz="5100" dirty="0">
                  <a:solidFill>
                    <a:srgbClr val="000000"/>
                  </a:solidFill>
                  <a:latin typeface="Symbol" charset="0"/>
                </a:endParaRPr>
              </a:p>
            </p:txBody>
          </p:sp>
          <p:sp>
            <p:nvSpPr>
              <p:cNvPr id="107530" name="Rectangle 10"/>
              <p:cNvSpPr>
                <a:spLocks noChangeArrowheads="1"/>
              </p:cNvSpPr>
              <p:nvPr/>
            </p:nvSpPr>
            <p:spPr bwMode="auto">
              <a:xfrm>
                <a:off x="1726780" y="5209788"/>
                <a:ext cx="1190980" cy="459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latin typeface="Book Antiqua"/>
                  </a:rPr>
                  <a:t>all sites</a:t>
                </a:r>
              </a:p>
            </p:txBody>
          </p:sp>
          <p:sp>
            <p:nvSpPr>
              <p:cNvPr id="107531" name="Rectangle 11"/>
              <p:cNvSpPr>
                <a:spLocks noChangeArrowheads="1"/>
              </p:cNvSpPr>
              <p:nvPr/>
            </p:nvSpPr>
            <p:spPr bwMode="auto">
              <a:xfrm>
                <a:off x="2013939" y="4452337"/>
                <a:ext cx="673260" cy="874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en-US" sz="5100" dirty="0" smtClean="0">
                    <a:solidFill>
                      <a:srgbClr val="000000"/>
                    </a:solidFill>
                    <a:latin typeface="Symbol" charset="0"/>
                    <a:sym typeface="Symbol"/>
                  </a:rPr>
                  <a:t></a:t>
                </a:r>
                <a:endParaRPr lang="en-US" sz="5100" dirty="0">
                  <a:solidFill>
                    <a:srgbClr val="000000"/>
                  </a:solidFill>
                  <a:latin typeface="Symbol" charset="0"/>
                </a:endParaRPr>
              </a:p>
            </p:txBody>
          </p:sp>
        </p:grpSp>
        <p:sp>
          <p:nvSpPr>
            <p:cNvPr id="107535" name="Rectangle 15"/>
            <p:cNvSpPr>
              <a:spLocks noChangeArrowheads="1"/>
            </p:cNvSpPr>
            <p:nvPr/>
          </p:nvSpPr>
          <p:spPr bwMode="auto">
            <a:xfrm>
              <a:off x="5932014" y="5486400"/>
              <a:ext cx="5082854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i="1" dirty="0" err="1" smtClean="0">
                  <a:solidFill>
                    <a:srgbClr val="000000"/>
                  </a:solidFill>
                  <a:latin typeface="Book Antiqua"/>
                </a:rPr>
                <a:t>x</a:t>
              </a:r>
              <a:r>
                <a:rPr lang="en-US" sz="2600" i="1" baseline="-25000" dirty="0" err="1" smtClean="0">
                  <a:solidFill>
                    <a:srgbClr val="000000"/>
                  </a:solidFill>
                  <a:latin typeface="Book Antiqua"/>
                </a:rPr>
                <a:t>ij</a:t>
              </a:r>
              <a:r>
                <a:rPr lang="en-US" sz="2600" i="1" dirty="0" smtClean="0">
                  <a:solidFill>
                    <a:srgbClr val="000000"/>
                  </a:solidFill>
                  <a:latin typeface="Symbol" charset="0"/>
                </a:rPr>
                <a:t> </a:t>
              </a:r>
              <a:r>
                <a:rPr lang="en-US" sz="2600" dirty="0" smtClean="0">
                  <a:solidFill>
                    <a:srgbClr val="000000"/>
                  </a:solidFill>
                  <a:latin typeface="Book Antiqua"/>
                  <a:sym typeface="Symbol"/>
                </a:rPr>
                <a:t></a:t>
              </a:r>
              <a:r>
                <a:rPr lang="en-US" sz="2600" dirty="0" smtClean="0">
                  <a:solidFill>
                    <a:srgbClr val="000000"/>
                  </a:solidFill>
                  <a:latin typeface="Book Antiqua"/>
                </a:rPr>
                <a:t> local 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processing cost at a site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Query Processing Cost</a:t>
            </a:r>
          </a:p>
          <a:p>
            <a:pPr lvl="1">
              <a:buFont typeface="Monotype Sorts" charset="0"/>
              <a:buNone/>
            </a:pPr>
            <a:r>
              <a:rPr lang="en-US" dirty="0">
                <a:solidFill>
                  <a:schemeClr val="hlink"/>
                </a:solidFill>
              </a:rPr>
              <a:t>Transmission component</a:t>
            </a:r>
            <a:endParaRPr lang="en-US" dirty="0"/>
          </a:p>
          <a:p>
            <a:pPr lvl="2">
              <a:buFont typeface="Monotype Sorts" charset="0"/>
              <a:buNone/>
            </a:pPr>
            <a:r>
              <a:rPr lang="en-US" dirty="0"/>
              <a:t>cost of processing updates + cost of processing retrievals</a:t>
            </a:r>
          </a:p>
          <a:p>
            <a:pPr lvl="1"/>
            <a:r>
              <a:rPr lang="en-US" dirty="0"/>
              <a:t>Cost of updates</a:t>
            </a:r>
          </a:p>
          <a:p>
            <a:pPr lvl="1">
              <a:buFont typeface="Monotype Sorts" charset="0"/>
              <a:buNone/>
            </a:pPr>
            <a:endParaRPr lang="en-US" dirty="0"/>
          </a:p>
          <a:p>
            <a:pPr lvl="1">
              <a:buFont typeface="Monotype Sorts" charset="0"/>
              <a:buNone/>
            </a:pPr>
            <a:endParaRPr lang="en-US" dirty="0"/>
          </a:p>
          <a:p>
            <a:pPr lvl="1">
              <a:buFont typeface="Monotype Sorts" charset="0"/>
              <a:buNone/>
            </a:pPr>
            <a:endParaRPr lang="en-US" dirty="0"/>
          </a:p>
          <a:p>
            <a:pPr lvl="1">
              <a:buFont typeface="Monotype Sorts" charset="0"/>
              <a:buNone/>
            </a:pPr>
            <a:endParaRPr lang="en-US" dirty="0"/>
          </a:p>
          <a:p>
            <a:pPr lvl="1"/>
            <a:r>
              <a:rPr lang="en-US" dirty="0"/>
              <a:t>Retrieval Cost</a:t>
            </a:r>
          </a:p>
          <a:p>
            <a:endParaRPr lang="en-US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Model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30836" y="4551680"/>
            <a:ext cx="7303731" cy="2098170"/>
            <a:chOff x="2230836" y="4551680"/>
            <a:chExt cx="7303731" cy="2098170"/>
          </a:xfrm>
        </p:grpSpPr>
        <p:sp>
          <p:nvSpPr>
            <p:cNvPr id="108548" name="Rectangle 4"/>
            <p:cNvSpPr>
              <a:spLocks noChangeArrowheads="1"/>
            </p:cNvSpPr>
            <p:nvPr/>
          </p:nvSpPr>
          <p:spPr bwMode="auto">
            <a:xfrm>
              <a:off x="2696792" y="5946987"/>
              <a:ext cx="259895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 </a:t>
              </a:r>
            </a:p>
          </p:txBody>
        </p:sp>
        <p:sp>
          <p:nvSpPr>
            <p:cNvPr id="108549" name="Rectangle 5"/>
            <p:cNvSpPr>
              <a:spLocks noChangeArrowheads="1"/>
            </p:cNvSpPr>
            <p:nvPr/>
          </p:nvSpPr>
          <p:spPr bwMode="auto">
            <a:xfrm>
              <a:off x="4486176" y="4718756"/>
              <a:ext cx="3706142" cy="489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update message cost  </a:t>
              </a:r>
              <a:r>
                <a:rPr lang="en-US" sz="26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</a:t>
              </a:r>
              <a:endParaRPr lang="en-US" sz="26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108550" name="Rectangle 6"/>
            <p:cNvSpPr>
              <a:spLocks noChangeArrowheads="1"/>
            </p:cNvSpPr>
            <p:nvPr/>
          </p:nvSpPr>
          <p:spPr bwMode="auto">
            <a:xfrm>
              <a:off x="3595149" y="5287639"/>
              <a:ext cx="1970941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fragments</a:t>
              </a:r>
            </a:p>
          </p:txBody>
        </p:sp>
        <p:sp>
          <p:nvSpPr>
            <p:cNvPr id="108551" name="Rectangle 7"/>
            <p:cNvSpPr>
              <a:spLocks noChangeArrowheads="1"/>
            </p:cNvSpPr>
            <p:nvPr/>
          </p:nvSpPr>
          <p:spPr bwMode="auto">
            <a:xfrm>
              <a:off x="3946598" y="4551680"/>
              <a:ext cx="673260" cy="874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108552" name="Rectangle 8"/>
            <p:cNvSpPr>
              <a:spLocks noChangeArrowheads="1"/>
            </p:cNvSpPr>
            <p:nvPr/>
          </p:nvSpPr>
          <p:spPr bwMode="auto">
            <a:xfrm>
              <a:off x="2230836" y="5287639"/>
              <a:ext cx="1190980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sites</a:t>
              </a:r>
            </a:p>
          </p:txBody>
        </p:sp>
        <p:sp>
          <p:nvSpPr>
            <p:cNvPr id="108553" name="Rectangle 9"/>
            <p:cNvSpPr>
              <a:spLocks noChangeArrowheads="1"/>
            </p:cNvSpPr>
            <p:nvPr/>
          </p:nvSpPr>
          <p:spPr bwMode="auto">
            <a:xfrm>
              <a:off x="2519682" y="4551680"/>
              <a:ext cx="673260" cy="874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108555" name="Rectangle 11"/>
            <p:cNvSpPr>
              <a:spLocks noChangeArrowheads="1"/>
            </p:cNvSpPr>
            <p:nvPr/>
          </p:nvSpPr>
          <p:spPr bwMode="auto">
            <a:xfrm>
              <a:off x="3365093" y="5621867"/>
              <a:ext cx="259895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               </a:t>
              </a:r>
            </a:p>
          </p:txBody>
        </p:sp>
        <p:sp>
          <p:nvSpPr>
            <p:cNvPr id="108556" name="Rectangle 12"/>
            <p:cNvSpPr>
              <a:spLocks noChangeArrowheads="1"/>
            </p:cNvSpPr>
            <p:nvPr/>
          </p:nvSpPr>
          <p:spPr bwMode="auto">
            <a:xfrm>
              <a:off x="6059847" y="5621867"/>
              <a:ext cx="3474720" cy="489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acknowledgment cost   </a:t>
              </a:r>
            </a:p>
          </p:txBody>
        </p:sp>
        <p:sp>
          <p:nvSpPr>
            <p:cNvPr id="108557" name="Rectangle 13"/>
            <p:cNvSpPr>
              <a:spLocks noChangeArrowheads="1"/>
            </p:cNvSpPr>
            <p:nvPr/>
          </p:nvSpPr>
          <p:spPr bwMode="auto">
            <a:xfrm>
              <a:off x="4931753" y="6190750"/>
              <a:ext cx="1970941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fragments</a:t>
              </a:r>
            </a:p>
          </p:txBody>
        </p:sp>
        <p:sp>
          <p:nvSpPr>
            <p:cNvPr id="108558" name="Rectangle 14"/>
            <p:cNvSpPr>
              <a:spLocks noChangeArrowheads="1"/>
            </p:cNvSpPr>
            <p:nvPr/>
          </p:nvSpPr>
          <p:spPr bwMode="auto">
            <a:xfrm>
              <a:off x="5301264" y="5454791"/>
              <a:ext cx="673260" cy="874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108559" name="Rectangle 15"/>
            <p:cNvSpPr>
              <a:spLocks noChangeArrowheads="1"/>
            </p:cNvSpPr>
            <p:nvPr/>
          </p:nvSpPr>
          <p:spPr bwMode="auto">
            <a:xfrm>
              <a:off x="3567440" y="6190750"/>
              <a:ext cx="1190980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sites</a:t>
              </a:r>
            </a:p>
          </p:txBody>
        </p:sp>
        <p:sp>
          <p:nvSpPr>
            <p:cNvPr id="108560" name="Rectangle 16"/>
            <p:cNvSpPr>
              <a:spLocks noChangeArrowheads="1"/>
            </p:cNvSpPr>
            <p:nvPr/>
          </p:nvSpPr>
          <p:spPr bwMode="auto">
            <a:xfrm>
              <a:off x="3856286" y="5454791"/>
              <a:ext cx="673260" cy="874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097336" y="7270046"/>
            <a:ext cx="8972782" cy="1634087"/>
            <a:chOff x="2097336" y="7270046"/>
            <a:chExt cx="8972782" cy="1634087"/>
          </a:xfrm>
        </p:grpSpPr>
        <p:sp>
          <p:nvSpPr>
            <p:cNvPr id="108562" name="Rectangle 18"/>
            <p:cNvSpPr>
              <a:spLocks noChangeArrowheads="1"/>
            </p:cNvSpPr>
            <p:nvPr/>
          </p:nvSpPr>
          <p:spPr bwMode="auto">
            <a:xfrm>
              <a:off x="2805165" y="8376355"/>
              <a:ext cx="259895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 </a:t>
              </a:r>
            </a:p>
          </p:txBody>
        </p:sp>
        <p:sp>
          <p:nvSpPr>
            <p:cNvPr id="108564" name="Rectangle 20"/>
            <p:cNvSpPr>
              <a:spLocks noChangeArrowheads="1"/>
            </p:cNvSpPr>
            <p:nvPr/>
          </p:nvSpPr>
          <p:spPr bwMode="auto">
            <a:xfrm>
              <a:off x="3484294" y="7469088"/>
              <a:ext cx="787964" cy="489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min</a:t>
              </a:r>
            </a:p>
          </p:txBody>
        </p:sp>
        <p:sp>
          <p:nvSpPr>
            <p:cNvPr id="108565" name="Rectangle 21"/>
            <p:cNvSpPr>
              <a:spLocks noChangeArrowheads="1"/>
            </p:cNvSpPr>
            <p:nvPr/>
          </p:nvSpPr>
          <p:spPr bwMode="auto">
            <a:xfrm>
              <a:off x="4102841" y="7679573"/>
              <a:ext cx="1022940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all sites</a:t>
              </a:r>
            </a:p>
          </p:txBody>
        </p:sp>
        <p:sp>
          <p:nvSpPr>
            <p:cNvPr id="108566" name="Rectangle 22"/>
            <p:cNvSpPr>
              <a:spLocks noChangeArrowheads="1"/>
            </p:cNvSpPr>
            <p:nvPr/>
          </p:nvSpPr>
          <p:spPr bwMode="auto">
            <a:xfrm>
              <a:off x="2097336" y="8045152"/>
              <a:ext cx="1970941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fragments</a:t>
              </a:r>
            </a:p>
          </p:txBody>
        </p:sp>
        <p:sp>
          <p:nvSpPr>
            <p:cNvPr id="108567" name="Rectangle 23"/>
            <p:cNvSpPr>
              <a:spLocks noChangeArrowheads="1"/>
            </p:cNvSpPr>
            <p:nvPr/>
          </p:nvSpPr>
          <p:spPr bwMode="auto">
            <a:xfrm>
              <a:off x="2628055" y="7270046"/>
              <a:ext cx="673260" cy="874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108568" name="Rectangle 24"/>
            <p:cNvSpPr>
              <a:spLocks noChangeArrowheads="1"/>
            </p:cNvSpPr>
            <p:nvPr/>
          </p:nvSpPr>
          <p:spPr bwMode="auto">
            <a:xfrm>
              <a:off x="5037467" y="7469088"/>
              <a:ext cx="4610386" cy="489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 smtClean="0">
                  <a:solidFill>
                    <a:srgbClr val="000000"/>
                  </a:solidFill>
                  <a:latin typeface="Book Antiqua"/>
                </a:rPr>
                <a:t>(cost 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of retrieval command  </a:t>
              </a:r>
              <a:r>
                <a:rPr lang="en-US" sz="26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</a:t>
              </a:r>
              <a:r>
                <a:rPr lang="en-US" sz="2600" dirty="0" smtClean="0">
                  <a:solidFill>
                    <a:srgbClr val="000000"/>
                  </a:solidFill>
                  <a:latin typeface="Book Antiqua"/>
                </a:rPr>
                <a:t> </a:t>
              </a:r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108570" name="Rectangle 26"/>
            <p:cNvSpPr>
              <a:spLocks noChangeArrowheads="1"/>
            </p:cNvSpPr>
            <p:nvPr/>
          </p:nvSpPr>
          <p:spPr bwMode="auto">
            <a:xfrm>
              <a:off x="6253311" y="8117160"/>
              <a:ext cx="4816807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cost of sending back the result)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Model</a:t>
            </a:r>
          </a:p>
        </p:txBody>
      </p:sp>
      <p:sp>
        <p:nvSpPr>
          <p:cNvPr id="10957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>
                <a:solidFill>
                  <a:schemeClr val="tx2"/>
                </a:solidFill>
              </a:rPr>
              <a:t>Constraints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Response Time</a:t>
            </a:r>
          </a:p>
          <a:p>
            <a:pPr lvl="2">
              <a:lnSpc>
                <a:spcPct val="100000"/>
              </a:lnSpc>
              <a:spcBef>
                <a:spcPct val="40000"/>
              </a:spcBef>
              <a:buFont typeface="Monotype Sorts" charset="0"/>
              <a:buNone/>
            </a:pPr>
            <a:r>
              <a:rPr lang="en-US" dirty="0"/>
              <a:t>execution time of query  ≤ max. allowable response time for that query		    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Storage Constraint (for a site)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  <a:buFont typeface="Monotype Sorts" charset="0"/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0000"/>
              </a:spcBef>
              <a:buFont typeface="Monotype Sorts" charset="0"/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0000"/>
              </a:spcBef>
              <a:buFont typeface="Monotype Sorts" charset="0"/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Processing constraint (for a site)</a:t>
            </a:r>
          </a:p>
          <a:p>
            <a:endParaRPr lang="en-US" dirty="0"/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2868383" y="6371449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67770" y="4732784"/>
            <a:ext cx="9130995" cy="1267846"/>
            <a:chOff x="2167770" y="4732784"/>
            <a:chExt cx="9130995" cy="1267846"/>
          </a:xfrm>
        </p:grpSpPr>
        <p:sp>
          <p:nvSpPr>
            <p:cNvPr id="109573" name="Rectangle 5"/>
            <p:cNvSpPr>
              <a:spLocks noChangeArrowheads="1"/>
            </p:cNvSpPr>
            <p:nvPr/>
          </p:nvSpPr>
          <p:spPr bwMode="auto">
            <a:xfrm>
              <a:off x="3550072" y="4899859"/>
              <a:ext cx="7748693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storage requirement of a fragment at that site  </a:t>
              </a:r>
              <a:r>
                <a:rPr lang="en-US" sz="26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</a:t>
              </a:r>
              <a:r>
                <a:rPr lang="en-US" sz="2600" dirty="0" smtClean="0">
                  <a:solidFill>
                    <a:srgbClr val="000000"/>
                  </a:solidFill>
                  <a:latin typeface="Book Antiqua"/>
                </a:rPr>
                <a:t>     </a:t>
              </a:r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109574" name="Rectangle 6"/>
            <p:cNvSpPr>
              <a:spLocks noChangeArrowheads="1"/>
            </p:cNvSpPr>
            <p:nvPr/>
          </p:nvSpPr>
          <p:spPr bwMode="auto">
            <a:xfrm>
              <a:off x="2167770" y="5503629"/>
              <a:ext cx="2048095" cy="4970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fragments</a:t>
              </a:r>
            </a:p>
          </p:txBody>
        </p:sp>
        <p:sp>
          <p:nvSpPr>
            <p:cNvPr id="109575" name="Rectangle 7"/>
            <p:cNvSpPr>
              <a:spLocks noChangeArrowheads="1"/>
            </p:cNvSpPr>
            <p:nvPr/>
          </p:nvSpPr>
          <p:spPr bwMode="auto">
            <a:xfrm>
              <a:off x="2652321" y="4732784"/>
              <a:ext cx="750414" cy="912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109576" name="Rectangle 8"/>
            <p:cNvSpPr>
              <a:spLocks noChangeArrowheads="1"/>
            </p:cNvSpPr>
            <p:nvPr/>
          </p:nvSpPr>
          <p:spPr bwMode="auto">
            <a:xfrm>
              <a:off x="5125326" y="5308848"/>
              <a:ext cx="4250571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storage capacity at that site</a:t>
              </a:r>
            </a:p>
          </p:txBody>
        </p:sp>
      </p:grpSp>
      <p:sp>
        <p:nvSpPr>
          <p:cNvPr id="109577" name="Rectangle 9"/>
          <p:cNvSpPr>
            <a:spLocks noChangeArrowheads="1"/>
          </p:cNvSpPr>
          <p:nvPr/>
        </p:nvSpPr>
        <p:spPr bwMode="auto">
          <a:xfrm>
            <a:off x="2886445" y="8701475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70494" y="7595165"/>
            <a:ext cx="7759021" cy="1235020"/>
            <a:chOff x="2370494" y="7595165"/>
            <a:chExt cx="7759021" cy="1235020"/>
          </a:xfrm>
        </p:grpSpPr>
        <p:sp>
          <p:nvSpPr>
            <p:cNvPr id="109578" name="Rectangle 10"/>
            <p:cNvSpPr>
              <a:spLocks noChangeArrowheads="1"/>
            </p:cNvSpPr>
            <p:nvPr/>
          </p:nvSpPr>
          <p:spPr bwMode="auto">
            <a:xfrm>
              <a:off x="3564515" y="7829128"/>
              <a:ext cx="6102478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processing load of a query at that site  </a:t>
              </a:r>
              <a:r>
                <a:rPr lang="en-US" sz="26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</a:t>
              </a:r>
              <a:r>
                <a:rPr lang="en-US" sz="2600" dirty="0" smtClean="0">
                  <a:solidFill>
                    <a:srgbClr val="000000"/>
                  </a:solidFill>
                  <a:latin typeface="Book Antiqua"/>
                </a:rPr>
                <a:t>    </a:t>
              </a:r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109579" name="Rectangle 11"/>
            <p:cNvSpPr>
              <a:spLocks noChangeArrowheads="1"/>
            </p:cNvSpPr>
            <p:nvPr/>
          </p:nvSpPr>
          <p:spPr bwMode="auto">
            <a:xfrm>
              <a:off x="2370494" y="8333184"/>
              <a:ext cx="1664276" cy="4970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queries</a:t>
              </a:r>
            </a:p>
          </p:txBody>
        </p:sp>
        <p:sp>
          <p:nvSpPr>
            <p:cNvPr id="109580" name="Rectangle 12"/>
            <p:cNvSpPr>
              <a:spLocks noChangeArrowheads="1"/>
            </p:cNvSpPr>
            <p:nvPr/>
          </p:nvSpPr>
          <p:spPr bwMode="auto">
            <a:xfrm>
              <a:off x="2670383" y="7595165"/>
              <a:ext cx="750414" cy="912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109581" name="Rectangle 13"/>
            <p:cNvSpPr>
              <a:spLocks noChangeArrowheads="1"/>
            </p:cNvSpPr>
            <p:nvPr/>
          </p:nvSpPr>
          <p:spPr bwMode="auto">
            <a:xfrm>
              <a:off x="5362038" y="8261176"/>
              <a:ext cx="4767477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processing capacity of that site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Model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5000"/>
              </a:spcBef>
            </a:pPr>
            <a:r>
              <a:rPr lang="en-US"/>
              <a:t>Solution Methods</a:t>
            </a:r>
          </a:p>
          <a:p>
            <a:pPr lvl="1">
              <a:lnSpc>
                <a:spcPct val="100000"/>
              </a:lnSpc>
              <a:spcBef>
                <a:spcPct val="55000"/>
              </a:spcBef>
            </a:pPr>
            <a:r>
              <a:rPr lang="en-US"/>
              <a:t>FAP is NP-complete</a:t>
            </a:r>
          </a:p>
          <a:p>
            <a:pPr lvl="1">
              <a:lnSpc>
                <a:spcPct val="100000"/>
              </a:lnSpc>
              <a:spcBef>
                <a:spcPct val="55000"/>
              </a:spcBef>
            </a:pPr>
            <a:r>
              <a:rPr lang="en-US"/>
              <a:t>DAP also NP-complete</a:t>
            </a:r>
          </a:p>
          <a:p>
            <a:pPr>
              <a:lnSpc>
                <a:spcPct val="100000"/>
              </a:lnSpc>
              <a:spcBef>
                <a:spcPct val="55000"/>
              </a:spcBef>
            </a:pPr>
            <a:r>
              <a:rPr lang="en-US"/>
              <a:t>Heuristics based on</a:t>
            </a:r>
          </a:p>
          <a:p>
            <a:pPr lvl="1">
              <a:lnSpc>
                <a:spcPct val="100000"/>
              </a:lnSpc>
              <a:spcBef>
                <a:spcPct val="55000"/>
              </a:spcBef>
            </a:pPr>
            <a:r>
              <a:rPr lang="en-US"/>
              <a:t>single commodity warehouse location (for FAP)</a:t>
            </a:r>
          </a:p>
          <a:p>
            <a:pPr lvl="1">
              <a:lnSpc>
                <a:spcPct val="100000"/>
              </a:lnSpc>
              <a:spcBef>
                <a:spcPct val="55000"/>
              </a:spcBef>
            </a:pPr>
            <a:r>
              <a:rPr lang="en-US"/>
              <a:t>knapsack problem</a:t>
            </a:r>
          </a:p>
          <a:p>
            <a:pPr lvl="1">
              <a:lnSpc>
                <a:spcPct val="100000"/>
              </a:lnSpc>
              <a:spcBef>
                <a:spcPct val="55000"/>
              </a:spcBef>
            </a:pPr>
            <a:r>
              <a:rPr lang="en-US"/>
              <a:t>branch and bound techniques</a:t>
            </a:r>
          </a:p>
          <a:p>
            <a:pPr lvl="1">
              <a:lnSpc>
                <a:spcPct val="100000"/>
              </a:lnSpc>
              <a:spcBef>
                <a:spcPct val="55000"/>
              </a:spcBef>
            </a:pPr>
            <a:r>
              <a:rPr lang="en-US"/>
              <a:t>network flow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Model</a:t>
            </a:r>
          </a:p>
        </p:txBody>
      </p:sp>
      <p:sp>
        <p:nvSpPr>
          <p:cNvPr id="1116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10000"/>
              </a:lnSpc>
              <a:spcBef>
                <a:spcPct val="80000"/>
              </a:spcBef>
            </a:pPr>
            <a:r>
              <a:rPr lang="en-US"/>
              <a:t>Attempts to reduce the solution space</a:t>
            </a:r>
          </a:p>
          <a:p>
            <a:pPr lvl="1">
              <a:lnSpc>
                <a:spcPct val="110000"/>
              </a:lnSpc>
              <a:spcBef>
                <a:spcPct val="80000"/>
              </a:spcBef>
            </a:pPr>
            <a:r>
              <a:rPr lang="en-US"/>
              <a:t>assume all candidate partitionings known; select the “best” partitioning</a:t>
            </a:r>
          </a:p>
          <a:p>
            <a:pPr lvl="1">
              <a:lnSpc>
                <a:spcPct val="110000"/>
              </a:lnSpc>
              <a:spcBef>
                <a:spcPct val="80000"/>
              </a:spcBef>
            </a:pPr>
            <a:r>
              <a:rPr lang="en-US"/>
              <a:t>ignore replication at first</a:t>
            </a:r>
          </a:p>
          <a:p>
            <a:pPr lvl="1">
              <a:lnSpc>
                <a:spcPct val="110000"/>
              </a:lnSpc>
              <a:spcBef>
                <a:spcPct val="80000"/>
              </a:spcBef>
            </a:pPr>
            <a:r>
              <a:rPr lang="en-US"/>
              <a:t>sliding window on fragments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Can't we just distribute relations?</a:t>
            </a:r>
          </a:p>
          <a:p>
            <a:r>
              <a:rPr lang="en-US" dirty="0"/>
              <a:t>What is a reasonable unit of distribution?</a:t>
            </a:r>
          </a:p>
          <a:p>
            <a:pPr lvl="1"/>
            <a:r>
              <a:rPr lang="en-US" dirty="0"/>
              <a:t>relation</a:t>
            </a:r>
          </a:p>
          <a:p>
            <a:pPr lvl="2"/>
            <a:r>
              <a:rPr lang="en-US" dirty="0"/>
              <a:t>views are subsets of relations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locality </a:t>
            </a:r>
            <a:endParaRPr lang="en-US" dirty="0"/>
          </a:p>
          <a:p>
            <a:pPr lvl="2"/>
            <a:r>
              <a:rPr lang="en-US" dirty="0"/>
              <a:t>extra communication</a:t>
            </a:r>
          </a:p>
          <a:p>
            <a:pPr lvl="1"/>
            <a:r>
              <a:rPr lang="en-US" dirty="0"/>
              <a:t>fragments of relations (sub-relations)</a:t>
            </a:r>
          </a:p>
          <a:p>
            <a:pPr lvl="2"/>
            <a:r>
              <a:rPr lang="en-US" dirty="0"/>
              <a:t>concurrent execution of a number of transactions that access different portions of a relation</a:t>
            </a:r>
          </a:p>
          <a:p>
            <a:pPr lvl="2"/>
            <a:r>
              <a:rPr lang="en-US" dirty="0"/>
              <a:t>views that cannot be defined on a single fragment will require extra processing</a:t>
            </a:r>
          </a:p>
          <a:p>
            <a:pPr lvl="2"/>
            <a:r>
              <a:rPr lang="en-US" dirty="0"/>
              <a:t>semantic data control (especially integrity enforcement) more difficult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2" name="Rectangle 9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 Alternatives – Horizontal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696" y="2788568"/>
            <a:ext cx="7070725" cy="2573338"/>
          </a:xfrm>
          <a:noFill/>
          <a:ln/>
        </p:spPr>
        <p:txBody>
          <a:bodyPr/>
          <a:lstStyle/>
          <a:p>
            <a:pPr marL="1700081" indent="-1700081">
              <a:buNone/>
            </a:pPr>
            <a:r>
              <a:rPr lang="en-US" dirty="0"/>
              <a:t>PROJ</a:t>
            </a:r>
            <a:r>
              <a:rPr lang="en-US" baseline="-25000" dirty="0"/>
              <a:t>1</a:t>
            </a:r>
            <a:r>
              <a:rPr lang="en-US" dirty="0"/>
              <a:t> :	projects with budgets less than $200,000</a:t>
            </a:r>
          </a:p>
          <a:p>
            <a:pPr marL="1700081" indent="-1700081">
              <a:buNone/>
            </a:pPr>
            <a:r>
              <a:rPr lang="en-US" dirty="0"/>
              <a:t>PROJ</a:t>
            </a:r>
            <a:r>
              <a:rPr lang="en-US" baseline="-25000" dirty="0"/>
              <a:t>2</a:t>
            </a:r>
            <a:r>
              <a:rPr lang="en-US" dirty="0"/>
              <a:t> :	projects with budgets greater than or equal to $200,000</a:t>
            </a:r>
          </a:p>
        </p:txBody>
      </p:sp>
      <p:sp>
        <p:nvSpPr>
          <p:cNvPr id="17439" name="Rectangle 31"/>
          <p:cNvSpPr>
            <a:spLocks noChangeArrowheads="1"/>
          </p:cNvSpPr>
          <p:nvPr/>
        </p:nvSpPr>
        <p:spPr bwMode="auto">
          <a:xfrm>
            <a:off x="762562" y="5827326"/>
            <a:ext cx="1098416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ook Antiqua"/>
              </a:rPr>
              <a:t>PROJ</a:t>
            </a:r>
            <a:r>
              <a:rPr lang="en-US" sz="2400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7053298" y="6384996"/>
            <a:ext cx="5346418" cy="195072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41" name="Line 33"/>
          <p:cNvSpPr>
            <a:spLocks noChangeShapeType="1"/>
          </p:cNvSpPr>
          <p:nvPr/>
        </p:nvSpPr>
        <p:spPr bwMode="auto">
          <a:xfrm>
            <a:off x="7775787" y="6384996"/>
            <a:ext cx="0" cy="52380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42" name="Line 34"/>
          <p:cNvSpPr>
            <a:spLocks noChangeShapeType="1"/>
          </p:cNvSpPr>
          <p:nvPr/>
        </p:nvSpPr>
        <p:spPr bwMode="auto">
          <a:xfrm>
            <a:off x="7775787" y="6384996"/>
            <a:ext cx="0" cy="52380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>
            <a:off x="7775787" y="6384996"/>
            <a:ext cx="0" cy="52380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44" name="Line 36"/>
          <p:cNvSpPr>
            <a:spLocks noChangeShapeType="1"/>
          </p:cNvSpPr>
          <p:nvPr/>
        </p:nvSpPr>
        <p:spPr bwMode="auto">
          <a:xfrm>
            <a:off x="7775787" y="6384996"/>
            <a:ext cx="0" cy="195072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45" name="Line 37"/>
          <p:cNvSpPr>
            <a:spLocks noChangeShapeType="1"/>
          </p:cNvSpPr>
          <p:nvPr/>
        </p:nvSpPr>
        <p:spPr bwMode="auto">
          <a:xfrm>
            <a:off x="9997440" y="6384995"/>
            <a:ext cx="0" cy="54186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46" name="Line 38"/>
          <p:cNvSpPr>
            <a:spLocks noChangeShapeType="1"/>
          </p:cNvSpPr>
          <p:nvPr/>
        </p:nvSpPr>
        <p:spPr bwMode="auto">
          <a:xfrm>
            <a:off x="9997440" y="6384995"/>
            <a:ext cx="0" cy="54186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47" name="Line 39"/>
          <p:cNvSpPr>
            <a:spLocks noChangeShapeType="1"/>
          </p:cNvSpPr>
          <p:nvPr/>
        </p:nvSpPr>
        <p:spPr bwMode="auto">
          <a:xfrm>
            <a:off x="9997440" y="6384995"/>
            <a:ext cx="0" cy="54186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48" name="Line 40"/>
          <p:cNvSpPr>
            <a:spLocks noChangeShapeType="1"/>
          </p:cNvSpPr>
          <p:nvPr/>
        </p:nvSpPr>
        <p:spPr bwMode="auto">
          <a:xfrm>
            <a:off x="9997440" y="6384996"/>
            <a:ext cx="0" cy="195072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49" name="Rectangle 41"/>
          <p:cNvSpPr>
            <a:spLocks noChangeArrowheads="1"/>
          </p:cNvSpPr>
          <p:nvPr/>
        </p:nvSpPr>
        <p:spPr bwMode="auto">
          <a:xfrm>
            <a:off x="7028791" y="6536268"/>
            <a:ext cx="836977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PNO</a:t>
            </a:r>
          </a:p>
        </p:txBody>
      </p:sp>
      <p:sp>
        <p:nvSpPr>
          <p:cNvPr id="17450" name="Rectangle 42"/>
          <p:cNvSpPr>
            <a:spLocks noChangeArrowheads="1"/>
          </p:cNvSpPr>
          <p:nvPr/>
        </p:nvSpPr>
        <p:spPr bwMode="auto">
          <a:xfrm>
            <a:off x="8272132" y="6536268"/>
            <a:ext cx="1226707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PNAME</a:t>
            </a:r>
          </a:p>
        </p:txBody>
      </p:sp>
      <p:sp>
        <p:nvSpPr>
          <p:cNvPr id="17451" name="Rectangle 43"/>
          <p:cNvSpPr>
            <a:spLocks noChangeArrowheads="1"/>
          </p:cNvSpPr>
          <p:nvPr/>
        </p:nvSpPr>
        <p:spPr bwMode="auto">
          <a:xfrm>
            <a:off x="9979892" y="6536268"/>
            <a:ext cx="1324289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BUDGET</a:t>
            </a:r>
          </a:p>
        </p:txBody>
      </p:sp>
      <p:sp>
        <p:nvSpPr>
          <p:cNvPr id="17452" name="Rectangle 44"/>
          <p:cNvSpPr>
            <a:spLocks noChangeArrowheads="1"/>
          </p:cNvSpPr>
          <p:nvPr/>
        </p:nvSpPr>
        <p:spPr bwMode="auto">
          <a:xfrm>
            <a:off x="11455576" y="6482081"/>
            <a:ext cx="800032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LOC</a:t>
            </a:r>
          </a:p>
        </p:txBody>
      </p:sp>
      <p:sp>
        <p:nvSpPr>
          <p:cNvPr id="17453" name="Rectangle 45"/>
          <p:cNvSpPr>
            <a:spLocks noChangeArrowheads="1"/>
          </p:cNvSpPr>
          <p:nvPr/>
        </p:nvSpPr>
        <p:spPr bwMode="auto">
          <a:xfrm>
            <a:off x="7200056" y="6969759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P3 </a:t>
            </a:r>
          </a:p>
        </p:txBody>
      </p:sp>
      <p:sp>
        <p:nvSpPr>
          <p:cNvPr id="17454" name="Rectangle 46"/>
          <p:cNvSpPr>
            <a:spLocks noChangeArrowheads="1"/>
          </p:cNvSpPr>
          <p:nvPr/>
        </p:nvSpPr>
        <p:spPr bwMode="auto">
          <a:xfrm>
            <a:off x="7806550" y="6969759"/>
            <a:ext cx="154206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CAD/CAM</a:t>
            </a:r>
          </a:p>
        </p:txBody>
      </p:sp>
      <p:sp>
        <p:nvSpPr>
          <p:cNvPr id="17455" name="Rectangle 47"/>
          <p:cNvSpPr>
            <a:spLocks noChangeArrowheads="1"/>
          </p:cNvSpPr>
          <p:nvPr/>
        </p:nvSpPr>
        <p:spPr bwMode="auto">
          <a:xfrm>
            <a:off x="10094526" y="6969759"/>
            <a:ext cx="95278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250000</a:t>
            </a:r>
          </a:p>
        </p:txBody>
      </p:sp>
      <p:sp>
        <p:nvSpPr>
          <p:cNvPr id="17456" name="Rectangle 48"/>
          <p:cNvSpPr>
            <a:spLocks noChangeArrowheads="1"/>
          </p:cNvSpPr>
          <p:nvPr/>
        </p:nvSpPr>
        <p:spPr bwMode="auto">
          <a:xfrm>
            <a:off x="11137619" y="6969759"/>
            <a:ext cx="132305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New York</a:t>
            </a:r>
          </a:p>
        </p:txBody>
      </p:sp>
      <p:sp>
        <p:nvSpPr>
          <p:cNvPr id="17458" name="Rectangle 50"/>
          <p:cNvSpPr>
            <a:spLocks noChangeArrowheads="1"/>
          </p:cNvSpPr>
          <p:nvPr/>
        </p:nvSpPr>
        <p:spPr bwMode="auto">
          <a:xfrm>
            <a:off x="7200056" y="7457439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P4</a:t>
            </a:r>
          </a:p>
        </p:txBody>
      </p:sp>
      <p:sp>
        <p:nvSpPr>
          <p:cNvPr id="17459" name="Rectangle 51"/>
          <p:cNvSpPr>
            <a:spLocks noChangeArrowheads="1"/>
          </p:cNvSpPr>
          <p:nvPr/>
        </p:nvSpPr>
        <p:spPr bwMode="auto">
          <a:xfrm>
            <a:off x="7806550" y="7457439"/>
            <a:ext cx="164817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Maintenance</a:t>
            </a:r>
          </a:p>
        </p:txBody>
      </p:sp>
      <p:sp>
        <p:nvSpPr>
          <p:cNvPr id="17460" name="Rectangle 52"/>
          <p:cNvSpPr>
            <a:spLocks noChangeArrowheads="1"/>
          </p:cNvSpPr>
          <p:nvPr/>
        </p:nvSpPr>
        <p:spPr bwMode="auto">
          <a:xfrm>
            <a:off x="10094527" y="7457439"/>
            <a:ext cx="95278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310000</a:t>
            </a:r>
          </a:p>
        </p:txBody>
      </p:sp>
      <p:sp>
        <p:nvSpPr>
          <p:cNvPr id="17461" name="Rectangle 53"/>
          <p:cNvSpPr>
            <a:spLocks noChangeArrowheads="1"/>
          </p:cNvSpPr>
          <p:nvPr/>
        </p:nvSpPr>
        <p:spPr bwMode="auto">
          <a:xfrm>
            <a:off x="11162456" y="7457439"/>
            <a:ext cx="74958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Paris</a:t>
            </a:r>
          </a:p>
        </p:txBody>
      </p:sp>
      <p:sp>
        <p:nvSpPr>
          <p:cNvPr id="17463" name="Rectangle 55"/>
          <p:cNvSpPr>
            <a:spLocks noChangeArrowheads="1"/>
          </p:cNvSpPr>
          <p:nvPr/>
        </p:nvSpPr>
        <p:spPr bwMode="auto">
          <a:xfrm>
            <a:off x="7200056" y="7915767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P5</a:t>
            </a:r>
          </a:p>
        </p:txBody>
      </p:sp>
      <p:sp>
        <p:nvSpPr>
          <p:cNvPr id="17464" name="Rectangle 56"/>
          <p:cNvSpPr>
            <a:spLocks noChangeArrowheads="1"/>
          </p:cNvSpPr>
          <p:nvPr/>
        </p:nvSpPr>
        <p:spPr bwMode="auto">
          <a:xfrm>
            <a:off x="7806550" y="7915767"/>
            <a:ext cx="154206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CAD/CAM</a:t>
            </a:r>
          </a:p>
        </p:txBody>
      </p:sp>
      <p:sp>
        <p:nvSpPr>
          <p:cNvPr id="17465" name="Rectangle 57"/>
          <p:cNvSpPr>
            <a:spLocks noChangeArrowheads="1"/>
          </p:cNvSpPr>
          <p:nvPr/>
        </p:nvSpPr>
        <p:spPr bwMode="auto">
          <a:xfrm>
            <a:off x="10094528" y="7915767"/>
            <a:ext cx="95278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500000</a:t>
            </a:r>
          </a:p>
        </p:txBody>
      </p:sp>
      <p:sp>
        <p:nvSpPr>
          <p:cNvPr id="17466" name="Rectangle 58"/>
          <p:cNvSpPr>
            <a:spLocks noChangeArrowheads="1"/>
          </p:cNvSpPr>
          <p:nvPr/>
        </p:nvSpPr>
        <p:spPr bwMode="auto">
          <a:xfrm>
            <a:off x="11162457" y="7915767"/>
            <a:ext cx="964071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Boston</a:t>
            </a:r>
          </a:p>
        </p:txBody>
      </p:sp>
      <p:sp>
        <p:nvSpPr>
          <p:cNvPr id="17468" name="Rectangle 60"/>
          <p:cNvSpPr>
            <a:spLocks noChangeArrowheads="1"/>
          </p:cNvSpPr>
          <p:nvPr/>
        </p:nvSpPr>
        <p:spPr bwMode="auto">
          <a:xfrm>
            <a:off x="767644" y="6384995"/>
            <a:ext cx="5346418" cy="153528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69" name="Line 61"/>
          <p:cNvSpPr>
            <a:spLocks noChangeShapeType="1"/>
          </p:cNvSpPr>
          <p:nvPr/>
        </p:nvSpPr>
        <p:spPr bwMode="auto">
          <a:xfrm>
            <a:off x="785706" y="6917831"/>
            <a:ext cx="53283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70" name="Line 62"/>
          <p:cNvSpPr>
            <a:spLocks noChangeShapeType="1"/>
          </p:cNvSpPr>
          <p:nvPr/>
        </p:nvSpPr>
        <p:spPr bwMode="auto">
          <a:xfrm>
            <a:off x="4940018" y="6384995"/>
            <a:ext cx="0" cy="153528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71" name="Rectangle 63"/>
          <p:cNvSpPr>
            <a:spLocks noChangeArrowheads="1"/>
          </p:cNvSpPr>
          <p:nvPr/>
        </p:nvSpPr>
        <p:spPr bwMode="auto">
          <a:xfrm>
            <a:off x="743138" y="6536268"/>
            <a:ext cx="836977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PNO</a:t>
            </a:r>
          </a:p>
        </p:txBody>
      </p:sp>
      <p:sp>
        <p:nvSpPr>
          <p:cNvPr id="17472" name="Rectangle 64"/>
          <p:cNvSpPr>
            <a:spLocks noChangeArrowheads="1"/>
          </p:cNvSpPr>
          <p:nvPr/>
        </p:nvSpPr>
        <p:spPr bwMode="auto">
          <a:xfrm>
            <a:off x="1986479" y="6536268"/>
            <a:ext cx="1226707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PNAME</a:t>
            </a:r>
          </a:p>
        </p:txBody>
      </p:sp>
      <p:sp>
        <p:nvSpPr>
          <p:cNvPr id="17473" name="Rectangle 65"/>
          <p:cNvSpPr>
            <a:spLocks noChangeArrowheads="1"/>
          </p:cNvSpPr>
          <p:nvPr/>
        </p:nvSpPr>
        <p:spPr bwMode="auto">
          <a:xfrm>
            <a:off x="5169922" y="6482081"/>
            <a:ext cx="800032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LOC</a:t>
            </a:r>
          </a:p>
        </p:txBody>
      </p:sp>
      <p:grpSp>
        <p:nvGrpSpPr>
          <p:cNvPr id="17478" name="Group 70"/>
          <p:cNvGrpSpPr>
            <a:grpSpLocks/>
          </p:cNvGrpSpPr>
          <p:nvPr/>
        </p:nvGrpSpPr>
        <p:grpSpPr bwMode="auto">
          <a:xfrm>
            <a:off x="914401" y="6969759"/>
            <a:ext cx="5154506" cy="397369"/>
            <a:chOff x="405" y="3087"/>
            <a:chExt cx="2283" cy="176"/>
          </a:xfrm>
        </p:grpSpPr>
        <p:sp>
          <p:nvSpPr>
            <p:cNvPr id="17474" name="Rectangle 66"/>
            <p:cNvSpPr>
              <a:spLocks noChangeArrowheads="1"/>
            </p:cNvSpPr>
            <p:nvPr/>
          </p:nvSpPr>
          <p:spPr bwMode="auto">
            <a:xfrm>
              <a:off x="405" y="3087"/>
              <a:ext cx="20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P1</a:t>
              </a:r>
            </a:p>
          </p:txBody>
        </p:sp>
        <p:sp>
          <p:nvSpPr>
            <p:cNvPr id="17475" name="Rectangle 67"/>
            <p:cNvSpPr>
              <a:spLocks noChangeArrowheads="1"/>
            </p:cNvSpPr>
            <p:nvPr/>
          </p:nvSpPr>
          <p:spPr bwMode="auto">
            <a:xfrm>
              <a:off x="631" y="3087"/>
              <a:ext cx="899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Instrumentation</a:t>
              </a:r>
            </a:p>
          </p:txBody>
        </p:sp>
        <p:sp>
          <p:nvSpPr>
            <p:cNvPr id="17476" name="Rectangle 68"/>
            <p:cNvSpPr>
              <a:spLocks noChangeArrowheads="1"/>
            </p:cNvSpPr>
            <p:nvPr/>
          </p:nvSpPr>
          <p:spPr bwMode="auto">
            <a:xfrm>
              <a:off x="1655" y="3087"/>
              <a:ext cx="49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150000</a:t>
              </a:r>
            </a:p>
          </p:txBody>
        </p:sp>
        <p:sp>
          <p:nvSpPr>
            <p:cNvPr id="17477" name="Rectangle 69"/>
            <p:cNvSpPr>
              <a:spLocks noChangeArrowheads="1"/>
            </p:cNvSpPr>
            <p:nvPr/>
          </p:nvSpPr>
          <p:spPr bwMode="auto">
            <a:xfrm>
              <a:off x="2147" y="3087"/>
              <a:ext cx="541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Montreal</a:t>
              </a:r>
            </a:p>
          </p:txBody>
        </p:sp>
      </p:grpSp>
      <p:grpSp>
        <p:nvGrpSpPr>
          <p:cNvPr id="17483" name="Group 75"/>
          <p:cNvGrpSpPr>
            <a:grpSpLocks/>
          </p:cNvGrpSpPr>
          <p:nvPr/>
        </p:nvGrpSpPr>
        <p:grpSpPr bwMode="auto">
          <a:xfrm>
            <a:off x="914401" y="7457439"/>
            <a:ext cx="5260622" cy="397369"/>
            <a:chOff x="405" y="3303"/>
            <a:chExt cx="2330" cy="176"/>
          </a:xfrm>
        </p:grpSpPr>
        <p:sp>
          <p:nvSpPr>
            <p:cNvPr id="17479" name="Rectangle 71"/>
            <p:cNvSpPr>
              <a:spLocks noChangeArrowheads="1"/>
            </p:cNvSpPr>
            <p:nvPr/>
          </p:nvSpPr>
          <p:spPr bwMode="auto">
            <a:xfrm>
              <a:off x="405" y="3303"/>
              <a:ext cx="20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P2</a:t>
              </a:r>
            </a:p>
          </p:txBody>
        </p:sp>
        <p:sp>
          <p:nvSpPr>
            <p:cNvPr id="17480" name="Rectangle 72"/>
            <p:cNvSpPr>
              <a:spLocks noChangeArrowheads="1"/>
            </p:cNvSpPr>
            <p:nvPr/>
          </p:nvSpPr>
          <p:spPr bwMode="auto">
            <a:xfrm>
              <a:off x="651" y="3303"/>
              <a:ext cx="1023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Database Develop.</a:t>
              </a:r>
            </a:p>
          </p:txBody>
        </p:sp>
        <p:sp>
          <p:nvSpPr>
            <p:cNvPr id="17481" name="Rectangle 73"/>
            <p:cNvSpPr>
              <a:spLocks noChangeArrowheads="1"/>
            </p:cNvSpPr>
            <p:nvPr/>
          </p:nvSpPr>
          <p:spPr bwMode="auto">
            <a:xfrm>
              <a:off x="1687" y="3303"/>
              <a:ext cx="42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135000</a:t>
              </a:r>
            </a:p>
          </p:txBody>
        </p:sp>
        <p:sp>
          <p:nvSpPr>
            <p:cNvPr id="17482" name="Rectangle 74"/>
            <p:cNvSpPr>
              <a:spLocks noChangeArrowheads="1"/>
            </p:cNvSpPr>
            <p:nvPr/>
          </p:nvSpPr>
          <p:spPr bwMode="auto">
            <a:xfrm>
              <a:off x="2149" y="3303"/>
              <a:ext cx="58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New York</a:t>
              </a:r>
            </a:p>
          </p:txBody>
        </p:sp>
      </p:grpSp>
      <p:sp>
        <p:nvSpPr>
          <p:cNvPr id="17484" name="Rectangle 76"/>
          <p:cNvSpPr>
            <a:spLocks noChangeArrowheads="1"/>
          </p:cNvSpPr>
          <p:nvPr/>
        </p:nvSpPr>
        <p:spPr bwMode="auto">
          <a:xfrm>
            <a:off x="3694238" y="6536268"/>
            <a:ext cx="1324289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BUDGET</a:t>
            </a:r>
          </a:p>
        </p:txBody>
      </p:sp>
      <p:sp>
        <p:nvSpPr>
          <p:cNvPr id="17485" name="Line 77"/>
          <p:cNvSpPr>
            <a:spLocks noChangeShapeType="1"/>
          </p:cNvSpPr>
          <p:nvPr/>
        </p:nvSpPr>
        <p:spPr bwMode="auto">
          <a:xfrm>
            <a:off x="1490133" y="6384996"/>
            <a:ext cx="0" cy="52380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86" name="Line 78"/>
          <p:cNvSpPr>
            <a:spLocks noChangeShapeType="1"/>
          </p:cNvSpPr>
          <p:nvPr/>
        </p:nvSpPr>
        <p:spPr bwMode="auto">
          <a:xfrm>
            <a:off x="1490133" y="6384996"/>
            <a:ext cx="0" cy="52380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87" name="Line 79"/>
          <p:cNvSpPr>
            <a:spLocks noChangeShapeType="1"/>
          </p:cNvSpPr>
          <p:nvPr/>
        </p:nvSpPr>
        <p:spPr bwMode="auto">
          <a:xfrm>
            <a:off x="1490133" y="6384996"/>
            <a:ext cx="0" cy="52380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88" name="Line 80"/>
          <p:cNvSpPr>
            <a:spLocks noChangeShapeType="1"/>
          </p:cNvSpPr>
          <p:nvPr/>
        </p:nvSpPr>
        <p:spPr bwMode="auto">
          <a:xfrm>
            <a:off x="1490133" y="6384995"/>
            <a:ext cx="0" cy="153528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89" name="Line 81"/>
          <p:cNvSpPr>
            <a:spLocks noChangeShapeType="1"/>
          </p:cNvSpPr>
          <p:nvPr/>
        </p:nvSpPr>
        <p:spPr bwMode="auto">
          <a:xfrm>
            <a:off x="3711787" y="6384995"/>
            <a:ext cx="0" cy="153528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90" name="Line 82"/>
          <p:cNvSpPr>
            <a:spLocks noChangeShapeType="1"/>
          </p:cNvSpPr>
          <p:nvPr/>
        </p:nvSpPr>
        <p:spPr bwMode="auto">
          <a:xfrm>
            <a:off x="3711787" y="6384995"/>
            <a:ext cx="0" cy="54186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91" name="Line 83"/>
          <p:cNvSpPr>
            <a:spLocks noChangeShapeType="1"/>
          </p:cNvSpPr>
          <p:nvPr/>
        </p:nvSpPr>
        <p:spPr bwMode="auto">
          <a:xfrm>
            <a:off x="3711787" y="6384995"/>
            <a:ext cx="0" cy="54186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92" name="Line 84"/>
          <p:cNvSpPr>
            <a:spLocks noChangeShapeType="1"/>
          </p:cNvSpPr>
          <p:nvPr/>
        </p:nvSpPr>
        <p:spPr bwMode="auto">
          <a:xfrm>
            <a:off x="3711787" y="6384995"/>
            <a:ext cx="0" cy="54186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93" name="Line 85"/>
          <p:cNvSpPr>
            <a:spLocks noChangeShapeType="1"/>
          </p:cNvSpPr>
          <p:nvPr/>
        </p:nvSpPr>
        <p:spPr bwMode="auto">
          <a:xfrm>
            <a:off x="7064588" y="6917831"/>
            <a:ext cx="5312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94" name="Line 86"/>
          <p:cNvSpPr>
            <a:spLocks noChangeShapeType="1"/>
          </p:cNvSpPr>
          <p:nvPr/>
        </p:nvSpPr>
        <p:spPr bwMode="auto">
          <a:xfrm>
            <a:off x="11194062" y="6384996"/>
            <a:ext cx="0" cy="195072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95" name="Rectangle 87"/>
          <p:cNvSpPr>
            <a:spLocks noChangeArrowheads="1"/>
          </p:cNvSpPr>
          <p:nvPr/>
        </p:nvSpPr>
        <p:spPr bwMode="auto">
          <a:xfrm>
            <a:off x="7145299" y="5827326"/>
            <a:ext cx="1098416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ook Antiqua"/>
              </a:rPr>
              <a:t>PROJ</a:t>
            </a:r>
            <a:r>
              <a:rPr lang="en-US" sz="2400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11451455" y="4034649"/>
            <a:ext cx="132305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New York</a:t>
            </a:r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11451455" y="3745654"/>
            <a:ext cx="132305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New York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7378423" y="2862862"/>
            <a:ext cx="5346420" cy="21223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7378423" y="2384213"/>
            <a:ext cx="918916" cy="45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ook Antiqua"/>
              </a:rPr>
              <a:t>PROJ</a:t>
            </a:r>
            <a:endParaRPr lang="en-US" sz="1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7373907" y="2937369"/>
            <a:ext cx="760871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PNO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8586334" y="2937369"/>
            <a:ext cx="1149209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PNAME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10295473" y="2937369"/>
            <a:ext cx="1246294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BUDGET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11769802" y="2937369"/>
            <a:ext cx="722489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LOC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7525178" y="3447627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P1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8012858" y="3447627"/>
            <a:ext cx="202940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Instrumentation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10426424" y="3447627"/>
            <a:ext cx="95278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Book Antiqua"/>
              </a:rPr>
              <a:t>150000</a:t>
            </a:r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11451455" y="3447627"/>
            <a:ext cx="122145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Montreal</a:t>
            </a:r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7510512" y="3980463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P3 </a:t>
            </a:r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8012858" y="3980463"/>
            <a:ext cx="154208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CAD/CAM</a:t>
            </a:r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10426424" y="3980463"/>
            <a:ext cx="95278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Book Antiqua"/>
              </a:rPr>
              <a:t>250000</a:t>
            </a:r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7525178" y="3727591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P2</a:t>
            </a:r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8012858" y="3727591"/>
            <a:ext cx="236442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Database Develop.</a:t>
            </a:r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10426424" y="3727591"/>
            <a:ext cx="95278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Book Antiqua"/>
              </a:rPr>
              <a:t>135000</a:t>
            </a:r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7525178" y="4278489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P4</a:t>
            </a:r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8012858" y="4278489"/>
            <a:ext cx="164817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Maintenance</a:t>
            </a:r>
          </a:p>
        </p:txBody>
      </p:sp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10426424" y="4278489"/>
            <a:ext cx="95278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Book Antiqua"/>
              </a:rPr>
              <a:t>310000</a:t>
            </a:r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11451455" y="4278489"/>
            <a:ext cx="74958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Paris</a:t>
            </a:r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7525178" y="4567485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P5</a:t>
            </a:r>
          </a:p>
        </p:txBody>
      </p:sp>
      <p:sp>
        <p:nvSpPr>
          <p:cNvPr id="17435" name="Rectangle 27"/>
          <p:cNvSpPr>
            <a:spLocks noChangeArrowheads="1"/>
          </p:cNvSpPr>
          <p:nvPr/>
        </p:nvSpPr>
        <p:spPr bwMode="auto">
          <a:xfrm>
            <a:off x="8012858" y="4567485"/>
            <a:ext cx="154208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CAD/CAM</a:t>
            </a:r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10426424" y="4567485"/>
            <a:ext cx="95278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Book Antiqua"/>
              </a:rPr>
              <a:t>500000</a:t>
            </a:r>
          </a:p>
        </p:txBody>
      </p:sp>
      <p:sp>
        <p:nvSpPr>
          <p:cNvPr id="17437" name="Rectangle 29"/>
          <p:cNvSpPr>
            <a:spLocks noChangeArrowheads="1"/>
          </p:cNvSpPr>
          <p:nvPr/>
        </p:nvSpPr>
        <p:spPr bwMode="auto">
          <a:xfrm>
            <a:off x="11451455" y="4567485"/>
            <a:ext cx="964071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Boston</a:t>
            </a:r>
          </a:p>
        </p:txBody>
      </p:sp>
      <p:sp>
        <p:nvSpPr>
          <p:cNvPr id="17496" name="Line 88"/>
          <p:cNvSpPr>
            <a:spLocks noChangeShapeType="1"/>
          </p:cNvSpPr>
          <p:nvPr/>
        </p:nvSpPr>
        <p:spPr bwMode="auto">
          <a:xfrm>
            <a:off x="7378423" y="3379893"/>
            <a:ext cx="535319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97" name="Line 89"/>
          <p:cNvSpPr>
            <a:spLocks noChangeShapeType="1"/>
          </p:cNvSpPr>
          <p:nvPr/>
        </p:nvSpPr>
        <p:spPr bwMode="auto">
          <a:xfrm>
            <a:off x="8067045" y="2860604"/>
            <a:ext cx="0" cy="21245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98" name="Line 90"/>
          <p:cNvSpPr>
            <a:spLocks noChangeShapeType="1"/>
          </p:cNvSpPr>
          <p:nvPr/>
        </p:nvSpPr>
        <p:spPr bwMode="auto">
          <a:xfrm>
            <a:off x="10354175" y="2860604"/>
            <a:ext cx="0" cy="21245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99" name="Line 91"/>
          <p:cNvSpPr>
            <a:spLocks noChangeShapeType="1"/>
          </p:cNvSpPr>
          <p:nvPr/>
        </p:nvSpPr>
        <p:spPr bwMode="auto">
          <a:xfrm>
            <a:off x="11442424" y="2860604"/>
            <a:ext cx="0" cy="21245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Fragmentation Alternatives – Vertical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4978" y="2790825"/>
            <a:ext cx="6421438" cy="2736850"/>
          </a:xfrm>
          <a:noFill/>
          <a:ln/>
        </p:spPr>
        <p:txBody>
          <a:bodyPr/>
          <a:lstStyle/>
          <a:p>
            <a:pPr marL="1537523" indent="-1537523">
              <a:buNone/>
            </a:pPr>
            <a:r>
              <a:rPr lang="en-US" dirty="0"/>
              <a:t>PROJ</a:t>
            </a:r>
            <a:r>
              <a:rPr lang="en-US" baseline="-25000" dirty="0"/>
              <a:t>1</a:t>
            </a:r>
            <a:r>
              <a:rPr lang="en-US" dirty="0"/>
              <a:t>:	information about project budgets</a:t>
            </a:r>
          </a:p>
          <a:p>
            <a:pPr marL="1537523" indent="-1537523">
              <a:buNone/>
            </a:pPr>
            <a:r>
              <a:rPr lang="en-US" dirty="0"/>
              <a:t>PROJ</a:t>
            </a:r>
            <a:r>
              <a:rPr lang="en-US" baseline="-25000" dirty="0"/>
              <a:t>2</a:t>
            </a:r>
            <a:r>
              <a:rPr lang="en-US" dirty="0"/>
              <a:t>:	information about project names and locations</a:t>
            </a:r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1934916" y="6644641"/>
            <a:ext cx="2174239" cy="212231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9493" name="Rectangle 37"/>
          <p:cNvSpPr>
            <a:spLocks noChangeArrowheads="1"/>
          </p:cNvSpPr>
          <p:nvPr/>
        </p:nvSpPr>
        <p:spPr bwMode="auto">
          <a:xfrm>
            <a:off x="1892347" y="6719147"/>
            <a:ext cx="836977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PNO</a:t>
            </a:r>
          </a:p>
        </p:txBody>
      </p:sp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2716620" y="6719147"/>
            <a:ext cx="1324289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BUDGET</a:t>
            </a:r>
          </a:p>
        </p:txBody>
      </p:sp>
      <p:sp>
        <p:nvSpPr>
          <p:cNvPr id="19495" name="Rectangle 39"/>
          <p:cNvSpPr>
            <a:spLocks noChangeArrowheads="1"/>
          </p:cNvSpPr>
          <p:nvPr/>
        </p:nvSpPr>
        <p:spPr bwMode="auto">
          <a:xfrm>
            <a:off x="2043826" y="7229405"/>
            <a:ext cx="543051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P1</a:t>
            </a:r>
          </a:p>
        </p:txBody>
      </p:sp>
      <p:sp>
        <p:nvSpPr>
          <p:cNvPr id="19496" name="Rectangle 40"/>
          <p:cNvSpPr>
            <a:spLocks noChangeArrowheads="1"/>
          </p:cNvSpPr>
          <p:nvPr/>
        </p:nvSpPr>
        <p:spPr bwMode="auto">
          <a:xfrm>
            <a:off x="2842647" y="7229405"/>
            <a:ext cx="1029337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150000</a:t>
            </a:r>
          </a:p>
        </p:txBody>
      </p:sp>
      <p:sp>
        <p:nvSpPr>
          <p:cNvPr id="19497" name="Rectangle 41"/>
          <p:cNvSpPr>
            <a:spLocks noChangeArrowheads="1"/>
          </p:cNvSpPr>
          <p:nvPr/>
        </p:nvSpPr>
        <p:spPr bwMode="auto">
          <a:xfrm>
            <a:off x="2043826" y="7789334"/>
            <a:ext cx="543051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P3 </a:t>
            </a:r>
          </a:p>
        </p:txBody>
      </p:sp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2842647" y="7789334"/>
            <a:ext cx="1029337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250000</a:t>
            </a:r>
          </a:p>
        </p:txBody>
      </p:sp>
      <p:sp>
        <p:nvSpPr>
          <p:cNvPr id="19499" name="Rectangle 43"/>
          <p:cNvSpPr>
            <a:spLocks noChangeArrowheads="1"/>
          </p:cNvSpPr>
          <p:nvPr/>
        </p:nvSpPr>
        <p:spPr bwMode="auto">
          <a:xfrm>
            <a:off x="2043826" y="7500338"/>
            <a:ext cx="543051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P2</a:t>
            </a:r>
          </a:p>
        </p:txBody>
      </p:sp>
      <p:sp>
        <p:nvSpPr>
          <p:cNvPr id="19500" name="Rectangle 44"/>
          <p:cNvSpPr>
            <a:spLocks noChangeArrowheads="1"/>
          </p:cNvSpPr>
          <p:nvPr/>
        </p:nvSpPr>
        <p:spPr bwMode="auto">
          <a:xfrm>
            <a:off x="2842647" y="7500338"/>
            <a:ext cx="1029337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135000</a:t>
            </a:r>
          </a:p>
        </p:txBody>
      </p:sp>
      <p:sp>
        <p:nvSpPr>
          <p:cNvPr id="19501" name="Rectangle 45"/>
          <p:cNvSpPr>
            <a:spLocks noChangeArrowheads="1"/>
          </p:cNvSpPr>
          <p:nvPr/>
        </p:nvSpPr>
        <p:spPr bwMode="auto">
          <a:xfrm>
            <a:off x="2043826" y="8060267"/>
            <a:ext cx="543051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P4</a:t>
            </a:r>
          </a:p>
        </p:txBody>
      </p:sp>
      <p:sp>
        <p:nvSpPr>
          <p:cNvPr id="19502" name="Rectangle 46"/>
          <p:cNvSpPr>
            <a:spLocks noChangeArrowheads="1"/>
          </p:cNvSpPr>
          <p:nvPr/>
        </p:nvSpPr>
        <p:spPr bwMode="auto">
          <a:xfrm>
            <a:off x="2842647" y="8060267"/>
            <a:ext cx="1029337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310000</a:t>
            </a:r>
          </a:p>
        </p:txBody>
      </p:sp>
      <p:sp>
        <p:nvSpPr>
          <p:cNvPr id="19503" name="Rectangle 47"/>
          <p:cNvSpPr>
            <a:spLocks noChangeArrowheads="1"/>
          </p:cNvSpPr>
          <p:nvPr/>
        </p:nvSpPr>
        <p:spPr bwMode="auto">
          <a:xfrm>
            <a:off x="2043826" y="8349263"/>
            <a:ext cx="543051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P5</a:t>
            </a:r>
          </a:p>
        </p:txBody>
      </p:sp>
      <p:sp>
        <p:nvSpPr>
          <p:cNvPr id="19504" name="Rectangle 48"/>
          <p:cNvSpPr>
            <a:spLocks noChangeArrowheads="1"/>
          </p:cNvSpPr>
          <p:nvPr/>
        </p:nvSpPr>
        <p:spPr bwMode="auto">
          <a:xfrm>
            <a:off x="2842647" y="8349263"/>
            <a:ext cx="1029337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500000</a:t>
            </a:r>
          </a:p>
        </p:txBody>
      </p:sp>
      <p:sp>
        <p:nvSpPr>
          <p:cNvPr id="19505" name="Line 49"/>
          <p:cNvSpPr>
            <a:spLocks noChangeShapeType="1"/>
          </p:cNvSpPr>
          <p:nvPr/>
        </p:nvSpPr>
        <p:spPr bwMode="auto">
          <a:xfrm>
            <a:off x="1934916" y="7161671"/>
            <a:ext cx="217423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9506" name="Line 50"/>
          <p:cNvSpPr>
            <a:spLocks noChangeShapeType="1"/>
          </p:cNvSpPr>
          <p:nvPr/>
        </p:nvSpPr>
        <p:spPr bwMode="auto">
          <a:xfrm>
            <a:off x="2623538" y="6642382"/>
            <a:ext cx="0" cy="21245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9508" name="Rectangle 52"/>
          <p:cNvSpPr>
            <a:spLocks noChangeArrowheads="1"/>
          </p:cNvSpPr>
          <p:nvPr/>
        </p:nvSpPr>
        <p:spPr bwMode="auto">
          <a:xfrm>
            <a:off x="6269853" y="6644640"/>
            <a:ext cx="4413956" cy="212231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9509" name="Rectangle 53"/>
          <p:cNvSpPr>
            <a:spLocks noChangeArrowheads="1"/>
          </p:cNvSpPr>
          <p:nvPr/>
        </p:nvSpPr>
        <p:spPr bwMode="auto">
          <a:xfrm>
            <a:off x="6265337" y="6719146"/>
            <a:ext cx="760871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PNO</a:t>
            </a:r>
          </a:p>
        </p:txBody>
      </p:sp>
      <p:sp>
        <p:nvSpPr>
          <p:cNvPr id="19510" name="Rectangle 54"/>
          <p:cNvSpPr>
            <a:spLocks noChangeArrowheads="1"/>
          </p:cNvSpPr>
          <p:nvPr/>
        </p:nvSpPr>
        <p:spPr bwMode="auto">
          <a:xfrm>
            <a:off x="7477764" y="6719146"/>
            <a:ext cx="1149209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PNAME</a:t>
            </a:r>
          </a:p>
        </p:txBody>
      </p:sp>
      <p:sp>
        <p:nvSpPr>
          <p:cNvPr id="19511" name="Rectangle 55"/>
          <p:cNvSpPr>
            <a:spLocks noChangeArrowheads="1"/>
          </p:cNvSpPr>
          <p:nvPr/>
        </p:nvSpPr>
        <p:spPr bwMode="auto">
          <a:xfrm>
            <a:off x="9624911" y="6719146"/>
            <a:ext cx="722489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LOC</a:t>
            </a:r>
          </a:p>
        </p:txBody>
      </p:sp>
      <p:sp>
        <p:nvSpPr>
          <p:cNvPr id="19512" name="Rectangle 56"/>
          <p:cNvSpPr>
            <a:spLocks noChangeArrowheads="1"/>
          </p:cNvSpPr>
          <p:nvPr/>
        </p:nvSpPr>
        <p:spPr bwMode="auto">
          <a:xfrm>
            <a:off x="6416608" y="7229404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P1</a:t>
            </a:r>
          </a:p>
        </p:txBody>
      </p:sp>
      <p:sp>
        <p:nvSpPr>
          <p:cNvPr id="19513" name="Rectangle 57"/>
          <p:cNvSpPr>
            <a:spLocks noChangeArrowheads="1"/>
          </p:cNvSpPr>
          <p:nvPr/>
        </p:nvSpPr>
        <p:spPr bwMode="auto">
          <a:xfrm>
            <a:off x="7001005" y="7229404"/>
            <a:ext cx="202974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Instrumentation</a:t>
            </a:r>
          </a:p>
        </p:txBody>
      </p:sp>
      <p:sp>
        <p:nvSpPr>
          <p:cNvPr id="19514" name="Rectangle 58"/>
          <p:cNvSpPr>
            <a:spLocks noChangeArrowheads="1"/>
          </p:cNvSpPr>
          <p:nvPr/>
        </p:nvSpPr>
        <p:spPr bwMode="auto">
          <a:xfrm>
            <a:off x="9313338" y="7229404"/>
            <a:ext cx="122145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Montreal</a:t>
            </a:r>
          </a:p>
        </p:txBody>
      </p:sp>
      <p:sp>
        <p:nvSpPr>
          <p:cNvPr id="19515" name="Rectangle 59"/>
          <p:cNvSpPr>
            <a:spLocks noChangeArrowheads="1"/>
          </p:cNvSpPr>
          <p:nvPr/>
        </p:nvSpPr>
        <p:spPr bwMode="auto">
          <a:xfrm>
            <a:off x="6416608" y="7789333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P3 </a:t>
            </a:r>
          </a:p>
        </p:txBody>
      </p:sp>
      <p:sp>
        <p:nvSpPr>
          <p:cNvPr id="19516" name="Rectangle 60"/>
          <p:cNvSpPr>
            <a:spLocks noChangeArrowheads="1"/>
          </p:cNvSpPr>
          <p:nvPr/>
        </p:nvSpPr>
        <p:spPr bwMode="auto">
          <a:xfrm>
            <a:off x="7001005" y="7789333"/>
            <a:ext cx="154206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CAD/CAM</a:t>
            </a:r>
          </a:p>
        </p:txBody>
      </p:sp>
      <p:sp>
        <p:nvSpPr>
          <p:cNvPr id="19517" name="Rectangle 61"/>
          <p:cNvSpPr>
            <a:spLocks noChangeArrowheads="1"/>
          </p:cNvSpPr>
          <p:nvPr/>
        </p:nvSpPr>
        <p:spPr bwMode="auto">
          <a:xfrm>
            <a:off x="9313338" y="7789333"/>
            <a:ext cx="132305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New York</a:t>
            </a:r>
          </a:p>
        </p:txBody>
      </p:sp>
      <p:sp>
        <p:nvSpPr>
          <p:cNvPr id="19518" name="Rectangle 62"/>
          <p:cNvSpPr>
            <a:spLocks noChangeArrowheads="1"/>
          </p:cNvSpPr>
          <p:nvPr/>
        </p:nvSpPr>
        <p:spPr bwMode="auto">
          <a:xfrm>
            <a:off x="6416608" y="7500338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P2</a:t>
            </a:r>
          </a:p>
        </p:txBody>
      </p:sp>
      <p:sp>
        <p:nvSpPr>
          <p:cNvPr id="19519" name="Rectangle 63"/>
          <p:cNvSpPr>
            <a:spLocks noChangeArrowheads="1"/>
          </p:cNvSpPr>
          <p:nvPr/>
        </p:nvSpPr>
        <p:spPr bwMode="auto">
          <a:xfrm>
            <a:off x="7001005" y="7500338"/>
            <a:ext cx="2309707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Database Develop.</a:t>
            </a:r>
          </a:p>
        </p:txBody>
      </p:sp>
      <p:sp>
        <p:nvSpPr>
          <p:cNvPr id="19520" name="Rectangle 64"/>
          <p:cNvSpPr>
            <a:spLocks noChangeArrowheads="1"/>
          </p:cNvSpPr>
          <p:nvPr/>
        </p:nvSpPr>
        <p:spPr bwMode="auto">
          <a:xfrm>
            <a:off x="9313338" y="7500338"/>
            <a:ext cx="132305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New York</a:t>
            </a:r>
          </a:p>
        </p:txBody>
      </p:sp>
      <p:sp>
        <p:nvSpPr>
          <p:cNvPr id="19521" name="Rectangle 65"/>
          <p:cNvSpPr>
            <a:spLocks noChangeArrowheads="1"/>
          </p:cNvSpPr>
          <p:nvPr/>
        </p:nvSpPr>
        <p:spPr bwMode="auto">
          <a:xfrm>
            <a:off x="6416608" y="8060267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P4</a:t>
            </a:r>
          </a:p>
        </p:txBody>
      </p:sp>
      <p:sp>
        <p:nvSpPr>
          <p:cNvPr id="19522" name="Rectangle 66"/>
          <p:cNvSpPr>
            <a:spLocks noChangeArrowheads="1"/>
          </p:cNvSpPr>
          <p:nvPr/>
        </p:nvSpPr>
        <p:spPr bwMode="auto">
          <a:xfrm>
            <a:off x="7001005" y="8060267"/>
            <a:ext cx="164817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Maintenance</a:t>
            </a:r>
          </a:p>
        </p:txBody>
      </p:sp>
      <p:sp>
        <p:nvSpPr>
          <p:cNvPr id="19523" name="Rectangle 67"/>
          <p:cNvSpPr>
            <a:spLocks noChangeArrowheads="1"/>
          </p:cNvSpPr>
          <p:nvPr/>
        </p:nvSpPr>
        <p:spPr bwMode="auto">
          <a:xfrm>
            <a:off x="9313338" y="8060267"/>
            <a:ext cx="74958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Paris</a:t>
            </a:r>
          </a:p>
        </p:txBody>
      </p:sp>
      <p:sp>
        <p:nvSpPr>
          <p:cNvPr id="19524" name="Rectangle 68"/>
          <p:cNvSpPr>
            <a:spLocks noChangeArrowheads="1"/>
          </p:cNvSpPr>
          <p:nvPr/>
        </p:nvSpPr>
        <p:spPr bwMode="auto">
          <a:xfrm>
            <a:off x="6416608" y="8349262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P5</a:t>
            </a:r>
          </a:p>
        </p:txBody>
      </p:sp>
      <p:sp>
        <p:nvSpPr>
          <p:cNvPr id="19525" name="Rectangle 69"/>
          <p:cNvSpPr>
            <a:spLocks noChangeArrowheads="1"/>
          </p:cNvSpPr>
          <p:nvPr/>
        </p:nvSpPr>
        <p:spPr bwMode="auto">
          <a:xfrm>
            <a:off x="7001005" y="8349262"/>
            <a:ext cx="154206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CAD/CAM</a:t>
            </a:r>
          </a:p>
        </p:txBody>
      </p:sp>
      <p:sp>
        <p:nvSpPr>
          <p:cNvPr id="19526" name="Rectangle 70"/>
          <p:cNvSpPr>
            <a:spLocks noChangeArrowheads="1"/>
          </p:cNvSpPr>
          <p:nvPr/>
        </p:nvSpPr>
        <p:spPr bwMode="auto">
          <a:xfrm>
            <a:off x="9313338" y="8349262"/>
            <a:ext cx="964071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Boston</a:t>
            </a:r>
          </a:p>
        </p:txBody>
      </p:sp>
      <p:sp>
        <p:nvSpPr>
          <p:cNvPr id="19527" name="Line 71"/>
          <p:cNvSpPr>
            <a:spLocks noChangeShapeType="1"/>
          </p:cNvSpPr>
          <p:nvPr/>
        </p:nvSpPr>
        <p:spPr bwMode="auto">
          <a:xfrm>
            <a:off x="6269853" y="7161671"/>
            <a:ext cx="44139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9528" name="Line 72"/>
          <p:cNvSpPr>
            <a:spLocks noChangeShapeType="1"/>
          </p:cNvSpPr>
          <p:nvPr/>
        </p:nvSpPr>
        <p:spPr bwMode="auto">
          <a:xfrm>
            <a:off x="6958475" y="6642382"/>
            <a:ext cx="0" cy="21245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9529" name="Line 73"/>
          <p:cNvSpPr>
            <a:spLocks noChangeShapeType="1"/>
          </p:cNvSpPr>
          <p:nvPr/>
        </p:nvSpPr>
        <p:spPr bwMode="auto">
          <a:xfrm>
            <a:off x="9245604" y="6642382"/>
            <a:ext cx="0" cy="21245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9531" name="Rectangle 75"/>
          <p:cNvSpPr>
            <a:spLocks noChangeArrowheads="1"/>
          </p:cNvSpPr>
          <p:nvPr/>
        </p:nvSpPr>
        <p:spPr bwMode="auto">
          <a:xfrm>
            <a:off x="1877904" y="6084713"/>
            <a:ext cx="1098416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ook Antiqua"/>
              </a:rPr>
              <a:t>PROJ</a:t>
            </a:r>
            <a:r>
              <a:rPr lang="en-US" sz="2400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19532" name="Rectangle 76"/>
          <p:cNvSpPr>
            <a:spLocks noChangeArrowheads="1"/>
          </p:cNvSpPr>
          <p:nvPr/>
        </p:nvSpPr>
        <p:spPr bwMode="auto">
          <a:xfrm>
            <a:off x="6276055" y="6084713"/>
            <a:ext cx="1098416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ook Antiqua"/>
              </a:rPr>
              <a:t>PROJ</a:t>
            </a:r>
            <a:r>
              <a:rPr lang="en-US" sz="2400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19563" name="Rectangle 107"/>
          <p:cNvSpPr>
            <a:spLocks noChangeArrowheads="1"/>
          </p:cNvSpPr>
          <p:nvPr/>
        </p:nvSpPr>
        <p:spPr bwMode="auto">
          <a:xfrm>
            <a:off x="11455971" y="4034649"/>
            <a:ext cx="132305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New York</a:t>
            </a:r>
          </a:p>
        </p:txBody>
      </p:sp>
      <p:sp>
        <p:nvSpPr>
          <p:cNvPr id="19564" name="Rectangle 108"/>
          <p:cNvSpPr>
            <a:spLocks noChangeArrowheads="1"/>
          </p:cNvSpPr>
          <p:nvPr/>
        </p:nvSpPr>
        <p:spPr bwMode="auto">
          <a:xfrm>
            <a:off x="11455971" y="3745654"/>
            <a:ext cx="132305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New York</a:t>
            </a:r>
          </a:p>
        </p:txBody>
      </p:sp>
      <p:sp>
        <p:nvSpPr>
          <p:cNvPr id="19565" name="Rectangle 109"/>
          <p:cNvSpPr>
            <a:spLocks noChangeArrowheads="1"/>
          </p:cNvSpPr>
          <p:nvPr/>
        </p:nvSpPr>
        <p:spPr bwMode="auto">
          <a:xfrm>
            <a:off x="7378423" y="2862862"/>
            <a:ext cx="5346420" cy="21223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9566" name="Rectangle 110"/>
          <p:cNvSpPr>
            <a:spLocks noChangeArrowheads="1"/>
          </p:cNvSpPr>
          <p:nvPr/>
        </p:nvSpPr>
        <p:spPr bwMode="auto">
          <a:xfrm>
            <a:off x="7378423" y="2384213"/>
            <a:ext cx="918916" cy="45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ook Antiqua"/>
              </a:rPr>
              <a:t>PROJ</a:t>
            </a:r>
          </a:p>
        </p:txBody>
      </p:sp>
      <p:sp>
        <p:nvSpPr>
          <p:cNvPr id="19567" name="Rectangle 111"/>
          <p:cNvSpPr>
            <a:spLocks noChangeArrowheads="1"/>
          </p:cNvSpPr>
          <p:nvPr/>
        </p:nvSpPr>
        <p:spPr bwMode="auto">
          <a:xfrm>
            <a:off x="7373907" y="2937369"/>
            <a:ext cx="760871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PNO</a:t>
            </a:r>
          </a:p>
        </p:txBody>
      </p:sp>
      <p:sp>
        <p:nvSpPr>
          <p:cNvPr id="19568" name="Rectangle 112"/>
          <p:cNvSpPr>
            <a:spLocks noChangeArrowheads="1"/>
          </p:cNvSpPr>
          <p:nvPr/>
        </p:nvSpPr>
        <p:spPr bwMode="auto">
          <a:xfrm>
            <a:off x="8586334" y="2937369"/>
            <a:ext cx="1149209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PNAME</a:t>
            </a:r>
          </a:p>
        </p:txBody>
      </p:sp>
      <p:sp>
        <p:nvSpPr>
          <p:cNvPr id="19569" name="Rectangle 113"/>
          <p:cNvSpPr>
            <a:spLocks noChangeArrowheads="1"/>
          </p:cNvSpPr>
          <p:nvPr/>
        </p:nvSpPr>
        <p:spPr bwMode="auto">
          <a:xfrm>
            <a:off x="10295473" y="2937369"/>
            <a:ext cx="1246294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BUDGET</a:t>
            </a:r>
          </a:p>
        </p:txBody>
      </p:sp>
      <p:sp>
        <p:nvSpPr>
          <p:cNvPr id="19570" name="Rectangle 114"/>
          <p:cNvSpPr>
            <a:spLocks noChangeArrowheads="1"/>
          </p:cNvSpPr>
          <p:nvPr/>
        </p:nvSpPr>
        <p:spPr bwMode="auto">
          <a:xfrm>
            <a:off x="11769802" y="2937369"/>
            <a:ext cx="722489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LOC</a:t>
            </a:r>
          </a:p>
        </p:txBody>
      </p:sp>
      <p:sp>
        <p:nvSpPr>
          <p:cNvPr id="19571" name="Rectangle 115"/>
          <p:cNvSpPr>
            <a:spLocks noChangeArrowheads="1"/>
          </p:cNvSpPr>
          <p:nvPr/>
        </p:nvSpPr>
        <p:spPr bwMode="auto">
          <a:xfrm>
            <a:off x="7525178" y="3447627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P1</a:t>
            </a:r>
          </a:p>
        </p:txBody>
      </p:sp>
      <p:sp>
        <p:nvSpPr>
          <p:cNvPr id="19572" name="Rectangle 116"/>
          <p:cNvSpPr>
            <a:spLocks noChangeArrowheads="1"/>
          </p:cNvSpPr>
          <p:nvPr/>
        </p:nvSpPr>
        <p:spPr bwMode="auto">
          <a:xfrm>
            <a:off x="8153132" y="3447627"/>
            <a:ext cx="202974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Instrumentation</a:t>
            </a:r>
          </a:p>
        </p:txBody>
      </p:sp>
      <p:sp>
        <p:nvSpPr>
          <p:cNvPr id="19573" name="Rectangle 117"/>
          <p:cNvSpPr>
            <a:spLocks noChangeArrowheads="1"/>
          </p:cNvSpPr>
          <p:nvPr/>
        </p:nvSpPr>
        <p:spPr bwMode="auto">
          <a:xfrm>
            <a:off x="10437713" y="3447627"/>
            <a:ext cx="95278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150000</a:t>
            </a:r>
          </a:p>
        </p:txBody>
      </p:sp>
      <p:sp>
        <p:nvSpPr>
          <p:cNvPr id="19574" name="Rectangle 118"/>
          <p:cNvSpPr>
            <a:spLocks noChangeArrowheads="1"/>
          </p:cNvSpPr>
          <p:nvPr/>
        </p:nvSpPr>
        <p:spPr bwMode="auto">
          <a:xfrm>
            <a:off x="11451455" y="3447627"/>
            <a:ext cx="122145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Montreal</a:t>
            </a:r>
          </a:p>
        </p:txBody>
      </p:sp>
      <p:sp>
        <p:nvSpPr>
          <p:cNvPr id="19575" name="Rectangle 119"/>
          <p:cNvSpPr>
            <a:spLocks noChangeArrowheads="1"/>
          </p:cNvSpPr>
          <p:nvPr/>
        </p:nvSpPr>
        <p:spPr bwMode="auto">
          <a:xfrm>
            <a:off x="7527445" y="3980463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P3 </a:t>
            </a:r>
          </a:p>
        </p:txBody>
      </p:sp>
      <p:sp>
        <p:nvSpPr>
          <p:cNvPr id="19576" name="Rectangle 120"/>
          <p:cNvSpPr>
            <a:spLocks noChangeArrowheads="1"/>
          </p:cNvSpPr>
          <p:nvPr/>
        </p:nvSpPr>
        <p:spPr bwMode="auto">
          <a:xfrm>
            <a:off x="8153132" y="3980463"/>
            <a:ext cx="154206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CAD/CAM</a:t>
            </a:r>
          </a:p>
        </p:txBody>
      </p:sp>
      <p:sp>
        <p:nvSpPr>
          <p:cNvPr id="19577" name="Rectangle 121"/>
          <p:cNvSpPr>
            <a:spLocks noChangeArrowheads="1"/>
          </p:cNvSpPr>
          <p:nvPr/>
        </p:nvSpPr>
        <p:spPr bwMode="auto">
          <a:xfrm>
            <a:off x="10426424" y="3980463"/>
            <a:ext cx="95278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Book Antiqua"/>
              </a:rPr>
              <a:t>250000</a:t>
            </a:r>
          </a:p>
        </p:txBody>
      </p:sp>
      <p:sp>
        <p:nvSpPr>
          <p:cNvPr id="19578" name="Rectangle 122"/>
          <p:cNvSpPr>
            <a:spLocks noChangeArrowheads="1"/>
          </p:cNvSpPr>
          <p:nvPr/>
        </p:nvSpPr>
        <p:spPr bwMode="auto">
          <a:xfrm>
            <a:off x="7525178" y="3727591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P2</a:t>
            </a:r>
          </a:p>
        </p:txBody>
      </p:sp>
      <p:sp>
        <p:nvSpPr>
          <p:cNvPr id="19579" name="Rectangle 123"/>
          <p:cNvSpPr>
            <a:spLocks noChangeArrowheads="1"/>
          </p:cNvSpPr>
          <p:nvPr/>
        </p:nvSpPr>
        <p:spPr bwMode="auto">
          <a:xfrm>
            <a:off x="8153132" y="3727591"/>
            <a:ext cx="230970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Database Develop.</a:t>
            </a:r>
          </a:p>
        </p:txBody>
      </p:sp>
      <p:sp>
        <p:nvSpPr>
          <p:cNvPr id="19580" name="Rectangle 124"/>
          <p:cNvSpPr>
            <a:spLocks noChangeArrowheads="1"/>
          </p:cNvSpPr>
          <p:nvPr/>
        </p:nvSpPr>
        <p:spPr bwMode="auto">
          <a:xfrm>
            <a:off x="10437713" y="3727591"/>
            <a:ext cx="95278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135000</a:t>
            </a:r>
          </a:p>
        </p:txBody>
      </p:sp>
      <p:sp>
        <p:nvSpPr>
          <p:cNvPr id="19581" name="Rectangle 125"/>
          <p:cNvSpPr>
            <a:spLocks noChangeArrowheads="1"/>
          </p:cNvSpPr>
          <p:nvPr/>
        </p:nvSpPr>
        <p:spPr bwMode="auto">
          <a:xfrm>
            <a:off x="7525178" y="4278489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P4</a:t>
            </a:r>
          </a:p>
        </p:txBody>
      </p:sp>
      <p:sp>
        <p:nvSpPr>
          <p:cNvPr id="19582" name="Rectangle 126"/>
          <p:cNvSpPr>
            <a:spLocks noChangeArrowheads="1"/>
          </p:cNvSpPr>
          <p:nvPr/>
        </p:nvSpPr>
        <p:spPr bwMode="auto">
          <a:xfrm>
            <a:off x="8153132" y="4278489"/>
            <a:ext cx="164817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Maintenance</a:t>
            </a:r>
          </a:p>
        </p:txBody>
      </p:sp>
      <p:sp>
        <p:nvSpPr>
          <p:cNvPr id="19583" name="Rectangle 127"/>
          <p:cNvSpPr>
            <a:spLocks noChangeArrowheads="1"/>
          </p:cNvSpPr>
          <p:nvPr/>
        </p:nvSpPr>
        <p:spPr bwMode="auto">
          <a:xfrm>
            <a:off x="10437713" y="4278489"/>
            <a:ext cx="95278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310000</a:t>
            </a:r>
          </a:p>
        </p:txBody>
      </p:sp>
      <p:sp>
        <p:nvSpPr>
          <p:cNvPr id="19584" name="Rectangle 128"/>
          <p:cNvSpPr>
            <a:spLocks noChangeArrowheads="1"/>
          </p:cNvSpPr>
          <p:nvPr/>
        </p:nvSpPr>
        <p:spPr bwMode="auto">
          <a:xfrm>
            <a:off x="11480806" y="4278489"/>
            <a:ext cx="74958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Paris</a:t>
            </a:r>
          </a:p>
        </p:txBody>
      </p:sp>
      <p:sp>
        <p:nvSpPr>
          <p:cNvPr id="19585" name="Rectangle 129"/>
          <p:cNvSpPr>
            <a:spLocks noChangeArrowheads="1"/>
          </p:cNvSpPr>
          <p:nvPr/>
        </p:nvSpPr>
        <p:spPr bwMode="auto">
          <a:xfrm>
            <a:off x="7525178" y="4567485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P5</a:t>
            </a:r>
          </a:p>
        </p:txBody>
      </p:sp>
      <p:sp>
        <p:nvSpPr>
          <p:cNvPr id="19586" name="Rectangle 130"/>
          <p:cNvSpPr>
            <a:spLocks noChangeArrowheads="1"/>
          </p:cNvSpPr>
          <p:nvPr/>
        </p:nvSpPr>
        <p:spPr bwMode="auto">
          <a:xfrm>
            <a:off x="8153132" y="4567485"/>
            <a:ext cx="154206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CAD/CAM</a:t>
            </a:r>
          </a:p>
        </p:txBody>
      </p:sp>
      <p:sp>
        <p:nvSpPr>
          <p:cNvPr id="19587" name="Rectangle 131"/>
          <p:cNvSpPr>
            <a:spLocks noChangeArrowheads="1"/>
          </p:cNvSpPr>
          <p:nvPr/>
        </p:nvSpPr>
        <p:spPr bwMode="auto">
          <a:xfrm>
            <a:off x="10437713" y="4567485"/>
            <a:ext cx="95278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500000</a:t>
            </a:r>
          </a:p>
        </p:txBody>
      </p:sp>
      <p:sp>
        <p:nvSpPr>
          <p:cNvPr id="19588" name="Rectangle 132"/>
          <p:cNvSpPr>
            <a:spLocks noChangeArrowheads="1"/>
          </p:cNvSpPr>
          <p:nvPr/>
        </p:nvSpPr>
        <p:spPr bwMode="auto">
          <a:xfrm>
            <a:off x="11480806" y="4567485"/>
            <a:ext cx="964071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Boston</a:t>
            </a:r>
          </a:p>
        </p:txBody>
      </p:sp>
      <p:sp>
        <p:nvSpPr>
          <p:cNvPr id="19589" name="Line 133"/>
          <p:cNvSpPr>
            <a:spLocks noChangeShapeType="1"/>
          </p:cNvSpPr>
          <p:nvPr/>
        </p:nvSpPr>
        <p:spPr bwMode="auto">
          <a:xfrm>
            <a:off x="7378423" y="3379893"/>
            <a:ext cx="535319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9590" name="Line 134"/>
          <p:cNvSpPr>
            <a:spLocks noChangeShapeType="1"/>
          </p:cNvSpPr>
          <p:nvPr/>
        </p:nvSpPr>
        <p:spPr bwMode="auto">
          <a:xfrm>
            <a:off x="8067045" y="2860604"/>
            <a:ext cx="0" cy="21245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9591" name="Line 135"/>
          <p:cNvSpPr>
            <a:spLocks noChangeShapeType="1"/>
          </p:cNvSpPr>
          <p:nvPr/>
        </p:nvSpPr>
        <p:spPr bwMode="auto">
          <a:xfrm>
            <a:off x="10354175" y="2860604"/>
            <a:ext cx="0" cy="21245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9592" name="Line 136"/>
          <p:cNvSpPr>
            <a:spLocks noChangeShapeType="1"/>
          </p:cNvSpPr>
          <p:nvPr/>
        </p:nvSpPr>
        <p:spPr bwMode="auto">
          <a:xfrm>
            <a:off x="11442424" y="2860604"/>
            <a:ext cx="0" cy="21245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Book.potx</Template>
  <TotalTime>587</TotalTime>
  <Pages>0</Pages>
  <Words>3238</Words>
  <Characters>0</Characters>
  <Application>Microsoft Office PowerPoint</Application>
  <PresentationFormat>Custom</PresentationFormat>
  <Lines>0</Lines>
  <Paragraphs>1037</Paragraphs>
  <Slides>65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80" baseType="lpstr">
      <vt:lpstr>MS PGothic</vt:lpstr>
      <vt:lpstr>MS PGothic</vt:lpstr>
      <vt:lpstr>Book Antiqua</vt:lpstr>
      <vt:lpstr>Calibri</vt:lpstr>
      <vt:lpstr>Didot</vt:lpstr>
      <vt:lpstr>Lucida Grande</vt:lpstr>
      <vt:lpstr>Monotype Sorts</vt:lpstr>
      <vt:lpstr>NSymbol</vt:lpstr>
      <vt:lpstr>Palatino</vt:lpstr>
      <vt:lpstr>Symbol</vt:lpstr>
      <vt:lpstr>Wingdings</vt:lpstr>
      <vt:lpstr>Zapf Dingbats</vt:lpstr>
      <vt:lpstr>ヒラギノ明朝 ProN W3</vt:lpstr>
      <vt:lpstr>Book</vt:lpstr>
      <vt:lpstr>Equation</vt:lpstr>
      <vt:lpstr>Outline</vt:lpstr>
      <vt:lpstr>Design Problem</vt:lpstr>
      <vt:lpstr>Dimensions of the Problem</vt:lpstr>
      <vt:lpstr>Distribution Design</vt:lpstr>
      <vt:lpstr>Top-Down Design</vt:lpstr>
      <vt:lpstr>Distribution Design Issues</vt:lpstr>
      <vt:lpstr>Fragmentation</vt:lpstr>
      <vt:lpstr>Fragmentation Alternatives – Horizontal</vt:lpstr>
      <vt:lpstr>Fragmentation Alternatives – Vertical</vt:lpstr>
      <vt:lpstr>Degree of Fragmentation</vt:lpstr>
      <vt:lpstr>Correctness of Fragmentation</vt:lpstr>
      <vt:lpstr>Allocation Alternatives</vt:lpstr>
      <vt:lpstr>Comparison of Replication Alternatives</vt:lpstr>
      <vt:lpstr>Information Requirements</vt:lpstr>
      <vt:lpstr>Fragmentation</vt:lpstr>
      <vt:lpstr>PHF – Information Requirements</vt:lpstr>
      <vt:lpstr>PHF - Information Requirements</vt:lpstr>
      <vt:lpstr>PHF – Information Requirements</vt:lpstr>
      <vt:lpstr>PHF – Information Requirements</vt:lpstr>
      <vt:lpstr>Primary Horizontal Fragmentation</vt:lpstr>
      <vt:lpstr>PHF – Algorithm</vt:lpstr>
      <vt:lpstr>Completeness of Simple Predicates</vt:lpstr>
      <vt:lpstr>Completeness of Simple Predicates</vt:lpstr>
      <vt:lpstr>Minimality of Simple Predicates</vt:lpstr>
      <vt:lpstr>Minimality of Simple Predicates</vt:lpstr>
      <vt:lpstr>COM_MIN Algorithm</vt:lpstr>
      <vt:lpstr>COM_MIN Algorithm</vt:lpstr>
      <vt:lpstr>PHORIZONTAL Algorithm</vt:lpstr>
      <vt:lpstr>PHF – Example</vt:lpstr>
      <vt:lpstr>PHF – Example</vt:lpstr>
      <vt:lpstr>PHF – Example</vt:lpstr>
      <vt:lpstr>PHF – Example</vt:lpstr>
      <vt:lpstr>PHF – Example</vt:lpstr>
      <vt:lpstr>PHF – Correctness</vt:lpstr>
      <vt:lpstr>Derived Horizontal Fragmentation</vt:lpstr>
      <vt:lpstr>DHF – Definition</vt:lpstr>
      <vt:lpstr>DHF – Example</vt:lpstr>
      <vt:lpstr>DHF – Correctness</vt:lpstr>
      <vt:lpstr>Vertical Fragmentation</vt:lpstr>
      <vt:lpstr>Vertical Fragmentation</vt:lpstr>
      <vt:lpstr>VF – Information Requirements</vt:lpstr>
      <vt:lpstr>VF – Definition of use(qi,Aj)</vt:lpstr>
      <vt:lpstr>VF – Affinity Measure aff(Ai,Aj)</vt:lpstr>
      <vt:lpstr>VF – Calculation of aff(Ai, Aj)</vt:lpstr>
      <vt:lpstr>VF – Clustering Algorithm</vt:lpstr>
      <vt:lpstr>Bond Energy Algorithm</vt:lpstr>
      <vt:lpstr>Bond Energy Algorithm</vt:lpstr>
      <vt:lpstr>BEA – Example</vt:lpstr>
      <vt:lpstr>BEA – Example</vt:lpstr>
      <vt:lpstr>VF – Algorithm</vt:lpstr>
      <vt:lpstr>VF – ALgorithm</vt:lpstr>
      <vt:lpstr>VF – Algorithm</vt:lpstr>
      <vt:lpstr>VF – Correctness</vt:lpstr>
      <vt:lpstr>Hybrid Fragmentation</vt:lpstr>
      <vt:lpstr>Fragment Allocation</vt:lpstr>
      <vt:lpstr>Information Requirements</vt:lpstr>
      <vt:lpstr>Allocation</vt:lpstr>
      <vt:lpstr>Allocation – Information Requirements</vt:lpstr>
      <vt:lpstr>Allocation Model</vt:lpstr>
      <vt:lpstr>Allocation Model</vt:lpstr>
      <vt:lpstr>Allocation Model</vt:lpstr>
      <vt:lpstr>Allocation Model</vt:lpstr>
      <vt:lpstr>Allocation Model</vt:lpstr>
      <vt:lpstr>Allocation Model</vt:lpstr>
      <vt:lpstr>Allocation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subject/>
  <dc:creator/>
  <cp:keywords/>
  <dc:description/>
  <cp:lastModifiedBy>Abdul Munif</cp:lastModifiedBy>
  <cp:revision>48</cp:revision>
  <dcterms:modified xsi:type="dcterms:W3CDTF">2015-03-02T05:49:44Z</dcterms:modified>
</cp:coreProperties>
</file>