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18" r:id="rId3"/>
  </p:sldMasterIdLst>
  <p:notesMasterIdLst>
    <p:notesMasterId r:id="rId45"/>
  </p:notesMasterIdLst>
  <p:sldIdLst>
    <p:sldId id="256" r:id="rId4"/>
    <p:sldId id="281" r:id="rId5"/>
    <p:sldId id="492" r:id="rId6"/>
    <p:sldId id="397" r:id="rId7"/>
    <p:sldId id="471" r:id="rId8"/>
    <p:sldId id="507" r:id="rId9"/>
    <p:sldId id="511" r:id="rId10"/>
    <p:sldId id="494" r:id="rId11"/>
    <p:sldId id="508" r:id="rId12"/>
    <p:sldId id="394" r:id="rId13"/>
    <p:sldId id="395" r:id="rId14"/>
    <p:sldId id="509" r:id="rId15"/>
    <p:sldId id="398" r:id="rId16"/>
    <p:sldId id="510" r:id="rId17"/>
    <p:sldId id="512" r:id="rId18"/>
    <p:sldId id="513" r:id="rId19"/>
    <p:sldId id="514" r:id="rId20"/>
    <p:sldId id="515" r:id="rId21"/>
    <p:sldId id="516" r:id="rId22"/>
    <p:sldId id="437" r:id="rId23"/>
    <p:sldId id="517" r:id="rId24"/>
    <p:sldId id="519" r:id="rId25"/>
    <p:sldId id="520" r:id="rId26"/>
    <p:sldId id="521" r:id="rId27"/>
    <p:sldId id="522" r:id="rId28"/>
    <p:sldId id="523" r:id="rId29"/>
    <p:sldId id="524" r:id="rId30"/>
    <p:sldId id="525" r:id="rId31"/>
    <p:sldId id="526" r:id="rId32"/>
    <p:sldId id="528" r:id="rId33"/>
    <p:sldId id="527" r:id="rId34"/>
    <p:sldId id="462" r:id="rId35"/>
    <p:sldId id="451" r:id="rId36"/>
    <p:sldId id="532" r:id="rId37"/>
    <p:sldId id="529" r:id="rId38"/>
    <p:sldId id="432" r:id="rId39"/>
    <p:sldId id="463" r:id="rId40"/>
    <p:sldId id="446" r:id="rId41"/>
    <p:sldId id="530" r:id="rId42"/>
    <p:sldId id="531" r:id="rId43"/>
    <p:sldId id="25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C4F9"/>
    <a:srgbClr val="F9EEA9"/>
    <a:srgbClr val="CC0099"/>
    <a:srgbClr val="CC66FF"/>
    <a:srgbClr val="33CCCC"/>
    <a:srgbClr val="FF99CC"/>
    <a:srgbClr val="FFE5FF"/>
    <a:srgbClr val="E8D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6" d="100"/>
          <a:sy n="76" d="100"/>
        </p:scale>
        <p:origin x="859"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4"/>
              </a:solidFill>
              <a:ln w="19050">
                <a:solidFill>
                  <a:schemeClr val="accent4"/>
                </a:solidFill>
              </a:ln>
              <a:effectLst/>
            </c:spPr>
            <c:extLst>
              <c:ext xmlns:c16="http://schemas.microsoft.com/office/drawing/2014/chart" uri="{C3380CC4-5D6E-409C-BE32-E72D297353CC}">
                <c16:uniqueId val="{00000001-DFF3-422E-B6B4-0E1613E6E550}"/>
              </c:ext>
            </c:extLst>
          </c:dPt>
          <c:dPt>
            <c:idx val="1"/>
            <c:bubble3D val="0"/>
            <c:spPr>
              <a:noFill/>
              <a:ln w="19050">
                <a:noFill/>
              </a:ln>
              <a:effectLst/>
            </c:spPr>
            <c:extLst>
              <c:ext xmlns:c16="http://schemas.microsoft.com/office/drawing/2014/chart" uri="{C3380CC4-5D6E-409C-BE32-E72D297353CC}">
                <c16:uniqueId val="{00000003-DFF3-422E-B6B4-0E1613E6E550}"/>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r>
                      <a:rPr lang="en-US" sz="3200" b="1" spc="-150" dirty="0">
                        <a:solidFill>
                          <a:schemeClr val="accent4">
                            <a:lumMod val="20000"/>
                            <a:lumOff val="80000"/>
                          </a:schemeClr>
                        </a:solidFill>
                      </a:rPr>
                      <a:t>C9</a:t>
                    </a:r>
                    <a:endParaRPr lang="en-US" dirty="0"/>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showDataLabelsRange val="0"/>
                </c:ext>
                <c:ext xmlns:c16="http://schemas.microsoft.com/office/drawing/2014/chart" uri="{C3380CC4-5D6E-409C-BE32-E72D297353CC}">
                  <c16:uniqueId val="{00000001-DFF3-422E-B6B4-0E1613E6E550}"/>
                </c:ext>
              </c:extLst>
            </c:dLbl>
            <c:dLbl>
              <c:idx val="1"/>
              <c:delete val="1"/>
              <c:extLst>
                <c:ext xmlns:c15="http://schemas.microsoft.com/office/drawing/2012/chart" uri="{CE6537A1-D6FC-4f65-9D91-7224C49458BB}"/>
                <c:ext xmlns:c16="http://schemas.microsoft.com/office/drawing/2014/chart" uri="{C3380CC4-5D6E-409C-BE32-E72D297353CC}">
                  <c16:uniqueId val="{00000003-DFF3-422E-B6B4-0E1613E6E55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DFF3-422E-B6B4-0E1613E6E550}"/>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F5B1F-E623-4797-B494-16E99AD544A1}"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B2EF3-4903-4E8E-BF04-9355F5BE1427}" type="slidenum">
              <a:rPr lang="en-US" smtClean="0"/>
              <a:t>‹#›</a:t>
            </a:fld>
            <a:endParaRPr lang="en-US"/>
          </a:p>
        </p:txBody>
      </p:sp>
    </p:spTree>
    <p:extLst>
      <p:ext uri="{BB962C8B-B14F-4D97-AF65-F5344CB8AC3E}">
        <p14:creationId xmlns:p14="http://schemas.microsoft.com/office/powerpoint/2010/main" val="88529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285605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0DD542A0-3AAD-40F3-AFF0-0E9CD8E14C34}"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10959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13</a:t>
            </a:fld>
            <a:endParaRPr lang="en-US"/>
          </a:p>
        </p:txBody>
      </p:sp>
    </p:spTree>
    <p:extLst>
      <p:ext uri="{BB962C8B-B14F-4D97-AF65-F5344CB8AC3E}">
        <p14:creationId xmlns:p14="http://schemas.microsoft.com/office/powerpoint/2010/main" val="1650201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14</a:t>
            </a:fld>
            <a:endParaRPr lang="en-US"/>
          </a:p>
        </p:txBody>
      </p:sp>
    </p:spTree>
    <p:extLst>
      <p:ext uri="{BB962C8B-B14F-4D97-AF65-F5344CB8AC3E}">
        <p14:creationId xmlns:p14="http://schemas.microsoft.com/office/powerpoint/2010/main" val="4528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056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34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2968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13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43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auto" latinLnBrk="0" hangingPunct="1">
              <a:lnSpc>
                <a:spcPct val="100000"/>
              </a:lnSpc>
              <a:spcBef>
                <a:spcPts val="0"/>
              </a:spcBef>
              <a:spcAft>
                <a:spcPts val="0"/>
              </a:spcAft>
              <a:buClrTx/>
              <a:buSzTx/>
              <a:buFontTx/>
              <a:buNone/>
              <a:tabLst/>
              <a:defRPr/>
            </a:pPr>
            <a:fld id="{11655D8D-78C0-4482-93FE-41491E2800BF}"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mn-cs"/>
              </a:rPr>
              <a:pPr marL="0" marR="0" lvl="0" indent="0" algn="r" defTabSz="930275"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15494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11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661446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182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721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0840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045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922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0250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62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39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120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551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863833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75BB8373-5806-4957-861E-F9ED618295CF}"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82607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A182D42E-ABB1-4CA6-94DF-90485EF91EDF}"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95180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A182D42E-ABB1-4CA6-94DF-90485EF91EDF}"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26219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612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131C83DD-30D7-4E94-8513-374DE0F89B51}"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94302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131C83DD-30D7-4E94-8513-374DE0F89B51}"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349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1FCDE58F-881F-4F1C-8412-FBBCE5B0BA66}"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79883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152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7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57313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801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15307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9A9B3"/>
                </a:solidFill>
                <a:effectLst/>
                <a:latin typeface="+mn-lt"/>
              </a:rPr>
              <a:t>When we have a dataset, it will take some time to make the meaning of that data. But, when we represent this data in graphs or other visualizations, it is much more easier for us to understand. That's the power of data visualization.</a:t>
            </a:r>
            <a:endParaRPr lang="en-US" b="0" dirty="0">
              <a:latin typeface="+mn-lt"/>
            </a:endParaRPr>
          </a:p>
        </p:txBody>
      </p:sp>
      <p:sp>
        <p:nvSpPr>
          <p:cNvPr id="4" name="Slide Number Placeholder 3"/>
          <p:cNvSpPr>
            <a:spLocks noGrp="1"/>
          </p:cNvSpPr>
          <p:nvPr>
            <p:ph type="sldNum" sz="quarter" idx="5"/>
          </p:nvPr>
        </p:nvSpPr>
        <p:spPr/>
        <p:txBody>
          <a:bodyPr/>
          <a:lstStyle/>
          <a:p>
            <a:fld id="{4CBCEA92-F142-4D57-B507-37BDAF44710C}" type="slidenum">
              <a:rPr lang="en-US" smtClean="0"/>
              <a:t>9</a:t>
            </a:fld>
            <a:endParaRPr lang="en-US"/>
          </a:p>
        </p:txBody>
      </p:sp>
    </p:spTree>
    <p:extLst>
      <p:ext uri="{BB962C8B-B14F-4D97-AF65-F5344CB8AC3E}">
        <p14:creationId xmlns:p14="http://schemas.microsoft.com/office/powerpoint/2010/main" val="2707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DC6AF5C2-622E-4571-9790-8D087672B589}"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8316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SimSun" panose="02010600030101010101" pitchFamily="2" charset="-122"/>
              </a:defRPr>
            </a:lvl1pPr>
            <a:lvl2pPr marL="742950" indent="-285750" defTabSz="930275">
              <a:defRPr>
                <a:solidFill>
                  <a:schemeClr val="tx1"/>
                </a:solidFill>
                <a:latin typeface="Arial" panose="020B0604020202020204" pitchFamily="34" charset="0"/>
                <a:ea typeface="SimSun" panose="02010600030101010101" pitchFamily="2" charset="-122"/>
              </a:defRPr>
            </a:lvl2pPr>
            <a:lvl3pPr marL="1143000" indent="-228600" defTabSz="930275">
              <a:defRPr>
                <a:solidFill>
                  <a:schemeClr val="tx1"/>
                </a:solidFill>
                <a:latin typeface="Arial" panose="020B0604020202020204" pitchFamily="34" charset="0"/>
                <a:ea typeface="SimSun" panose="02010600030101010101" pitchFamily="2" charset="-122"/>
              </a:defRPr>
            </a:lvl3pPr>
            <a:lvl4pPr marL="1600200" indent="-228600" defTabSz="930275">
              <a:defRPr>
                <a:solidFill>
                  <a:schemeClr val="tx1"/>
                </a:solidFill>
                <a:latin typeface="Arial" panose="020B0604020202020204" pitchFamily="34" charset="0"/>
                <a:ea typeface="SimSun" panose="02010600030101010101" pitchFamily="2" charset="-122"/>
              </a:defRPr>
            </a:lvl4pPr>
            <a:lvl5pPr marL="2057400" indent="-228600" defTabSz="930275">
              <a:defRPr>
                <a:solidFill>
                  <a:schemeClr val="tx1"/>
                </a:solidFill>
                <a:latin typeface="Arial" panose="020B0604020202020204" pitchFamily="34" charset="0"/>
                <a:ea typeface="SimSun" panose="02010600030101010101" pitchFamily="2" charset="-122"/>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0DD542A0-3AAD-40F3-AFF0-0E9CD8E14C34}" type="slidenum">
              <a:rPr kumimoji="0" lang="en-US" altLang="en-US" sz="1200" b="0" i="0" u="none" strike="noStrike" kern="1200" cap="none" spc="0" normalizeH="0" baseline="0" noProof="0" smtClean="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Monotype Corsiva" panose="03010101010201010101" pitchFamily="66" charset="0"/>
              <a:ea typeface="SimSun" panose="02010600030101010101" pitchFamily="2" charset="-122"/>
              <a:cs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0153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8216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1939551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205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9265868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629070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pic>
        <p:nvPicPr>
          <p:cNvPr id="15" name="Picture 4"/>
          <p:cNvPicPr>
            <a:picLocks noChangeAspect="1" noChangeArrowheads="1"/>
          </p:cNvPicPr>
          <p:nvPr userDrawn="1"/>
        </p:nvPicPr>
        <p:blipFill>
          <a:blip r:embed="rId2" cstate="print"/>
          <a:srcRect/>
          <a:stretch>
            <a:fillRect/>
          </a:stretch>
        </p:blipFill>
        <p:spPr bwMode="auto">
          <a:xfrm flipH="1" flipV="1">
            <a:off x="0" y="-7"/>
            <a:ext cx="12191995" cy="2590806"/>
          </a:xfrm>
          <a:prstGeom prst="rect">
            <a:avLst/>
          </a:prstGeom>
          <a:noFill/>
          <a:ln w="9525">
            <a:noFill/>
            <a:miter lim="800000"/>
            <a:headEnd/>
            <a:tailEnd/>
          </a:ln>
        </p:spPr>
      </p:pic>
      <p:pic>
        <p:nvPicPr>
          <p:cNvPr id="2052" name="Picture 4"/>
          <p:cNvPicPr>
            <a:picLocks noChangeAspect="1" noChangeArrowheads="1"/>
          </p:cNvPicPr>
          <p:nvPr userDrawn="1"/>
        </p:nvPicPr>
        <p:blipFill>
          <a:blip r:embed="rId2" cstate="print"/>
          <a:srcRect/>
          <a:stretch>
            <a:fillRect/>
          </a:stretch>
        </p:blipFill>
        <p:spPr bwMode="auto">
          <a:xfrm>
            <a:off x="0" y="2855882"/>
            <a:ext cx="12192000" cy="4002119"/>
          </a:xfrm>
          <a:prstGeom prst="rect">
            <a:avLst/>
          </a:prstGeom>
          <a:noFill/>
          <a:ln w="9525">
            <a:noFill/>
            <a:miter lim="800000"/>
            <a:headEnd/>
            <a:tailEnd/>
          </a:ln>
        </p:spPr>
      </p:pic>
      <p:sp>
        <p:nvSpPr>
          <p:cNvPr id="2" name="Title 1"/>
          <p:cNvSpPr>
            <a:spLocks noGrp="1"/>
          </p:cNvSpPr>
          <p:nvPr>
            <p:ph type="title"/>
          </p:nvPr>
        </p:nvSpPr>
        <p:spPr/>
        <p:txBody>
          <a:bodyPr/>
          <a:lstStyle>
            <a:lvl1pPr>
              <a:defRPr b="1">
                <a:solidFill>
                  <a:srgbClr val="E1372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solidFill>
                  <a:srgbClr val="89C55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4239539-FAAE-47F3-A644-ECC48BA6469C}" type="slidenum">
              <a:rPr kumimoji="0" lang="en-US" sz="1100" b="1" i="0" u="none" strike="noStrike" kern="1200" cap="none" spc="0" normalizeH="0" baseline="0" noProof="0" smtClean="0">
                <a:ln>
                  <a:noFill/>
                </a:ln>
                <a:solidFill>
                  <a:srgbClr val="89C554"/>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rgbClr val="89C554"/>
              </a:solidFill>
              <a:effectLst/>
              <a:uLnTx/>
              <a:uFillTx/>
              <a:latin typeface="Segoe UI"/>
              <a:ea typeface="+mn-ea"/>
              <a:cs typeface="+mn-cs"/>
            </a:endParaRPr>
          </a:p>
        </p:txBody>
      </p:sp>
    </p:spTree>
    <p:extLst>
      <p:ext uri="{BB962C8B-B14F-4D97-AF65-F5344CB8AC3E}">
        <p14:creationId xmlns:p14="http://schemas.microsoft.com/office/powerpoint/2010/main" val="4027396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5" name="Picture 11"/>
          <p:cNvPicPr>
            <a:picLocks noChangeAspect="1" noChangeArrowheads="1"/>
          </p:cNvPicPr>
          <p:nvPr userDrawn="1"/>
        </p:nvPicPr>
        <p:blipFill>
          <a:blip r:embed="rId2" cstate="print"/>
          <a:srcRect/>
          <a:stretch>
            <a:fillRect/>
          </a:stretch>
        </p:blipFill>
        <p:spPr bwMode="auto">
          <a:xfrm>
            <a:off x="0" y="2133601"/>
            <a:ext cx="12028595" cy="4724399"/>
          </a:xfrm>
          <a:prstGeom prst="rect">
            <a:avLst/>
          </a:prstGeom>
          <a:noFill/>
          <a:ln w="9525">
            <a:noFill/>
            <a:miter lim="800000"/>
            <a:headEnd/>
            <a:tailEnd/>
          </a:ln>
        </p:spPr>
      </p:pic>
      <p:sp>
        <p:nvSpPr>
          <p:cNvPr id="3" name="Subtitle 2"/>
          <p:cNvSpPr>
            <a:spLocks noGrp="1"/>
          </p:cNvSpPr>
          <p:nvPr>
            <p:ph type="subTitle" idx="1" hasCustomPrompt="1"/>
          </p:nvPr>
        </p:nvSpPr>
        <p:spPr>
          <a:xfrm>
            <a:off x="0" y="4191000"/>
            <a:ext cx="12192000" cy="1752600"/>
          </a:xfrm>
        </p:spPr>
        <p:txBody>
          <a:bodyPr>
            <a:normAutofit/>
          </a:bodyPr>
          <a:lstStyle>
            <a:lvl1pPr marL="0" indent="0" algn="ctr">
              <a:buNone/>
              <a:defRPr sz="3600" b="1">
                <a:solidFill>
                  <a:srgbClr val="89C55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2: Complexity Analysis</a:t>
            </a:r>
          </a:p>
        </p:txBody>
      </p:sp>
      <p:pic>
        <p:nvPicPr>
          <p:cNvPr id="1036" name="Picture 12"/>
          <p:cNvPicPr>
            <a:picLocks noChangeAspect="1" noChangeArrowheads="1"/>
          </p:cNvPicPr>
          <p:nvPr userDrawn="1"/>
        </p:nvPicPr>
        <p:blipFill>
          <a:blip r:embed="rId3" cstate="print"/>
          <a:srcRect/>
          <a:stretch>
            <a:fillRect/>
          </a:stretch>
        </p:blipFill>
        <p:spPr bwMode="auto">
          <a:xfrm>
            <a:off x="914400" y="685800"/>
            <a:ext cx="10160000" cy="1595438"/>
          </a:xfrm>
          <a:prstGeom prst="rect">
            <a:avLst/>
          </a:prstGeom>
          <a:noFill/>
          <a:ln w="9525">
            <a:noFill/>
            <a:miter lim="800000"/>
            <a:headEnd/>
            <a:tailEnd/>
          </a:ln>
        </p:spPr>
      </p:pic>
    </p:spTree>
    <p:extLst>
      <p:ext uri="{BB962C8B-B14F-4D97-AF65-F5344CB8AC3E}">
        <p14:creationId xmlns:p14="http://schemas.microsoft.com/office/powerpoint/2010/main" val="2582104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5" name="Picture 4"/>
          <p:cNvPicPr>
            <a:picLocks noChangeAspect="1" noChangeArrowheads="1"/>
          </p:cNvPicPr>
          <p:nvPr userDrawn="1"/>
        </p:nvPicPr>
        <p:blipFill>
          <a:blip r:embed="rId2" cstate="print"/>
          <a:srcRect/>
          <a:stretch>
            <a:fillRect/>
          </a:stretch>
        </p:blipFill>
        <p:spPr bwMode="auto">
          <a:xfrm flipH="1" flipV="1">
            <a:off x="0" y="-7"/>
            <a:ext cx="12191995" cy="2590806"/>
          </a:xfrm>
          <a:prstGeom prst="rect">
            <a:avLst/>
          </a:prstGeom>
          <a:noFill/>
          <a:ln w="9525">
            <a:noFill/>
            <a:miter lim="800000"/>
            <a:headEnd/>
            <a:tailEnd/>
          </a:ln>
        </p:spPr>
      </p:pic>
      <p:pic>
        <p:nvPicPr>
          <p:cNvPr id="2052" name="Picture 4"/>
          <p:cNvPicPr>
            <a:picLocks noChangeAspect="1" noChangeArrowheads="1"/>
          </p:cNvPicPr>
          <p:nvPr userDrawn="1"/>
        </p:nvPicPr>
        <p:blipFill>
          <a:blip r:embed="rId2" cstate="print"/>
          <a:srcRect/>
          <a:stretch>
            <a:fillRect/>
          </a:stretch>
        </p:blipFill>
        <p:spPr bwMode="auto">
          <a:xfrm>
            <a:off x="0" y="2855882"/>
            <a:ext cx="12192000" cy="4002119"/>
          </a:xfrm>
          <a:prstGeom prst="rect">
            <a:avLst/>
          </a:prstGeom>
          <a:noFill/>
          <a:ln w="9525">
            <a:noFill/>
            <a:miter lim="800000"/>
            <a:headEnd/>
            <a:tailEnd/>
          </a:ln>
        </p:spPr>
      </p:pic>
      <p:sp>
        <p:nvSpPr>
          <p:cNvPr id="2" name="Title 1"/>
          <p:cNvSpPr>
            <a:spLocks noGrp="1"/>
          </p:cNvSpPr>
          <p:nvPr>
            <p:ph type="title"/>
          </p:nvPr>
        </p:nvSpPr>
        <p:spPr/>
        <p:txBody>
          <a:bodyPr/>
          <a:lstStyle>
            <a:lvl1pPr>
              <a:defRPr b="1">
                <a:solidFill>
                  <a:srgbClr val="E1372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solidFill>
                  <a:srgbClr val="89C554"/>
                </a:solidFill>
              </a:defRPr>
            </a:lvl1pPr>
          </a:lstStyle>
          <a:p>
            <a:pPr>
              <a:defRPr/>
            </a:pPr>
            <a:fld id="{54239539-FAAE-47F3-A644-ECC48BA6469C}" type="slidenum">
              <a:rPr lang="en-US" smtClean="0"/>
              <a:pPr>
                <a:defRPr/>
              </a:pPr>
              <a:t>‹#›</a:t>
            </a:fld>
            <a:endParaRPr lang="en-US" dirty="0"/>
          </a:p>
        </p:txBody>
      </p:sp>
    </p:spTree>
    <p:extLst>
      <p:ext uri="{BB962C8B-B14F-4D97-AF65-F5344CB8AC3E}">
        <p14:creationId xmlns:p14="http://schemas.microsoft.com/office/powerpoint/2010/main" val="318153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Slide Number Placeholder 6"/>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861156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607052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656111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2954763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
        <p:nvSpPr>
          <p:cNvPr id="6" name="Footer Placeholder 5"/>
          <p:cNvSpPr>
            <a:spLocks noGrp="1"/>
          </p:cNvSpPr>
          <p:nvPr>
            <p:ph type="ftr" sz="quarter" idx="11"/>
          </p:nvPr>
        </p:nvSpPr>
        <p:spPr/>
        <p:txBody>
          <a:bodyPr/>
          <a:lstStyle/>
          <a:p>
            <a:pPr algn="l">
              <a:defRPr/>
            </a:pPr>
            <a:r>
              <a:rPr lang="en-US" dirty="0"/>
              <a:t>Data Structures and Algorithms in C++, Fourth Edition</a:t>
            </a:r>
          </a:p>
        </p:txBody>
      </p:sp>
    </p:spTree>
    <p:extLst>
      <p:ext uri="{BB962C8B-B14F-4D97-AF65-F5344CB8AC3E}">
        <p14:creationId xmlns:p14="http://schemas.microsoft.com/office/powerpoint/2010/main" val="1921244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3841462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2465618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15712185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135702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352" y="228600"/>
            <a:ext cx="10687049" cy="914400"/>
          </a:xfrm>
        </p:spPr>
        <p:txBody>
          <a:bodyPr/>
          <a:lstStyle/>
          <a:p>
            <a:r>
              <a:rPr lang="en-US"/>
              <a:t>Click to edit Master title style</a:t>
            </a:r>
          </a:p>
        </p:txBody>
      </p:sp>
      <p:sp>
        <p:nvSpPr>
          <p:cNvPr id="3" name="Text Placeholder 2"/>
          <p:cNvSpPr>
            <a:spLocks noGrp="1"/>
          </p:cNvSpPr>
          <p:nvPr>
            <p:ph type="body" sz="half" idx="1"/>
          </p:nvPr>
        </p:nvSpPr>
        <p:spPr>
          <a:xfrm>
            <a:off x="812800" y="1600200"/>
            <a:ext cx="51816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1816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solidFill>
                  <a:schemeClr val="tx2"/>
                </a:solidFill>
                <a:effectLst/>
                <a:latin typeface="Arial" charset="0"/>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solidFill>
                  <a:schemeClr val="tx2"/>
                </a:solidFill>
                <a:effectLst/>
                <a:latin typeface="Arial" charset="0"/>
              </a:defRPr>
            </a:lvl1pPr>
          </a:lstStyle>
          <a:p>
            <a:pPr>
              <a:defRPr/>
            </a:pPr>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solidFill>
                  <a:srgbClr val="FFFFFF"/>
                </a:solidFill>
                <a:effectLst/>
                <a:latin typeface="Arial" panose="020B0604020202020204" pitchFamily="34" charset="0"/>
              </a:defRPr>
            </a:lvl1pPr>
          </a:lstStyle>
          <a:p>
            <a:fld id="{0ED4317C-2D52-41FF-8DEB-4EC477197A85}" type="slidenum">
              <a:rPr lang="en-US" altLang="en-US"/>
              <a:pPr/>
              <a:t>‹#›</a:t>
            </a:fld>
            <a:endParaRPr lang="en-US" altLang="en-US"/>
          </a:p>
        </p:txBody>
      </p:sp>
    </p:spTree>
    <p:extLst>
      <p:ext uri="{BB962C8B-B14F-4D97-AF65-F5344CB8AC3E}">
        <p14:creationId xmlns:p14="http://schemas.microsoft.com/office/powerpoint/2010/main" val="405446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26599452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731" r:id="rId6"/>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ctr">
              <a:defRPr sz="1200" b="1">
                <a:solidFill>
                  <a:srgbClr val="E13720"/>
                </a:solidFill>
              </a:defRPr>
            </a:lvl1pPr>
          </a:lstStyle>
          <a:p>
            <a:pPr algn="l">
              <a:defRPr/>
            </a:pPr>
            <a:r>
              <a:rPr lang="en-US" dirty="0"/>
              <a:t>Data Structures and Algorithms in C++, Fourth Edition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1">
                <a:solidFill>
                  <a:srgbClr val="89C554"/>
                </a:solidFill>
              </a:defRPr>
            </a:lvl1pPr>
          </a:lstStyle>
          <a:p>
            <a:pPr>
              <a:defRPr/>
            </a:pPr>
            <a:fld id="{592E4A1A-CBD4-4720-8F89-69D8A22200E7}" type="slidenum">
              <a:rPr lang="en-US" smtClean="0"/>
              <a:pPr>
                <a:defRPr/>
              </a:pPr>
              <a:t>‹#›</a:t>
            </a:fld>
            <a:endParaRPr lang="en-US" dirty="0"/>
          </a:p>
        </p:txBody>
      </p:sp>
    </p:spTree>
    <p:extLst>
      <p:ext uri="{BB962C8B-B14F-4D97-AF65-F5344CB8AC3E}">
        <p14:creationId xmlns:p14="http://schemas.microsoft.com/office/powerpoint/2010/main" val="421355867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hdr="0" dt="0"/>
  <p:txStyles>
    <p:titleStyle>
      <a:lvl1pPr algn="ctr" defTabSz="914400" rtl="0" eaLnBrk="1" latinLnBrk="0" hangingPunct="1">
        <a:spcBef>
          <a:spcPct val="0"/>
        </a:spcBef>
        <a:buNone/>
        <a:defRPr sz="3600" b="1" kern="1200">
          <a:solidFill>
            <a:srgbClr val="E1372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zeppelin.org/big-data-una-nuova-risorsa-della-potenza/" TargetMode="Externa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9"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AC3FD09F-AE6F-46AA-989F-658920508FC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077" r="35364" b="3015"/>
          <a:stretch/>
        </p:blipFill>
        <p:spPr>
          <a:xfrm>
            <a:off x="3523488" y="10"/>
            <a:ext cx="8668512" cy="6857990"/>
          </a:xfrm>
          <a:prstGeom prst="rect">
            <a:avLst/>
          </a:prstGeom>
        </p:spPr>
      </p:pic>
      <p:sp>
        <p:nvSpPr>
          <p:cNvPr id="50"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83021" y="3429000"/>
            <a:ext cx="5934875" cy="1228678"/>
          </a:xfrm>
        </p:spPr>
        <p:txBody>
          <a:bodyPr anchor="b">
            <a:noAutofit/>
          </a:bodyPr>
          <a:lstStyle/>
          <a:p>
            <a:pPr algn="l"/>
            <a:r>
              <a:rPr lang="en-US" sz="3600" b="1" dirty="0">
                <a:solidFill>
                  <a:schemeClr val="tx1">
                    <a:lumMod val="85000"/>
                    <a:lumOff val="15000"/>
                  </a:schemeClr>
                </a:solidFill>
                <a:effectLst>
                  <a:outerShdw blurRad="38100" dist="38100" dir="2700000" algn="tl">
                    <a:srgbClr val="000000">
                      <a:alpha val="43137"/>
                    </a:srgbClr>
                  </a:outerShdw>
                </a:effectLst>
                <a:latin typeface="Tunga" panose="020B0502040204020203" pitchFamily="34" charset="0"/>
                <a:cs typeface="Tunga" panose="020B0502040204020203" pitchFamily="34" charset="0"/>
              </a:rPr>
              <a:t>Searching</a:t>
            </a:r>
          </a:p>
        </p:txBody>
      </p:sp>
      <p:sp>
        <p:nvSpPr>
          <p:cNvPr id="51"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Percent Chart">
            <a:extLst>
              <a:ext uri="{FF2B5EF4-FFF2-40B4-BE49-F238E27FC236}">
                <a16:creationId xmlns:a16="http://schemas.microsoft.com/office/drawing/2014/main" id="{D9757D62-18CF-4980-92F1-76070294A41D}"/>
              </a:ext>
            </a:extLst>
          </p:cNvPr>
          <p:cNvGrpSpPr/>
          <p:nvPr/>
        </p:nvGrpSpPr>
        <p:grpSpPr>
          <a:xfrm>
            <a:off x="339413" y="272373"/>
            <a:ext cx="1194112" cy="1118277"/>
            <a:chOff x="4547093" y="1223945"/>
            <a:chExt cx="1645920" cy="1645973"/>
          </a:xfrm>
        </p:grpSpPr>
        <p:sp>
          <p:nvSpPr>
            <p:cNvPr id="11" name="Outer Oval">
              <a:extLst>
                <a:ext uri="{FF2B5EF4-FFF2-40B4-BE49-F238E27FC236}">
                  <a16:creationId xmlns:a16="http://schemas.microsoft.com/office/drawing/2014/main" id="{E3B77958-0517-4C74-B80A-CB8BCCC1E803}"/>
                </a:ext>
              </a:extLst>
            </p:cNvPr>
            <p:cNvSpPr>
              <a:spLocks noChangeAspect="1"/>
            </p:cNvSpPr>
            <p:nvPr/>
          </p:nvSpPr>
          <p:spPr>
            <a:xfrm>
              <a:off x="4646290" y="1323168"/>
              <a:ext cx="1447527" cy="1447527"/>
            </a:xfrm>
            <a:prstGeom prst="ellipse">
              <a:avLst/>
            </a:prstGeom>
            <a:solidFill>
              <a:srgbClr val="004568"/>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2" name="Excel Chart">
              <a:extLst>
                <a:ext uri="{FF2B5EF4-FFF2-40B4-BE49-F238E27FC236}">
                  <a16:creationId xmlns:a16="http://schemas.microsoft.com/office/drawing/2014/main" id="{A2872CDB-2B53-463E-B875-F32CA7D14394}"/>
                </a:ext>
              </a:extLst>
            </p:cNvPr>
            <p:cNvGraphicFramePr>
              <a:graphicFrameLocks noChangeAspect="1"/>
            </p:cNvGraphicFramePr>
            <p:nvPr>
              <p:extLst>
                <p:ext uri="{D42A27DB-BD31-4B8C-83A1-F6EECF244321}">
                  <p14:modId xmlns:p14="http://schemas.microsoft.com/office/powerpoint/2010/main" val="249035106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sp>
          <p:nvSpPr>
            <p:cNvPr id="13" name="dots / line">
              <a:extLst>
                <a:ext uri="{FF2B5EF4-FFF2-40B4-BE49-F238E27FC236}">
                  <a16:creationId xmlns:a16="http://schemas.microsoft.com/office/drawing/2014/main" id="{2F2D2EB9-62FE-4E3E-9CCA-514DE883C1AE}"/>
                </a:ext>
              </a:extLst>
            </p:cNvPr>
            <p:cNvSpPr>
              <a:spLocks noChangeAspect="1"/>
            </p:cNvSpPr>
            <p:nvPr/>
          </p:nvSpPr>
          <p:spPr>
            <a:xfrm>
              <a:off x="4783558" y="1460436"/>
              <a:ext cx="1172990" cy="1172990"/>
            </a:xfrm>
            <a:prstGeom prst="ellipse">
              <a:avLst/>
            </a:prstGeom>
            <a:noFill/>
            <a:ln w="40005" cap="rnd" cmpd="sng" algn="ctr">
              <a:solidFill>
                <a:schemeClr val="accent4"/>
              </a:solidFill>
              <a:prstDash val="sysDot"/>
            </a:ln>
            <a:effectLst/>
          </p:spPr>
          <p:txBody>
            <a:bodyPr rtlCol="0" anchor="ctr"/>
            <a:lstStyle/>
            <a:p>
              <a:pPr algn="ctr" defTabSz="457200"/>
              <a:endParaRPr lang="en-US" kern="0" dirty="0">
                <a:solidFill>
                  <a:prstClr val="white"/>
                </a:solidFill>
                <a:latin typeface="Calibri"/>
              </a:endParaRPr>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fld id="{4022B8F4-5D15-4675-B807-2A0C251E8098}" type="slidenum">
              <a:rPr lang="en-US" altLang="en-US">
                <a:solidFill>
                  <a:srgbClr val="A7A399"/>
                </a:solidFill>
                <a:cs typeface="Arial" charset="0"/>
              </a:rPr>
              <a:pPr fontAlgn="base">
                <a:spcBef>
                  <a:spcPct val="0"/>
                </a:spcBef>
                <a:spcAft>
                  <a:spcPct val="0"/>
                </a:spcAft>
              </a:pPr>
              <a:t>10</a:t>
            </a:fld>
            <a:endParaRPr lang="en-US" altLang="en-US" dirty="0">
              <a:solidFill>
                <a:srgbClr val="A7A399"/>
              </a:solidFill>
              <a:cs typeface="Arial" charset="0"/>
            </a:endParaRPr>
          </a:p>
        </p:txBody>
      </p:sp>
      <p:grpSp>
        <p:nvGrpSpPr>
          <p:cNvPr id="2" name="Group 5"/>
          <p:cNvGrpSpPr>
            <a:grpSpLocks/>
          </p:cNvGrpSpPr>
          <p:nvPr/>
        </p:nvGrpSpPr>
        <p:grpSpPr bwMode="auto">
          <a:xfrm>
            <a:off x="4322866" y="2152542"/>
            <a:ext cx="7296150" cy="671513"/>
            <a:chOff x="192" y="192"/>
            <a:chExt cx="5184" cy="624"/>
          </a:xfrm>
        </p:grpSpPr>
        <p:sp>
          <p:nvSpPr>
            <p:cNvPr id="45090" name="Rectangle 6"/>
            <p:cNvSpPr>
              <a:spLocks noChangeArrowheads="1"/>
            </p:cNvSpPr>
            <p:nvPr/>
          </p:nvSpPr>
          <p:spPr bwMode="auto">
            <a:xfrm>
              <a:off x="192" y="192"/>
              <a:ext cx="5184" cy="624"/>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endParaRPr lang="en-US" altLang="en-US" sz="2000">
                <a:solidFill>
                  <a:prstClr val="black"/>
                </a:solidFill>
                <a:latin typeface="Calibri"/>
                <a:cs typeface="Arial" charset="0"/>
              </a:endParaRPr>
            </a:p>
          </p:txBody>
        </p:sp>
        <p:sp>
          <p:nvSpPr>
            <p:cNvPr id="45091" name="Rectangle 7"/>
            <p:cNvSpPr>
              <a:spLocks noChangeArrowheads="1"/>
            </p:cNvSpPr>
            <p:nvPr/>
          </p:nvSpPr>
          <p:spPr bwMode="auto">
            <a:xfrm>
              <a:off x="288"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prstClr val="black"/>
                  </a:solidFill>
                  <a:latin typeface="Calibri"/>
                  <a:cs typeface="Arial" charset="0"/>
                </a:rPr>
                <a:t>4</a:t>
              </a:r>
            </a:p>
          </p:txBody>
        </p:sp>
        <p:sp>
          <p:nvSpPr>
            <p:cNvPr id="45092" name="Rectangle 8"/>
            <p:cNvSpPr>
              <a:spLocks noChangeArrowheads="1"/>
            </p:cNvSpPr>
            <p:nvPr/>
          </p:nvSpPr>
          <p:spPr bwMode="auto">
            <a:xfrm>
              <a:off x="3792"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prstClr val="black"/>
                  </a:solidFill>
                  <a:latin typeface="Calibri"/>
                  <a:cs typeface="Arial" charset="0"/>
                </a:rPr>
                <a:t>62</a:t>
              </a:r>
            </a:p>
          </p:txBody>
        </p:sp>
        <p:sp>
          <p:nvSpPr>
            <p:cNvPr id="45093" name="Rectangle 9"/>
            <p:cNvSpPr>
              <a:spLocks noChangeArrowheads="1"/>
            </p:cNvSpPr>
            <p:nvPr/>
          </p:nvSpPr>
          <p:spPr bwMode="auto">
            <a:xfrm>
              <a:off x="4272"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77</a:t>
              </a:r>
            </a:p>
          </p:txBody>
        </p:sp>
        <p:sp>
          <p:nvSpPr>
            <p:cNvPr id="45094" name="Rectangle 10"/>
            <p:cNvSpPr>
              <a:spLocks noChangeArrowheads="1"/>
            </p:cNvSpPr>
            <p:nvPr/>
          </p:nvSpPr>
          <p:spPr bwMode="auto">
            <a:xfrm>
              <a:off x="4656"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81</a:t>
              </a:r>
            </a:p>
          </p:txBody>
        </p:sp>
        <p:sp>
          <p:nvSpPr>
            <p:cNvPr id="45095" name="Rectangle 11"/>
            <p:cNvSpPr>
              <a:spLocks noChangeArrowheads="1"/>
            </p:cNvSpPr>
            <p:nvPr/>
          </p:nvSpPr>
          <p:spPr bwMode="auto">
            <a:xfrm>
              <a:off x="672"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a:t>
              </a:r>
            </a:p>
          </p:txBody>
        </p:sp>
        <p:sp>
          <p:nvSpPr>
            <p:cNvPr id="45096" name="Rectangle 12"/>
            <p:cNvSpPr>
              <a:spLocks noChangeArrowheads="1"/>
            </p:cNvSpPr>
            <p:nvPr/>
          </p:nvSpPr>
          <p:spPr bwMode="auto">
            <a:xfrm>
              <a:off x="1104"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8</a:t>
              </a:r>
            </a:p>
          </p:txBody>
        </p:sp>
        <p:sp>
          <p:nvSpPr>
            <p:cNvPr id="203789" name="Rectangle 13"/>
            <p:cNvSpPr>
              <a:spLocks noChangeArrowheads="1"/>
            </p:cNvSpPr>
            <p:nvPr/>
          </p:nvSpPr>
          <p:spPr bwMode="auto">
            <a:xfrm>
              <a:off x="2448" y="288"/>
              <a:ext cx="288" cy="432"/>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srgbClr val="C00000"/>
                  </a:solidFill>
                  <a:latin typeface="Calibri"/>
                  <a:cs typeface="Arial" charset="0"/>
                </a:rPr>
                <a:t>21</a:t>
              </a:r>
            </a:p>
          </p:txBody>
        </p:sp>
        <p:sp>
          <p:nvSpPr>
            <p:cNvPr id="45098" name="Rectangle 14"/>
            <p:cNvSpPr>
              <a:spLocks noChangeArrowheads="1"/>
            </p:cNvSpPr>
            <p:nvPr/>
          </p:nvSpPr>
          <p:spPr bwMode="auto">
            <a:xfrm>
              <a:off x="2880"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22</a:t>
              </a:r>
            </a:p>
          </p:txBody>
        </p:sp>
        <p:sp>
          <p:nvSpPr>
            <p:cNvPr id="45099" name="Rectangle 15"/>
            <p:cNvSpPr>
              <a:spLocks noChangeArrowheads="1"/>
            </p:cNvSpPr>
            <p:nvPr/>
          </p:nvSpPr>
          <p:spPr bwMode="auto">
            <a:xfrm>
              <a:off x="3360"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prstClr val="black"/>
                  </a:solidFill>
                  <a:latin typeface="Calibri"/>
                  <a:cs typeface="Arial" charset="0"/>
                </a:rPr>
                <a:t>36</a:t>
              </a:r>
            </a:p>
          </p:txBody>
        </p:sp>
        <p:sp>
          <p:nvSpPr>
            <p:cNvPr id="45100" name="Rectangle 16"/>
            <p:cNvSpPr>
              <a:spLocks noChangeArrowheads="1"/>
            </p:cNvSpPr>
            <p:nvPr/>
          </p:nvSpPr>
          <p:spPr bwMode="auto">
            <a:xfrm>
              <a:off x="1488"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10</a:t>
              </a:r>
            </a:p>
          </p:txBody>
        </p:sp>
        <p:sp>
          <p:nvSpPr>
            <p:cNvPr id="45101" name="Rectangle 17"/>
            <p:cNvSpPr>
              <a:spLocks noChangeArrowheads="1"/>
            </p:cNvSpPr>
            <p:nvPr/>
          </p:nvSpPr>
          <p:spPr bwMode="auto">
            <a:xfrm>
              <a:off x="1968"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14</a:t>
              </a:r>
            </a:p>
          </p:txBody>
        </p:sp>
        <p:sp>
          <p:nvSpPr>
            <p:cNvPr id="45102" name="Rectangle 18"/>
            <p:cNvSpPr>
              <a:spLocks noChangeArrowheads="1"/>
            </p:cNvSpPr>
            <p:nvPr/>
          </p:nvSpPr>
          <p:spPr bwMode="auto">
            <a:xfrm>
              <a:off x="5040"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91</a:t>
              </a:r>
            </a:p>
          </p:txBody>
        </p:sp>
      </p:grpSp>
      <p:sp>
        <p:nvSpPr>
          <p:cNvPr id="203796" name="Text Box 20"/>
          <p:cNvSpPr txBox="1">
            <a:spLocks noChangeArrowheads="1"/>
          </p:cNvSpPr>
          <p:nvPr/>
        </p:nvSpPr>
        <p:spPr bwMode="auto">
          <a:xfrm>
            <a:off x="4170466" y="3147904"/>
            <a:ext cx="8505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LOW</a:t>
            </a:r>
          </a:p>
        </p:txBody>
      </p:sp>
      <p:sp>
        <p:nvSpPr>
          <p:cNvPr id="203797" name="Text Box 21"/>
          <p:cNvSpPr txBox="1">
            <a:spLocks noChangeArrowheads="1"/>
          </p:cNvSpPr>
          <p:nvPr/>
        </p:nvSpPr>
        <p:spPr bwMode="auto">
          <a:xfrm>
            <a:off x="10723666" y="3171089"/>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HI</a:t>
            </a:r>
            <a:endParaRPr lang="en-US" altLang="en-US" sz="1400" dirty="0">
              <a:solidFill>
                <a:prstClr val="black"/>
              </a:solidFill>
              <a:latin typeface="Calibri"/>
              <a:cs typeface="Arial" charset="0"/>
            </a:endParaRPr>
          </a:p>
        </p:txBody>
      </p:sp>
      <p:sp>
        <p:nvSpPr>
          <p:cNvPr id="203800" name="Text Box 24"/>
          <p:cNvSpPr txBox="1">
            <a:spLocks noChangeArrowheads="1"/>
          </p:cNvSpPr>
          <p:nvPr/>
        </p:nvSpPr>
        <p:spPr bwMode="auto">
          <a:xfrm>
            <a:off x="5550101" y="3407260"/>
            <a:ext cx="4054475" cy="307777"/>
          </a:xfrm>
          <a:prstGeom prst="rect">
            <a:avLst/>
          </a:prstGeom>
          <a:noFill/>
          <a:ln>
            <a:noFill/>
          </a:ln>
        </p:spPr>
        <p:style>
          <a:lnRef idx="0">
            <a:scrgbClr r="0" g="0" b="0"/>
          </a:lnRef>
          <a:fillRef idx="0">
            <a:scrgbClr r="0" g="0" b="0"/>
          </a:fillRef>
          <a:effectRef idx="0">
            <a:scrgbClr r="0" g="0" b="0"/>
          </a:effectRef>
          <a:fontRef idx="minor">
            <a:schemeClr val="lt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rPr>
              <a:t>MID = (LOW + HI) /2 = 11/2 = 5 </a:t>
            </a:r>
          </a:p>
        </p:txBody>
      </p:sp>
      <p:sp>
        <p:nvSpPr>
          <p:cNvPr id="203801" name="Rectangle 25"/>
          <p:cNvSpPr>
            <a:spLocks noChangeArrowheads="1"/>
          </p:cNvSpPr>
          <p:nvPr/>
        </p:nvSpPr>
        <p:spPr bwMode="auto">
          <a:xfrm>
            <a:off x="4322866" y="1786877"/>
            <a:ext cx="1584678" cy="354746"/>
          </a:xfrm>
          <a:prstGeom prst="rect">
            <a:avLst/>
          </a:prstGeom>
          <a:solidFill>
            <a:srgbClr val="0000CC"/>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b="1" dirty="0">
                <a:solidFill>
                  <a:prstClr val="white"/>
                </a:solidFill>
                <a:latin typeface="Calibri"/>
                <a:cs typeface="Arial" charset="0"/>
              </a:rPr>
              <a:t>Target : 62</a:t>
            </a:r>
          </a:p>
        </p:txBody>
      </p:sp>
      <p:sp>
        <p:nvSpPr>
          <p:cNvPr id="45076" name="Text Box 27"/>
          <p:cNvSpPr txBox="1">
            <a:spLocks noChangeArrowheads="1"/>
          </p:cNvSpPr>
          <p:nvPr/>
        </p:nvSpPr>
        <p:spPr bwMode="auto">
          <a:xfrm>
            <a:off x="8462170" y="5484081"/>
            <a:ext cx="2398272" cy="307777"/>
          </a:xfrm>
          <a:prstGeom prst="rect">
            <a:avLst/>
          </a:prstGeom>
          <a:no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MID = (6+11)/2 = 8</a:t>
            </a:r>
          </a:p>
        </p:txBody>
      </p:sp>
      <p:grpSp>
        <p:nvGrpSpPr>
          <p:cNvPr id="8" name="Group 7"/>
          <p:cNvGrpSpPr/>
          <p:nvPr/>
        </p:nvGrpSpPr>
        <p:grpSpPr>
          <a:xfrm>
            <a:off x="4322866" y="4489975"/>
            <a:ext cx="7296150" cy="671277"/>
            <a:chOff x="1104900" y="4620390"/>
            <a:chExt cx="7296150" cy="671277"/>
          </a:xfrm>
        </p:grpSpPr>
        <p:sp>
          <p:nvSpPr>
            <p:cNvPr id="203804" name="Rectangle 28"/>
            <p:cNvSpPr>
              <a:spLocks noChangeArrowheads="1"/>
            </p:cNvSpPr>
            <p:nvPr/>
          </p:nvSpPr>
          <p:spPr bwMode="auto">
            <a:xfrm>
              <a:off x="1104900" y="4620390"/>
              <a:ext cx="7296150" cy="671277"/>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endParaRPr lang="en-US" sz="2000" b="1">
                <a:solidFill>
                  <a:srgbClr val="1F497D"/>
                </a:solidFill>
                <a:effectLst>
                  <a:outerShdw blurRad="38100" dist="38100" dir="2700000" algn="tl">
                    <a:srgbClr val="000000"/>
                  </a:outerShdw>
                </a:effectLst>
                <a:latin typeface="Calibri"/>
                <a:cs typeface="Arial" charset="0"/>
              </a:endParaRPr>
            </a:p>
          </p:txBody>
        </p:sp>
        <p:sp>
          <p:nvSpPr>
            <p:cNvPr id="45078" name="Rectangle 29"/>
            <p:cNvSpPr>
              <a:spLocks noChangeArrowheads="1"/>
            </p:cNvSpPr>
            <p:nvPr/>
          </p:nvSpPr>
          <p:spPr bwMode="auto">
            <a:xfrm>
              <a:off x="1240014" y="4723663"/>
              <a:ext cx="405342" cy="464730"/>
            </a:xfrm>
            <a:prstGeom prst="rect">
              <a:avLst/>
            </a:prstGeom>
            <a:solidFill>
              <a:schemeClr val="tx1">
                <a:lumMod val="50000"/>
                <a:lumOff val="50000"/>
              </a:schemeClr>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white"/>
                  </a:solidFill>
                  <a:latin typeface="Calibri"/>
                  <a:cs typeface="Arial" charset="0"/>
                </a:rPr>
                <a:t>4</a:t>
              </a:r>
            </a:p>
          </p:txBody>
        </p:sp>
        <p:sp>
          <p:nvSpPr>
            <p:cNvPr id="203806" name="Rectangle 30"/>
            <p:cNvSpPr>
              <a:spLocks noChangeArrowheads="1"/>
            </p:cNvSpPr>
            <p:nvPr/>
          </p:nvSpPr>
          <p:spPr bwMode="auto">
            <a:xfrm>
              <a:off x="6171671" y="4723663"/>
              <a:ext cx="405342" cy="464730"/>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srgbClr val="C00000"/>
                  </a:solidFill>
                  <a:latin typeface="Calibri"/>
                  <a:cs typeface="Arial" charset="0"/>
                </a:rPr>
                <a:t>62</a:t>
              </a:r>
            </a:p>
          </p:txBody>
        </p:sp>
        <p:sp>
          <p:nvSpPr>
            <p:cNvPr id="203807" name="Rectangle 31"/>
            <p:cNvSpPr>
              <a:spLocks noChangeArrowheads="1"/>
            </p:cNvSpPr>
            <p:nvPr/>
          </p:nvSpPr>
          <p:spPr bwMode="auto">
            <a:xfrm>
              <a:off x="6847240" y="4723663"/>
              <a:ext cx="406749" cy="464730"/>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a:solidFill>
                    <a:prstClr val="black"/>
                  </a:solidFill>
                  <a:latin typeface="Calibri"/>
                  <a:cs typeface="Arial" charset="0"/>
                </a:rPr>
                <a:t>77</a:t>
              </a:r>
            </a:p>
          </p:txBody>
        </p:sp>
        <p:sp>
          <p:nvSpPr>
            <p:cNvPr id="203808" name="Rectangle 32"/>
            <p:cNvSpPr>
              <a:spLocks noChangeArrowheads="1"/>
            </p:cNvSpPr>
            <p:nvPr/>
          </p:nvSpPr>
          <p:spPr bwMode="auto">
            <a:xfrm>
              <a:off x="7387696" y="4723663"/>
              <a:ext cx="405342" cy="464730"/>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a:solidFill>
                    <a:prstClr val="black"/>
                  </a:solidFill>
                  <a:latin typeface="Calibri"/>
                  <a:cs typeface="Arial" charset="0"/>
                </a:rPr>
                <a:t>81</a:t>
              </a:r>
            </a:p>
          </p:txBody>
        </p:sp>
        <p:sp>
          <p:nvSpPr>
            <p:cNvPr id="45082" name="Rectangle 33"/>
            <p:cNvSpPr>
              <a:spLocks noChangeArrowheads="1"/>
            </p:cNvSpPr>
            <p:nvPr/>
          </p:nvSpPr>
          <p:spPr bwMode="auto">
            <a:xfrm>
              <a:off x="1780469" y="4723663"/>
              <a:ext cx="405342" cy="464730"/>
            </a:xfrm>
            <a:prstGeom prst="rect">
              <a:avLst/>
            </a:prstGeom>
            <a:solidFill>
              <a:schemeClr val="tx1">
                <a:lumMod val="50000"/>
                <a:lumOff val="50000"/>
              </a:schemeClr>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white"/>
                  </a:solidFill>
                  <a:latin typeface="Calibri"/>
                  <a:cs typeface="Arial" charset="0"/>
                </a:rPr>
                <a:t>7</a:t>
              </a:r>
            </a:p>
          </p:txBody>
        </p:sp>
        <p:sp>
          <p:nvSpPr>
            <p:cNvPr id="45083" name="Rectangle 34"/>
            <p:cNvSpPr>
              <a:spLocks noChangeArrowheads="1"/>
            </p:cNvSpPr>
            <p:nvPr/>
          </p:nvSpPr>
          <p:spPr bwMode="auto">
            <a:xfrm>
              <a:off x="2388482" y="4723663"/>
              <a:ext cx="405342" cy="464730"/>
            </a:xfrm>
            <a:prstGeom prst="rect">
              <a:avLst/>
            </a:prstGeom>
            <a:solidFill>
              <a:schemeClr val="tx1">
                <a:lumMod val="50000"/>
                <a:lumOff val="50000"/>
              </a:schemeClr>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white"/>
                  </a:solidFill>
                  <a:latin typeface="Calibri"/>
                  <a:cs typeface="Arial" charset="0"/>
                </a:rPr>
                <a:t>8</a:t>
              </a:r>
            </a:p>
          </p:txBody>
        </p:sp>
        <p:sp>
          <p:nvSpPr>
            <p:cNvPr id="203811" name="Rectangle 35"/>
            <p:cNvSpPr>
              <a:spLocks noChangeArrowheads="1"/>
            </p:cNvSpPr>
            <p:nvPr/>
          </p:nvSpPr>
          <p:spPr bwMode="auto">
            <a:xfrm>
              <a:off x="4280076" y="4723663"/>
              <a:ext cx="405342" cy="464730"/>
            </a:xfrm>
            <a:prstGeom prst="rect">
              <a:avLst/>
            </a:prstGeom>
            <a:solidFill>
              <a:schemeClr val="tx1">
                <a:lumMod val="50000"/>
                <a:lumOff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latin typeface="Calibri"/>
                  <a:cs typeface="Arial" charset="0"/>
                </a:rPr>
                <a:t>21</a:t>
              </a:r>
            </a:p>
          </p:txBody>
        </p:sp>
        <p:sp>
          <p:nvSpPr>
            <p:cNvPr id="203812" name="Rectangle 36"/>
            <p:cNvSpPr>
              <a:spLocks noChangeArrowheads="1"/>
            </p:cNvSpPr>
            <p:nvPr/>
          </p:nvSpPr>
          <p:spPr bwMode="auto">
            <a:xfrm>
              <a:off x="4888089" y="4723663"/>
              <a:ext cx="405342" cy="464730"/>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black"/>
                  </a:solidFill>
                  <a:latin typeface="Calibri"/>
                  <a:cs typeface="Arial" charset="0"/>
                </a:rPr>
                <a:t>22</a:t>
              </a:r>
            </a:p>
          </p:txBody>
        </p:sp>
        <p:sp>
          <p:nvSpPr>
            <p:cNvPr id="203813" name="Rectangle 37"/>
            <p:cNvSpPr>
              <a:spLocks noChangeArrowheads="1"/>
            </p:cNvSpPr>
            <p:nvPr/>
          </p:nvSpPr>
          <p:spPr bwMode="auto">
            <a:xfrm>
              <a:off x="5563658" y="4723663"/>
              <a:ext cx="405342" cy="464730"/>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a:solidFill>
                    <a:prstClr val="black"/>
                  </a:solidFill>
                  <a:latin typeface="Calibri"/>
                  <a:cs typeface="Arial" charset="0"/>
                </a:rPr>
                <a:t>36</a:t>
              </a:r>
            </a:p>
          </p:txBody>
        </p:sp>
        <p:sp>
          <p:nvSpPr>
            <p:cNvPr id="45087" name="Rectangle 38"/>
            <p:cNvSpPr>
              <a:spLocks noChangeArrowheads="1"/>
            </p:cNvSpPr>
            <p:nvPr/>
          </p:nvSpPr>
          <p:spPr bwMode="auto">
            <a:xfrm>
              <a:off x="2928938" y="4723663"/>
              <a:ext cx="405342" cy="464730"/>
            </a:xfrm>
            <a:prstGeom prst="rect">
              <a:avLst/>
            </a:prstGeom>
            <a:solidFill>
              <a:schemeClr val="tx1">
                <a:lumMod val="50000"/>
                <a:lumOff val="50000"/>
              </a:schemeClr>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white"/>
                  </a:solidFill>
                  <a:latin typeface="Calibri"/>
                  <a:cs typeface="Arial" charset="0"/>
                </a:rPr>
                <a:t>10</a:t>
              </a:r>
            </a:p>
          </p:txBody>
        </p:sp>
        <p:sp>
          <p:nvSpPr>
            <p:cNvPr id="45088" name="Rectangle 39"/>
            <p:cNvSpPr>
              <a:spLocks noChangeArrowheads="1"/>
            </p:cNvSpPr>
            <p:nvPr/>
          </p:nvSpPr>
          <p:spPr bwMode="auto">
            <a:xfrm>
              <a:off x="3604507" y="4723663"/>
              <a:ext cx="405342" cy="464730"/>
            </a:xfrm>
            <a:prstGeom prst="rect">
              <a:avLst/>
            </a:prstGeom>
            <a:solidFill>
              <a:schemeClr val="tx1">
                <a:lumMod val="50000"/>
                <a:lumOff val="50000"/>
              </a:schemeClr>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prstClr val="white"/>
                  </a:solidFill>
                  <a:latin typeface="Calibri"/>
                  <a:cs typeface="Arial" charset="0"/>
                </a:rPr>
                <a:t>14</a:t>
              </a:r>
            </a:p>
          </p:txBody>
        </p:sp>
        <p:sp>
          <p:nvSpPr>
            <p:cNvPr id="203816" name="Rectangle 40"/>
            <p:cNvSpPr>
              <a:spLocks noChangeArrowheads="1"/>
            </p:cNvSpPr>
            <p:nvPr/>
          </p:nvSpPr>
          <p:spPr bwMode="auto">
            <a:xfrm>
              <a:off x="7928151" y="4723663"/>
              <a:ext cx="405342" cy="464730"/>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a:solidFill>
                    <a:prstClr val="black"/>
                  </a:solidFill>
                  <a:latin typeface="Calibri"/>
                  <a:cs typeface="Arial" charset="0"/>
                </a:rPr>
                <a:t>91</a:t>
              </a:r>
            </a:p>
          </p:txBody>
        </p:sp>
      </p:grpSp>
      <p:sp>
        <p:nvSpPr>
          <p:cNvPr id="203820" name="Text Box 44"/>
          <p:cNvSpPr txBox="1">
            <a:spLocks noChangeArrowheads="1"/>
          </p:cNvSpPr>
          <p:nvPr/>
        </p:nvSpPr>
        <p:spPr bwMode="auto">
          <a:xfrm>
            <a:off x="649307" y="2463774"/>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Compare MID with key value </a:t>
            </a:r>
          </a:p>
        </p:txBody>
      </p:sp>
      <p:sp>
        <p:nvSpPr>
          <p:cNvPr id="46" name="Text Box 20"/>
          <p:cNvSpPr txBox="1">
            <a:spLocks noChangeArrowheads="1"/>
          </p:cNvSpPr>
          <p:nvPr/>
        </p:nvSpPr>
        <p:spPr bwMode="auto">
          <a:xfrm>
            <a:off x="7904266" y="5455846"/>
            <a:ext cx="8773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LOW</a:t>
            </a:r>
            <a:endParaRPr lang="en-US" altLang="en-US" sz="1600" b="1" dirty="0">
              <a:solidFill>
                <a:prstClr val="black"/>
              </a:solidFill>
              <a:latin typeface="Calibri"/>
              <a:cs typeface="Arial" charset="0"/>
            </a:endParaRPr>
          </a:p>
        </p:txBody>
      </p:sp>
      <p:sp>
        <p:nvSpPr>
          <p:cNvPr id="48" name="Text Box 21"/>
          <p:cNvSpPr txBox="1">
            <a:spLocks noChangeArrowheads="1"/>
          </p:cNvSpPr>
          <p:nvPr/>
        </p:nvSpPr>
        <p:spPr bwMode="auto">
          <a:xfrm>
            <a:off x="10846396" y="5480449"/>
            <a:ext cx="11063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HI</a:t>
            </a:r>
            <a:endParaRPr lang="en-US" altLang="en-US" sz="1400" dirty="0">
              <a:solidFill>
                <a:prstClr val="black"/>
              </a:solidFill>
              <a:latin typeface="Calibri"/>
              <a:cs typeface="Arial" charset="0"/>
            </a:endParaRPr>
          </a:p>
        </p:txBody>
      </p:sp>
      <p:cxnSp>
        <p:nvCxnSpPr>
          <p:cNvPr id="7" name="Straight Arrow Connector 6"/>
          <p:cNvCxnSpPr/>
          <p:nvPr/>
        </p:nvCxnSpPr>
        <p:spPr>
          <a:xfrm flipV="1">
            <a:off x="4647951" y="2836755"/>
            <a:ext cx="0" cy="2676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p:nvPr/>
        </p:nvCxnSpPr>
        <p:spPr>
          <a:xfrm flipV="1">
            <a:off x="8303611" y="5177363"/>
            <a:ext cx="0" cy="2676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flipV="1">
            <a:off x="7662613" y="2824055"/>
            <a:ext cx="0" cy="267615"/>
          </a:xfrm>
          <a:prstGeom prst="straightConnector1">
            <a:avLst/>
          </a:prstGeom>
          <a:ln w="57150">
            <a:solidFill>
              <a:schemeClr val="tx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flipV="1">
            <a:off x="11371366" y="2836755"/>
            <a:ext cx="0" cy="267615"/>
          </a:xfrm>
          <a:prstGeom prst="straightConnector1">
            <a:avLst/>
          </a:prstGeom>
          <a:ln w="57150">
            <a:solidFill>
              <a:schemeClr val="accent3">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p:nvPr/>
        </p:nvCxnSpPr>
        <p:spPr>
          <a:xfrm flipV="1">
            <a:off x="9617355" y="5180995"/>
            <a:ext cx="0" cy="267615"/>
          </a:xfrm>
          <a:prstGeom prst="straightConnector1">
            <a:avLst/>
          </a:prstGeom>
          <a:ln w="57150">
            <a:solidFill>
              <a:schemeClr val="tx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flipV="1">
            <a:off x="11399588" y="5177363"/>
            <a:ext cx="0" cy="267615"/>
          </a:xfrm>
          <a:prstGeom prst="straightConnector1">
            <a:avLst/>
          </a:prstGeom>
          <a:ln w="57150">
            <a:solidFill>
              <a:schemeClr val="accent3">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7" name="Title 10">
            <a:extLst>
              <a:ext uri="{FF2B5EF4-FFF2-40B4-BE49-F238E27FC236}">
                <a16:creationId xmlns:a16="http://schemas.microsoft.com/office/drawing/2014/main" id="{638A2804-13C5-427F-8261-3E36A73CA138}"/>
              </a:ext>
            </a:extLst>
          </p:cNvPr>
          <p:cNvSpPr txBox="1">
            <a:spLocks/>
          </p:cNvSpPr>
          <p:nvPr/>
        </p:nvSpPr>
        <p:spPr>
          <a:xfrm>
            <a:off x="0" y="0"/>
            <a:ext cx="12191999" cy="1612490"/>
          </a:xfrm>
          <a:prstGeom prst="rect">
            <a:avLst/>
          </a:prstGeom>
          <a:noFill/>
        </p:spPr>
        <p:txBody>
          <a:bodyPr vert="horz" lIns="457200" tIns="45720" rIns="457200" bIns="45720" rtlCol="0" anchor="ctr">
            <a:noAutofit/>
          </a:bodyPr>
          <a:lst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tab pos="10579100" algn="l"/>
              </a:tabLst>
              <a:defRPr/>
            </a:pPr>
            <a:r>
              <a:rPr kumimoji="0" lang="en-US" sz="3400" b="0" i="0" u="none" strike="noStrike" kern="1200" cap="none" spc="160" normalizeH="0" baseline="0" noProof="0" dirty="0">
                <a:ln>
                  <a:solidFill>
                    <a:srgbClr val="0074AF"/>
                  </a:solidFill>
                </a:ln>
                <a:gradFill>
                  <a:gsLst>
                    <a:gs pos="0">
                      <a:srgbClr val="0074AF"/>
                    </a:gs>
                    <a:gs pos="100000">
                      <a:srgbClr val="0074AF"/>
                    </a:gs>
                  </a:gsLst>
                  <a:lin ang="5400000" scaled="1"/>
                </a:gradFill>
                <a:effectLst/>
                <a:uLnTx/>
                <a:uFillTx/>
                <a:latin typeface="Daytona" panose="020B0604020202020204" pitchFamily="34" charset="0"/>
                <a:ea typeface="STHupo" panose="020B0503020204020204" pitchFamily="2" charset="-122"/>
                <a:cs typeface="Biome" panose="020B0502040204020203" pitchFamily="34" charset="0"/>
              </a:rPr>
              <a:t>Binary Search (Example 1)</a:t>
            </a:r>
          </a:p>
        </p:txBody>
      </p:sp>
      <p:cxnSp>
        <p:nvCxnSpPr>
          <p:cNvPr id="58" name="Straight Connector 57">
            <a:extLst>
              <a:ext uri="{FF2B5EF4-FFF2-40B4-BE49-F238E27FC236}">
                <a16:creationId xmlns:a16="http://schemas.microsoft.com/office/drawing/2014/main" id="{A22BBF46-C38C-417D-8235-813ADBBC5FAF}"/>
              </a:ext>
            </a:extLst>
          </p:cNvPr>
          <p:cNvCxnSpPr/>
          <p:nvPr/>
        </p:nvCxnSpPr>
        <p:spPr>
          <a:xfrm>
            <a:off x="2526890" y="1140542"/>
            <a:ext cx="6971071" cy="0"/>
          </a:xfrm>
          <a:prstGeom prst="line">
            <a:avLst/>
          </a:prstGeom>
          <a:noFill/>
          <a:ln w="12700" cap="flat" cmpd="sng" algn="ctr">
            <a:solidFill>
              <a:srgbClr val="75D1FF"/>
            </a:solidFill>
            <a:prstDash val="solid"/>
            <a:miter lim="800000"/>
          </a:ln>
          <a:effectLst>
            <a:outerShdw blurRad="50800" dist="38100" dir="2700000" algn="tl" rotWithShape="0">
              <a:prstClr val="black">
                <a:alpha val="40000"/>
              </a:prstClr>
            </a:outerShdw>
          </a:effectLst>
        </p:spPr>
      </p:cxnSp>
      <p:sp>
        <p:nvSpPr>
          <p:cNvPr id="60" name="Text Box 44">
            <a:extLst>
              <a:ext uri="{FF2B5EF4-FFF2-40B4-BE49-F238E27FC236}">
                <a16:creationId xmlns:a16="http://schemas.microsoft.com/office/drawing/2014/main" id="{DCF7F40A-5348-4EAE-A32B-C93BA29611CF}"/>
              </a:ext>
            </a:extLst>
          </p:cNvPr>
          <p:cNvSpPr txBox="1">
            <a:spLocks noChangeArrowheads="1"/>
          </p:cNvSpPr>
          <p:nvPr/>
        </p:nvSpPr>
        <p:spPr bwMode="auto">
          <a:xfrm>
            <a:off x="651784" y="2830174"/>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MID is smaller than key. </a:t>
            </a:r>
          </a:p>
        </p:txBody>
      </p:sp>
      <p:sp>
        <p:nvSpPr>
          <p:cNvPr id="61" name="Text Box 44">
            <a:extLst>
              <a:ext uri="{FF2B5EF4-FFF2-40B4-BE49-F238E27FC236}">
                <a16:creationId xmlns:a16="http://schemas.microsoft.com/office/drawing/2014/main" id="{1F795B8E-B99A-4064-9924-C06EA76EF04B}"/>
              </a:ext>
            </a:extLst>
          </p:cNvPr>
          <p:cNvSpPr txBox="1">
            <a:spLocks noChangeArrowheads="1"/>
          </p:cNvSpPr>
          <p:nvPr/>
        </p:nvSpPr>
        <p:spPr bwMode="auto">
          <a:xfrm>
            <a:off x="637738" y="3189925"/>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Move LOW to MID + 1.</a:t>
            </a:r>
          </a:p>
        </p:txBody>
      </p:sp>
      <p:sp>
        <p:nvSpPr>
          <p:cNvPr id="62" name="Text Box 44">
            <a:extLst>
              <a:ext uri="{FF2B5EF4-FFF2-40B4-BE49-F238E27FC236}">
                <a16:creationId xmlns:a16="http://schemas.microsoft.com/office/drawing/2014/main" id="{C81A0806-4D9E-4AC0-BB07-ECF822E5E0BF}"/>
              </a:ext>
            </a:extLst>
          </p:cNvPr>
          <p:cNvSpPr txBox="1">
            <a:spLocks noChangeArrowheads="1"/>
          </p:cNvSpPr>
          <p:nvPr/>
        </p:nvSpPr>
        <p:spPr bwMode="auto">
          <a:xfrm>
            <a:off x="649308" y="2061781"/>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Calculate MID</a:t>
            </a:r>
          </a:p>
        </p:txBody>
      </p:sp>
      <p:sp>
        <p:nvSpPr>
          <p:cNvPr id="63" name="Text Box 44">
            <a:extLst>
              <a:ext uri="{FF2B5EF4-FFF2-40B4-BE49-F238E27FC236}">
                <a16:creationId xmlns:a16="http://schemas.microsoft.com/office/drawing/2014/main" id="{B62B5A1E-D583-481D-8552-E2C27DF37B28}"/>
              </a:ext>
            </a:extLst>
          </p:cNvPr>
          <p:cNvSpPr txBox="1">
            <a:spLocks noChangeArrowheads="1"/>
          </p:cNvSpPr>
          <p:nvPr/>
        </p:nvSpPr>
        <p:spPr bwMode="auto">
          <a:xfrm>
            <a:off x="605783" y="4545075"/>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Compare MID with key value </a:t>
            </a:r>
          </a:p>
        </p:txBody>
      </p:sp>
      <p:sp>
        <p:nvSpPr>
          <p:cNvPr id="64" name="Text Box 44">
            <a:extLst>
              <a:ext uri="{FF2B5EF4-FFF2-40B4-BE49-F238E27FC236}">
                <a16:creationId xmlns:a16="http://schemas.microsoft.com/office/drawing/2014/main" id="{25FD0877-2304-4BD5-813D-2134E40B8C1E}"/>
              </a:ext>
            </a:extLst>
          </p:cNvPr>
          <p:cNvSpPr txBox="1">
            <a:spLocks noChangeArrowheads="1"/>
          </p:cNvSpPr>
          <p:nvPr/>
        </p:nvSpPr>
        <p:spPr bwMode="auto">
          <a:xfrm>
            <a:off x="608260" y="4911475"/>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MID == key</a:t>
            </a:r>
          </a:p>
        </p:txBody>
      </p:sp>
      <p:sp>
        <p:nvSpPr>
          <p:cNvPr id="65" name="Text Box 44">
            <a:extLst>
              <a:ext uri="{FF2B5EF4-FFF2-40B4-BE49-F238E27FC236}">
                <a16:creationId xmlns:a16="http://schemas.microsoft.com/office/drawing/2014/main" id="{7DA77028-6964-4EBF-AB89-C4E343E9FEC7}"/>
              </a:ext>
            </a:extLst>
          </p:cNvPr>
          <p:cNvSpPr txBox="1">
            <a:spLocks noChangeArrowheads="1"/>
          </p:cNvSpPr>
          <p:nvPr/>
        </p:nvSpPr>
        <p:spPr bwMode="auto">
          <a:xfrm>
            <a:off x="594214" y="5271226"/>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Print out “Element is found”.</a:t>
            </a:r>
          </a:p>
        </p:txBody>
      </p:sp>
      <p:sp>
        <p:nvSpPr>
          <p:cNvPr id="66" name="Text Box 44">
            <a:extLst>
              <a:ext uri="{FF2B5EF4-FFF2-40B4-BE49-F238E27FC236}">
                <a16:creationId xmlns:a16="http://schemas.microsoft.com/office/drawing/2014/main" id="{45F1EF8A-9C5B-4CAA-95CA-E21EAD4A56EF}"/>
              </a:ext>
            </a:extLst>
          </p:cNvPr>
          <p:cNvSpPr txBox="1">
            <a:spLocks noChangeArrowheads="1"/>
          </p:cNvSpPr>
          <p:nvPr/>
        </p:nvSpPr>
        <p:spPr bwMode="auto">
          <a:xfrm>
            <a:off x="605784" y="4143082"/>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Calculate MID</a:t>
            </a:r>
          </a:p>
        </p:txBody>
      </p:sp>
    </p:spTree>
    <p:extLst>
      <p:ext uri="{BB962C8B-B14F-4D97-AF65-F5344CB8AC3E}">
        <p14:creationId xmlns:p14="http://schemas.microsoft.com/office/powerpoint/2010/main" val="25978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3796"/>
                                        </p:tgtEl>
                                        <p:attrNameLst>
                                          <p:attrName>style.visibility</p:attrName>
                                        </p:attrNameLst>
                                      </p:cBhvr>
                                      <p:to>
                                        <p:strVal val="visible"/>
                                      </p:to>
                                    </p:set>
                                    <p:animEffect transition="in" filter="fade">
                                      <p:cBhvr>
                                        <p:cTn id="12" dur="1000"/>
                                        <p:tgtEl>
                                          <p:spTgt spid="203796"/>
                                        </p:tgtEl>
                                      </p:cBhvr>
                                    </p:animEffect>
                                    <p:anim calcmode="lin" valueType="num">
                                      <p:cBhvr>
                                        <p:cTn id="13" dur="1000" fill="hold"/>
                                        <p:tgtEl>
                                          <p:spTgt spid="203796"/>
                                        </p:tgtEl>
                                        <p:attrNameLst>
                                          <p:attrName>ppt_x</p:attrName>
                                        </p:attrNameLst>
                                      </p:cBhvr>
                                      <p:tavLst>
                                        <p:tav tm="0">
                                          <p:val>
                                            <p:strVal val="#ppt_x"/>
                                          </p:val>
                                        </p:tav>
                                        <p:tav tm="100000">
                                          <p:val>
                                            <p:strVal val="#ppt_x"/>
                                          </p:val>
                                        </p:tav>
                                      </p:tavLst>
                                    </p:anim>
                                    <p:anim calcmode="lin" valueType="num">
                                      <p:cBhvr>
                                        <p:cTn id="14" dur="1000" fill="hold"/>
                                        <p:tgtEl>
                                          <p:spTgt spid="20379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3797"/>
                                        </p:tgtEl>
                                        <p:attrNameLst>
                                          <p:attrName>style.visibility</p:attrName>
                                        </p:attrNameLst>
                                      </p:cBhvr>
                                      <p:to>
                                        <p:strVal val="visible"/>
                                      </p:to>
                                    </p:set>
                                    <p:animEffect transition="in" filter="fade">
                                      <p:cBhvr>
                                        <p:cTn id="22" dur="1000"/>
                                        <p:tgtEl>
                                          <p:spTgt spid="203797"/>
                                        </p:tgtEl>
                                      </p:cBhvr>
                                    </p:animEffect>
                                    <p:anim calcmode="lin" valueType="num">
                                      <p:cBhvr>
                                        <p:cTn id="23" dur="1000" fill="hold"/>
                                        <p:tgtEl>
                                          <p:spTgt spid="203797"/>
                                        </p:tgtEl>
                                        <p:attrNameLst>
                                          <p:attrName>ppt_x</p:attrName>
                                        </p:attrNameLst>
                                      </p:cBhvr>
                                      <p:tavLst>
                                        <p:tav tm="0">
                                          <p:val>
                                            <p:strVal val="#ppt_x"/>
                                          </p:val>
                                        </p:tav>
                                        <p:tav tm="100000">
                                          <p:val>
                                            <p:strVal val="#ppt_x"/>
                                          </p:val>
                                        </p:tav>
                                      </p:tavLst>
                                    </p:anim>
                                    <p:anim calcmode="lin" valueType="num">
                                      <p:cBhvr>
                                        <p:cTn id="24" dur="1000" fill="hold"/>
                                        <p:tgtEl>
                                          <p:spTgt spid="20379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03800"/>
                                        </p:tgtEl>
                                        <p:attrNameLst>
                                          <p:attrName>style.visibility</p:attrName>
                                        </p:attrNameLst>
                                      </p:cBhvr>
                                      <p:to>
                                        <p:strVal val="visible"/>
                                      </p:to>
                                    </p:set>
                                    <p:animEffect transition="in" filter="barn(inVertical)">
                                      <p:cBhvr>
                                        <p:cTn id="34" dur="500"/>
                                        <p:tgtEl>
                                          <p:spTgt spid="20380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3820"/>
                                        </p:tgtEl>
                                        <p:attrNameLst>
                                          <p:attrName>style.visibility</p:attrName>
                                        </p:attrNameLst>
                                      </p:cBhvr>
                                      <p:to>
                                        <p:strVal val="visible"/>
                                      </p:to>
                                    </p:set>
                                    <p:animEffect transition="in" filter="fade">
                                      <p:cBhvr>
                                        <p:cTn id="39" dur="500"/>
                                        <p:tgtEl>
                                          <p:spTgt spid="20382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5.55112E-17 -1.85185E-6 L 0.30169 0.00417 " pathEditMode="relative" rAng="0" ptsTypes="AA">
                                      <p:cBhvr>
                                        <p:cTn id="57" dur="2000" fill="hold"/>
                                        <p:tgtEl>
                                          <p:spTgt spid="7"/>
                                        </p:tgtEl>
                                        <p:attrNameLst>
                                          <p:attrName>ppt_x</p:attrName>
                                          <p:attrName>ppt_y</p:attrName>
                                        </p:attrNameLst>
                                      </p:cBhvr>
                                      <p:rCtr x="15078" y="208"/>
                                    </p:animMotion>
                                  </p:childTnLst>
                                </p:cTn>
                              </p:par>
                              <p:par>
                                <p:cTn id="58" presetID="42" presetClass="path" presetSubtype="0" accel="50000" decel="50000" fill="hold" grpId="1" nodeType="withEffect">
                                  <p:stCondLst>
                                    <p:cond delay="0"/>
                                  </p:stCondLst>
                                  <p:childTnLst>
                                    <p:animMotion origin="layout" path="M -3.125E-6 -1.48148E-6 L 0.30599 0.00787 " pathEditMode="relative" rAng="0" ptsTypes="AA">
                                      <p:cBhvr>
                                        <p:cTn id="59" dur="2000" fill="hold"/>
                                        <p:tgtEl>
                                          <p:spTgt spid="203796"/>
                                        </p:tgtEl>
                                        <p:attrNameLst>
                                          <p:attrName>ppt_x</p:attrName>
                                          <p:attrName>ppt_y</p:attrName>
                                        </p:attrNameLst>
                                      </p:cBhvr>
                                      <p:rCtr x="15299" y="394"/>
                                    </p:animMotion>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1000"/>
                                        <p:tgtEl>
                                          <p:spTgt spid="52"/>
                                        </p:tgtEl>
                                      </p:cBhvr>
                                    </p:animEffect>
                                    <p:anim calcmode="lin" valueType="num">
                                      <p:cBhvr>
                                        <p:cTn id="69" dur="1000" fill="hold"/>
                                        <p:tgtEl>
                                          <p:spTgt spid="52"/>
                                        </p:tgtEl>
                                        <p:attrNameLst>
                                          <p:attrName>ppt_x</p:attrName>
                                        </p:attrNameLst>
                                      </p:cBhvr>
                                      <p:tavLst>
                                        <p:tav tm="0">
                                          <p:val>
                                            <p:strVal val="#ppt_x"/>
                                          </p:val>
                                        </p:tav>
                                        <p:tav tm="100000">
                                          <p:val>
                                            <p:strVal val="#ppt_x"/>
                                          </p:val>
                                        </p:tav>
                                      </p:tavLst>
                                    </p:anim>
                                    <p:anim calcmode="lin" valueType="num">
                                      <p:cBhvr>
                                        <p:cTn id="70" dur="1000" fill="hold"/>
                                        <p:tgtEl>
                                          <p:spTgt spid="5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1000"/>
                                        <p:tgtEl>
                                          <p:spTgt spid="46"/>
                                        </p:tgtEl>
                                      </p:cBhvr>
                                    </p:animEffect>
                                    <p:anim calcmode="lin" valueType="num">
                                      <p:cBhvr>
                                        <p:cTn id="74" dur="1000" fill="hold"/>
                                        <p:tgtEl>
                                          <p:spTgt spid="46"/>
                                        </p:tgtEl>
                                        <p:attrNameLst>
                                          <p:attrName>ppt_x</p:attrName>
                                        </p:attrNameLst>
                                      </p:cBhvr>
                                      <p:tavLst>
                                        <p:tav tm="0">
                                          <p:val>
                                            <p:strVal val="#ppt_x"/>
                                          </p:val>
                                        </p:tav>
                                        <p:tav tm="100000">
                                          <p:val>
                                            <p:strVal val="#ppt_x"/>
                                          </p:val>
                                        </p:tav>
                                      </p:tavLst>
                                    </p:anim>
                                    <p:anim calcmode="lin" valueType="num">
                                      <p:cBhvr>
                                        <p:cTn id="75" dur="1000" fill="hold"/>
                                        <p:tgtEl>
                                          <p:spTgt spid="4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1000"/>
                                        <p:tgtEl>
                                          <p:spTgt spid="56"/>
                                        </p:tgtEl>
                                      </p:cBhvr>
                                    </p:animEffect>
                                    <p:anim calcmode="lin" valueType="num">
                                      <p:cBhvr>
                                        <p:cTn id="79" dur="1000" fill="hold"/>
                                        <p:tgtEl>
                                          <p:spTgt spid="56"/>
                                        </p:tgtEl>
                                        <p:attrNameLst>
                                          <p:attrName>ppt_x</p:attrName>
                                        </p:attrNameLst>
                                      </p:cBhvr>
                                      <p:tavLst>
                                        <p:tav tm="0">
                                          <p:val>
                                            <p:strVal val="#ppt_x"/>
                                          </p:val>
                                        </p:tav>
                                        <p:tav tm="100000">
                                          <p:val>
                                            <p:strVal val="#ppt_x"/>
                                          </p:val>
                                        </p:tav>
                                      </p:tavLst>
                                    </p:anim>
                                    <p:anim calcmode="lin" valueType="num">
                                      <p:cBhvr>
                                        <p:cTn id="80" dur="1000" fill="hold"/>
                                        <p:tgtEl>
                                          <p:spTgt spid="5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1000"/>
                                        <p:tgtEl>
                                          <p:spTgt spid="48"/>
                                        </p:tgtEl>
                                      </p:cBhvr>
                                    </p:animEffect>
                                    <p:anim calcmode="lin" valueType="num">
                                      <p:cBhvr>
                                        <p:cTn id="84" dur="1000" fill="hold"/>
                                        <p:tgtEl>
                                          <p:spTgt spid="48"/>
                                        </p:tgtEl>
                                        <p:attrNameLst>
                                          <p:attrName>ppt_x</p:attrName>
                                        </p:attrNameLst>
                                      </p:cBhvr>
                                      <p:tavLst>
                                        <p:tav tm="0">
                                          <p:val>
                                            <p:strVal val="#ppt_x"/>
                                          </p:val>
                                        </p:tav>
                                        <p:tav tm="100000">
                                          <p:val>
                                            <p:strVal val="#ppt_x"/>
                                          </p:val>
                                        </p:tav>
                                      </p:tavLst>
                                    </p:anim>
                                    <p:anim calcmode="lin" valueType="num">
                                      <p:cBhvr>
                                        <p:cTn id="8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500"/>
                                        <p:tgtEl>
                                          <p:spTgt spid="66"/>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45076"/>
                                        </p:tgtEl>
                                        <p:attrNameLst>
                                          <p:attrName>style.visibility</p:attrName>
                                        </p:attrNameLst>
                                      </p:cBhvr>
                                      <p:to>
                                        <p:strVal val="visible"/>
                                      </p:to>
                                    </p:set>
                                    <p:animEffect transition="in" filter="barn(inVertical)">
                                      <p:cBhvr>
                                        <p:cTn id="95" dur="500"/>
                                        <p:tgtEl>
                                          <p:spTgt spid="450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fade">
                                      <p:cBhvr>
                                        <p:cTn id="109" dur="500"/>
                                        <p:tgtEl>
                                          <p:spTgt spid="6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6" grpId="0"/>
      <p:bldP spid="203796" grpId="1"/>
      <p:bldP spid="203797" grpId="0"/>
      <p:bldP spid="203800" grpId="0"/>
      <p:bldP spid="45076" grpId="0"/>
      <p:bldP spid="203820" grpId="0" animBg="1"/>
      <p:bldP spid="46" grpId="0"/>
      <p:bldP spid="48" grpId="0"/>
      <p:bldP spid="60" grpId="0" animBg="1"/>
      <p:bldP spid="61" grpId="0" animBg="1"/>
      <p:bldP spid="62" grpId="0" animBg="1"/>
      <p:bldP spid="63" grpId="0" animBg="1"/>
      <p:bldP spid="64"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fld id="{8806E6BB-3F5E-4F53-BB46-589BF8DB1E8F}" type="slidenum">
              <a:rPr lang="en-US" altLang="en-US">
                <a:solidFill>
                  <a:srgbClr val="A7A399"/>
                </a:solidFill>
                <a:cs typeface="Arial" charset="0"/>
              </a:rPr>
              <a:pPr fontAlgn="base">
                <a:spcBef>
                  <a:spcPct val="0"/>
                </a:spcBef>
                <a:spcAft>
                  <a:spcPct val="0"/>
                </a:spcAft>
              </a:pPr>
              <a:t>11</a:t>
            </a:fld>
            <a:endParaRPr lang="en-US" altLang="en-US">
              <a:solidFill>
                <a:srgbClr val="A7A399"/>
              </a:solidFill>
              <a:cs typeface="Arial" charset="0"/>
            </a:endParaRPr>
          </a:p>
        </p:txBody>
      </p:sp>
      <p:grpSp>
        <p:nvGrpSpPr>
          <p:cNvPr id="2" name="Group 4"/>
          <p:cNvGrpSpPr>
            <a:grpSpLocks/>
          </p:cNvGrpSpPr>
          <p:nvPr/>
        </p:nvGrpSpPr>
        <p:grpSpPr bwMode="auto">
          <a:xfrm>
            <a:off x="3768520" y="2072258"/>
            <a:ext cx="7532688" cy="730250"/>
            <a:chOff x="192" y="192"/>
            <a:chExt cx="5184" cy="624"/>
          </a:xfrm>
          <a:solidFill>
            <a:schemeClr val="accent1"/>
          </a:solidFill>
        </p:grpSpPr>
        <p:sp>
          <p:nvSpPr>
            <p:cNvPr id="47137" name="Rectangle 5"/>
            <p:cNvSpPr>
              <a:spLocks noChangeArrowheads="1"/>
            </p:cNvSpPr>
            <p:nvPr/>
          </p:nvSpPr>
          <p:spPr bwMode="auto">
            <a:xfrm>
              <a:off x="192" y="192"/>
              <a:ext cx="5184" cy="624"/>
            </a:xfrm>
            <a:prstGeom prst="rect">
              <a:avLst/>
            </a:prstGeom>
            <a:grp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endParaRPr lang="en-US" altLang="en-US" sz="2000">
                <a:solidFill>
                  <a:prstClr val="black"/>
                </a:solidFill>
                <a:latin typeface="Calibri"/>
                <a:cs typeface="Arial" charset="0"/>
              </a:endParaRPr>
            </a:p>
          </p:txBody>
        </p:sp>
        <p:sp>
          <p:nvSpPr>
            <p:cNvPr id="47138" name="Rectangle 6"/>
            <p:cNvSpPr>
              <a:spLocks noChangeArrowheads="1"/>
            </p:cNvSpPr>
            <p:nvPr/>
          </p:nvSpPr>
          <p:spPr bwMode="auto">
            <a:xfrm>
              <a:off x="288"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4</a:t>
              </a:r>
            </a:p>
          </p:txBody>
        </p:sp>
        <p:sp>
          <p:nvSpPr>
            <p:cNvPr id="47139" name="Rectangle 7"/>
            <p:cNvSpPr>
              <a:spLocks noChangeArrowheads="1"/>
            </p:cNvSpPr>
            <p:nvPr/>
          </p:nvSpPr>
          <p:spPr bwMode="auto">
            <a:xfrm>
              <a:off x="3792"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62</a:t>
              </a:r>
            </a:p>
          </p:txBody>
        </p:sp>
        <p:sp>
          <p:nvSpPr>
            <p:cNvPr id="47140" name="Rectangle 8"/>
            <p:cNvSpPr>
              <a:spLocks noChangeArrowheads="1"/>
            </p:cNvSpPr>
            <p:nvPr/>
          </p:nvSpPr>
          <p:spPr bwMode="auto">
            <a:xfrm>
              <a:off x="4272"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77</a:t>
              </a:r>
            </a:p>
          </p:txBody>
        </p:sp>
        <p:sp>
          <p:nvSpPr>
            <p:cNvPr id="47141" name="Rectangle 9"/>
            <p:cNvSpPr>
              <a:spLocks noChangeArrowheads="1"/>
            </p:cNvSpPr>
            <p:nvPr/>
          </p:nvSpPr>
          <p:spPr bwMode="auto">
            <a:xfrm>
              <a:off x="4656"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81</a:t>
              </a:r>
            </a:p>
          </p:txBody>
        </p:sp>
        <p:sp>
          <p:nvSpPr>
            <p:cNvPr id="47142" name="Rectangle 10"/>
            <p:cNvSpPr>
              <a:spLocks noChangeArrowheads="1"/>
            </p:cNvSpPr>
            <p:nvPr/>
          </p:nvSpPr>
          <p:spPr bwMode="auto">
            <a:xfrm>
              <a:off x="672"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a:t>
              </a:r>
            </a:p>
          </p:txBody>
        </p:sp>
        <p:sp>
          <p:nvSpPr>
            <p:cNvPr id="47143" name="Rectangle 11"/>
            <p:cNvSpPr>
              <a:spLocks noChangeArrowheads="1"/>
            </p:cNvSpPr>
            <p:nvPr/>
          </p:nvSpPr>
          <p:spPr bwMode="auto">
            <a:xfrm>
              <a:off x="1104"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8</a:t>
              </a:r>
            </a:p>
          </p:txBody>
        </p:sp>
        <p:sp>
          <p:nvSpPr>
            <p:cNvPr id="262156" name="Rectangle 12"/>
            <p:cNvSpPr>
              <a:spLocks noChangeArrowheads="1"/>
            </p:cNvSpPr>
            <p:nvPr/>
          </p:nvSpPr>
          <p:spPr bwMode="auto">
            <a:xfrm>
              <a:off x="2448" y="287"/>
              <a:ext cx="288" cy="433"/>
            </a:xfrm>
            <a:prstGeom prst="rect">
              <a:avLst/>
            </a:prstGeom>
            <a:solidFill>
              <a:schemeClr val="bg2"/>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srgbClr val="C00000"/>
                  </a:solidFill>
                  <a:latin typeface="Calibri"/>
                  <a:cs typeface="Arial" charset="0"/>
                </a:rPr>
                <a:t>21</a:t>
              </a:r>
            </a:p>
          </p:txBody>
        </p:sp>
        <p:sp>
          <p:nvSpPr>
            <p:cNvPr id="47145" name="Rectangle 13"/>
            <p:cNvSpPr>
              <a:spLocks noChangeArrowheads="1"/>
            </p:cNvSpPr>
            <p:nvPr/>
          </p:nvSpPr>
          <p:spPr bwMode="auto">
            <a:xfrm>
              <a:off x="2880"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22</a:t>
              </a:r>
            </a:p>
          </p:txBody>
        </p:sp>
        <p:sp>
          <p:nvSpPr>
            <p:cNvPr id="47146" name="Rectangle 14"/>
            <p:cNvSpPr>
              <a:spLocks noChangeArrowheads="1"/>
            </p:cNvSpPr>
            <p:nvPr/>
          </p:nvSpPr>
          <p:spPr bwMode="auto">
            <a:xfrm>
              <a:off x="3360"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prstClr val="black"/>
                  </a:solidFill>
                  <a:latin typeface="Calibri"/>
                  <a:cs typeface="Arial" charset="0"/>
                </a:rPr>
                <a:t>36</a:t>
              </a:r>
            </a:p>
          </p:txBody>
        </p:sp>
        <p:sp>
          <p:nvSpPr>
            <p:cNvPr id="47147" name="Rectangle 15"/>
            <p:cNvSpPr>
              <a:spLocks noChangeArrowheads="1"/>
            </p:cNvSpPr>
            <p:nvPr/>
          </p:nvSpPr>
          <p:spPr bwMode="auto">
            <a:xfrm>
              <a:off x="1488"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10</a:t>
              </a:r>
            </a:p>
          </p:txBody>
        </p:sp>
        <p:sp>
          <p:nvSpPr>
            <p:cNvPr id="47148" name="Rectangle 16"/>
            <p:cNvSpPr>
              <a:spLocks noChangeArrowheads="1"/>
            </p:cNvSpPr>
            <p:nvPr/>
          </p:nvSpPr>
          <p:spPr bwMode="auto">
            <a:xfrm>
              <a:off x="1968"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14</a:t>
              </a:r>
            </a:p>
          </p:txBody>
        </p:sp>
        <p:sp>
          <p:nvSpPr>
            <p:cNvPr id="47149" name="Rectangle 17"/>
            <p:cNvSpPr>
              <a:spLocks noChangeArrowheads="1"/>
            </p:cNvSpPr>
            <p:nvPr/>
          </p:nvSpPr>
          <p:spPr bwMode="auto">
            <a:xfrm>
              <a:off x="5040" y="288"/>
              <a:ext cx="288" cy="43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91</a:t>
              </a:r>
            </a:p>
          </p:txBody>
        </p:sp>
      </p:grpSp>
      <p:sp>
        <p:nvSpPr>
          <p:cNvPr id="262162" name="Text Box 18"/>
          <p:cNvSpPr txBox="1">
            <a:spLocks noChangeArrowheads="1"/>
          </p:cNvSpPr>
          <p:nvPr/>
        </p:nvSpPr>
        <p:spPr bwMode="auto">
          <a:xfrm>
            <a:off x="3423239" y="3145686"/>
            <a:ext cx="13382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LOW</a:t>
            </a:r>
          </a:p>
        </p:txBody>
      </p:sp>
      <p:sp>
        <p:nvSpPr>
          <p:cNvPr id="262163" name="Text Box 19"/>
          <p:cNvSpPr txBox="1">
            <a:spLocks noChangeArrowheads="1"/>
          </p:cNvSpPr>
          <p:nvPr/>
        </p:nvSpPr>
        <p:spPr bwMode="auto">
          <a:xfrm>
            <a:off x="10423296" y="3118976"/>
            <a:ext cx="1338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HI</a:t>
            </a:r>
            <a:endParaRPr lang="en-US" altLang="en-US" sz="1400" dirty="0">
              <a:solidFill>
                <a:prstClr val="black"/>
              </a:solidFill>
              <a:latin typeface="Calibri"/>
              <a:cs typeface="Arial" charset="0"/>
            </a:endParaRPr>
          </a:p>
        </p:txBody>
      </p:sp>
      <p:sp>
        <p:nvSpPr>
          <p:cNvPr id="262166" name="Text Box 22"/>
          <p:cNvSpPr txBox="1">
            <a:spLocks noChangeArrowheads="1"/>
          </p:cNvSpPr>
          <p:nvPr/>
        </p:nvSpPr>
        <p:spPr bwMode="auto">
          <a:xfrm>
            <a:off x="5248558" y="3336418"/>
            <a:ext cx="4186238" cy="307777"/>
          </a:xfrm>
          <a:prstGeom prst="rect">
            <a:avLst/>
          </a:prstGeom>
          <a:noFill/>
          <a:ln>
            <a:noFill/>
          </a:ln>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MID = (LOW + HI) /2 = 11/2 = 5</a:t>
            </a:r>
          </a:p>
        </p:txBody>
      </p:sp>
      <p:sp>
        <p:nvSpPr>
          <p:cNvPr id="262167" name="Rectangle 23"/>
          <p:cNvSpPr>
            <a:spLocks noChangeArrowheads="1"/>
          </p:cNvSpPr>
          <p:nvPr/>
        </p:nvSpPr>
        <p:spPr bwMode="auto">
          <a:xfrm>
            <a:off x="3768520" y="1744330"/>
            <a:ext cx="1511068" cy="327928"/>
          </a:xfrm>
          <a:prstGeom prst="rect">
            <a:avLst/>
          </a:prstGeom>
          <a:solidFill>
            <a:srgbClr val="0000CC"/>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b="1" dirty="0">
                <a:solidFill>
                  <a:prstClr val="white"/>
                </a:solidFill>
                <a:latin typeface="Calibri"/>
                <a:cs typeface="Arial" charset="0"/>
              </a:rPr>
              <a:t>Target : 9</a:t>
            </a:r>
          </a:p>
        </p:txBody>
      </p:sp>
      <p:sp>
        <p:nvSpPr>
          <p:cNvPr id="262169" name="Text Box 25"/>
          <p:cNvSpPr txBox="1">
            <a:spLocks noChangeArrowheads="1"/>
          </p:cNvSpPr>
          <p:nvPr/>
        </p:nvSpPr>
        <p:spPr bwMode="auto">
          <a:xfrm>
            <a:off x="4211858" y="5728303"/>
            <a:ext cx="2209800" cy="307777"/>
          </a:xfrm>
          <a:prstGeom prst="rect">
            <a:avLst/>
          </a:prstGeom>
          <a:noFill/>
          <a:ln>
            <a:noFill/>
          </a:ln>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MID = (0+4) / 2 = 2</a:t>
            </a:r>
          </a:p>
        </p:txBody>
      </p:sp>
      <p:grpSp>
        <p:nvGrpSpPr>
          <p:cNvPr id="5" name="Group 4"/>
          <p:cNvGrpSpPr/>
          <p:nvPr/>
        </p:nvGrpSpPr>
        <p:grpSpPr>
          <a:xfrm>
            <a:off x="3838139" y="4334741"/>
            <a:ext cx="7523163" cy="640518"/>
            <a:chOff x="1031875" y="4481805"/>
            <a:chExt cx="7523163" cy="640518"/>
          </a:xfrm>
        </p:grpSpPr>
        <p:sp>
          <p:nvSpPr>
            <p:cNvPr id="262170" name="Rectangle 26"/>
            <p:cNvSpPr>
              <a:spLocks noChangeArrowheads="1"/>
            </p:cNvSpPr>
            <p:nvPr/>
          </p:nvSpPr>
          <p:spPr bwMode="auto">
            <a:xfrm>
              <a:off x="1031875" y="4481805"/>
              <a:ext cx="7523163" cy="64051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endParaRPr lang="en-US" sz="2000" b="1">
                <a:solidFill>
                  <a:srgbClr val="1F497D"/>
                </a:solidFill>
                <a:effectLst>
                  <a:outerShdw blurRad="38100" dist="38100" dir="2700000" algn="tl">
                    <a:srgbClr val="000000"/>
                  </a:outerShdw>
                </a:effectLst>
                <a:latin typeface="Calibri"/>
                <a:cs typeface="Arial" charset="0"/>
              </a:endParaRPr>
            </a:p>
          </p:txBody>
        </p:sp>
        <p:sp>
          <p:nvSpPr>
            <p:cNvPr id="47125" name="Rectangle 27"/>
            <p:cNvSpPr>
              <a:spLocks noChangeArrowheads="1"/>
            </p:cNvSpPr>
            <p:nvPr/>
          </p:nvSpPr>
          <p:spPr bwMode="auto">
            <a:xfrm>
              <a:off x="1114749"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4</a:t>
              </a:r>
            </a:p>
          </p:txBody>
        </p:sp>
        <p:sp>
          <p:nvSpPr>
            <p:cNvPr id="262172" name="Rectangle 28"/>
            <p:cNvSpPr>
              <a:spLocks noChangeArrowheads="1"/>
            </p:cNvSpPr>
            <p:nvPr/>
          </p:nvSpPr>
          <p:spPr bwMode="auto">
            <a:xfrm>
              <a:off x="6207619"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62</a:t>
              </a:r>
            </a:p>
          </p:txBody>
        </p:sp>
        <p:sp>
          <p:nvSpPr>
            <p:cNvPr id="262173" name="Rectangle 29"/>
            <p:cNvSpPr>
              <a:spLocks noChangeArrowheads="1"/>
            </p:cNvSpPr>
            <p:nvPr/>
          </p:nvSpPr>
          <p:spPr bwMode="auto">
            <a:xfrm>
              <a:off x="6904262" y="4558147"/>
              <a:ext cx="419625"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77</a:t>
              </a:r>
            </a:p>
          </p:txBody>
        </p:sp>
        <p:sp>
          <p:nvSpPr>
            <p:cNvPr id="262174" name="Rectangle 30"/>
            <p:cNvSpPr>
              <a:spLocks noChangeArrowheads="1"/>
            </p:cNvSpPr>
            <p:nvPr/>
          </p:nvSpPr>
          <p:spPr bwMode="auto">
            <a:xfrm>
              <a:off x="7463216"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81</a:t>
              </a:r>
            </a:p>
          </p:txBody>
        </p:sp>
        <p:sp>
          <p:nvSpPr>
            <p:cNvPr id="47129" name="Rectangle 31"/>
            <p:cNvSpPr>
              <a:spLocks noChangeArrowheads="1"/>
            </p:cNvSpPr>
            <p:nvPr/>
          </p:nvSpPr>
          <p:spPr bwMode="auto">
            <a:xfrm>
              <a:off x="1673703"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a:t>
              </a:r>
            </a:p>
          </p:txBody>
        </p:sp>
        <p:sp>
          <p:nvSpPr>
            <p:cNvPr id="47130" name="Rectangle 32"/>
            <p:cNvSpPr>
              <a:spLocks noChangeArrowheads="1"/>
            </p:cNvSpPr>
            <p:nvPr/>
          </p:nvSpPr>
          <p:spPr bwMode="auto">
            <a:xfrm>
              <a:off x="2301501"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srgbClr val="C00000"/>
                  </a:solidFill>
                  <a:latin typeface="Calibri"/>
                  <a:cs typeface="Arial" charset="0"/>
                </a:rPr>
                <a:t>8</a:t>
              </a:r>
            </a:p>
          </p:txBody>
        </p:sp>
        <p:sp>
          <p:nvSpPr>
            <p:cNvPr id="262177" name="Rectangle 33"/>
            <p:cNvSpPr>
              <a:spLocks noChangeArrowheads="1"/>
            </p:cNvSpPr>
            <p:nvPr/>
          </p:nvSpPr>
          <p:spPr bwMode="auto">
            <a:xfrm>
              <a:off x="4253740"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21</a:t>
              </a:r>
            </a:p>
          </p:txBody>
        </p:sp>
        <p:sp>
          <p:nvSpPr>
            <p:cNvPr id="262178" name="Rectangle 34"/>
            <p:cNvSpPr>
              <a:spLocks noChangeArrowheads="1"/>
            </p:cNvSpPr>
            <p:nvPr/>
          </p:nvSpPr>
          <p:spPr bwMode="auto">
            <a:xfrm>
              <a:off x="4881539"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22</a:t>
              </a:r>
            </a:p>
          </p:txBody>
        </p:sp>
        <p:sp>
          <p:nvSpPr>
            <p:cNvPr id="262179" name="Rectangle 35"/>
            <p:cNvSpPr>
              <a:spLocks noChangeArrowheads="1"/>
            </p:cNvSpPr>
            <p:nvPr/>
          </p:nvSpPr>
          <p:spPr bwMode="auto">
            <a:xfrm>
              <a:off x="5579821"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36</a:t>
              </a:r>
            </a:p>
          </p:txBody>
        </p:sp>
        <p:sp>
          <p:nvSpPr>
            <p:cNvPr id="47134" name="Rectangle 36"/>
            <p:cNvSpPr>
              <a:spLocks noChangeArrowheads="1"/>
            </p:cNvSpPr>
            <p:nvPr/>
          </p:nvSpPr>
          <p:spPr bwMode="auto">
            <a:xfrm>
              <a:off x="2858815"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10</a:t>
              </a:r>
            </a:p>
          </p:txBody>
        </p:sp>
        <p:sp>
          <p:nvSpPr>
            <p:cNvPr id="47135" name="Rectangle 37"/>
            <p:cNvSpPr>
              <a:spLocks noChangeArrowheads="1"/>
            </p:cNvSpPr>
            <p:nvPr/>
          </p:nvSpPr>
          <p:spPr bwMode="auto">
            <a:xfrm>
              <a:off x="3557097"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14</a:t>
              </a:r>
            </a:p>
          </p:txBody>
        </p:sp>
        <p:sp>
          <p:nvSpPr>
            <p:cNvPr id="262182" name="Rectangle 38"/>
            <p:cNvSpPr>
              <a:spLocks noChangeArrowheads="1"/>
            </p:cNvSpPr>
            <p:nvPr/>
          </p:nvSpPr>
          <p:spPr bwMode="auto">
            <a:xfrm>
              <a:off x="8020530"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91</a:t>
              </a:r>
            </a:p>
          </p:txBody>
        </p:sp>
      </p:grpSp>
      <p:sp>
        <p:nvSpPr>
          <p:cNvPr id="262213" name="Text Box 69"/>
          <p:cNvSpPr txBox="1">
            <a:spLocks noChangeArrowheads="1"/>
          </p:cNvSpPr>
          <p:nvPr/>
        </p:nvSpPr>
        <p:spPr bwMode="auto">
          <a:xfrm>
            <a:off x="6106078" y="5274837"/>
            <a:ext cx="86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HI</a:t>
            </a:r>
            <a:endParaRPr lang="en-US" altLang="en-US" sz="1400" dirty="0">
              <a:solidFill>
                <a:prstClr val="black"/>
              </a:solidFill>
              <a:latin typeface="Calibri"/>
              <a:cs typeface="Arial" charset="0"/>
            </a:endParaRPr>
          </a:p>
        </p:txBody>
      </p:sp>
      <p:cxnSp>
        <p:nvCxnSpPr>
          <p:cNvPr id="51" name="Straight Arrow Connector 50"/>
          <p:cNvCxnSpPr/>
          <p:nvPr/>
        </p:nvCxnSpPr>
        <p:spPr>
          <a:xfrm flipV="1">
            <a:off x="4092370" y="2851362"/>
            <a:ext cx="0" cy="2676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p:nvPr/>
        </p:nvCxnSpPr>
        <p:spPr>
          <a:xfrm flipV="1">
            <a:off x="7241970" y="2851362"/>
            <a:ext cx="0" cy="267615"/>
          </a:xfrm>
          <a:prstGeom prst="straightConnector1">
            <a:avLst/>
          </a:prstGeom>
          <a:ln w="57150">
            <a:solidFill>
              <a:schemeClr val="tx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flipV="1">
            <a:off x="11067492" y="2851362"/>
            <a:ext cx="0" cy="267615"/>
          </a:xfrm>
          <a:prstGeom prst="straightConnector1">
            <a:avLst/>
          </a:prstGeom>
          <a:ln w="57150">
            <a:solidFill>
              <a:schemeClr val="accent3">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4" name="Text Box 18"/>
          <p:cNvSpPr txBox="1">
            <a:spLocks noChangeArrowheads="1"/>
          </p:cNvSpPr>
          <p:nvPr/>
        </p:nvSpPr>
        <p:spPr bwMode="auto">
          <a:xfrm>
            <a:off x="3470632" y="5274837"/>
            <a:ext cx="13382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LOW</a:t>
            </a:r>
          </a:p>
        </p:txBody>
      </p:sp>
      <p:cxnSp>
        <p:nvCxnSpPr>
          <p:cNvPr id="55" name="Straight Arrow Connector 54"/>
          <p:cNvCxnSpPr/>
          <p:nvPr/>
        </p:nvCxnSpPr>
        <p:spPr>
          <a:xfrm flipV="1">
            <a:off x="4139763" y="5017581"/>
            <a:ext cx="0" cy="2676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flipV="1">
            <a:off x="6537869" y="5017581"/>
            <a:ext cx="0" cy="267615"/>
          </a:xfrm>
          <a:prstGeom prst="straightConnector1">
            <a:avLst/>
          </a:prstGeom>
          <a:ln w="57150">
            <a:solidFill>
              <a:schemeClr val="accent3">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flipV="1">
            <a:off x="5279588" y="5017581"/>
            <a:ext cx="0" cy="267615"/>
          </a:xfrm>
          <a:prstGeom prst="straightConnector1">
            <a:avLst/>
          </a:prstGeom>
          <a:ln w="57150">
            <a:solidFill>
              <a:schemeClr val="tx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8" name="Title 10">
            <a:extLst>
              <a:ext uri="{FF2B5EF4-FFF2-40B4-BE49-F238E27FC236}">
                <a16:creationId xmlns:a16="http://schemas.microsoft.com/office/drawing/2014/main" id="{44667E7A-5240-473A-A55F-8F786ECF0311}"/>
              </a:ext>
            </a:extLst>
          </p:cNvPr>
          <p:cNvSpPr txBox="1">
            <a:spLocks/>
          </p:cNvSpPr>
          <p:nvPr/>
        </p:nvSpPr>
        <p:spPr>
          <a:xfrm>
            <a:off x="0" y="0"/>
            <a:ext cx="12191999" cy="1612490"/>
          </a:xfrm>
          <a:prstGeom prst="rect">
            <a:avLst/>
          </a:prstGeom>
          <a:noFill/>
        </p:spPr>
        <p:txBody>
          <a:bodyPr vert="horz" lIns="457200" tIns="45720" rIns="457200" bIns="45720" rtlCol="0" anchor="ctr">
            <a:noAutofit/>
          </a:bodyPr>
          <a:lst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tab pos="10579100" algn="l"/>
              </a:tabLst>
              <a:defRPr/>
            </a:pPr>
            <a:r>
              <a:rPr kumimoji="0" lang="en-US" sz="3400" b="0" i="0" u="none" strike="noStrike" kern="1200" cap="none" spc="160" normalizeH="0" baseline="0" noProof="0" dirty="0">
                <a:ln>
                  <a:solidFill>
                    <a:srgbClr val="0074AF"/>
                  </a:solidFill>
                </a:ln>
                <a:gradFill>
                  <a:gsLst>
                    <a:gs pos="0">
                      <a:srgbClr val="0074AF"/>
                    </a:gs>
                    <a:gs pos="100000">
                      <a:srgbClr val="0074AF"/>
                    </a:gs>
                  </a:gsLst>
                  <a:lin ang="5400000" scaled="1"/>
                </a:gradFill>
                <a:effectLst/>
                <a:uLnTx/>
                <a:uFillTx/>
                <a:latin typeface="Daytona" panose="020B0604020202020204" pitchFamily="34" charset="0"/>
                <a:ea typeface="STHupo" panose="020B0503020204020204" pitchFamily="2" charset="-122"/>
                <a:cs typeface="Biome" panose="020B0502040204020203" pitchFamily="34" charset="0"/>
              </a:rPr>
              <a:t>Binary Search (Example 2)</a:t>
            </a:r>
          </a:p>
        </p:txBody>
      </p:sp>
      <p:cxnSp>
        <p:nvCxnSpPr>
          <p:cNvPr id="49" name="Straight Connector 48">
            <a:extLst>
              <a:ext uri="{FF2B5EF4-FFF2-40B4-BE49-F238E27FC236}">
                <a16:creationId xmlns:a16="http://schemas.microsoft.com/office/drawing/2014/main" id="{FF34EC3E-0FC1-4385-BECC-63DAE0D96C02}"/>
              </a:ext>
            </a:extLst>
          </p:cNvPr>
          <p:cNvCxnSpPr/>
          <p:nvPr/>
        </p:nvCxnSpPr>
        <p:spPr>
          <a:xfrm>
            <a:off x="2526890" y="1140542"/>
            <a:ext cx="6971071" cy="0"/>
          </a:xfrm>
          <a:prstGeom prst="line">
            <a:avLst/>
          </a:prstGeom>
          <a:noFill/>
          <a:ln w="12700" cap="flat" cmpd="sng" algn="ctr">
            <a:solidFill>
              <a:srgbClr val="75D1FF"/>
            </a:solidFill>
            <a:prstDash val="solid"/>
            <a:miter lim="800000"/>
          </a:ln>
          <a:effectLst>
            <a:outerShdw blurRad="50800" dist="38100" dir="2700000" algn="tl" rotWithShape="0">
              <a:prstClr val="black">
                <a:alpha val="40000"/>
              </a:prstClr>
            </a:outerShdw>
          </a:effectLst>
        </p:spPr>
      </p:cxnSp>
      <p:sp>
        <p:nvSpPr>
          <p:cNvPr id="58" name="Text Box 44">
            <a:extLst>
              <a:ext uri="{FF2B5EF4-FFF2-40B4-BE49-F238E27FC236}">
                <a16:creationId xmlns:a16="http://schemas.microsoft.com/office/drawing/2014/main" id="{A9FD6703-08BF-41C5-AAD2-212ED61A046C}"/>
              </a:ext>
            </a:extLst>
          </p:cNvPr>
          <p:cNvSpPr txBox="1">
            <a:spLocks noChangeArrowheads="1"/>
          </p:cNvSpPr>
          <p:nvPr/>
        </p:nvSpPr>
        <p:spPr bwMode="auto">
          <a:xfrm>
            <a:off x="679196" y="2096048"/>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Compare MID with key value </a:t>
            </a:r>
          </a:p>
        </p:txBody>
      </p:sp>
      <p:sp>
        <p:nvSpPr>
          <p:cNvPr id="59" name="Text Box 44">
            <a:extLst>
              <a:ext uri="{FF2B5EF4-FFF2-40B4-BE49-F238E27FC236}">
                <a16:creationId xmlns:a16="http://schemas.microsoft.com/office/drawing/2014/main" id="{9CBA3E27-CEE1-433A-9C8B-AA30C02F2C6D}"/>
              </a:ext>
            </a:extLst>
          </p:cNvPr>
          <p:cNvSpPr txBox="1">
            <a:spLocks noChangeArrowheads="1"/>
          </p:cNvSpPr>
          <p:nvPr/>
        </p:nvSpPr>
        <p:spPr bwMode="auto">
          <a:xfrm>
            <a:off x="681673" y="2462448"/>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MID is bigger than key. </a:t>
            </a:r>
          </a:p>
        </p:txBody>
      </p:sp>
      <p:sp>
        <p:nvSpPr>
          <p:cNvPr id="60" name="Text Box 44">
            <a:extLst>
              <a:ext uri="{FF2B5EF4-FFF2-40B4-BE49-F238E27FC236}">
                <a16:creationId xmlns:a16="http://schemas.microsoft.com/office/drawing/2014/main" id="{61824398-9CA3-48FF-99F4-3DDA6CBEEF5F}"/>
              </a:ext>
            </a:extLst>
          </p:cNvPr>
          <p:cNvSpPr txBox="1">
            <a:spLocks noChangeArrowheads="1"/>
          </p:cNvSpPr>
          <p:nvPr/>
        </p:nvSpPr>
        <p:spPr bwMode="auto">
          <a:xfrm>
            <a:off x="667627" y="2822199"/>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Move HI to MID - 1.</a:t>
            </a:r>
          </a:p>
        </p:txBody>
      </p:sp>
      <p:sp>
        <p:nvSpPr>
          <p:cNvPr id="61" name="Text Box 44">
            <a:extLst>
              <a:ext uri="{FF2B5EF4-FFF2-40B4-BE49-F238E27FC236}">
                <a16:creationId xmlns:a16="http://schemas.microsoft.com/office/drawing/2014/main" id="{03F3C415-C57E-4472-BD9C-33F65614E523}"/>
              </a:ext>
            </a:extLst>
          </p:cNvPr>
          <p:cNvSpPr txBox="1">
            <a:spLocks noChangeArrowheads="1"/>
          </p:cNvSpPr>
          <p:nvPr/>
        </p:nvSpPr>
        <p:spPr bwMode="auto">
          <a:xfrm>
            <a:off x="679197" y="1694055"/>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Calculate MID</a:t>
            </a:r>
          </a:p>
        </p:txBody>
      </p:sp>
      <p:sp>
        <p:nvSpPr>
          <p:cNvPr id="62" name="Text Box 44">
            <a:extLst>
              <a:ext uri="{FF2B5EF4-FFF2-40B4-BE49-F238E27FC236}">
                <a16:creationId xmlns:a16="http://schemas.microsoft.com/office/drawing/2014/main" id="{F6D690F6-ACE7-47C2-A96C-4DC43C6AC151}"/>
              </a:ext>
            </a:extLst>
          </p:cNvPr>
          <p:cNvSpPr txBox="1">
            <a:spLocks noChangeArrowheads="1"/>
          </p:cNvSpPr>
          <p:nvPr/>
        </p:nvSpPr>
        <p:spPr bwMode="auto">
          <a:xfrm>
            <a:off x="676296" y="4636371"/>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Compare MID with key value </a:t>
            </a:r>
          </a:p>
        </p:txBody>
      </p:sp>
      <p:sp>
        <p:nvSpPr>
          <p:cNvPr id="63" name="Text Box 44">
            <a:extLst>
              <a:ext uri="{FF2B5EF4-FFF2-40B4-BE49-F238E27FC236}">
                <a16:creationId xmlns:a16="http://schemas.microsoft.com/office/drawing/2014/main" id="{2D19285B-6BA7-4918-90E8-057E5F25E3E8}"/>
              </a:ext>
            </a:extLst>
          </p:cNvPr>
          <p:cNvSpPr txBox="1">
            <a:spLocks noChangeArrowheads="1"/>
          </p:cNvSpPr>
          <p:nvPr/>
        </p:nvSpPr>
        <p:spPr bwMode="auto">
          <a:xfrm>
            <a:off x="678773" y="5002771"/>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MID is smaller than key. </a:t>
            </a:r>
          </a:p>
        </p:txBody>
      </p:sp>
      <p:sp>
        <p:nvSpPr>
          <p:cNvPr id="64" name="Text Box 44">
            <a:extLst>
              <a:ext uri="{FF2B5EF4-FFF2-40B4-BE49-F238E27FC236}">
                <a16:creationId xmlns:a16="http://schemas.microsoft.com/office/drawing/2014/main" id="{3F6DA0D1-9C27-4AB7-85D9-5AB7E561E454}"/>
              </a:ext>
            </a:extLst>
          </p:cNvPr>
          <p:cNvSpPr txBox="1">
            <a:spLocks noChangeArrowheads="1"/>
          </p:cNvSpPr>
          <p:nvPr/>
        </p:nvSpPr>
        <p:spPr bwMode="auto">
          <a:xfrm>
            <a:off x="664727" y="5362522"/>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Move LOW to MID + 1.</a:t>
            </a:r>
          </a:p>
        </p:txBody>
      </p:sp>
      <p:sp>
        <p:nvSpPr>
          <p:cNvPr id="65" name="Text Box 44">
            <a:extLst>
              <a:ext uri="{FF2B5EF4-FFF2-40B4-BE49-F238E27FC236}">
                <a16:creationId xmlns:a16="http://schemas.microsoft.com/office/drawing/2014/main" id="{03C88ADA-F389-42BD-A971-F9189B7CD715}"/>
              </a:ext>
            </a:extLst>
          </p:cNvPr>
          <p:cNvSpPr txBox="1">
            <a:spLocks noChangeArrowheads="1"/>
          </p:cNvSpPr>
          <p:nvPr/>
        </p:nvSpPr>
        <p:spPr bwMode="auto">
          <a:xfrm>
            <a:off x="676297" y="4234378"/>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Calculate MID</a:t>
            </a:r>
          </a:p>
        </p:txBody>
      </p:sp>
    </p:spTree>
    <p:extLst>
      <p:ext uri="{BB962C8B-B14F-4D97-AF65-F5344CB8AC3E}">
        <p14:creationId xmlns:p14="http://schemas.microsoft.com/office/powerpoint/2010/main" val="140001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21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62166"/>
                                        </p:tgtEl>
                                        <p:attrNameLst>
                                          <p:attrName>style.visibility</p:attrName>
                                        </p:attrNameLst>
                                      </p:cBhvr>
                                      <p:to>
                                        <p:strVal val="visible"/>
                                      </p:to>
                                    </p:set>
                                    <p:animEffect transition="in" filter="barn(inVertical)">
                                      <p:cBhvr>
                                        <p:cTn id="18" dur="500"/>
                                        <p:tgtEl>
                                          <p:spTgt spid="2621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2.5E-6 4.81481E-6 L -0.36992 -0.00533 " pathEditMode="relative" rAng="0" ptsTypes="AA">
                                      <p:cBhvr>
                                        <p:cTn id="41" dur="2000" fill="hold"/>
                                        <p:tgtEl>
                                          <p:spTgt spid="53"/>
                                        </p:tgtEl>
                                        <p:attrNameLst>
                                          <p:attrName>ppt_x</p:attrName>
                                          <p:attrName>ppt_y</p:attrName>
                                        </p:attrNameLst>
                                      </p:cBhvr>
                                      <p:rCtr x="-18503" y="-278"/>
                                    </p:animMotion>
                                  </p:childTnLst>
                                </p:cTn>
                              </p:par>
                              <p:par>
                                <p:cTn id="42" presetID="42" presetClass="path" presetSubtype="0" accel="50000" decel="50000" fill="hold" grpId="0" nodeType="withEffect">
                                  <p:stCondLst>
                                    <p:cond delay="0"/>
                                  </p:stCondLst>
                                  <p:childTnLst>
                                    <p:animMotion origin="layout" path="M 4.375E-6 -4.81481E-6 L -0.36849 -0.003 " pathEditMode="relative" rAng="0" ptsTypes="AA">
                                      <p:cBhvr>
                                        <p:cTn id="43" dur="2000" fill="hold"/>
                                        <p:tgtEl>
                                          <p:spTgt spid="262163"/>
                                        </p:tgtEl>
                                        <p:attrNameLst>
                                          <p:attrName>ppt_x</p:attrName>
                                          <p:attrName>ppt_y</p:attrName>
                                        </p:attrNameLst>
                                      </p:cBhvr>
                                      <p:rCtr x="-18424" y="-162"/>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2213"/>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2169"/>
                                        </p:tgtEl>
                                        <p:attrNameLst>
                                          <p:attrName>style.visibility</p:attrName>
                                        </p:attrNameLst>
                                      </p:cBhvr>
                                      <p:to>
                                        <p:strVal val="visible"/>
                                      </p:to>
                                    </p:set>
                                    <p:animEffect transition="in" filter="barn(inVertical)">
                                      <p:cBhvr>
                                        <p:cTn id="65" dur="500"/>
                                        <p:tgtEl>
                                          <p:spTgt spid="26216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500"/>
                                        <p:tgtEl>
                                          <p:spTgt spid="6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500"/>
                                        <p:tgtEl>
                                          <p:spTgt spid="6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3.33333E-6 2.59259E-6 L 0.13881 -0.00185 " pathEditMode="relative" rAng="0" ptsTypes="AA">
                                      <p:cBhvr>
                                        <p:cTn id="88" dur="2000" fill="hold"/>
                                        <p:tgtEl>
                                          <p:spTgt spid="55"/>
                                        </p:tgtEl>
                                        <p:attrNameLst>
                                          <p:attrName>ppt_x</p:attrName>
                                          <p:attrName>ppt_y</p:attrName>
                                        </p:attrNameLst>
                                      </p:cBhvr>
                                      <p:rCtr x="6940" y="-93"/>
                                    </p:animMotion>
                                  </p:childTnLst>
                                </p:cTn>
                              </p:par>
                              <p:par>
                                <p:cTn id="89" presetID="42" presetClass="path" presetSubtype="0" accel="50000" decel="50000" fill="hold" grpId="1" nodeType="withEffect">
                                  <p:stCondLst>
                                    <p:cond delay="0"/>
                                  </p:stCondLst>
                                  <p:childTnLst>
                                    <p:animMotion origin="layout" path="M -3.125E-6 3.33333E-6 L 0.13724 0.00277 " pathEditMode="relative" rAng="0" ptsTypes="AA">
                                      <p:cBhvr>
                                        <p:cTn id="90" dur="2000" fill="hold"/>
                                        <p:tgtEl>
                                          <p:spTgt spid="54"/>
                                        </p:tgtEl>
                                        <p:attrNameLst>
                                          <p:attrName>ppt_x</p:attrName>
                                          <p:attrName>ppt_y</p:attrName>
                                        </p:attrNameLst>
                                      </p:cBhvr>
                                      <p:rCtr x="6862"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62" grpId="0"/>
      <p:bldP spid="262163" grpId="0"/>
      <p:bldP spid="262166" grpId="0"/>
      <p:bldP spid="262169" grpId="0"/>
      <p:bldP spid="262213" grpId="0"/>
      <p:bldP spid="54" grpId="0"/>
      <p:bldP spid="54" grpId="1"/>
      <p:bldP spid="58" grpId="0" animBg="1"/>
      <p:bldP spid="59" grpId="0" animBg="1"/>
      <p:bldP spid="60" grpId="0" animBg="1"/>
      <p:bldP spid="61" grpId="0" animBg="1"/>
      <p:bldP spid="62" grpId="0" animBg="1"/>
      <p:bldP spid="63" grpId="0" animBg="1"/>
      <p:bldP spid="64" grpId="0" animBg="1"/>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pPr>
            <a:fld id="{8806E6BB-3F5E-4F53-BB46-589BF8DB1E8F}" type="slidenum">
              <a:rPr lang="en-US" altLang="en-US">
                <a:solidFill>
                  <a:srgbClr val="A7A399"/>
                </a:solidFill>
                <a:cs typeface="Arial" charset="0"/>
              </a:rPr>
              <a:pPr fontAlgn="base">
                <a:spcBef>
                  <a:spcPct val="0"/>
                </a:spcBef>
                <a:spcAft>
                  <a:spcPct val="0"/>
                </a:spcAft>
              </a:pPr>
              <a:t>12</a:t>
            </a:fld>
            <a:endParaRPr lang="en-US" altLang="en-US">
              <a:solidFill>
                <a:srgbClr val="A7A399"/>
              </a:solidFill>
              <a:cs typeface="Arial" charset="0"/>
            </a:endParaRPr>
          </a:p>
        </p:txBody>
      </p:sp>
      <p:sp>
        <p:nvSpPr>
          <p:cNvPr id="262167" name="Rectangle 23"/>
          <p:cNvSpPr>
            <a:spLocks noChangeArrowheads="1"/>
          </p:cNvSpPr>
          <p:nvPr/>
        </p:nvSpPr>
        <p:spPr bwMode="auto">
          <a:xfrm>
            <a:off x="3768520" y="1744330"/>
            <a:ext cx="1511068" cy="327928"/>
          </a:xfrm>
          <a:prstGeom prst="rect">
            <a:avLst/>
          </a:prstGeom>
          <a:solidFill>
            <a:srgbClr val="0000CC"/>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b="1" dirty="0">
                <a:solidFill>
                  <a:prstClr val="white"/>
                </a:solidFill>
                <a:latin typeface="Calibri"/>
                <a:cs typeface="Arial" charset="0"/>
              </a:rPr>
              <a:t>Target : 9</a:t>
            </a:r>
          </a:p>
        </p:txBody>
      </p:sp>
      <p:sp>
        <p:nvSpPr>
          <p:cNvPr id="262169" name="Text Box 25"/>
          <p:cNvSpPr txBox="1">
            <a:spLocks noChangeArrowheads="1"/>
          </p:cNvSpPr>
          <p:nvPr/>
        </p:nvSpPr>
        <p:spPr bwMode="auto">
          <a:xfrm>
            <a:off x="4989578" y="3467939"/>
            <a:ext cx="2209800" cy="307777"/>
          </a:xfrm>
          <a:prstGeom prst="rect">
            <a:avLst/>
          </a:prstGeom>
          <a:noFill/>
          <a:ln>
            <a:noFill/>
          </a:ln>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MID = (3+4) / 2 = 3</a:t>
            </a:r>
          </a:p>
        </p:txBody>
      </p:sp>
      <p:grpSp>
        <p:nvGrpSpPr>
          <p:cNvPr id="5" name="Group 4"/>
          <p:cNvGrpSpPr/>
          <p:nvPr/>
        </p:nvGrpSpPr>
        <p:grpSpPr>
          <a:xfrm>
            <a:off x="3768520" y="2142189"/>
            <a:ext cx="7523163" cy="640518"/>
            <a:chOff x="1031875" y="4481805"/>
            <a:chExt cx="7523163" cy="640518"/>
          </a:xfrm>
        </p:grpSpPr>
        <p:sp>
          <p:nvSpPr>
            <p:cNvPr id="262170" name="Rectangle 26"/>
            <p:cNvSpPr>
              <a:spLocks noChangeArrowheads="1"/>
            </p:cNvSpPr>
            <p:nvPr/>
          </p:nvSpPr>
          <p:spPr bwMode="auto">
            <a:xfrm>
              <a:off x="1031875" y="4481805"/>
              <a:ext cx="7523163" cy="64051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endParaRPr lang="en-US" sz="2000" b="1">
                <a:solidFill>
                  <a:srgbClr val="1F497D"/>
                </a:solidFill>
                <a:effectLst>
                  <a:outerShdw blurRad="38100" dist="38100" dir="2700000" algn="tl">
                    <a:srgbClr val="000000"/>
                  </a:outerShdw>
                </a:effectLst>
                <a:latin typeface="Calibri"/>
                <a:cs typeface="Arial" charset="0"/>
              </a:endParaRPr>
            </a:p>
          </p:txBody>
        </p:sp>
        <p:sp>
          <p:nvSpPr>
            <p:cNvPr id="47125" name="Rectangle 27"/>
            <p:cNvSpPr>
              <a:spLocks noChangeArrowheads="1"/>
            </p:cNvSpPr>
            <p:nvPr/>
          </p:nvSpPr>
          <p:spPr bwMode="auto">
            <a:xfrm>
              <a:off x="1114749"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4</a:t>
              </a:r>
            </a:p>
          </p:txBody>
        </p:sp>
        <p:sp>
          <p:nvSpPr>
            <p:cNvPr id="262172" name="Rectangle 28"/>
            <p:cNvSpPr>
              <a:spLocks noChangeArrowheads="1"/>
            </p:cNvSpPr>
            <p:nvPr/>
          </p:nvSpPr>
          <p:spPr bwMode="auto">
            <a:xfrm>
              <a:off x="6207619"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62</a:t>
              </a:r>
            </a:p>
          </p:txBody>
        </p:sp>
        <p:sp>
          <p:nvSpPr>
            <p:cNvPr id="262173" name="Rectangle 29"/>
            <p:cNvSpPr>
              <a:spLocks noChangeArrowheads="1"/>
            </p:cNvSpPr>
            <p:nvPr/>
          </p:nvSpPr>
          <p:spPr bwMode="auto">
            <a:xfrm>
              <a:off x="6904262" y="4558147"/>
              <a:ext cx="419625"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77</a:t>
              </a:r>
            </a:p>
          </p:txBody>
        </p:sp>
        <p:sp>
          <p:nvSpPr>
            <p:cNvPr id="262174" name="Rectangle 30"/>
            <p:cNvSpPr>
              <a:spLocks noChangeArrowheads="1"/>
            </p:cNvSpPr>
            <p:nvPr/>
          </p:nvSpPr>
          <p:spPr bwMode="auto">
            <a:xfrm>
              <a:off x="7463216"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81</a:t>
              </a:r>
            </a:p>
          </p:txBody>
        </p:sp>
        <p:sp>
          <p:nvSpPr>
            <p:cNvPr id="47129" name="Rectangle 31"/>
            <p:cNvSpPr>
              <a:spLocks noChangeArrowheads="1"/>
            </p:cNvSpPr>
            <p:nvPr/>
          </p:nvSpPr>
          <p:spPr bwMode="auto">
            <a:xfrm>
              <a:off x="1673703"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a:t>
              </a:r>
            </a:p>
          </p:txBody>
        </p:sp>
        <p:sp>
          <p:nvSpPr>
            <p:cNvPr id="47130" name="Rectangle 32"/>
            <p:cNvSpPr>
              <a:spLocks noChangeArrowheads="1"/>
            </p:cNvSpPr>
            <p:nvPr/>
          </p:nvSpPr>
          <p:spPr bwMode="auto">
            <a:xfrm>
              <a:off x="2301501"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latin typeface="Calibri"/>
                  <a:cs typeface="Arial" charset="0"/>
                </a:rPr>
                <a:t>8</a:t>
              </a:r>
            </a:p>
          </p:txBody>
        </p:sp>
        <p:sp>
          <p:nvSpPr>
            <p:cNvPr id="262177" name="Rectangle 33"/>
            <p:cNvSpPr>
              <a:spLocks noChangeArrowheads="1"/>
            </p:cNvSpPr>
            <p:nvPr/>
          </p:nvSpPr>
          <p:spPr bwMode="auto">
            <a:xfrm>
              <a:off x="4253740"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21</a:t>
              </a:r>
            </a:p>
          </p:txBody>
        </p:sp>
        <p:sp>
          <p:nvSpPr>
            <p:cNvPr id="262178" name="Rectangle 34"/>
            <p:cNvSpPr>
              <a:spLocks noChangeArrowheads="1"/>
            </p:cNvSpPr>
            <p:nvPr/>
          </p:nvSpPr>
          <p:spPr bwMode="auto">
            <a:xfrm>
              <a:off x="4881539"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22</a:t>
              </a:r>
            </a:p>
          </p:txBody>
        </p:sp>
        <p:sp>
          <p:nvSpPr>
            <p:cNvPr id="262179" name="Rectangle 35"/>
            <p:cNvSpPr>
              <a:spLocks noChangeArrowheads="1"/>
            </p:cNvSpPr>
            <p:nvPr/>
          </p:nvSpPr>
          <p:spPr bwMode="auto">
            <a:xfrm>
              <a:off x="5579821"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36</a:t>
              </a:r>
            </a:p>
          </p:txBody>
        </p:sp>
        <p:sp>
          <p:nvSpPr>
            <p:cNvPr id="47134" name="Rectangle 36"/>
            <p:cNvSpPr>
              <a:spLocks noChangeArrowheads="1"/>
            </p:cNvSpPr>
            <p:nvPr/>
          </p:nvSpPr>
          <p:spPr bwMode="auto">
            <a:xfrm>
              <a:off x="2858815"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srgbClr val="C00000"/>
                  </a:solidFill>
                  <a:latin typeface="Calibri"/>
                  <a:cs typeface="Arial" charset="0"/>
                </a:rPr>
                <a:t>10</a:t>
              </a:r>
            </a:p>
          </p:txBody>
        </p:sp>
        <p:sp>
          <p:nvSpPr>
            <p:cNvPr id="47135" name="Rectangle 37"/>
            <p:cNvSpPr>
              <a:spLocks noChangeArrowheads="1"/>
            </p:cNvSpPr>
            <p:nvPr/>
          </p:nvSpPr>
          <p:spPr bwMode="auto">
            <a:xfrm>
              <a:off x="3557097"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14</a:t>
              </a:r>
            </a:p>
          </p:txBody>
        </p:sp>
        <p:sp>
          <p:nvSpPr>
            <p:cNvPr id="262182" name="Rectangle 38"/>
            <p:cNvSpPr>
              <a:spLocks noChangeArrowheads="1"/>
            </p:cNvSpPr>
            <p:nvPr/>
          </p:nvSpPr>
          <p:spPr bwMode="auto">
            <a:xfrm>
              <a:off x="8020530"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91</a:t>
              </a:r>
            </a:p>
          </p:txBody>
        </p:sp>
      </p:grpSp>
      <p:sp>
        <p:nvSpPr>
          <p:cNvPr id="262213" name="Text Box 69"/>
          <p:cNvSpPr txBox="1">
            <a:spLocks noChangeArrowheads="1"/>
          </p:cNvSpPr>
          <p:nvPr/>
        </p:nvSpPr>
        <p:spPr bwMode="auto">
          <a:xfrm>
            <a:off x="6036459" y="3082285"/>
            <a:ext cx="86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HI</a:t>
            </a:r>
            <a:endParaRPr lang="en-US" altLang="en-US" sz="1400" dirty="0">
              <a:solidFill>
                <a:prstClr val="black"/>
              </a:solidFill>
              <a:latin typeface="Calibri"/>
              <a:cs typeface="Arial" charset="0"/>
            </a:endParaRPr>
          </a:p>
        </p:txBody>
      </p:sp>
      <p:sp>
        <p:nvSpPr>
          <p:cNvPr id="54" name="Text Box 18"/>
          <p:cNvSpPr txBox="1">
            <a:spLocks noChangeArrowheads="1"/>
          </p:cNvSpPr>
          <p:nvPr/>
        </p:nvSpPr>
        <p:spPr bwMode="auto">
          <a:xfrm>
            <a:off x="5483964" y="3099937"/>
            <a:ext cx="560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LOW</a:t>
            </a:r>
          </a:p>
        </p:txBody>
      </p:sp>
      <p:cxnSp>
        <p:nvCxnSpPr>
          <p:cNvPr id="55" name="Straight Arrow Connector 54"/>
          <p:cNvCxnSpPr/>
          <p:nvPr/>
        </p:nvCxnSpPr>
        <p:spPr>
          <a:xfrm flipV="1">
            <a:off x="5799118" y="2820161"/>
            <a:ext cx="0" cy="2676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flipV="1">
            <a:off x="6468250" y="2825029"/>
            <a:ext cx="0" cy="267615"/>
          </a:xfrm>
          <a:prstGeom prst="straightConnector1">
            <a:avLst/>
          </a:prstGeom>
          <a:ln w="57150">
            <a:solidFill>
              <a:schemeClr val="accent3">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8" name="Title 10">
            <a:extLst>
              <a:ext uri="{FF2B5EF4-FFF2-40B4-BE49-F238E27FC236}">
                <a16:creationId xmlns:a16="http://schemas.microsoft.com/office/drawing/2014/main" id="{44667E7A-5240-473A-A55F-8F786ECF0311}"/>
              </a:ext>
            </a:extLst>
          </p:cNvPr>
          <p:cNvSpPr txBox="1">
            <a:spLocks/>
          </p:cNvSpPr>
          <p:nvPr/>
        </p:nvSpPr>
        <p:spPr>
          <a:xfrm>
            <a:off x="0" y="0"/>
            <a:ext cx="12191999" cy="1612490"/>
          </a:xfrm>
          <a:prstGeom prst="rect">
            <a:avLst/>
          </a:prstGeom>
          <a:noFill/>
        </p:spPr>
        <p:txBody>
          <a:bodyPr vert="horz" lIns="457200" tIns="45720" rIns="457200" bIns="45720" rtlCol="0" anchor="ctr">
            <a:noAutofit/>
          </a:bodyPr>
          <a:lst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tab pos="10579100" algn="l"/>
              </a:tabLst>
              <a:defRPr/>
            </a:pPr>
            <a:r>
              <a:rPr kumimoji="0" lang="en-US" sz="3400" b="0" i="0" u="none" strike="noStrike" kern="1200" cap="none" spc="160" normalizeH="0" baseline="0" noProof="0" dirty="0">
                <a:ln>
                  <a:solidFill>
                    <a:srgbClr val="0074AF"/>
                  </a:solidFill>
                </a:ln>
                <a:gradFill>
                  <a:gsLst>
                    <a:gs pos="0">
                      <a:srgbClr val="0074AF"/>
                    </a:gs>
                    <a:gs pos="100000">
                      <a:srgbClr val="0074AF"/>
                    </a:gs>
                  </a:gsLst>
                  <a:lin ang="5400000" scaled="1"/>
                </a:gradFill>
                <a:effectLst/>
                <a:uLnTx/>
                <a:uFillTx/>
                <a:latin typeface="Daytona" panose="020B0604020202020204" pitchFamily="34" charset="0"/>
                <a:ea typeface="STHupo" panose="020B0503020204020204" pitchFamily="2" charset="-122"/>
                <a:cs typeface="Biome" panose="020B0502040204020203" pitchFamily="34" charset="0"/>
              </a:rPr>
              <a:t>Binary Search (Example 2)</a:t>
            </a:r>
          </a:p>
        </p:txBody>
      </p:sp>
      <p:cxnSp>
        <p:nvCxnSpPr>
          <p:cNvPr id="49" name="Straight Connector 48">
            <a:extLst>
              <a:ext uri="{FF2B5EF4-FFF2-40B4-BE49-F238E27FC236}">
                <a16:creationId xmlns:a16="http://schemas.microsoft.com/office/drawing/2014/main" id="{FF34EC3E-0FC1-4385-BECC-63DAE0D96C02}"/>
              </a:ext>
            </a:extLst>
          </p:cNvPr>
          <p:cNvCxnSpPr/>
          <p:nvPr/>
        </p:nvCxnSpPr>
        <p:spPr>
          <a:xfrm>
            <a:off x="2526890" y="1140542"/>
            <a:ext cx="6971071" cy="0"/>
          </a:xfrm>
          <a:prstGeom prst="line">
            <a:avLst/>
          </a:prstGeom>
          <a:noFill/>
          <a:ln w="12700" cap="flat" cmpd="sng" algn="ctr">
            <a:solidFill>
              <a:srgbClr val="75D1FF"/>
            </a:solidFill>
            <a:prstDash val="solid"/>
            <a:miter lim="800000"/>
          </a:ln>
          <a:effectLst>
            <a:outerShdw blurRad="50800" dist="38100" dir="2700000" algn="tl" rotWithShape="0">
              <a:prstClr val="black">
                <a:alpha val="40000"/>
              </a:prstClr>
            </a:outerShdw>
          </a:effectLst>
        </p:spPr>
      </p:cxnSp>
      <p:sp>
        <p:nvSpPr>
          <p:cNvPr id="58" name="Text Box 44">
            <a:extLst>
              <a:ext uri="{FF2B5EF4-FFF2-40B4-BE49-F238E27FC236}">
                <a16:creationId xmlns:a16="http://schemas.microsoft.com/office/drawing/2014/main" id="{A9FD6703-08BF-41C5-AAD2-212ED61A046C}"/>
              </a:ext>
            </a:extLst>
          </p:cNvPr>
          <p:cNvSpPr txBox="1">
            <a:spLocks noChangeArrowheads="1"/>
          </p:cNvSpPr>
          <p:nvPr/>
        </p:nvSpPr>
        <p:spPr bwMode="auto">
          <a:xfrm>
            <a:off x="679196" y="2096048"/>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Compare MID with key value </a:t>
            </a:r>
          </a:p>
        </p:txBody>
      </p:sp>
      <p:sp>
        <p:nvSpPr>
          <p:cNvPr id="59" name="Text Box 44">
            <a:extLst>
              <a:ext uri="{FF2B5EF4-FFF2-40B4-BE49-F238E27FC236}">
                <a16:creationId xmlns:a16="http://schemas.microsoft.com/office/drawing/2014/main" id="{9CBA3E27-CEE1-433A-9C8B-AA30C02F2C6D}"/>
              </a:ext>
            </a:extLst>
          </p:cNvPr>
          <p:cNvSpPr txBox="1">
            <a:spLocks noChangeArrowheads="1"/>
          </p:cNvSpPr>
          <p:nvPr/>
        </p:nvSpPr>
        <p:spPr bwMode="auto">
          <a:xfrm>
            <a:off x="681673" y="2462448"/>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MID is bigger than key. </a:t>
            </a:r>
          </a:p>
        </p:txBody>
      </p:sp>
      <p:sp>
        <p:nvSpPr>
          <p:cNvPr id="60" name="Text Box 44">
            <a:extLst>
              <a:ext uri="{FF2B5EF4-FFF2-40B4-BE49-F238E27FC236}">
                <a16:creationId xmlns:a16="http://schemas.microsoft.com/office/drawing/2014/main" id="{61824398-9CA3-48FF-99F4-3DDA6CBEEF5F}"/>
              </a:ext>
            </a:extLst>
          </p:cNvPr>
          <p:cNvSpPr txBox="1">
            <a:spLocks noChangeArrowheads="1"/>
          </p:cNvSpPr>
          <p:nvPr/>
        </p:nvSpPr>
        <p:spPr bwMode="auto">
          <a:xfrm>
            <a:off x="667627" y="2822199"/>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Move HI to MID - 1.</a:t>
            </a:r>
          </a:p>
        </p:txBody>
      </p:sp>
      <p:sp>
        <p:nvSpPr>
          <p:cNvPr id="61" name="Text Box 44">
            <a:extLst>
              <a:ext uri="{FF2B5EF4-FFF2-40B4-BE49-F238E27FC236}">
                <a16:creationId xmlns:a16="http://schemas.microsoft.com/office/drawing/2014/main" id="{03F3C415-C57E-4472-BD9C-33F65614E523}"/>
              </a:ext>
            </a:extLst>
          </p:cNvPr>
          <p:cNvSpPr txBox="1">
            <a:spLocks noChangeArrowheads="1"/>
          </p:cNvSpPr>
          <p:nvPr/>
        </p:nvSpPr>
        <p:spPr bwMode="auto">
          <a:xfrm>
            <a:off x="679197" y="1694055"/>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Calculate MID</a:t>
            </a:r>
          </a:p>
        </p:txBody>
      </p:sp>
      <p:sp>
        <p:nvSpPr>
          <p:cNvPr id="62" name="Text Box 44">
            <a:extLst>
              <a:ext uri="{FF2B5EF4-FFF2-40B4-BE49-F238E27FC236}">
                <a16:creationId xmlns:a16="http://schemas.microsoft.com/office/drawing/2014/main" id="{F6D690F6-ACE7-47C2-A96C-4DC43C6AC151}"/>
              </a:ext>
            </a:extLst>
          </p:cNvPr>
          <p:cNvSpPr txBox="1">
            <a:spLocks noChangeArrowheads="1"/>
          </p:cNvSpPr>
          <p:nvPr/>
        </p:nvSpPr>
        <p:spPr bwMode="auto">
          <a:xfrm>
            <a:off x="676296" y="4636371"/>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target is </a:t>
            </a:r>
            <a:r>
              <a:rPr lang="en-US" altLang="en-US" sz="1600" b="1" dirty="0">
                <a:solidFill>
                  <a:srgbClr val="C00000"/>
                </a:solidFill>
                <a:latin typeface="+mn-lt"/>
                <a:ea typeface="+mn-ea"/>
              </a:rPr>
              <a:t>Not Found </a:t>
            </a:r>
            <a:r>
              <a:rPr lang="en-US" altLang="en-US" sz="1600" b="1" dirty="0">
                <a:solidFill>
                  <a:schemeClr val="tx1">
                    <a:lumMod val="65000"/>
                    <a:lumOff val="35000"/>
                  </a:schemeClr>
                </a:solidFill>
                <a:latin typeface="+mn-lt"/>
                <a:ea typeface="+mn-ea"/>
              </a:rPr>
              <a:t>in the list</a:t>
            </a:r>
          </a:p>
        </p:txBody>
      </p:sp>
      <p:sp>
        <p:nvSpPr>
          <p:cNvPr id="65" name="Text Box 44">
            <a:extLst>
              <a:ext uri="{FF2B5EF4-FFF2-40B4-BE49-F238E27FC236}">
                <a16:creationId xmlns:a16="http://schemas.microsoft.com/office/drawing/2014/main" id="{03C88ADA-F389-42BD-A971-F9189B7CD715}"/>
              </a:ext>
            </a:extLst>
          </p:cNvPr>
          <p:cNvSpPr txBox="1">
            <a:spLocks noChangeArrowheads="1"/>
          </p:cNvSpPr>
          <p:nvPr/>
        </p:nvSpPr>
        <p:spPr bwMode="auto">
          <a:xfrm>
            <a:off x="676297" y="4234378"/>
            <a:ext cx="296139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nchor="ct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fontAlgn="base">
              <a:spcAft>
                <a:spcPct val="0"/>
              </a:spcAft>
            </a:pPr>
            <a:r>
              <a:rPr lang="en-US" altLang="en-US" sz="1600" b="1" dirty="0">
                <a:solidFill>
                  <a:schemeClr val="tx1">
                    <a:lumMod val="65000"/>
                    <a:lumOff val="35000"/>
                  </a:schemeClr>
                </a:solidFill>
                <a:latin typeface="+mn-lt"/>
                <a:ea typeface="+mn-ea"/>
              </a:rPr>
              <a:t>LOW and HI cross each other</a:t>
            </a:r>
          </a:p>
        </p:txBody>
      </p:sp>
      <p:cxnSp>
        <p:nvCxnSpPr>
          <p:cNvPr id="66" name="Straight Arrow Connector 65">
            <a:extLst>
              <a:ext uri="{FF2B5EF4-FFF2-40B4-BE49-F238E27FC236}">
                <a16:creationId xmlns:a16="http://schemas.microsoft.com/office/drawing/2014/main" id="{C3430C36-2602-4B20-BC40-A2FBD5B9E0C9}"/>
              </a:ext>
            </a:extLst>
          </p:cNvPr>
          <p:cNvCxnSpPr/>
          <p:nvPr/>
        </p:nvCxnSpPr>
        <p:spPr>
          <a:xfrm flipV="1">
            <a:off x="6012425" y="2857668"/>
            <a:ext cx="0" cy="267615"/>
          </a:xfrm>
          <a:prstGeom prst="straightConnector1">
            <a:avLst/>
          </a:prstGeom>
          <a:ln w="57150">
            <a:solidFill>
              <a:schemeClr val="tx2">
                <a:lumMod val="75000"/>
              </a:schemeClr>
            </a:solidFill>
            <a:tailEnd type="triangle"/>
          </a:ln>
        </p:spPr>
        <p:style>
          <a:lnRef idx="3">
            <a:schemeClr val="accent2"/>
          </a:lnRef>
          <a:fillRef idx="0">
            <a:schemeClr val="accent2"/>
          </a:fillRef>
          <a:effectRef idx="2">
            <a:schemeClr val="accent2"/>
          </a:effectRef>
          <a:fontRef idx="minor">
            <a:schemeClr val="tx1"/>
          </a:fontRef>
        </p:style>
      </p:cxnSp>
      <p:grpSp>
        <p:nvGrpSpPr>
          <p:cNvPr id="67" name="Group 66">
            <a:extLst>
              <a:ext uri="{FF2B5EF4-FFF2-40B4-BE49-F238E27FC236}">
                <a16:creationId xmlns:a16="http://schemas.microsoft.com/office/drawing/2014/main" id="{57AACA49-6645-4A6B-B9D1-CF27EB8894F0}"/>
              </a:ext>
            </a:extLst>
          </p:cNvPr>
          <p:cNvGrpSpPr/>
          <p:nvPr/>
        </p:nvGrpSpPr>
        <p:grpSpPr>
          <a:xfrm>
            <a:off x="3768519" y="4252673"/>
            <a:ext cx="7523163" cy="640518"/>
            <a:chOff x="1031875" y="4481805"/>
            <a:chExt cx="7523163" cy="640518"/>
          </a:xfrm>
        </p:grpSpPr>
        <p:sp>
          <p:nvSpPr>
            <p:cNvPr id="68" name="Rectangle 26">
              <a:extLst>
                <a:ext uri="{FF2B5EF4-FFF2-40B4-BE49-F238E27FC236}">
                  <a16:creationId xmlns:a16="http://schemas.microsoft.com/office/drawing/2014/main" id="{A9733AFC-2BF7-4328-99D8-3208D2FC36B0}"/>
                </a:ext>
              </a:extLst>
            </p:cNvPr>
            <p:cNvSpPr>
              <a:spLocks noChangeArrowheads="1"/>
            </p:cNvSpPr>
            <p:nvPr/>
          </p:nvSpPr>
          <p:spPr bwMode="auto">
            <a:xfrm>
              <a:off x="1031875" y="4481805"/>
              <a:ext cx="7523163" cy="64051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endParaRPr lang="en-US" sz="2000" b="1">
                <a:solidFill>
                  <a:srgbClr val="1F497D"/>
                </a:solidFill>
                <a:effectLst>
                  <a:outerShdw blurRad="38100" dist="38100" dir="2700000" algn="tl">
                    <a:srgbClr val="000000"/>
                  </a:outerShdw>
                </a:effectLst>
                <a:latin typeface="Calibri"/>
                <a:cs typeface="Arial" charset="0"/>
              </a:endParaRPr>
            </a:p>
          </p:txBody>
        </p:sp>
        <p:sp>
          <p:nvSpPr>
            <p:cNvPr id="69" name="Rectangle 27">
              <a:extLst>
                <a:ext uri="{FF2B5EF4-FFF2-40B4-BE49-F238E27FC236}">
                  <a16:creationId xmlns:a16="http://schemas.microsoft.com/office/drawing/2014/main" id="{E4BA8D65-ECFD-4992-9416-9EB34696B6C3}"/>
                </a:ext>
              </a:extLst>
            </p:cNvPr>
            <p:cNvSpPr>
              <a:spLocks noChangeArrowheads="1"/>
            </p:cNvSpPr>
            <p:nvPr/>
          </p:nvSpPr>
          <p:spPr bwMode="auto">
            <a:xfrm>
              <a:off x="1114749"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4</a:t>
              </a:r>
            </a:p>
          </p:txBody>
        </p:sp>
        <p:sp>
          <p:nvSpPr>
            <p:cNvPr id="70" name="Rectangle 28">
              <a:extLst>
                <a:ext uri="{FF2B5EF4-FFF2-40B4-BE49-F238E27FC236}">
                  <a16:creationId xmlns:a16="http://schemas.microsoft.com/office/drawing/2014/main" id="{73CA4032-4FAC-4566-9DA8-C654FE4B5D24}"/>
                </a:ext>
              </a:extLst>
            </p:cNvPr>
            <p:cNvSpPr>
              <a:spLocks noChangeArrowheads="1"/>
            </p:cNvSpPr>
            <p:nvPr/>
          </p:nvSpPr>
          <p:spPr bwMode="auto">
            <a:xfrm>
              <a:off x="6207619"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62</a:t>
              </a:r>
            </a:p>
          </p:txBody>
        </p:sp>
        <p:sp>
          <p:nvSpPr>
            <p:cNvPr id="71" name="Rectangle 29">
              <a:extLst>
                <a:ext uri="{FF2B5EF4-FFF2-40B4-BE49-F238E27FC236}">
                  <a16:creationId xmlns:a16="http://schemas.microsoft.com/office/drawing/2014/main" id="{7DF89939-714C-420B-9B48-B4A1ED18A5AF}"/>
                </a:ext>
              </a:extLst>
            </p:cNvPr>
            <p:cNvSpPr>
              <a:spLocks noChangeArrowheads="1"/>
            </p:cNvSpPr>
            <p:nvPr/>
          </p:nvSpPr>
          <p:spPr bwMode="auto">
            <a:xfrm>
              <a:off x="6904262" y="4558147"/>
              <a:ext cx="419625"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77</a:t>
              </a:r>
            </a:p>
          </p:txBody>
        </p:sp>
        <p:sp>
          <p:nvSpPr>
            <p:cNvPr id="72" name="Rectangle 30">
              <a:extLst>
                <a:ext uri="{FF2B5EF4-FFF2-40B4-BE49-F238E27FC236}">
                  <a16:creationId xmlns:a16="http://schemas.microsoft.com/office/drawing/2014/main" id="{947B93FD-02AA-446C-89CB-4227F325108C}"/>
                </a:ext>
              </a:extLst>
            </p:cNvPr>
            <p:cNvSpPr>
              <a:spLocks noChangeArrowheads="1"/>
            </p:cNvSpPr>
            <p:nvPr/>
          </p:nvSpPr>
          <p:spPr bwMode="auto">
            <a:xfrm>
              <a:off x="7463216"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81</a:t>
              </a:r>
            </a:p>
          </p:txBody>
        </p:sp>
        <p:sp>
          <p:nvSpPr>
            <p:cNvPr id="73" name="Rectangle 31">
              <a:extLst>
                <a:ext uri="{FF2B5EF4-FFF2-40B4-BE49-F238E27FC236}">
                  <a16:creationId xmlns:a16="http://schemas.microsoft.com/office/drawing/2014/main" id="{B159D4D0-7BEE-4AD8-9CF3-1F7F9298B79B}"/>
                </a:ext>
              </a:extLst>
            </p:cNvPr>
            <p:cNvSpPr>
              <a:spLocks noChangeArrowheads="1"/>
            </p:cNvSpPr>
            <p:nvPr/>
          </p:nvSpPr>
          <p:spPr bwMode="auto">
            <a:xfrm>
              <a:off x="1673703"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7</a:t>
              </a:r>
            </a:p>
          </p:txBody>
        </p:sp>
        <p:sp>
          <p:nvSpPr>
            <p:cNvPr id="74" name="Rectangle 32">
              <a:extLst>
                <a:ext uri="{FF2B5EF4-FFF2-40B4-BE49-F238E27FC236}">
                  <a16:creationId xmlns:a16="http://schemas.microsoft.com/office/drawing/2014/main" id="{41747893-4DC0-4DC9-A6F1-233CDECD3B82}"/>
                </a:ext>
              </a:extLst>
            </p:cNvPr>
            <p:cNvSpPr>
              <a:spLocks noChangeArrowheads="1"/>
            </p:cNvSpPr>
            <p:nvPr/>
          </p:nvSpPr>
          <p:spPr bwMode="auto">
            <a:xfrm>
              <a:off x="2301501"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latin typeface="Calibri"/>
                  <a:cs typeface="Arial" charset="0"/>
                </a:rPr>
                <a:t>8</a:t>
              </a:r>
            </a:p>
          </p:txBody>
        </p:sp>
        <p:sp>
          <p:nvSpPr>
            <p:cNvPr id="75" name="Rectangle 33">
              <a:extLst>
                <a:ext uri="{FF2B5EF4-FFF2-40B4-BE49-F238E27FC236}">
                  <a16:creationId xmlns:a16="http://schemas.microsoft.com/office/drawing/2014/main" id="{BE07FF24-B51D-48B6-BF56-1B9FAA7B77D5}"/>
                </a:ext>
              </a:extLst>
            </p:cNvPr>
            <p:cNvSpPr>
              <a:spLocks noChangeArrowheads="1"/>
            </p:cNvSpPr>
            <p:nvPr/>
          </p:nvSpPr>
          <p:spPr bwMode="auto">
            <a:xfrm>
              <a:off x="4253740"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21</a:t>
              </a:r>
            </a:p>
          </p:txBody>
        </p:sp>
        <p:sp>
          <p:nvSpPr>
            <p:cNvPr id="76" name="Rectangle 34">
              <a:extLst>
                <a:ext uri="{FF2B5EF4-FFF2-40B4-BE49-F238E27FC236}">
                  <a16:creationId xmlns:a16="http://schemas.microsoft.com/office/drawing/2014/main" id="{B03A3133-2D39-40A2-B7D9-4EB0FEB4FBC7}"/>
                </a:ext>
              </a:extLst>
            </p:cNvPr>
            <p:cNvSpPr>
              <a:spLocks noChangeArrowheads="1"/>
            </p:cNvSpPr>
            <p:nvPr/>
          </p:nvSpPr>
          <p:spPr bwMode="auto">
            <a:xfrm>
              <a:off x="4881539"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22</a:t>
              </a:r>
            </a:p>
          </p:txBody>
        </p:sp>
        <p:sp>
          <p:nvSpPr>
            <p:cNvPr id="77" name="Rectangle 35">
              <a:extLst>
                <a:ext uri="{FF2B5EF4-FFF2-40B4-BE49-F238E27FC236}">
                  <a16:creationId xmlns:a16="http://schemas.microsoft.com/office/drawing/2014/main" id="{6192EF5C-5215-4050-83A3-42925FEDDE1C}"/>
                </a:ext>
              </a:extLst>
            </p:cNvPr>
            <p:cNvSpPr>
              <a:spLocks noChangeArrowheads="1"/>
            </p:cNvSpPr>
            <p:nvPr/>
          </p:nvSpPr>
          <p:spPr bwMode="auto">
            <a:xfrm>
              <a:off x="5579821" y="4558147"/>
              <a:ext cx="417986"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36</a:t>
              </a:r>
            </a:p>
          </p:txBody>
        </p:sp>
        <p:sp>
          <p:nvSpPr>
            <p:cNvPr id="78" name="Rectangle 36">
              <a:extLst>
                <a:ext uri="{FF2B5EF4-FFF2-40B4-BE49-F238E27FC236}">
                  <a16:creationId xmlns:a16="http://schemas.microsoft.com/office/drawing/2014/main" id="{C5D08BF5-69AD-4A19-BDC0-D539EF4DE7C3}"/>
                </a:ext>
              </a:extLst>
            </p:cNvPr>
            <p:cNvSpPr>
              <a:spLocks noChangeArrowheads="1"/>
            </p:cNvSpPr>
            <p:nvPr/>
          </p:nvSpPr>
          <p:spPr bwMode="auto">
            <a:xfrm>
              <a:off x="2858815"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dirty="0">
                  <a:solidFill>
                    <a:srgbClr val="C00000"/>
                  </a:solidFill>
                  <a:latin typeface="Calibri"/>
                  <a:cs typeface="Arial" charset="0"/>
                </a:rPr>
                <a:t>10</a:t>
              </a:r>
            </a:p>
          </p:txBody>
        </p:sp>
        <p:sp>
          <p:nvSpPr>
            <p:cNvPr id="79" name="Rectangle 37">
              <a:extLst>
                <a:ext uri="{FF2B5EF4-FFF2-40B4-BE49-F238E27FC236}">
                  <a16:creationId xmlns:a16="http://schemas.microsoft.com/office/drawing/2014/main" id="{AA047B5A-C433-40F2-A488-3B9BA6044AF4}"/>
                </a:ext>
              </a:extLst>
            </p:cNvPr>
            <p:cNvSpPr>
              <a:spLocks noChangeArrowheads="1"/>
            </p:cNvSpPr>
            <p:nvPr/>
          </p:nvSpPr>
          <p:spPr bwMode="auto">
            <a:xfrm>
              <a:off x="3557097" y="4559765"/>
              <a:ext cx="417986" cy="474102"/>
            </a:xfrm>
            <a:prstGeom prst="rect">
              <a:avLst/>
            </a:prstGeom>
            <a:solidFill>
              <a:schemeClr val="bg2"/>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pPr>
              <a:r>
                <a:rPr lang="en-US" altLang="en-US" sz="2000" b="1">
                  <a:solidFill>
                    <a:prstClr val="black"/>
                  </a:solidFill>
                  <a:latin typeface="Calibri"/>
                  <a:cs typeface="Arial" charset="0"/>
                </a:rPr>
                <a:t>14</a:t>
              </a:r>
            </a:p>
          </p:txBody>
        </p:sp>
        <p:sp>
          <p:nvSpPr>
            <p:cNvPr id="80" name="Rectangle 38">
              <a:extLst>
                <a:ext uri="{FF2B5EF4-FFF2-40B4-BE49-F238E27FC236}">
                  <a16:creationId xmlns:a16="http://schemas.microsoft.com/office/drawing/2014/main" id="{6C9A8F99-3FDE-4921-9FA2-1C61570409C6}"/>
                </a:ext>
              </a:extLst>
            </p:cNvPr>
            <p:cNvSpPr>
              <a:spLocks noChangeArrowheads="1"/>
            </p:cNvSpPr>
            <p:nvPr/>
          </p:nvSpPr>
          <p:spPr bwMode="auto">
            <a:xfrm>
              <a:off x="8020530" y="4558147"/>
              <a:ext cx="427821" cy="474102"/>
            </a:xfrm>
            <a:prstGeom prst="rect">
              <a:avLst/>
            </a:prstGeom>
            <a:solidFill>
              <a:schemeClr val="bg1">
                <a:lumMod val="50000"/>
              </a:schemeClr>
            </a:solidFill>
            <a:ln w="12700">
              <a:solidFill>
                <a:schemeClr val="tx1"/>
              </a:solidFill>
              <a:miter lim="800000"/>
              <a:headEnd type="none" w="sm" len="sm"/>
              <a:tailEnd type="none" w="sm" len="sm"/>
            </a:ln>
            <a:effectLst/>
          </p:spPr>
          <p:txBody>
            <a:bodyPr wrap="none" anchor="ctr"/>
            <a:lstStyle/>
            <a:p>
              <a:pPr algn="ctr" fontAlgn="base">
                <a:spcBef>
                  <a:spcPct val="0"/>
                </a:spcBef>
                <a:spcAft>
                  <a:spcPct val="0"/>
                </a:spcAft>
                <a:defRPr/>
              </a:pPr>
              <a:r>
                <a:rPr lang="en-US" sz="2000" b="1" dirty="0">
                  <a:solidFill>
                    <a:prstClr val="white"/>
                  </a:solidFill>
                  <a:effectLst>
                    <a:outerShdw blurRad="38100" dist="38100" dir="2700000" algn="tl">
                      <a:srgbClr val="000000"/>
                    </a:outerShdw>
                  </a:effectLst>
                  <a:latin typeface="Calibri"/>
                  <a:cs typeface="Arial" charset="0"/>
                </a:rPr>
                <a:t>91</a:t>
              </a:r>
            </a:p>
          </p:txBody>
        </p:sp>
      </p:grpSp>
      <p:sp>
        <p:nvSpPr>
          <p:cNvPr id="81" name="Text Box 69">
            <a:extLst>
              <a:ext uri="{FF2B5EF4-FFF2-40B4-BE49-F238E27FC236}">
                <a16:creationId xmlns:a16="http://schemas.microsoft.com/office/drawing/2014/main" id="{C8B8502D-3C18-47D5-93F2-76FF2BB55714}"/>
              </a:ext>
            </a:extLst>
          </p:cNvPr>
          <p:cNvSpPr txBox="1">
            <a:spLocks noChangeArrowheads="1"/>
          </p:cNvSpPr>
          <p:nvPr/>
        </p:nvSpPr>
        <p:spPr bwMode="auto">
          <a:xfrm>
            <a:off x="4828333" y="5243944"/>
            <a:ext cx="863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HI</a:t>
            </a:r>
            <a:endParaRPr lang="en-US" altLang="en-US" sz="1400" dirty="0">
              <a:solidFill>
                <a:prstClr val="black"/>
              </a:solidFill>
              <a:latin typeface="Calibri"/>
              <a:cs typeface="Arial" charset="0"/>
            </a:endParaRPr>
          </a:p>
        </p:txBody>
      </p:sp>
      <p:sp>
        <p:nvSpPr>
          <p:cNvPr id="82" name="Text Box 18">
            <a:extLst>
              <a:ext uri="{FF2B5EF4-FFF2-40B4-BE49-F238E27FC236}">
                <a16:creationId xmlns:a16="http://schemas.microsoft.com/office/drawing/2014/main" id="{6B5478B2-1FF8-4623-806A-8D3741D81689}"/>
              </a:ext>
            </a:extLst>
          </p:cNvPr>
          <p:cNvSpPr txBox="1">
            <a:spLocks noChangeArrowheads="1"/>
          </p:cNvSpPr>
          <p:nvPr/>
        </p:nvSpPr>
        <p:spPr bwMode="auto">
          <a:xfrm>
            <a:off x="5518714" y="5256105"/>
            <a:ext cx="560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pPr>
            <a:r>
              <a:rPr lang="en-US" altLang="en-US" sz="1400" b="1" dirty="0">
                <a:solidFill>
                  <a:prstClr val="black"/>
                </a:solidFill>
                <a:latin typeface="Calibri"/>
                <a:cs typeface="Arial" charset="0"/>
              </a:rPr>
              <a:t>LOW</a:t>
            </a:r>
          </a:p>
        </p:txBody>
      </p:sp>
      <p:cxnSp>
        <p:nvCxnSpPr>
          <p:cNvPr id="83" name="Straight Arrow Connector 82">
            <a:extLst>
              <a:ext uri="{FF2B5EF4-FFF2-40B4-BE49-F238E27FC236}">
                <a16:creationId xmlns:a16="http://schemas.microsoft.com/office/drawing/2014/main" id="{8EA6C576-8A4D-4DA4-9016-59CA566F1A32}"/>
              </a:ext>
            </a:extLst>
          </p:cNvPr>
          <p:cNvCxnSpPr/>
          <p:nvPr/>
        </p:nvCxnSpPr>
        <p:spPr>
          <a:xfrm flipV="1">
            <a:off x="5833868" y="4976329"/>
            <a:ext cx="0" cy="2676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84" name="Straight Arrow Connector 83">
            <a:extLst>
              <a:ext uri="{FF2B5EF4-FFF2-40B4-BE49-F238E27FC236}">
                <a16:creationId xmlns:a16="http://schemas.microsoft.com/office/drawing/2014/main" id="{EED17467-C8B4-4033-8A00-DC9A871B425F}"/>
              </a:ext>
            </a:extLst>
          </p:cNvPr>
          <p:cNvCxnSpPr/>
          <p:nvPr/>
        </p:nvCxnSpPr>
        <p:spPr>
          <a:xfrm flipV="1">
            <a:off x="5260124" y="4986688"/>
            <a:ext cx="0" cy="267615"/>
          </a:xfrm>
          <a:prstGeom prst="straightConnector1">
            <a:avLst/>
          </a:prstGeom>
          <a:ln w="57150">
            <a:solidFill>
              <a:schemeClr val="accent3">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517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22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21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21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1.25E-6 -1.48148E-6 L -0.0974 -0.00116 " pathEditMode="relative" rAng="0" ptsTypes="AA">
                                      <p:cBhvr>
                                        <p:cTn id="44" dur="2000" fill="hold"/>
                                        <p:tgtEl>
                                          <p:spTgt spid="56"/>
                                        </p:tgtEl>
                                        <p:attrNameLst>
                                          <p:attrName>ppt_x</p:attrName>
                                          <p:attrName>ppt_y</p:attrName>
                                        </p:attrNameLst>
                                      </p:cBhvr>
                                      <p:rCtr x="-4870" y="-69"/>
                                    </p:animMotion>
                                  </p:childTnLst>
                                </p:cTn>
                              </p:par>
                              <p:par>
                                <p:cTn id="45" presetID="42" presetClass="path" presetSubtype="0" accel="50000" decel="50000" fill="hold" grpId="1" nodeType="withEffect">
                                  <p:stCondLst>
                                    <p:cond delay="0"/>
                                  </p:stCondLst>
                                  <p:childTnLst>
                                    <p:animMotion origin="layout" path="M 1.25E-6 7.40741E-7 L -0.0974 0.00093 " pathEditMode="relative" rAng="0" ptsTypes="AA">
                                      <p:cBhvr>
                                        <p:cTn id="46" dur="2000" fill="hold"/>
                                        <p:tgtEl>
                                          <p:spTgt spid="262213"/>
                                        </p:tgtEl>
                                        <p:attrNameLst>
                                          <p:attrName>ppt_x</p:attrName>
                                          <p:attrName>ppt_y</p:attrName>
                                        </p:attrNameLst>
                                      </p:cBhvr>
                                      <p:rCtr x="-4870" y="46"/>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67" grpId="0" animBg="1"/>
      <p:bldP spid="262169" grpId="0"/>
      <p:bldP spid="262213" grpId="0"/>
      <p:bldP spid="262213" grpId="1"/>
      <p:bldP spid="54" grpId="0"/>
      <p:bldP spid="58" grpId="0"/>
      <p:bldP spid="59" grpId="0"/>
      <p:bldP spid="60" grpId="0"/>
      <p:bldP spid="61" grpId="0"/>
      <p:bldP spid="62" grpId="0"/>
      <p:bldP spid="65" grpId="0"/>
      <p:bldP spid="81" grpId="0"/>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1</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238648" y="1812197"/>
            <a:ext cx="10095893" cy="142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0" algn="just">
              <a:lnSpc>
                <a:spcPct val="150000"/>
              </a:lnSpc>
            </a:pPr>
            <a:r>
              <a:rPr lang="en-US" altLang="en-US" sz="2000" b="1" dirty="0">
                <a:solidFill>
                  <a:schemeClr val="tx2">
                    <a:lumMod val="75000"/>
                  </a:schemeClr>
                </a:solidFill>
                <a:latin typeface="+mn-lt"/>
                <a:ea typeface="+mn-ea"/>
              </a:rPr>
              <a:t>Question: </a:t>
            </a:r>
          </a:p>
          <a:p>
            <a:pPr>
              <a:lnSpc>
                <a:spcPct val="150000"/>
              </a:lnSpc>
            </a:pPr>
            <a:r>
              <a:rPr lang="en-US" sz="2000" dirty="0">
                <a:latin typeface="+mn-lt"/>
                <a:ea typeface="+mn-ea"/>
              </a:rPr>
              <a:t>Using Binary Search, show all steps to search value 45 in the array given:</a:t>
            </a:r>
          </a:p>
          <a:p>
            <a:pPr>
              <a:lnSpc>
                <a:spcPct val="150000"/>
              </a:lnSpc>
            </a:pPr>
            <a:endParaRPr lang="en-US" sz="2000" dirty="0">
              <a:latin typeface="+mn-lt"/>
              <a:ea typeface="+mn-ea"/>
            </a:endParaRPr>
          </a:p>
        </p:txBody>
      </p:sp>
      <p:graphicFrame>
        <p:nvGraphicFramePr>
          <p:cNvPr id="7" name="Table 6">
            <a:extLst>
              <a:ext uri="{FF2B5EF4-FFF2-40B4-BE49-F238E27FC236}">
                <a16:creationId xmlns:a16="http://schemas.microsoft.com/office/drawing/2014/main" id="{0CEAA2AE-96C2-4281-B483-AB174093DF12}"/>
              </a:ext>
            </a:extLst>
          </p:cNvPr>
          <p:cNvGraphicFramePr>
            <a:graphicFrameLocks noGrp="1"/>
          </p:cNvGraphicFramePr>
          <p:nvPr>
            <p:extLst>
              <p:ext uri="{D42A27DB-BD31-4B8C-83A1-F6EECF244321}">
                <p14:modId xmlns:p14="http://schemas.microsoft.com/office/powerpoint/2010/main" val="486667139"/>
              </p:ext>
            </p:extLst>
          </p:nvPr>
        </p:nvGraphicFramePr>
        <p:xfrm>
          <a:off x="2143461" y="3190825"/>
          <a:ext cx="6858002" cy="869950"/>
        </p:xfrm>
        <a:graphic>
          <a:graphicData uri="http://schemas.openxmlformats.org/drawingml/2006/table">
            <a:tbl>
              <a:tblPr firstRow="1" firstCol="1" lastRow="1" lastCol="1" bandRow="1" bandCol="1"/>
              <a:tblGrid>
                <a:gridCol w="1714499">
                  <a:extLst>
                    <a:ext uri="{9D8B030D-6E8A-4147-A177-3AD203B41FA5}">
                      <a16:colId xmlns:a16="http://schemas.microsoft.com/office/drawing/2014/main" val="20000"/>
                    </a:ext>
                  </a:extLst>
                </a:gridCol>
                <a:gridCol w="695067">
                  <a:extLst>
                    <a:ext uri="{9D8B030D-6E8A-4147-A177-3AD203B41FA5}">
                      <a16:colId xmlns:a16="http://schemas.microsoft.com/office/drawing/2014/main" val="20001"/>
                    </a:ext>
                  </a:extLst>
                </a:gridCol>
                <a:gridCol w="741406">
                  <a:extLst>
                    <a:ext uri="{9D8B030D-6E8A-4147-A177-3AD203B41FA5}">
                      <a16:colId xmlns:a16="http://schemas.microsoft.com/office/drawing/2014/main" val="20002"/>
                    </a:ext>
                  </a:extLst>
                </a:gridCol>
                <a:gridCol w="741406">
                  <a:extLst>
                    <a:ext uri="{9D8B030D-6E8A-4147-A177-3AD203B41FA5}">
                      <a16:colId xmlns:a16="http://schemas.microsoft.com/office/drawing/2014/main" val="20003"/>
                    </a:ext>
                  </a:extLst>
                </a:gridCol>
                <a:gridCol w="741406">
                  <a:extLst>
                    <a:ext uri="{9D8B030D-6E8A-4147-A177-3AD203B41FA5}">
                      <a16:colId xmlns:a16="http://schemas.microsoft.com/office/drawing/2014/main" val="20004"/>
                    </a:ext>
                  </a:extLst>
                </a:gridCol>
                <a:gridCol w="741406">
                  <a:extLst>
                    <a:ext uri="{9D8B030D-6E8A-4147-A177-3AD203B41FA5}">
                      <a16:colId xmlns:a16="http://schemas.microsoft.com/office/drawing/2014/main" val="20005"/>
                    </a:ext>
                  </a:extLst>
                </a:gridCol>
                <a:gridCol w="741406">
                  <a:extLst>
                    <a:ext uri="{9D8B030D-6E8A-4147-A177-3AD203B41FA5}">
                      <a16:colId xmlns:a16="http://schemas.microsoft.com/office/drawing/2014/main" val="20006"/>
                    </a:ext>
                  </a:extLst>
                </a:gridCol>
                <a:gridCol w="741406">
                  <a:extLst>
                    <a:ext uri="{9D8B030D-6E8A-4147-A177-3AD203B41FA5}">
                      <a16:colId xmlns:a16="http://schemas.microsoft.com/office/drawing/2014/main" val="20007"/>
                    </a:ext>
                  </a:extLst>
                </a:gridCol>
              </a:tblGrid>
              <a:tr h="35646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spcBef>
                          <a:spcPts val="0"/>
                        </a:spcBef>
                        <a:spcAft>
                          <a:spcPts val="0"/>
                        </a:spcAft>
                      </a:pPr>
                      <a:r>
                        <a:rPr lang="en-US" sz="1800" dirty="0">
                          <a:effectLst/>
                        </a:rPr>
                        <a:t>index</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w="12700" cmpd="sng">
                      <a:solidFill>
                        <a:srgbClr val="4BACC6"/>
                      </a:solid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dirty="0">
                          <a:effectLst/>
                        </a:rPr>
                        <a:t>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spcBef>
                          <a:spcPts val="0"/>
                        </a:spcBef>
                        <a:spcAft>
                          <a:spcPts val="0"/>
                        </a:spcAft>
                      </a:pPr>
                      <a:r>
                        <a:rPr lang="en-US"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nchor="ctr">
                    <a:lnL>
                      <a:noFill/>
                    </a:lnL>
                    <a:lnR w="12700" cmpd="sng">
                      <a:solidFill>
                        <a:srgbClr val="4BACC6"/>
                      </a:solidFill>
                    </a:lnR>
                    <a:lnT w="12700" cmpd="sng">
                      <a:solidFill>
                        <a:srgbClr val="4BACC6"/>
                      </a:solidFill>
                    </a:lnT>
                    <a:lnB w="50800" cmpd="dbl">
                      <a:solidFill>
                        <a:srgbClr val="4BACC6"/>
                      </a:solidFill>
                    </a:lnB>
                    <a:lnTlToBr w="12700" cmpd="sng">
                      <a:noFill/>
                      <a:prstDash val="solid"/>
                    </a:lnTlToBr>
                    <a:lnBlToTr w="12700" cmpd="sng">
                      <a:noFill/>
                      <a:prstDash val="solid"/>
                    </a:lnBlToTr>
                    <a:solidFill>
                      <a:srgbClr val="4BACC6"/>
                    </a:solidFill>
                  </a:tcPr>
                </a:tc>
                <a:extLst>
                  <a:ext uri="{0D108BD9-81ED-4DB2-BD59-A6C34878D82A}">
                    <a16:rowId xmlns:a16="http://schemas.microsoft.com/office/drawing/2014/main" val="10000"/>
                  </a:ext>
                </a:extLst>
              </a:tr>
              <a:tr h="513483">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spcBef>
                          <a:spcPts val="0"/>
                        </a:spcBef>
                        <a:spcAft>
                          <a:spcPts val="0"/>
                        </a:spcAft>
                      </a:pPr>
                      <a:r>
                        <a:rPr lang="en-US" sz="1800">
                          <a:effectLst/>
                        </a:rPr>
                        <a:t>integer</a:t>
                      </a:r>
                      <a:endParaRPr lang="en-US" sz="1800">
                        <a:effectLst/>
                        <a:latin typeface="Times New Roman" panose="02020603050405020304" pitchFamily="18" charset="0"/>
                        <a:ea typeface="Times New Roman" panose="02020603050405020304" pitchFamily="18" charset="0"/>
                      </a:endParaRPr>
                    </a:p>
                  </a:txBody>
                  <a:tcPr marL="68580" marR="68580" marT="0" marB="0" anchor="ctr">
                    <a:lnL w="12700" cmpd="sng">
                      <a:solidFill>
                        <a:srgbClr val="4BACC6"/>
                      </a:solid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45</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18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61</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30</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12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spcBef>
                          <a:spcPts val="0"/>
                        </a:spcBef>
                        <a:spcAft>
                          <a:spcPts val="0"/>
                        </a:spcAft>
                      </a:pPr>
                      <a:r>
                        <a:rPr lang="en-US" sz="1800" dirty="0">
                          <a:effectLst/>
                        </a:rPr>
                        <a:t>28</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lnL>
                      <a:noFill/>
                    </a:lnL>
                    <a:lnR w="12700" cmpd="sng">
                      <a:solidFill>
                        <a:srgbClr val="4BACC6"/>
                      </a:solidFill>
                    </a:lnR>
                    <a:lnT w="50800" cmpd="dbl">
                      <a:solidFill>
                        <a:srgbClr val="4BACC6"/>
                      </a:solidFill>
                    </a:lnT>
                    <a:lnB w="12700" cmpd="sng">
                      <a:solidFill>
                        <a:srgbClr val="4BACC6"/>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6450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2</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238648" y="1812197"/>
            <a:ext cx="10095893" cy="188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just">
              <a:lnSpc>
                <a:spcPct val="150000"/>
              </a:lnSpc>
            </a:pPr>
            <a:r>
              <a:rPr lang="en-US" altLang="en-US" sz="2000" b="1" dirty="0">
                <a:solidFill>
                  <a:schemeClr val="tx2">
                    <a:lumMod val="75000"/>
                  </a:schemeClr>
                </a:solidFill>
                <a:latin typeface="+mn-lt"/>
                <a:ea typeface="+mn-ea"/>
              </a:rPr>
              <a:t>Question: </a:t>
            </a:r>
            <a:r>
              <a:rPr lang="en-US" altLang="en-US" sz="2000" i="1" dirty="0">
                <a:solidFill>
                  <a:schemeClr val="tx2">
                    <a:lumMod val="75000"/>
                  </a:schemeClr>
                </a:solidFill>
                <a:latin typeface="+mn-lt"/>
                <a:ea typeface="+mn-ea"/>
              </a:rPr>
              <a:t>(source: Quiz 3 Sem II 2018/2019)</a:t>
            </a:r>
          </a:p>
          <a:p>
            <a:pPr>
              <a:lnSpc>
                <a:spcPct val="150000"/>
              </a:lnSpc>
            </a:pPr>
            <a:r>
              <a:rPr lang="en-US" sz="2000" dirty="0">
                <a:latin typeface="+mn-lt"/>
                <a:ea typeface="+mn-ea"/>
              </a:rPr>
              <a:t>Using binary search algorithm, show step by step how to find data 56 in the array given. You may use diagram to depict the process.</a:t>
            </a:r>
          </a:p>
          <a:p>
            <a:pPr>
              <a:lnSpc>
                <a:spcPct val="150000"/>
              </a:lnSpc>
            </a:pPr>
            <a:endParaRPr lang="en-US" sz="2000" dirty="0">
              <a:latin typeface="+mn-lt"/>
              <a:ea typeface="+mn-ea"/>
            </a:endParaRPr>
          </a:p>
        </p:txBody>
      </p:sp>
      <p:graphicFrame>
        <p:nvGraphicFramePr>
          <p:cNvPr id="9" name="Table 8">
            <a:extLst>
              <a:ext uri="{FF2B5EF4-FFF2-40B4-BE49-F238E27FC236}">
                <a16:creationId xmlns:a16="http://schemas.microsoft.com/office/drawing/2014/main" id="{C29AC8AB-6D40-4829-A8B6-430CC769A2EA}"/>
              </a:ext>
            </a:extLst>
          </p:cNvPr>
          <p:cNvGraphicFramePr>
            <a:graphicFrameLocks noGrp="1"/>
          </p:cNvGraphicFramePr>
          <p:nvPr>
            <p:extLst>
              <p:ext uri="{D42A27DB-BD31-4B8C-83A1-F6EECF244321}">
                <p14:modId xmlns:p14="http://schemas.microsoft.com/office/powerpoint/2010/main" val="544088074"/>
              </p:ext>
            </p:extLst>
          </p:nvPr>
        </p:nvGraphicFramePr>
        <p:xfrm>
          <a:off x="2274939" y="3693866"/>
          <a:ext cx="6987047" cy="967208"/>
        </p:xfrm>
        <a:graphic>
          <a:graphicData uri="http://schemas.openxmlformats.org/drawingml/2006/table">
            <a:tbl>
              <a:tblPr firstRow="1" firstCol="1" lastRow="1" lastCol="1" bandRow="1" bandCol="1"/>
              <a:tblGrid>
                <a:gridCol w="882623">
                  <a:extLst>
                    <a:ext uri="{9D8B030D-6E8A-4147-A177-3AD203B41FA5}">
                      <a16:colId xmlns:a16="http://schemas.microsoft.com/office/drawing/2014/main" val="1609886216"/>
                    </a:ext>
                  </a:extLst>
                </a:gridCol>
                <a:gridCol w="443622">
                  <a:extLst>
                    <a:ext uri="{9D8B030D-6E8A-4147-A177-3AD203B41FA5}">
                      <a16:colId xmlns:a16="http://schemas.microsoft.com/office/drawing/2014/main" val="540774524"/>
                    </a:ext>
                  </a:extLst>
                </a:gridCol>
                <a:gridCol w="511090">
                  <a:extLst>
                    <a:ext uri="{9D8B030D-6E8A-4147-A177-3AD203B41FA5}">
                      <a16:colId xmlns:a16="http://schemas.microsoft.com/office/drawing/2014/main" val="807892253"/>
                    </a:ext>
                  </a:extLst>
                </a:gridCol>
                <a:gridCol w="486137">
                  <a:extLst>
                    <a:ext uri="{9D8B030D-6E8A-4147-A177-3AD203B41FA5}">
                      <a16:colId xmlns:a16="http://schemas.microsoft.com/office/drawing/2014/main" val="1325884308"/>
                    </a:ext>
                  </a:extLst>
                </a:gridCol>
                <a:gridCol w="479666">
                  <a:extLst>
                    <a:ext uri="{9D8B030D-6E8A-4147-A177-3AD203B41FA5}">
                      <a16:colId xmlns:a16="http://schemas.microsoft.com/office/drawing/2014/main" val="2995065035"/>
                    </a:ext>
                  </a:extLst>
                </a:gridCol>
                <a:gridCol w="536043">
                  <a:extLst>
                    <a:ext uri="{9D8B030D-6E8A-4147-A177-3AD203B41FA5}">
                      <a16:colId xmlns:a16="http://schemas.microsoft.com/office/drawing/2014/main" val="929141979"/>
                    </a:ext>
                  </a:extLst>
                </a:gridCol>
                <a:gridCol w="536043">
                  <a:extLst>
                    <a:ext uri="{9D8B030D-6E8A-4147-A177-3AD203B41FA5}">
                      <a16:colId xmlns:a16="http://schemas.microsoft.com/office/drawing/2014/main" val="309371066"/>
                    </a:ext>
                  </a:extLst>
                </a:gridCol>
                <a:gridCol w="536043">
                  <a:extLst>
                    <a:ext uri="{9D8B030D-6E8A-4147-A177-3AD203B41FA5}">
                      <a16:colId xmlns:a16="http://schemas.microsoft.com/office/drawing/2014/main" val="2045489762"/>
                    </a:ext>
                  </a:extLst>
                </a:gridCol>
                <a:gridCol w="536043">
                  <a:extLst>
                    <a:ext uri="{9D8B030D-6E8A-4147-A177-3AD203B41FA5}">
                      <a16:colId xmlns:a16="http://schemas.microsoft.com/office/drawing/2014/main" val="3024759494"/>
                    </a:ext>
                  </a:extLst>
                </a:gridCol>
                <a:gridCol w="536043">
                  <a:extLst>
                    <a:ext uri="{9D8B030D-6E8A-4147-A177-3AD203B41FA5}">
                      <a16:colId xmlns:a16="http://schemas.microsoft.com/office/drawing/2014/main" val="3406978039"/>
                    </a:ext>
                  </a:extLst>
                </a:gridCol>
                <a:gridCol w="519407">
                  <a:extLst>
                    <a:ext uri="{9D8B030D-6E8A-4147-A177-3AD203B41FA5}">
                      <a16:colId xmlns:a16="http://schemas.microsoft.com/office/drawing/2014/main" val="919431661"/>
                    </a:ext>
                  </a:extLst>
                </a:gridCol>
                <a:gridCol w="555452">
                  <a:extLst>
                    <a:ext uri="{9D8B030D-6E8A-4147-A177-3AD203B41FA5}">
                      <a16:colId xmlns:a16="http://schemas.microsoft.com/office/drawing/2014/main" val="3471931474"/>
                    </a:ext>
                  </a:extLst>
                </a:gridCol>
                <a:gridCol w="428835">
                  <a:extLst>
                    <a:ext uri="{9D8B030D-6E8A-4147-A177-3AD203B41FA5}">
                      <a16:colId xmlns:a16="http://schemas.microsoft.com/office/drawing/2014/main" val="3702212503"/>
                    </a:ext>
                  </a:extLst>
                </a:gridCol>
              </a:tblGrid>
              <a:tr h="48360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Array</a:t>
                      </a:r>
                      <a:endParaRPr lang="en-US" sz="1800">
                        <a:effectLst/>
                        <a:latin typeface="Times New Roman" panose="02020603050405020304" pitchFamily="18" charset="0"/>
                        <a:ea typeface="Times New Roman" panose="02020603050405020304" pitchFamily="18" charset="0"/>
                      </a:endParaRPr>
                    </a:p>
                  </a:txBody>
                  <a:tcPr marL="68580" marR="68580" marT="0" marB="0">
                    <a:lnL w="12700" cmpd="sng">
                      <a:solidFill>
                        <a:srgbClr val="9BBB59"/>
                      </a:solid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dirty="0">
                          <a:effectLst/>
                        </a:rPr>
                        <a:t>15</a:t>
                      </a:r>
                      <a:endParaRPr lang="en-US" sz="18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dirty="0">
                          <a:effectLst/>
                        </a:rPr>
                        <a:t>19</a:t>
                      </a:r>
                      <a:endParaRPr lang="en-US" sz="18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35</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38</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41</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56</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74</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86</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95</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50000"/>
                        </a:lnSpc>
                        <a:spcBef>
                          <a:spcPts val="0"/>
                        </a:spcBef>
                        <a:spcAft>
                          <a:spcPts val="0"/>
                        </a:spcAft>
                      </a:pPr>
                      <a:r>
                        <a:rPr lang="en-US" sz="1800">
                          <a:effectLst/>
                        </a:rPr>
                        <a:t>99</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w="12700" cmpd="sng">
                      <a:solidFill>
                        <a:srgbClr val="9BBB59"/>
                      </a:solidFill>
                    </a:lnR>
                    <a:lnT w="12700" cmpd="sng">
                      <a:solidFill>
                        <a:srgbClr val="9BBB59"/>
                      </a:solidFill>
                    </a:lnT>
                    <a:lnB w="50800" cmpd="dbl">
                      <a:solidFill>
                        <a:srgbClr val="9BBB59"/>
                      </a:solidFill>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724571528"/>
                  </a:ext>
                </a:extLst>
              </a:tr>
              <a:tr h="483604">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Index</a:t>
                      </a:r>
                      <a:endParaRPr lang="en-US" sz="1800">
                        <a:effectLst/>
                        <a:latin typeface="Times New Roman" panose="02020603050405020304" pitchFamily="18" charset="0"/>
                        <a:ea typeface="Times New Roman" panose="02020603050405020304" pitchFamily="18" charset="0"/>
                      </a:endParaRPr>
                    </a:p>
                  </a:txBody>
                  <a:tcPr marL="68580" marR="68580" marT="0" marB="0">
                    <a:lnL w="12700" cmpd="sng">
                      <a:solidFill>
                        <a:srgbClr val="9BBB59"/>
                      </a:solid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8</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a:effectLst/>
                        </a:rPr>
                        <a:t>10</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pPr marL="0" marR="0" algn="ctr">
                        <a:lnSpc>
                          <a:spcPct val="150000"/>
                        </a:lnSpc>
                        <a:spcBef>
                          <a:spcPts val="0"/>
                        </a:spcBef>
                        <a:spcAft>
                          <a:spcPts val="0"/>
                        </a:spcAft>
                      </a:pPr>
                      <a:r>
                        <a:rPr lang="en-US" sz="1800" dirty="0">
                          <a:effectLst/>
                        </a:rPr>
                        <a:t>11</a:t>
                      </a:r>
                      <a:endParaRPr lang="en-US" sz="1800" dirty="0">
                        <a:effectLst/>
                        <a:latin typeface="Times New Roman" panose="02020603050405020304" pitchFamily="18" charset="0"/>
                        <a:ea typeface="Times New Roman" panose="02020603050405020304" pitchFamily="18" charset="0"/>
                      </a:endParaRPr>
                    </a:p>
                  </a:txBody>
                  <a:tcPr marL="68580" marR="68580" marT="0" marB="0">
                    <a:lnL>
                      <a:noFill/>
                    </a:lnL>
                    <a:lnR w="12700" cmpd="sng">
                      <a:solidFill>
                        <a:srgbClr val="9BBB59"/>
                      </a:solidFill>
                    </a:lnR>
                    <a:lnT w="50800" cmpd="dbl">
                      <a:solidFill>
                        <a:srgbClr val="9BBB59"/>
                      </a:solidFill>
                    </a:lnT>
                    <a:lnB w="12700" cmpd="sng">
                      <a:solidFill>
                        <a:srgbClr val="9BBB59"/>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40298292"/>
                  </a:ext>
                </a:extLst>
              </a:tr>
            </a:tbl>
          </a:graphicData>
        </a:graphic>
      </p:graphicFrame>
    </p:spTree>
    <p:extLst>
      <p:ext uri="{BB962C8B-B14F-4D97-AF65-F5344CB8AC3E}">
        <p14:creationId xmlns:p14="http://schemas.microsoft.com/office/powerpoint/2010/main" val="13696905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What is Hashing?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052052" y="1612490"/>
            <a:ext cx="10087896" cy="4189993"/>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Hashing is a technique of </a:t>
            </a:r>
            <a:r>
              <a:rPr kumimoji="0" lang="en-US" sz="2000" b="0" i="0" u="none" strike="noStrike" kern="1200" cap="none" spc="0" normalizeH="0" baseline="0" noProof="0" dirty="0">
                <a:ln>
                  <a:noFill/>
                </a:ln>
                <a:solidFill>
                  <a:srgbClr val="C00000"/>
                </a:solidFill>
                <a:effectLst/>
                <a:uLnTx/>
                <a:uFillTx/>
                <a:latin typeface="Segoe UI"/>
                <a:ea typeface="+mn-ea"/>
                <a:cs typeface="+mn-cs"/>
              </a:rPr>
              <a:t>mapping a large amount of data into small tables </a:t>
            </a:r>
            <a:r>
              <a:rPr kumimoji="0" lang="en-US" sz="2000" b="0" i="0" u="none" strike="noStrike" kern="1200" cap="none" spc="0" normalizeH="0" baseline="0" noProof="0" dirty="0">
                <a:ln>
                  <a:noFill/>
                </a:ln>
                <a:solidFill>
                  <a:srgbClr val="000000"/>
                </a:solidFill>
                <a:effectLst/>
                <a:uLnTx/>
                <a:uFillTx/>
                <a:latin typeface="Segoe UI"/>
                <a:ea typeface="+mn-ea"/>
                <a:cs typeface="+mn-cs"/>
              </a:rPr>
              <a:t>using a hashing function. </a:t>
            </a:r>
          </a:p>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It is a technique that uniquely identifies a specific item from a collection of similar items.</a:t>
            </a:r>
          </a:p>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It uses </a:t>
            </a:r>
            <a:r>
              <a:rPr kumimoji="0" lang="en-US" sz="2000" b="0" i="0" u="none" strike="noStrike" kern="1200" cap="none" spc="0" normalizeH="0" baseline="0" noProof="0" dirty="0">
                <a:ln>
                  <a:noFill/>
                </a:ln>
                <a:solidFill>
                  <a:srgbClr val="C00000"/>
                </a:solidFill>
                <a:effectLst/>
                <a:uLnTx/>
                <a:uFillTx/>
                <a:latin typeface="Segoe UI"/>
                <a:ea typeface="+mn-ea"/>
                <a:cs typeface="+mn-cs"/>
              </a:rPr>
              <a:t>hash tables to store the data </a:t>
            </a:r>
            <a:r>
              <a:rPr kumimoji="0" lang="en-US" sz="2000" b="0" i="0" u="none" strike="noStrike" kern="1200" cap="none" spc="0" normalizeH="0" baseline="0" noProof="0" dirty="0">
                <a:ln>
                  <a:noFill/>
                </a:ln>
                <a:solidFill>
                  <a:srgbClr val="000000"/>
                </a:solidFill>
                <a:effectLst/>
                <a:uLnTx/>
                <a:uFillTx/>
                <a:latin typeface="Segoe UI"/>
                <a:ea typeface="+mn-ea"/>
                <a:cs typeface="+mn-cs"/>
              </a:rPr>
              <a:t>in an array format. Each value in the array has assigned a </a:t>
            </a:r>
            <a:r>
              <a:rPr kumimoji="0" lang="en-US" sz="2000" b="0" i="0" u="none" strike="noStrike" kern="1200" cap="none" spc="0" normalizeH="0" baseline="0" noProof="0" dirty="0">
                <a:ln>
                  <a:noFill/>
                </a:ln>
                <a:solidFill>
                  <a:srgbClr val="C00000"/>
                </a:solidFill>
                <a:effectLst/>
                <a:uLnTx/>
                <a:uFillTx/>
                <a:latin typeface="Segoe UI"/>
                <a:ea typeface="+mn-ea"/>
                <a:cs typeface="+mn-cs"/>
              </a:rPr>
              <a:t>unique index number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p>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Hash tables use a technique to generate these unique index numbers for each value stored in an array format. This technique is called the </a:t>
            </a:r>
            <a:r>
              <a:rPr kumimoji="0" lang="en-US" sz="2000" b="0" i="0" u="none" strike="noStrike" kern="1200" cap="none" spc="0" normalizeH="0" baseline="0" noProof="0" dirty="0">
                <a:ln>
                  <a:noFill/>
                </a:ln>
                <a:solidFill>
                  <a:srgbClr val="C00000"/>
                </a:solidFill>
                <a:effectLst/>
                <a:uLnTx/>
                <a:uFillTx/>
                <a:latin typeface="Segoe UI"/>
                <a:ea typeface="+mn-ea"/>
                <a:cs typeface="+mn-cs"/>
              </a:rPr>
              <a:t>hash technique</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p:txBody>
      </p:sp>
    </p:spTree>
    <p:extLst>
      <p:ext uri="{BB962C8B-B14F-4D97-AF65-F5344CB8AC3E}">
        <p14:creationId xmlns:p14="http://schemas.microsoft.com/office/powerpoint/2010/main" val="9183349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What is Hashing?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156827" y="3445805"/>
            <a:ext cx="10087896" cy="2035557"/>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The hash function converts the item into a small integer or hash value. This integer is used as an index to store the original data. It stores the data in a hash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table.The</a:t>
            </a:r>
            <a:r>
              <a:rPr kumimoji="0" lang="en-US" sz="2000" b="0" i="0" u="none" strike="noStrike" kern="1200" cap="none" spc="0" normalizeH="0" baseline="0" noProof="0" dirty="0">
                <a:ln>
                  <a:noFill/>
                </a:ln>
                <a:solidFill>
                  <a:srgbClr val="000000"/>
                </a:solidFill>
                <a:effectLst/>
                <a:uLnTx/>
                <a:uFillTx/>
                <a:latin typeface="Segoe UI"/>
                <a:ea typeface="+mn-ea"/>
                <a:cs typeface="+mn-cs"/>
              </a:rPr>
              <a:t> hash key is used to locate the data quickly.</a:t>
            </a:r>
          </a:p>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We only need to find the index of the desired item, rather than finding the data. </a:t>
            </a:r>
          </a:p>
        </p:txBody>
      </p:sp>
      <p:grpSp>
        <p:nvGrpSpPr>
          <p:cNvPr id="6" name="Group 5">
            <a:extLst>
              <a:ext uri="{FF2B5EF4-FFF2-40B4-BE49-F238E27FC236}">
                <a16:creationId xmlns:a16="http://schemas.microsoft.com/office/drawing/2014/main" id="{195F34AA-0D7A-4D73-8A61-F2B7126209D6}"/>
              </a:ext>
            </a:extLst>
          </p:cNvPr>
          <p:cNvGrpSpPr/>
          <p:nvPr/>
        </p:nvGrpSpPr>
        <p:grpSpPr>
          <a:xfrm>
            <a:off x="3648075" y="1612490"/>
            <a:ext cx="5181600" cy="1143000"/>
            <a:chOff x="2209800" y="3766442"/>
            <a:chExt cx="5181600" cy="1143000"/>
          </a:xfrm>
        </p:grpSpPr>
        <p:sp>
          <p:nvSpPr>
            <p:cNvPr id="7" name="Text Box 5">
              <a:extLst>
                <a:ext uri="{FF2B5EF4-FFF2-40B4-BE49-F238E27FC236}">
                  <a16:creationId xmlns:a16="http://schemas.microsoft.com/office/drawing/2014/main" id="{341628EB-7B9A-4992-994B-0ABED285A3ED}"/>
                </a:ext>
              </a:extLst>
            </p:cNvPr>
            <p:cNvSpPr txBox="1">
              <a:spLocks noChangeArrowheads="1"/>
            </p:cNvSpPr>
            <p:nvPr/>
          </p:nvSpPr>
          <p:spPr bwMode="auto">
            <a:xfrm>
              <a:off x="2209800" y="4147442"/>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rPr>
                <a:t>Key (k)</a:t>
              </a:r>
            </a:p>
          </p:txBody>
        </p:sp>
        <p:sp>
          <p:nvSpPr>
            <p:cNvPr id="8" name="Text Box 6">
              <a:extLst>
                <a:ext uri="{FF2B5EF4-FFF2-40B4-BE49-F238E27FC236}">
                  <a16:creationId xmlns:a16="http://schemas.microsoft.com/office/drawing/2014/main" id="{50427CBE-1821-4D62-8FA6-F0D124F8C2C7}"/>
                </a:ext>
              </a:extLst>
            </p:cNvPr>
            <p:cNvSpPr txBox="1">
              <a:spLocks noChangeArrowheads="1"/>
            </p:cNvSpPr>
            <p:nvPr/>
          </p:nvSpPr>
          <p:spPr bwMode="auto">
            <a:xfrm>
              <a:off x="5715000" y="3918842"/>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Index/ reference</a:t>
              </a:r>
            </a:p>
          </p:txBody>
        </p:sp>
        <p:sp>
          <p:nvSpPr>
            <p:cNvPr id="9" name="Rectangle 7">
              <a:extLst>
                <a:ext uri="{FF2B5EF4-FFF2-40B4-BE49-F238E27FC236}">
                  <a16:creationId xmlns:a16="http://schemas.microsoft.com/office/drawing/2014/main" id="{72B35CCB-45FD-4011-98B9-07474DC0B0B4}"/>
                </a:ext>
              </a:extLst>
            </p:cNvPr>
            <p:cNvSpPr>
              <a:spLocks noChangeArrowheads="1"/>
            </p:cNvSpPr>
            <p:nvPr/>
          </p:nvSpPr>
          <p:spPr bwMode="auto">
            <a:xfrm>
              <a:off x="3733800" y="3766442"/>
              <a:ext cx="11430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Hash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Function</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H (k)</a:t>
              </a:r>
              <a:endPar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endParaRPr>
            </a:p>
          </p:txBody>
        </p:sp>
        <p:sp>
          <p:nvSpPr>
            <p:cNvPr id="10" name="AutoShape 8">
              <a:extLst>
                <a:ext uri="{FF2B5EF4-FFF2-40B4-BE49-F238E27FC236}">
                  <a16:creationId xmlns:a16="http://schemas.microsoft.com/office/drawing/2014/main" id="{EB792956-C971-41DA-8D90-C14B83E5BF78}"/>
                </a:ext>
              </a:extLst>
            </p:cNvPr>
            <p:cNvSpPr>
              <a:spLocks noChangeArrowheads="1"/>
            </p:cNvSpPr>
            <p:nvPr/>
          </p:nvSpPr>
          <p:spPr bwMode="auto">
            <a:xfrm>
              <a:off x="3124200" y="4223642"/>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
          <p:nvSpPr>
            <p:cNvPr id="11" name="AutoShape 9">
              <a:extLst>
                <a:ext uri="{FF2B5EF4-FFF2-40B4-BE49-F238E27FC236}">
                  <a16:creationId xmlns:a16="http://schemas.microsoft.com/office/drawing/2014/main" id="{5F5D5F74-508E-4418-A524-7110AAC9A0B0}"/>
                </a:ext>
              </a:extLst>
            </p:cNvPr>
            <p:cNvSpPr>
              <a:spLocks noChangeArrowheads="1"/>
            </p:cNvSpPr>
            <p:nvPr/>
          </p:nvSpPr>
          <p:spPr bwMode="auto">
            <a:xfrm>
              <a:off x="5029200" y="4223642"/>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grpSp>
    </p:spTree>
    <p:extLst>
      <p:ext uri="{BB962C8B-B14F-4D97-AF65-F5344CB8AC3E}">
        <p14:creationId xmlns:p14="http://schemas.microsoft.com/office/powerpoint/2010/main" val="2260180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What is Hashing?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052052" y="1612490"/>
            <a:ext cx="10087896" cy="496674"/>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Example:</a:t>
            </a:r>
          </a:p>
        </p:txBody>
      </p:sp>
      <p:graphicFrame>
        <p:nvGraphicFramePr>
          <p:cNvPr id="6" name="Table 6">
            <a:extLst>
              <a:ext uri="{FF2B5EF4-FFF2-40B4-BE49-F238E27FC236}">
                <a16:creationId xmlns:a16="http://schemas.microsoft.com/office/drawing/2014/main" id="{954D4011-7854-4834-9438-8582A56E6C86}"/>
              </a:ext>
            </a:extLst>
          </p:cNvPr>
          <p:cNvGraphicFramePr>
            <a:graphicFrameLocks noGrp="1"/>
          </p:cNvGraphicFramePr>
          <p:nvPr/>
        </p:nvGraphicFramePr>
        <p:xfrm>
          <a:off x="757084" y="2517140"/>
          <a:ext cx="4214251" cy="2966720"/>
        </p:xfrm>
        <a:graphic>
          <a:graphicData uri="http://schemas.openxmlformats.org/drawingml/2006/table">
            <a:tbl>
              <a:tblPr firstRow="1" bandRow="1">
                <a:tableStyleId>{2A488322-F2BA-4B5B-9748-0D474271808F}</a:tableStyleId>
              </a:tblPr>
              <a:tblGrid>
                <a:gridCol w="1585350">
                  <a:extLst>
                    <a:ext uri="{9D8B030D-6E8A-4147-A177-3AD203B41FA5}">
                      <a16:colId xmlns:a16="http://schemas.microsoft.com/office/drawing/2014/main" val="3239135379"/>
                    </a:ext>
                  </a:extLst>
                </a:gridCol>
                <a:gridCol w="1666875">
                  <a:extLst>
                    <a:ext uri="{9D8B030D-6E8A-4147-A177-3AD203B41FA5}">
                      <a16:colId xmlns:a16="http://schemas.microsoft.com/office/drawing/2014/main" val="601079046"/>
                    </a:ext>
                  </a:extLst>
                </a:gridCol>
                <a:gridCol w="962026">
                  <a:extLst>
                    <a:ext uri="{9D8B030D-6E8A-4147-A177-3AD203B41FA5}">
                      <a16:colId xmlns:a16="http://schemas.microsoft.com/office/drawing/2014/main" val="4268070973"/>
                    </a:ext>
                  </a:extLst>
                </a:gridCol>
              </a:tblGrid>
              <a:tr h="370840">
                <a:tc>
                  <a:txBody>
                    <a:bodyPr/>
                    <a:lstStyle/>
                    <a:p>
                      <a:pPr algn="ctr"/>
                      <a:r>
                        <a:rPr lang="en-US" sz="1400" b="1" dirty="0"/>
                        <a:t>ID</a:t>
                      </a:r>
                    </a:p>
                  </a:txBody>
                  <a:tcPr/>
                </a:tc>
                <a:tc>
                  <a:txBody>
                    <a:bodyPr/>
                    <a:lstStyle/>
                    <a:p>
                      <a:pPr algn="ctr"/>
                      <a:r>
                        <a:rPr lang="en-US" sz="1400" b="1" dirty="0"/>
                        <a:t>Name</a:t>
                      </a:r>
                    </a:p>
                  </a:txBody>
                  <a:tcPr/>
                </a:tc>
                <a:tc>
                  <a:txBody>
                    <a:bodyPr/>
                    <a:lstStyle/>
                    <a:p>
                      <a:pPr algn="ctr"/>
                      <a:r>
                        <a:rPr lang="en-US" sz="1400" b="1" dirty="0"/>
                        <a:t>Course</a:t>
                      </a:r>
                    </a:p>
                  </a:txBody>
                  <a:tcPr/>
                </a:tc>
                <a:extLst>
                  <a:ext uri="{0D108BD9-81ED-4DB2-BD59-A6C34878D82A}">
                    <a16:rowId xmlns:a16="http://schemas.microsoft.com/office/drawing/2014/main" val="554034076"/>
                  </a:ext>
                </a:extLst>
              </a:tr>
              <a:tr h="370840">
                <a:tc>
                  <a:txBody>
                    <a:bodyPr/>
                    <a:lstStyle/>
                    <a:p>
                      <a:pPr algn="ctr"/>
                      <a:r>
                        <a:rPr lang="en-US" sz="1400" b="1" dirty="0"/>
                        <a:t>10050</a:t>
                      </a:r>
                    </a:p>
                  </a:txBody>
                  <a:tcPr/>
                </a:tc>
                <a:tc>
                  <a:txBody>
                    <a:bodyPr/>
                    <a:lstStyle/>
                    <a:p>
                      <a:pPr algn="ctr"/>
                      <a:r>
                        <a:rPr lang="en-US" sz="1400" b="1" dirty="0"/>
                        <a:t>Ali Bin Abu</a:t>
                      </a:r>
                    </a:p>
                  </a:txBody>
                  <a:tcPr/>
                </a:tc>
                <a:tc>
                  <a:txBody>
                    <a:bodyPr/>
                    <a:lstStyle/>
                    <a:p>
                      <a:pPr algn="ctr"/>
                      <a:r>
                        <a:rPr lang="en-US" sz="1400" b="1" dirty="0"/>
                        <a:t>BCS(SE)</a:t>
                      </a:r>
                    </a:p>
                  </a:txBody>
                  <a:tcPr/>
                </a:tc>
                <a:extLst>
                  <a:ext uri="{0D108BD9-81ED-4DB2-BD59-A6C34878D82A}">
                    <a16:rowId xmlns:a16="http://schemas.microsoft.com/office/drawing/2014/main" val="2560876953"/>
                  </a:ext>
                </a:extLst>
              </a:tr>
              <a:tr h="370840">
                <a:tc>
                  <a:txBody>
                    <a:bodyPr/>
                    <a:lstStyle/>
                    <a:p>
                      <a:pPr algn="ctr"/>
                      <a:r>
                        <a:rPr lang="en-US" sz="1400" b="1" dirty="0"/>
                        <a:t>10048</a:t>
                      </a:r>
                    </a:p>
                  </a:txBody>
                  <a:tcPr/>
                </a:tc>
                <a:tc>
                  <a:txBody>
                    <a:bodyPr/>
                    <a:lstStyle/>
                    <a:p>
                      <a:pPr algn="ctr"/>
                      <a:r>
                        <a:rPr lang="en-US" sz="1400" b="1" dirty="0"/>
                        <a:t>Lim Li </a:t>
                      </a:r>
                      <a:r>
                        <a:rPr lang="en-US" sz="1400" b="1" dirty="0" err="1"/>
                        <a:t>Hiang</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rgbClr val="000000"/>
                          </a:solidFill>
                          <a:effectLst/>
                          <a:uLnTx/>
                          <a:uFillTx/>
                        </a:rPr>
                        <a:t>BCS(SN)</a:t>
                      </a:r>
                      <a:endParaRPr kumimoji="0" lang="en-US" sz="1400" b="1" i="0" u="none" strike="noStrike" kern="1200" cap="none" spc="0" normalizeH="0" baseline="0" noProof="0" dirty="0">
                        <a:ln>
                          <a:noFill/>
                        </a:ln>
                        <a:solidFill>
                          <a:srgbClr val="000000"/>
                        </a:solidFill>
                        <a:effectLst/>
                        <a:uLnTx/>
                        <a:uFillTx/>
                        <a:latin typeface="Segoe UI"/>
                        <a:ea typeface="+mn-ea"/>
                        <a:cs typeface="+mn-cs"/>
                      </a:endParaRPr>
                    </a:p>
                  </a:txBody>
                  <a:tcPr/>
                </a:tc>
                <a:extLst>
                  <a:ext uri="{0D108BD9-81ED-4DB2-BD59-A6C34878D82A}">
                    <a16:rowId xmlns:a16="http://schemas.microsoft.com/office/drawing/2014/main" val="4218260391"/>
                  </a:ext>
                </a:extLst>
              </a:tr>
              <a:tr h="370840">
                <a:tc>
                  <a:txBody>
                    <a:bodyPr/>
                    <a:lstStyle/>
                    <a:p>
                      <a:pPr algn="ctr"/>
                      <a:r>
                        <a:rPr lang="en-US" sz="1400" b="1" dirty="0"/>
                        <a:t>10021</a:t>
                      </a:r>
                    </a:p>
                  </a:txBody>
                  <a:tcPr/>
                </a:tc>
                <a:tc>
                  <a:txBody>
                    <a:bodyPr/>
                    <a:lstStyle/>
                    <a:p>
                      <a:pPr algn="ctr"/>
                      <a:r>
                        <a:rPr lang="en-US" sz="1400" b="1" dirty="0"/>
                        <a:t>Ramu A/L Ravi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rgbClr val="000000"/>
                          </a:solidFill>
                          <a:effectLst/>
                          <a:uLnTx/>
                          <a:uFillTx/>
                        </a:rPr>
                        <a:t>BCS(CS)</a:t>
                      </a:r>
                      <a:endParaRPr kumimoji="0" lang="en-US" sz="1400" b="1" i="0" u="none" strike="noStrike" kern="1200" cap="none" spc="0" normalizeH="0" baseline="0" noProof="0" dirty="0">
                        <a:ln>
                          <a:noFill/>
                        </a:ln>
                        <a:solidFill>
                          <a:srgbClr val="000000"/>
                        </a:solidFill>
                        <a:effectLst/>
                        <a:uLnTx/>
                        <a:uFillTx/>
                        <a:latin typeface="Segoe UI"/>
                        <a:ea typeface="+mn-ea"/>
                        <a:cs typeface="+mn-cs"/>
                      </a:endParaRPr>
                    </a:p>
                  </a:txBody>
                  <a:tcPr/>
                </a:tc>
                <a:extLst>
                  <a:ext uri="{0D108BD9-81ED-4DB2-BD59-A6C34878D82A}">
                    <a16:rowId xmlns:a16="http://schemas.microsoft.com/office/drawing/2014/main" val="1624638755"/>
                  </a:ext>
                </a:extLst>
              </a:tr>
              <a:tr h="370840">
                <a:tc>
                  <a:txBody>
                    <a:bodyPr/>
                    <a:lstStyle/>
                    <a:p>
                      <a:pPr algn="ctr"/>
                      <a:r>
                        <a:rPr lang="en-US" sz="1400" b="1" dirty="0"/>
                        <a:t>10079</a:t>
                      </a:r>
                    </a:p>
                  </a:txBody>
                  <a:tcPr/>
                </a:tc>
                <a:tc>
                  <a:txBody>
                    <a:bodyPr/>
                    <a:lstStyle/>
                    <a:p>
                      <a:pPr algn="ctr"/>
                      <a:r>
                        <a:rPr lang="en-US" sz="1400" b="1" dirty="0"/>
                        <a:t>Sameer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rgbClr val="000000"/>
                          </a:solidFill>
                          <a:effectLst/>
                          <a:uLnTx/>
                          <a:uFillTx/>
                        </a:rPr>
                        <a:t>BIT(GM)</a:t>
                      </a:r>
                      <a:endParaRPr kumimoji="0" lang="en-US" sz="1400" b="1" i="0" u="none" strike="noStrike" kern="1200" cap="none" spc="0" normalizeH="0" baseline="0" noProof="0" dirty="0">
                        <a:ln>
                          <a:noFill/>
                        </a:ln>
                        <a:solidFill>
                          <a:srgbClr val="000000"/>
                        </a:solidFill>
                        <a:effectLst/>
                        <a:uLnTx/>
                        <a:uFillTx/>
                        <a:latin typeface="Segoe UI"/>
                        <a:ea typeface="+mn-ea"/>
                        <a:cs typeface="+mn-cs"/>
                      </a:endParaRPr>
                    </a:p>
                  </a:txBody>
                  <a:tcPr/>
                </a:tc>
                <a:extLst>
                  <a:ext uri="{0D108BD9-81ED-4DB2-BD59-A6C34878D82A}">
                    <a16:rowId xmlns:a16="http://schemas.microsoft.com/office/drawing/2014/main" val="554724948"/>
                  </a:ext>
                </a:extLst>
              </a:tr>
              <a:tr h="370840">
                <a:tc>
                  <a:txBody>
                    <a:bodyPr/>
                    <a:lstStyle/>
                    <a:p>
                      <a:pPr algn="ctr"/>
                      <a:r>
                        <a:rPr lang="en-US" sz="1400" b="1" dirty="0"/>
                        <a:t>10087</a:t>
                      </a:r>
                    </a:p>
                  </a:txBody>
                  <a:tcPr/>
                </a:tc>
                <a:tc>
                  <a:txBody>
                    <a:bodyPr/>
                    <a:lstStyle/>
                    <a:p>
                      <a:pPr algn="ctr"/>
                      <a:r>
                        <a:rPr lang="en-US" sz="1400" b="1" dirty="0"/>
                        <a:t>John Lee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rgbClr val="000000"/>
                          </a:solidFill>
                          <a:effectLst/>
                          <a:uLnTx/>
                          <a:uFillTx/>
                        </a:rPr>
                        <a:t>BIT(IS)</a:t>
                      </a:r>
                      <a:endParaRPr kumimoji="0" lang="en-US" sz="1400" b="1" i="0" u="none" strike="noStrike" kern="1200" cap="none" spc="0" normalizeH="0" baseline="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383678170"/>
                  </a:ext>
                </a:extLst>
              </a:tr>
              <a:tr h="370840">
                <a:tc>
                  <a:txBody>
                    <a:bodyPr/>
                    <a:lstStyle/>
                    <a:p>
                      <a:pPr algn="ctr"/>
                      <a:r>
                        <a:rPr lang="en-US" sz="1400" b="1" dirty="0"/>
                        <a:t>10033</a:t>
                      </a:r>
                    </a:p>
                  </a:txBody>
                  <a:tcPr/>
                </a:tc>
                <a:tc>
                  <a:txBody>
                    <a:bodyPr/>
                    <a:lstStyle/>
                    <a:p>
                      <a:pPr algn="ctr"/>
                      <a:r>
                        <a:rPr lang="en-US" sz="1400" b="1" dirty="0"/>
                        <a:t>Hussein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rgbClr val="000000"/>
                          </a:solidFill>
                          <a:effectLst/>
                          <a:uLnTx/>
                          <a:uFillTx/>
                        </a:rPr>
                        <a:t>BIT(VM)</a:t>
                      </a:r>
                      <a:endParaRPr kumimoji="0" lang="en-US" sz="1400" b="1" i="0" u="none" strike="noStrike" kern="1200" cap="none" spc="0" normalizeH="0" baseline="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633328229"/>
                  </a:ext>
                </a:extLst>
              </a:tr>
              <a:tr h="370840">
                <a:tc>
                  <a:txBody>
                    <a:bodyPr/>
                    <a:lstStyle/>
                    <a:p>
                      <a:pPr algn="ctr"/>
                      <a:r>
                        <a:rPr lang="en-US" sz="1400" b="1" dirty="0"/>
                        <a:t>more records..</a:t>
                      </a:r>
                    </a:p>
                  </a:txBody>
                  <a:tcPr/>
                </a:tc>
                <a:tc>
                  <a:txBody>
                    <a:bodyPr/>
                    <a:lstStyle/>
                    <a:p>
                      <a:pPr algn="ct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1651312349"/>
                  </a:ext>
                </a:extLst>
              </a:tr>
            </a:tbl>
          </a:graphicData>
        </a:graphic>
      </p:graphicFrame>
      <p:sp>
        <p:nvSpPr>
          <p:cNvPr id="7" name="Rectangle 7">
            <a:extLst>
              <a:ext uri="{FF2B5EF4-FFF2-40B4-BE49-F238E27FC236}">
                <a16:creationId xmlns:a16="http://schemas.microsoft.com/office/drawing/2014/main" id="{CE1F54E4-061C-468A-9E26-1EDFBB96DBAC}"/>
              </a:ext>
            </a:extLst>
          </p:cNvPr>
          <p:cNvSpPr>
            <a:spLocks noChangeArrowheads="1"/>
          </p:cNvSpPr>
          <p:nvPr/>
        </p:nvSpPr>
        <p:spPr bwMode="auto">
          <a:xfrm>
            <a:off x="5795681" y="3429000"/>
            <a:ext cx="2466974" cy="1143000"/>
          </a:xfrm>
          <a:prstGeom prst="rect">
            <a:avLst/>
          </a:prstGeom>
          <a:solidFill>
            <a:schemeClr val="accent3">
              <a:lumMod val="40000"/>
              <a:lumOff val="60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Hash Function:</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Segoe UI"/>
                <a:ea typeface="SimSun" panose="02010600030101010101" pitchFamily="2" charset="-122"/>
                <a:cs typeface="Times New Roman" panose="02020603050405020304" pitchFamily="18" charset="0"/>
              </a:rPr>
              <a:t>index = ID % array size</a:t>
            </a:r>
            <a:endParaRPr kumimoji="0" lang="en-US" altLang="en-US" sz="1600" b="1"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endParaRPr>
          </a:p>
        </p:txBody>
      </p:sp>
      <p:graphicFrame>
        <p:nvGraphicFramePr>
          <p:cNvPr id="8" name="Table 6">
            <a:extLst>
              <a:ext uri="{FF2B5EF4-FFF2-40B4-BE49-F238E27FC236}">
                <a16:creationId xmlns:a16="http://schemas.microsoft.com/office/drawing/2014/main" id="{31C55A9C-7095-45F1-B99B-090E069EF7F2}"/>
              </a:ext>
            </a:extLst>
          </p:cNvPr>
          <p:cNvGraphicFramePr>
            <a:graphicFrameLocks noGrp="1"/>
          </p:cNvGraphicFramePr>
          <p:nvPr/>
        </p:nvGraphicFramePr>
        <p:xfrm>
          <a:off x="9043987" y="2517140"/>
          <a:ext cx="2466974" cy="2966720"/>
        </p:xfrm>
        <a:graphic>
          <a:graphicData uri="http://schemas.openxmlformats.org/drawingml/2006/table">
            <a:tbl>
              <a:tblPr firstRow="1" bandRow="1">
                <a:tableStyleId>{2A488322-F2BA-4B5B-9748-0D474271808F}</a:tableStyleId>
              </a:tblPr>
              <a:tblGrid>
                <a:gridCol w="951949">
                  <a:extLst>
                    <a:ext uri="{9D8B030D-6E8A-4147-A177-3AD203B41FA5}">
                      <a16:colId xmlns:a16="http://schemas.microsoft.com/office/drawing/2014/main" val="1282132841"/>
                    </a:ext>
                  </a:extLst>
                </a:gridCol>
                <a:gridCol w="1515025">
                  <a:extLst>
                    <a:ext uri="{9D8B030D-6E8A-4147-A177-3AD203B41FA5}">
                      <a16:colId xmlns:a16="http://schemas.microsoft.com/office/drawing/2014/main" val="3239135379"/>
                    </a:ext>
                  </a:extLst>
                </a:gridCol>
              </a:tblGrid>
              <a:tr h="370840">
                <a:tc>
                  <a:txBody>
                    <a:bodyPr/>
                    <a:lstStyle/>
                    <a:p>
                      <a:pPr algn="ctr"/>
                      <a:r>
                        <a:rPr lang="en-US" sz="1400" b="1" dirty="0"/>
                        <a:t>Index</a:t>
                      </a:r>
                    </a:p>
                  </a:txBody>
                  <a:tcPr/>
                </a:tc>
                <a:tc>
                  <a:txBody>
                    <a:bodyPr/>
                    <a:lstStyle/>
                    <a:p>
                      <a:pPr algn="ctr"/>
                      <a:r>
                        <a:rPr lang="en-US" sz="1400" b="1" dirty="0"/>
                        <a:t>ID</a:t>
                      </a:r>
                    </a:p>
                  </a:txBody>
                  <a:tcPr/>
                </a:tc>
                <a:extLst>
                  <a:ext uri="{0D108BD9-81ED-4DB2-BD59-A6C34878D82A}">
                    <a16:rowId xmlns:a16="http://schemas.microsoft.com/office/drawing/2014/main" val="554034076"/>
                  </a:ext>
                </a:extLst>
              </a:tr>
              <a:tr h="370840">
                <a:tc>
                  <a:txBody>
                    <a:bodyPr/>
                    <a:lstStyle/>
                    <a:p>
                      <a:pPr algn="ctr"/>
                      <a:r>
                        <a:rPr lang="en-US" sz="1400" b="1" dirty="0"/>
                        <a:t>50</a:t>
                      </a:r>
                    </a:p>
                  </a:txBody>
                  <a:tcPr/>
                </a:tc>
                <a:tc>
                  <a:txBody>
                    <a:bodyPr/>
                    <a:lstStyle/>
                    <a:p>
                      <a:pPr algn="ctr"/>
                      <a:r>
                        <a:rPr lang="en-US" sz="1400" b="1" dirty="0"/>
                        <a:t>10050</a:t>
                      </a:r>
                    </a:p>
                  </a:txBody>
                  <a:tcPr/>
                </a:tc>
                <a:extLst>
                  <a:ext uri="{0D108BD9-81ED-4DB2-BD59-A6C34878D82A}">
                    <a16:rowId xmlns:a16="http://schemas.microsoft.com/office/drawing/2014/main" val="2560876953"/>
                  </a:ext>
                </a:extLst>
              </a:tr>
              <a:tr h="370840">
                <a:tc>
                  <a:txBody>
                    <a:bodyPr/>
                    <a:lstStyle/>
                    <a:p>
                      <a:pPr algn="ctr"/>
                      <a:r>
                        <a:rPr lang="en-US" sz="1400" b="1" dirty="0"/>
                        <a:t>48</a:t>
                      </a:r>
                    </a:p>
                  </a:txBody>
                  <a:tcPr/>
                </a:tc>
                <a:tc>
                  <a:txBody>
                    <a:bodyPr/>
                    <a:lstStyle/>
                    <a:p>
                      <a:pPr algn="ctr"/>
                      <a:r>
                        <a:rPr lang="en-US" sz="1400" b="1" dirty="0"/>
                        <a:t>10048</a:t>
                      </a:r>
                    </a:p>
                  </a:txBody>
                  <a:tcPr/>
                </a:tc>
                <a:extLst>
                  <a:ext uri="{0D108BD9-81ED-4DB2-BD59-A6C34878D82A}">
                    <a16:rowId xmlns:a16="http://schemas.microsoft.com/office/drawing/2014/main" val="4218260391"/>
                  </a:ext>
                </a:extLst>
              </a:tr>
              <a:tr h="370840">
                <a:tc>
                  <a:txBody>
                    <a:bodyPr/>
                    <a:lstStyle/>
                    <a:p>
                      <a:pPr algn="ctr"/>
                      <a:r>
                        <a:rPr lang="en-US" sz="1400" b="1" dirty="0"/>
                        <a:t>21</a:t>
                      </a:r>
                    </a:p>
                  </a:txBody>
                  <a:tcPr/>
                </a:tc>
                <a:tc>
                  <a:txBody>
                    <a:bodyPr/>
                    <a:lstStyle/>
                    <a:p>
                      <a:pPr algn="ctr"/>
                      <a:r>
                        <a:rPr lang="en-US" sz="1400" b="1" dirty="0"/>
                        <a:t>10021</a:t>
                      </a:r>
                    </a:p>
                  </a:txBody>
                  <a:tcPr/>
                </a:tc>
                <a:extLst>
                  <a:ext uri="{0D108BD9-81ED-4DB2-BD59-A6C34878D82A}">
                    <a16:rowId xmlns:a16="http://schemas.microsoft.com/office/drawing/2014/main" val="1624638755"/>
                  </a:ext>
                </a:extLst>
              </a:tr>
              <a:tr h="370840">
                <a:tc>
                  <a:txBody>
                    <a:bodyPr/>
                    <a:lstStyle/>
                    <a:p>
                      <a:pPr algn="ctr"/>
                      <a:r>
                        <a:rPr lang="en-US" sz="1400" b="1" dirty="0"/>
                        <a:t>79</a:t>
                      </a:r>
                    </a:p>
                  </a:txBody>
                  <a:tcPr/>
                </a:tc>
                <a:tc>
                  <a:txBody>
                    <a:bodyPr/>
                    <a:lstStyle/>
                    <a:p>
                      <a:pPr algn="ctr"/>
                      <a:r>
                        <a:rPr lang="en-US" sz="1400" b="1" dirty="0"/>
                        <a:t>10079</a:t>
                      </a:r>
                    </a:p>
                  </a:txBody>
                  <a:tcPr/>
                </a:tc>
                <a:extLst>
                  <a:ext uri="{0D108BD9-81ED-4DB2-BD59-A6C34878D82A}">
                    <a16:rowId xmlns:a16="http://schemas.microsoft.com/office/drawing/2014/main" val="554724948"/>
                  </a:ext>
                </a:extLst>
              </a:tr>
              <a:tr h="370840">
                <a:tc>
                  <a:txBody>
                    <a:bodyPr/>
                    <a:lstStyle/>
                    <a:p>
                      <a:pPr algn="ctr"/>
                      <a:r>
                        <a:rPr lang="en-US" sz="1400" b="1" dirty="0"/>
                        <a:t>87</a:t>
                      </a:r>
                    </a:p>
                  </a:txBody>
                  <a:tcPr/>
                </a:tc>
                <a:tc>
                  <a:txBody>
                    <a:bodyPr/>
                    <a:lstStyle/>
                    <a:p>
                      <a:pPr algn="ctr"/>
                      <a:r>
                        <a:rPr lang="en-US" sz="1400" b="1" dirty="0"/>
                        <a:t>10087</a:t>
                      </a:r>
                    </a:p>
                  </a:txBody>
                  <a:tcPr/>
                </a:tc>
                <a:extLst>
                  <a:ext uri="{0D108BD9-81ED-4DB2-BD59-A6C34878D82A}">
                    <a16:rowId xmlns:a16="http://schemas.microsoft.com/office/drawing/2014/main" val="383678170"/>
                  </a:ext>
                </a:extLst>
              </a:tr>
              <a:tr h="370840">
                <a:tc>
                  <a:txBody>
                    <a:bodyPr/>
                    <a:lstStyle/>
                    <a:p>
                      <a:pPr algn="ctr"/>
                      <a:r>
                        <a:rPr lang="en-US" sz="1400" b="1" dirty="0"/>
                        <a:t>33</a:t>
                      </a:r>
                    </a:p>
                  </a:txBody>
                  <a:tcPr/>
                </a:tc>
                <a:tc>
                  <a:txBody>
                    <a:bodyPr/>
                    <a:lstStyle/>
                    <a:p>
                      <a:pPr algn="ctr"/>
                      <a:r>
                        <a:rPr lang="en-US" sz="1400" b="1" dirty="0"/>
                        <a:t>10033</a:t>
                      </a:r>
                    </a:p>
                  </a:txBody>
                  <a:tcPr/>
                </a:tc>
                <a:extLst>
                  <a:ext uri="{0D108BD9-81ED-4DB2-BD59-A6C34878D82A}">
                    <a16:rowId xmlns:a16="http://schemas.microsoft.com/office/drawing/2014/main" val="2633328229"/>
                  </a:ext>
                </a:extLst>
              </a:tr>
              <a:tr h="370840">
                <a:tc>
                  <a:txBody>
                    <a:bodyPr/>
                    <a:lstStyle/>
                    <a:p>
                      <a:pPr algn="ctr"/>
                      <a:r>
                        <a:rPr lang="en-US" sz="1400" b="1" dirty="0"/>
                        <a:t>..</a:t>
                      </a:r>
                    </a:p>
                  </a:txBody>
                  <a:tcPr/>
                </a:tc>
                <a:tc>
                  <a:txBody>
                    <a:bodyPr/>
                    <a:lstStyle/>
                    <a:p>
                      <a:pPr algn="ctr"/>
                      <a:r>
                        <a:rPr lang="en-US" sz="1400" b="1" dirty="0"/>
                        <a:t>more records..</a:t>
                      </a:r>
                    </a:p>
                  </a:txBody>
                  <a:tcPr/>
                </a:tc>
                <a:extLst>
                  <a:ext uri="{0D108BD9-81ED-4DB2-BD59-A6C34878D82A}">
                    <a16:rowId xmlns:a16="http://schemas.microsoft.com/office/drawing/2014/main" val="1651312349"/>
                  </a:ext>
                </a:extLst>
              </a:tr>
            </a:tbl>
          </a:graphicData>
        </a:graphic>
      </p:graphicFrame>
      <p:sp>
        <p:nvSpPr>
          <p:cNvPr id="9" name="Up Arrow 44">
            <a:extLst>
              <a:ext uri="{FF2B5EF4-FFF2-40B4-BE49-F238E27FC236}">
                <a16:creationId xmlns:a16="http://schemas.microsoft.com/office/drawing/2014/main" id="{66A04107-7265-4FC7-A3AC-8C60D8D2DD11}"/>
              </a:ext>
            </a:extLst>
          </p:cNvPr>
          <p:cNvSpPr/>
          <p:nvPr/>
        </p:nvSpPr>
        <p:spPr>
          <a:xfrm rot="5400000" flipH="1">
            <a:off x="5052736" y="3757427"/>
            <a:ext cx="496675" cy="403315"/>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Up Arrow 44">
            <a:extLst>
              <a:ext uri="{FF2B5EF4-FFF2-40B4-BE49-F238E27FC236}">
                <a16:creationId xmlns:a16="http://schemas.microsoft.com/office/drawing/2014/main" id="{7CF80A12-6C15-4C28-B0AE-65095AC574E2}"/>
              </a:ext>
            </a:extLst>
          </p:cNvPr>
          <p:cNvSpPr/>
          <p:nvPr/>
        </p:nvSpPr>
        <p:spPr>
          <a:xfrm rot="5400000" flipH="1">
            <a:off x="8508925" y="3798842"/>
            <a:ext cx="496675" cy="403315"/>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397061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Requirement of Hashing Function</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156827" y="1795668"/>
            <a:ext cx="10087896" cy="3266663"/>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The has function must satisfy the following requirements:</a:t>
            </a:r>
          </a:p>
          <a:p>
            <a:pPr marL="800100" marR="0" lvl="1" indent="-342900" algn="just" defTabSz="914400" rtl="0" eaLnBrk="1" fontAlgn="auto" latinLnBrk="0" hangingPunct="1">
              <a:lnSpc>
                <a:spcPct val="150000"/>
              </a:lnSpc>
              <a:spcBef>
                <a:spcPts val="0"/>
              </a:spcBef>
              <a:spcAft>
                <a:spcPts val="1200"/>
              </a:spcAft>
              <a:buClrTx/>
              <a:buSzTx/>
              <a:buFont typeface="Courier New" panose="02070309020205020404" pitchFamily="49" charset="0"/>
              <a:buChar char="o"/>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 good hash function is </a:t>
            </a:r>
            <a:r>
              <a:rPr kumimoji="0" lang="en-US" sz="2000" b="0" i="0" u="none" strike="noStrike" kern="1200" cap="none" spc="0" normalizeH="0" baseline="0" noProof="0" dirty="0">
                <a:ln>
                  <a:noFill/>
                </a:ln>
                <a:solidFill>
                  <a:srgbClr val="C00000"/>
                </a:solidFill>
                <a:effectLst/>
                <a:uLnTx/>
                <a:uFillTx/>
                <a:latin typeface="Segoe UI"/>
                <a:ea typeface="+mn-ea"/>
                <a:cs typeface="+mn-cs"/>
              </a:rPr>
              <a:t>easy to compute</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L="800100" marR="0" lvl="1" indent="-342900" algn="just" defTabSz="914400" rtl="0" eaLnBrk="1" fontAlgn="auto" latinLnBrk="0" hangingPunct="1">
              <a:lnSpc>
                <a:spcPct val="150000"/>
              </a:lnSpc>
              <a:spcBef>
                <a:spcPts val="0"/>
              </a:spcBef>
              <a:spcAft>
                <a:spcPts val="1200"/>
              </a:spcAft>
              <a:buClrTx/>
              <a:buSzTx/>
              <a:buFont typeface="Courier New" panose="02070309020205020404" pitchFamily="49" charset="0"/>
              <a:buChar char="o"/>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 good hash function never gets stuck in clustering and </a:t>
            </a:r>
            <a:r>
              <a:rPr kumimoji="0" lang="en-US" sz="2000" b="0" i="0" u="none" strike="noStrike" kern="1200" cap="none" spc="0" normalizeH="0" baseline="0" noProof="0" dirty="0">
                <a:ln>
                  <a:noFill/>
                </a:ln>
                <a:solidFill>
                  <a:srgbClr val="C00000"/>
                </a:solidFill>
                <a:effectLst/>
                <a:uLnTx/>
                <a:uFillTx/>
                <a:latin typeface="Segoe UI"/>
                <a:ea typeface="+mn-ea"/>
                <a:cs typeface="+mn-cs"/>
              </a:rPr>
              <a:t>distributes keys evenly across the hash table</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L="800100" marR="0" lvl="1" indent="-342900" algn="just" defTabSz="914400" rtl="0" eaLnBrk="1" fontAlgn="auto" latinLnBrk="0" hangingPunct="1">
              <a:lnSpc>
                <a:spcPct val="150000"/>
              </a:lnSpc>
              <a:spcBef>
                <a:spcPts val="0"/>
              </a:spcBef>
              <a:spcAft>
                <a:spcPts val="1200"/>
              </a:spcAft>
              <a:buClrTx/>
              <a:buSzTx/>
              <a:buFont typeface="Courier New" panose="02070309020205020404" pitchFamily="49" charset="0"/>
              <a:buChar char="o"/>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 good hash function </a:t>
            </a:r>
            <a:r>
              <a:rPr kumimoji="0" lang="en-US" sz="2000" b="0" i="0" u="none" strike="noStrike" kern="1200" cap="none" spc="0" normalizeH="0" baseline="0" noProof="0" dirty="0">
                <a:ln>
                  <a:noFill/>
                </a:ln>
                <a:solidFill>
                  <a:srgbClr val="C00000"/>
                </a:solidFill>
                <a:effectLst/>
                <a:uLnTx/>
                <a:uFillTx/>
                <a:latin typeface="Segoe UI"/>
                <a:ea typeface="+mn-ea"/>
                <a:cs typeface="+mn-cs"/>
              </a:rPr>
              <a:t>avoids collision </a:t>
            </a:r>
            <a:r>
              <a:rPr kumimoji="0" lang="en-US" sz="2000" b="0" i="0" u="none" strike="noStrike" kern="1200" cap="none" spc="0" normalizeH="0" baseline="0" noProof="0" dirty="0">
                <a:ln>
                  <a:noFill/>
                </a:ln>
                <a:solidFill>
                  <a:srgbClr val="000000"/>
                </a:solidFill>
                <a:effectLst/>
                <a:uLnTx/>
                <a:uFillTx/>
                <a:latin typeface="Segoe UI"/>
                <a:ea typeface="+mn-ea"/>
                <a:cs typeface="+mn-cs"/>
              </a:rPr>
              <a:t>when two elements or items get assigned to the same hash value.</a:t>
            </a:r>
          </a:p>
        </p:txBody>
      </p:sp>
    </p:spTree>
    <p:extLst>
      <p:ext uri="{BB962C8B-B14F-4D97-AF65-F5344CB8AC3E}">
        <p14:creationId xmlns:p14="http://schemas.microsoft.com/office/powerpoint/2010/main" val="34158305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Type of Hashing Function</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330888" y="1978758"/>
            <a:ext cx="9530223" cy="2010487"/>
          </a:xfrm>
          <a:prstGeom prst="rect">
            <a:avLst/>
          </a:prstGeom>
          <a:noFill/>
        </p:spPr>
        <p:txBody>
          <a:bodyPr wrap="square" rtlCol="0">
            <a:spAutoFit/>
          </a:bodyPr>
          <a:lstStyle/>
          <a:p>
            <a:pPr marL="457200" marR="0" lvl="0"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Truncation method</a:t>
            </a:r>
          </a:p>
          <a:p>
            <a:pPr marL="9144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It truncates a part of the given keys, depending upon the size of the hash table.</a:t>
            </a:r>
          </a:p>
          <a:p>
            <a:pPr marL="9144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Then, the respective right most or left most or both right &amp; left digits are truncated and used as hash code value.</a:t>
            </a:r>
          </a:p>
        </p:txBody>
      </p:sp>
    </p:spTree>
    <p:extLst>
      <p:ext uri="{BB962C8B-B14F-4D97-AF65-F5344CB8AC3E}">
        <p14:creationId xmlns:p14="http://schemas.microsoft.com/office/powerpoint/2010/main" val="5930442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3A0FBBBC-C553-4462-AF42-2B6A08552CF4}"/>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Learning Objectives</a:t>
            </a:r>
          </a:p>
        </p:txBody>
      </p:sp>
      <p:cxnSp>
        <p:nvCxnSpPr>
          <p:cNvPr id="5" name="Straight Connector 4">
            <a:extLst>
              <a:ext uri="{FF2B5EF4-FFF2-40B4-BE49-F238E27FC236}">
                <a16:creationId xmlns:a16="http://schemas.microsoft.com/office/drawing/2014/main" id="{7DC83AC8-0971-4FA4-B66E-9DC3E0E37254}"/>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1D69CF1-AE1B-40D8-9F8B-EAAB9EFB357C}"/>
              </a:ext>
            </a:extLst>
          </p:cNvPr>
          <p:cNvSpPr txBox="1"/>
          <p:nvPr/>
        </p:nvSpPr>
        <p:spPr>
          <a:xfrm>
            <a:off x="1052052" y="1743474"/>
            <a:ext cx="10087896" cy="168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This module aims to provide students with understanding on:</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2400" dirty="0">
                <a:solidFill>
                  <a:srgbClr val="000000"/>
                </a:solidFill>
                <a:latin typeface="Segoe UI"/>
              </a:rPr>
              <a:t>type of searching</a:t>
            </a:r>
            <a:r>
              <a:rPr kumimoji="0" lang="en-US" sz="2400" b="0" i="0" u="none" strike="noStrike" kern="1200" cap="none" spc="0" normalizeH="0" baseline="0" noProof="0" dirty="0">
                <a:ln>
                  <a:noFill/>
                </a:ln>
                <a:solidFill>
                  <a:srgbClr val="000000"/>
                </a:solidFill>
                <a:effectLst/>
                <a:uLnTx/>
                <a:uFillTx/>
                <a:latin typeface="Segoe UI"/>
                <a:ea typeface="+mn-ea"/>
                <a:cs typeface="+mn-cs"/>
              </a:rPr>
              <a:t> algorithms in data structure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2400" dirty="0">
                <a:solidFill>
                  <a:srgbClr val="000000"/>
                </a:solidFill>
                <a:latin typeface="Segoe UI"/>
              </a:rPr>
              <a:t>implementation of all searching algorithms </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1266826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DC9BFDC-506A-44B5-89D4-4DD0FE09C202}" type="slidenum">
              <a:rPr kumimoji="0" lang="en-US" altLang="en-US" sz="1100" b="1"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100" b="1"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
        <p:nvSpPr>
          <p:cNvPr id="256005" name="Text Box 5"/>
          <p:cNvSpPr txBox="1">
            <a:spLocks noChangeArrowheads="1"/>
          </p:cNvSpPr>
          <p:nvPr/>
        </p:nvSpPr>
        <p:spPr bwMode="auto">
          <a:xfrm>
            <a:off x="8150507" y="2701033"/>
            <a:ext cx="1663365" cy="307777"/>
          </a:xfrm>
          <a:prstGeom prst="rect">
            <a:avLst/>
          </a:prstGeom>
          <a:solidFill>
            <a:srgbClr val="D9ED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000000">
                    <a:lumMod val="65000"/>
                    <a:lumOff val="35000"/>
                  </a:srgbClr>
                </a:solidFill>
                <a:effectLst/>
                <a:uLnTx/>
                <a:uFillTx/>
                <a:latin typeface="Segoe UI"/>
                <a:ea typeface="SimSun" panose="02010600030101010101" pitchFamily="2" charset="-122"/>
                <a:cs typeface="+mn-cs"/>
              </a:rPr>
              <a:t>key %100</a:t>
            </a:r>
          </a:p>
        </p:txBody>
      </p:sp>
      <p:sp>
        <p:nvSpPr>
          <p:cNvPr id="9" name="TextBox 8">
            <a:extLst>
              <a:ext uri="{FF2B5EF4-FFF2-40B4-BE49-F238E27FC236}">
                <a16:creationId xmlns:a16="http://schemas.microsoft.com/office/drawing/2014/main" id="{A03CCA8B-D998-4719-B9F5-937F2E439A2E}"/>
              </a:ext>
            </a:extLst>
          </p:cNvPr>
          <p:cNvSpPr txBox="1"/>
          <p:nvPr/>
        </p:nvSpPr>
        <p:spPr>
          <a:xfrm>
            <a:off x="866314" y="1719810"/>
            <a:ext cx="5146111" cy="456215"/>
          </a:xfrm>
          <a:prstGeom prst="rect">
            <a:avLst/>
          </a:prstGeom>
          <a:noFill/>
        </p:spPr>
        <p:txBody>
          <a:bodyPr wrap="square" rtlCol="0">
            <a:spAutoFit/>
          </a:bodyPr>
          <a:lstStyle/>
          <a:p>
            <a:pPr marL="457200" marR="0" lvl="0"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Truncation </a:t>
            </a:r>
          </a:p>
        </p:txBody>
      </p:sp>
      <p:sp>
        <p:nvSpPr>
          <p:cNvPr id="12" name="TextBox 11">
            <a:extLst>
              <a:ext uri="{FF2B5EF4-FFF2-40B4-BE49-F238E27FC236}">
                <a16:creationId xmlns:a16="http://schemas.microsoft.com/office/drawing/2014/main" id="{33B58EEA-784C-4426-8BA4-68345CAE107A}"/>
              </a:ext>
            </a:extLst>
          </p:cNvPr>
          <p:cNvSpPr txBox="1"/>
          <p:nvPr/>
        </p:nvSpPr>
        <p:spPr>
          <a:xfrm>
            <a:off x="871531" y="2678599"/>
            <a:ext cx="5260412" cy="415819"/>
          </a:xfrm>
          <a:prstGeom prst="rect">
            <a:avLst/>
          </a:prstGeom>
          <a:noFill/>
        </p:spPr>
        <p:txBody>
          <a:bodyPr wrap="square" rtlCol="0">
            <a:spAutoFit/>
          </a:bodyPr>
          <a:lstStyle/>
          <a:p>
            <a:pPr marL="457200" marR="0" lvl="1" indent="0" algn="just" defTabSz="914400" rtl="0" eaLnBrk="1" fontAlgn="auto" latinLnBrk="0" hangingPunct="1">
              <a:lnSpc>
                <a:spcPct val="15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Segoe UI"/>
                <a:ea typeface="+mn-ea"/>
                <a:cs typeface="+mn-cs"/>
              </a:rPr>
              <a:t>Example 1: Truncate the first 3 digits of original key</a:t>
            </a:r>
          </a:p>
        </p:txBody>
      </p:sp>
      <p:graphicFrame>
        <p:nvGraphicFramePr>
          <p:cNvPr id="6" name="Table 6">
            <a:extLst>
              <a:ext uri="{FF2B5EF4-FFF2-40B4-BE49-F238E27FC236}">
                <a16:creationId xmlns:a16="http://schemas.microsoft.com/office/drawing/2014/main" id="{4AFE120B-0FC4-4441-994B-71C0CCB94304}"/>
              </a:ext>
            </a:extLst>
          </p:cNvPr>
          <p:cNvGraphicFramePr>
            <a:graphicFrameLocks noGrp="1"/>
          </p:cNvGraphicFramePr>
          <p:nvPr/>
        </p:nvGraphicFramePr>
        <p:xfrm>
          <a:off x="6211887" y="2497755"/>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Key</a:t>
                      </a:r>
                    </a:p>
                  </a:txBody>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26785</a:t>
                      </a:r>
                    </a:p>
                  </a:txBody>
                  <a:tcPr>
                    <a:solidFill>
                      <a:schemeClr val="accent1">
                        <a:lumMod val="20000"/>
                        <a:lumOff val="80000"/>
                        <a:alpha val="40000"/>
                      </a:schemeClr>
                    </a:solidFill>
                  </a:tcPr>
                </a:tc>
                <a:extLst>
                  <a:ext uri="{0D108BD9-81ED-4DB2-BD59-A6C34878D82A}">
                    <a16:rowId xmlns:a16="http://schemas.microsoft.com/office/drawing/2014/main" val="3044931331"/>
                  </a:ext>
                </a:extLst>
              </a:tr>
            </a:tbl>
          </a:graphicData>
        </a:graphic>
      </p:graphicFrame>
      <p:graphicFrame>
        <p:nvGraphicFramePr>
          <p:cNvPr id="16" name="Table 6">
            <a:extLst>
              <a:ext uri="{FF2B5EF4-FFF2-40B4-BE49-F238E27FC236}">
                <a16:creationId xmlns:a16="http://schemas.microsoft.com/office/drawing/2014/main" id="{4714D6FE-7A91-4277-B7C3-ECD68DE5FDC6}"/>
              </a:ext>
            </a:extLst>
          </p:cNvPr>
          <p:cNvGraphicFramePr>
            <a:graphicFrameLocks noGrp="1"/>
          </p:cNvGraphicFramePr>
          <p:nvPr/>
        </p:nvGraphicFramePr>
        <p:xfrm>
          <a:off x="10449742" y="2487220"/>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Index</a:t>
                      </a:r>
                    </a:p>
                  </a:txBody>
                  <a:tcPr>
                    <a:solidFill>
                      <a:schemeClr val="accent3">
                        <a:lumMod val="40000"/>
                        <a:lumOff val="60000"/>
                      </a:schemeClr>
                    </a:solidFill>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85</a:t>
                      </a:r>
                    </a:p>
                  </a:txBody>
                  <a:tcPr>
                    <a:solidFill>
                      <a:schemeClr val="accent3">
                        <a:lumMod val="20000"/>
                        <a:lumOff val="80000"/>
                      </a:schemeClr>
                    </a:solidFill>
                  </a:tcPr>
                </a:tc>
                <a:extLst>
                  <a:ext uri="{0D108BD9-81ED-4DB2-BD59-A6C34878D82A}">
                    <a16:rowId xmlns:a16="http://schemas.microsoft.com/office/drawing/2014/main" val="3044931331"/>
                  </a:ext>
                </a:extLst>
              </a:tr>
            </a:tbl>
          </a:graphicData>
        </a:graphic>
      </p:graphicFrame>
      <p:sp>
        <p:nvSpPr>
          <p:cNvPr id="17" name="Text Box 5">
            <a:extLst>
              <a:ext uri="{FF2B5EF4-FFF2-40B4-BE49-F238E27FC236}">
                <a16:creationId xmlns:a16="http://schemas.microsoft.com/office/drawing/2014/main" id="{CA159733-2212-4F52-8578-31D0F781AA06}"/>
              </a:ext>
            </a:extLst>
          </p:cNvPr>
          <p:cNvSpPr txBox="1">
            <a:spLocks noChangeArrowheads="1"/>
          </p:cNvSpPr>
          <p:nvPr/>
        </p:nvSpPr>
        <p:spPr bwMode="auto">
          <a:xfrm>
            <a:off x="8150508" y="3953605"/>
            <a:ext cx="1663364" cy="307777"/>
          </a:xfrm>
          <a:prstGeom prst="rect">
            <a:avLst/>
          </a:prstGeom>
          <a:solidFill>
            <a:srgbClr val="D9ED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000000">
                    <a:lumMod val="65000"/>
                    <a:lumOff val="35000"/>
                  </a:srgbClr>
                </a:solidFill>
                <a:effectLst/>
                <a:uLnTx/>
                <a:uFillTx/>
                <a:latin typeface="Segoe UI"/>
                <a:ea typeface="SimSun" panose="02010600030101010101" pitchFamily="2" charset="-122"/>
                <a:cs typeface="+mn-cs"/>
              </a:rPr>
              <a:t>key /1000</a:t>
            </a:r>
          </a:p>
        </p:txBody>
      </p:sp>
      <p:sp>
        <p:nvSpPr>
          <p:cNvPr id="18" name="TextBox 17">
            <a:extLst>
              <a:ext uri="{FF2B5EF4-FFF2-40B4-BE49-F238E27FC236}">
                <a16:creationId xmlns:a16="http://schemas.microsoft.com/office/drawing/2014/main" id="{D425D734-283A-4C15-BCE1-9468B485FBA0}"/>
              </a:ext>
            </a:extLst>
          </p:cNvPr>
          <p:cNvSpPr txBox="1"/>
          <p:nvPr/>
        </p:nvSpPr>
        <p:spPr>
          <a:xfrm>
            <a:off x="871531" y="3931171"/>
            <a:ext cx="5260412" cy="415819"/>
          </a:xfrm>
          <a:prstGeom prst="rect">
            <a:avLst/>
          </a:prstGeom>
          <a:noFill/>
        </p:spPr>
        <p:txBody>
          <a:bodyPr wrap="square" rtlCol="0">
            <a:spAutoFit/>
          </a:bodyPr>
          <a:lstStyle/>
          <a:p>
            <a:pPr marL="457200" marR="0" lvl="1" indent="0" algn="just" defTabSz="914400" rtl="0" eaLnBrk="1" fontAlgn="auto" latinLnBrk="0" hangingPunct="1">
              <a:lnSpc>
                <a:spcPct val="15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Segoe UI"/>
                <a:ea typeface="+mn-ea"/>
                <a:cs typeface="+mn-cs"/>
              </a:rPr>
              <a:t>Example 2: Truncate the last 3 digits of original key</a:t>
            </a:r>
          </a:p>
        </p:txBody>
      </p:sp>
      <p:graphicFrame>
        <p:nvGraphicFramePr>
          <p:cNvPr id="19" name="Table 6">
            <a:extLst>
              <a:ext uri="{FF2B5EF4-FFF2-40B4-BE49-F238E27FC236}">
                <a16:creationId xmlns:a16="http://schemas.microsoft.com/office/drawing/2014/main" id="{9FDE0AB7-DC37-40B9-8A90-8B78F09C799C}"/>
              </a:ext>
            </a:extLst>
          </p:cNvPr>
          <p:cNvGraphicFramePr>
            <a:graphicFrameLocks noGrp="1"/>
          </p:cNvGraphicFramePr>
          <p:nvPr/>
        </p:nvGraphicFramePr>
        <p:xfrm>
          <a:off x="6211887" y="3750327"/>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Key</a:t>
                      </a:r>
                    </a:p>
                  </a:txBody>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26785</a:t>
                      </a:r>
                    </a:p>
                  </a:txBody>
                  <a:tcPr>
                    <a:solidFill>
                      <a:schemeClr val="accent1">
                        <a:lumMod val="20000"/>
                        <a:lumOff val="80000"/>
                        <a:alpha val="40000"/>
                      </a:schemeClr>
                    </a:solidFill>
                  </a:tcPr>
                </a:tc>
                <a:extLst>
                  <a:ext uri="{0D108BD9-81ED-4DB2-BD59-A6C34878D82A}">
                    <a16:rowId xmlns:a16="http://schemas.microsoft.com/office/drawing/2014/main" val="3044931331"/>
                  </a:ext>
                </a:extLst>
              </a:tr>
            </a:tbl>
          </a:graphicData>
        </a:graphic>
      </p:graphicFrame>
      <p:sp>
        <p:nvSpPr>
          <p:cNvPr id="22" name="TextBox 21">
            <a:extLst>
              <a:ext uri="{FF2B5EF4-FFF2-40B4-BE49-F238E27FC236}">
                <a16:creationId xmlns:a16="http://schemas.microsoft.com/office/drawing/2014/main" id="{B08A3B87-87D4-44AE-8503-54B2FFC8766F}"/>
              </a:ext>
            </a:extLst>
          </p:cNvPr>
          <p:cNvSpPr txBox="1"/>
          <p:nvPr/>
        </p:nvSpPr>
        <p:spPr>
          <a:xfrm>
            <a:off x="871531" y="5041122"/>
            <a:ext cx="5260412" cy="785151"/>
          </a:xfrm>
          <a:prstGeom prst="rect">
            <a:avLst/>
          </a:prstGeom>
          <a:noFill/>
        </p:spPr>
        <p:txBody>
          <a:bodyPr wrap="square" rtlCol="0">
            <a:spAutoFit/>
          </a:bodyPr>
          <a:lstStyle/>
          <a:p>
            <a:pPr marL="457200" marR="0" lvl="1" indent="0" algn="just" defTabSz="914400" rtl="0" eaLnBrk="1" fontAlgn="auto" latinLnBrk="0" hangingPunct="1">
              <a:lnSpc>
                <a:spcPct val="15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Segoe UI"/>
                <a:ea typeface="+mn-ea"/>
                <a:cs typeface="+mn-cs"/>
              </a:rPr>
              <a:t>Example 3: Truncate the first and last two digits of original key</a:t>
            </a:r>
          </a:p>
        </p:txBody>
      </p:sp>
      <p:graphicFrame>
        <p:nvGraphicFramePr>
          <p:cNvPr id="23" name="Table 6">
            <a:extLst>
              <a:ext uri="{FF2B5EF4-FFF2-40B4-BE49-F238E27FC236}">
                <a16:creationId xmlns:a16="http://schemas.microsoft.com/office/drawing/2014/main" id="{EFB9AC55-C583-4C7C-81C4-ADF3F95F48A8}"/>
              </a:ext>
            </a:extLst>
          </p:cNvPr>
          <p:cNvGraphicFramePr>
            <a:graphicFrameLocks noGrp="1"/>
          </p:cNvGraphicFramePr>
          <p:nvPr/>
        </p:nvGraphicFramePr>
        <p:xfrm>
          <a:off x="6211887" y="5145475"/>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Key</a:t>
                      </a:r>
                    </a:p>
                  </a:txBody>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26785</a:t>
                      </a:r>
                    </a:p>
                  </a:txBody>
                  <a:tcPr>
                    <a:solidFill>
                      <a:schemeClr val="accent1">
                        <a:lumMod val="20000"/>
                        <a:lumOff val="80000"/>
                        <a:alpha val="40000"/>
                      </a:schemeClr>
                    </a:solidFill>
                  </a:tcPr>
                </a:tc>
                <a:extLst>
                  <a:ext uri="{0D108BD9-81ED-4DB2-BD59-A6C34878D82A}">
                    <a16:rowId xmlns:a16="http://schemas.microsoft.com/office/drawing/2014/main" val="3044931331"/>
                  </a:ext>
                </a:extLst>
              </a:tr>
            </a:tbl>
          </a:graphicData>
        </a:graphic>
      </p:graphicFrame>
      <p:sp>
        <p:nvSpPr>
          <p:cNvPr id="26" name="Text Box 7">
            <a:extLst>
              <a:ext uri="{FF2B5EF4-FFF2-40B4-BE49-F238E27FC236}">
                <a16:creationId xmlns:a16="http://schemas.microsoft.com/office/drawing/2014/main" id="{A1A24FFC-1E1E-4844-BDB6-5A7D1F310956}"/>
              </a:ext>
            </a:extLst>
          </p:cNvPr>
          <p:cNvSpPr txBox="1">
            <a:spLocks noChangeArrowheads="1"/>
          </p:cNvSpPr>
          <p:nvPr/>
        </p:nvSpPr>
        <p:spPr bwMode="auto">
          <a:xfrm>
            <a:off x="8159127" y="5683555"/>
            <a:ext cx="1663364" cy="307777"/>
          </a:xfrm>
          <a:prstGeom prst="rect">
            <a:avLst/>
          </a:prstGeom>
          <a:solidFill>
            <a:srgbClr val="D9ED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000000">
                    <a:lumMod val="65000"/>
                    <a:lumOff val="35000"/>
                  </a:srgbClr>
                </a:solidFill>
                <a:effectLst/>
                <a:uLnTx/>
                <a:uFillTx/>
                <a:latin typeface="Segoe UI"/>
                <a:ea typeface="SimSun" panose="02010600030101010101" pitchFamily="2" charset="-122"/>
                <a:cs typeface="+mn-cs"/>
              </a:rPr>
              <a:t>key /100%100</a:t>
            </a:r>
          </a:p>
        </p:txBody>
      </p:sp>
      <p:sp>
        <p:nvSpPr>
          <p:cNvPr id="27" name="Text Box 7">
            <a:extLst>
              <a:ext uri="{FF2B5EF4-FFF2-40B4-BE49-F238E27FC236}">
                <a16:creationId xmlns:a16="http://schemas.microsoft.com/office/drawing/2014/main" id="{BB09C6D7-D858-4671-BEA3-113F84219C6E}"/>
              </a:ext>
            </a:extLst>
          </p:cNvPr>
          <p:cNvSpPr txBox="1">
            <a:spLocks noChangeArrowheads="1"/>
          </p:cNvSpPr>
          <p:nvPr/>
        </p:nvSpPr>
        <p:spPr bwMode="auto">
          <a:xfrm>
            <a:off x="8150508" y="5050954"/>
            <a:ext cx="1663366" cy="307777"/>
          </a:xfrm>
          <a:prstGeom prst="rect">
            <a:avLst/>
          </a:prstGeom>
          <a:solidFill>
            <a:srgbClr val="D9ED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000000">
                    <a:lumMod val="65000"/>
                    <a:lumOff val="35000"/>
                  </a:srgbClr>
                </a:solidFill>
                <a:effectLst/>
                <a:uLnTx/>
                <a:uFillTx/>
                <a:latin typeface="Segoe UI"/>
                <a:ea typeface="SimSun" panose="02010600030101010101" pitchFamily="2" charset="-122"/>
                <a:cs typeface="+mn-cs"/>
              </a:rPr>
              <a:t>key %10000/100 </a:t>
            </a:r>
          </a:p>
        </p:txBody>
      </p:sp>
      <p:sp>
        <p:nvSpPr>
          <p:cNvPr id="28" name="Title 10">
            <a:extLst>
              <a:ext uri="{FF2B5EF4-FFF2-40B4-BE49-F238E27FC236}">
                <a16:creationId xmlns:a16="http://schemas.microsoft.com/office/drawing/2014/main" id="{21A74CCA-FF60-460D-8AD2-F0067121C482}"/>
              </a:ext>
            </a:extLst>
          </p:cNvPr>
          <p:cNvSpPr>
            <a:spLocks noGrp="1"/>
          </p:cNvSpPr>
          <p:nvPr>
            <p:ph type="title"/>
          </p:nvPr>
        </p:nvSpPr>
        <p:spPr>
          <a:xfrm>
            <a:off x="0" y="0"/>
            <a:ext cx="12192000" cy="1612490"/>
          </a:xfrm>
          <a:noFill/>
        </p:spPr>
        <p:txBody>
          <a:bodyPr/>
          <a:lstStyle/>
          <a:p>
            <a:r>
              <a:rPr lang="en-US" b="0" dirty="0">
                <a:ln>
                  <a:solidFill>
                    <a:schemeClr val="accent6"/>
                  </a:solidFill>
                </a:ln>
                <a:gradFill>
                  <a:gsLst>
                    <a:gs pos="0">
                      <a:schemeClr val="tx2"/>
                    </a:gs>
                    <a:gs pos="100000">
                      <a:schemeClr val="tx2"/>
                    </a:gs>
                  </a:gsLst>
                  <a:lin ang="5400000" scaled="1"/>
                </a:gradFill>
                <a:latin typeface="Daytona" panose="020B0604020202020204" pitchFamily="34" charset="0"/>
                <a:ea typeface="STHupo" panose="020B0503020204020204" pitchFamily="2" charset="-122"/>
                <a:cs typeface="Biome" panose="020B0502040204020203" pitchFamily="34" charset="0"/>
              </a:rPr>
              <a:t>Type of Hashing Function</a:t>
            </a:r>
          </a:p>
        </p:txBody>
      </p:sp>
      <p:cxnSp>
        <p:nvCxnSpPr>
          <p:cNvPr id="29" name="Straight Connector 28">
            <a:extLst>
              <a:ext uri="{FF2B5EF4-FFF2-40B4-BE49-F238E27FC236}">
                <a16:creationId xmlns:a16="http://schemas.microsoft.com/office/drawing/2014/main" id="{9D0CE75B-E26E-40C7-BE6B-021B0061924E}"/>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658644-1292-4EBB-A8BC-B00B01DE67A9}"/>
              </a:ext>
            </a:extLst>
          </p:cNvPr>
          <p:cNvSpPr txBox="1"/>
          <p:nvPr/>
        </p:nvSpPr>
        <p:spPr>
          <a:xfrm>
            <a:off x="8776095" y="5301693"/>
            <a:ext cx="412187" cy="334900"/>
          </a:xfrm>
          <a:prstGeom prst="rect">
            <a:avLst/>
          </a:prstGeom>
          <a:noFill/>
        </p:spPr>
        <p:txBody>
          <a:bodyPr wrap="square" rtlCol="0">
            <a:spAutoFit/>
          </a:bodyPr>
          <a:lstStyle/>
          <a:p>
            <a:pPr marL="0" marR="0" lvl="1" indent="0" algn="just" defTabSz="914400" rtl="0" eaLnBrk="1" fontAlgn="auto" latinLnBrk="0" hangingPunct="1">
              <a:lnSpc>
                <a:spcPct val="150000"/>
              </a:lnSpc>
              <a:spcBef>
                <a:spcPts val="0"/>
              </a:spcBef>
              <a:spcAft>
                <a:spcPts val="1200"/>
              </a:spcAft>
              <a:buClrTx/>
              <a:buSzTx/>
              <a:buFontTx/>
              <a:buNone/>
              <a:tabLst/>
              <a:defRPr/>
            </a:pPr>
            <a:r>
              <a:rPr kumimoji="0" lang="en-US" sz="12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or</a:t>
            </a:r>
          </a:p>
        </p:txBody>
      </p:sp>
      <p:sp>
        <p:nvSpPr>
          <p:cNvPr id="31" name="Up Arrow 44">
            <a:extLst>
              <a:ext uri="{FF2B5EF4-FFF2-40B4-BE49-F238E27FC236}">
                <a16:creationId xmlns:a16="http://schemas.microsoft.com/office/drawing/2014/main" id="{F5AEE937-D541-4488-88AE-BC3E7E030031}"/>
              </a:ext>
            </a:extLst>
          </p:cNvPr>
          <p:cNvSpPr/>
          <p:nvPr/>
        </p:nvSpPr>
        <p:spPr>
          <a:xfrm rot="5400000" flipH="1">
            <a:off x="7608325" y="2731781"/>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 name="Up Arrow 44">
            <a:extLst>
              <a:ext uri="{FF2B5EF4-FFF2-40B4-BE49-F238E27FC236}">
                <a16:creationId xmlns:a16="http://schemas.microsoft.com/office/drawing/2014/main" id="{F6A7F8CB-072F-43B4-A7A5-EB5B31D87DCB}"/>
              </a:ext>
            </a:extLst>
          </p:cNvPr>
          <p:cNvSpPr/>
          <p:nvPr/>
        </p:nvSpPr>
        <p:spPr>
          <a:xfrm rot="5400000" flipH="1">
            <a:off x="9997933" y="2744383"/>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Up Arrow 44">
            <a:extLst>
              <a:ext uri="{FF2B5EF4-FFF2-40B4-BE49-F238E27FC236}">
                <a16:creationId xmlns:a16="http://schemas.microsoft.com/office/drawing/2014/main" id="{1C36C1B6-1F2D-4170-BB8F-ABDD42EA494C}"/>
              </a:ext>
            </a:extLst>
          </p:cNvPr>
          <p:cNvSpPr/>
          <p:nvPr/>
        </p:nvSpPr>
        <p:spPr>
          <a:xfrm rot="5400000" flipH="1">
            <a:off x="9997933" y="3973816"/>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Up Arrow 44">
            <a:extLst>
              <a:ext uri="{FF2B5EF4-FFF2-40B4-BE49-F238E27FC236}">
                <a16:creationId xmlns:a16="http://schemas.microsoft.com/office/drawing/2014/main" id="{B53B2BB7-A481-41AD-8018-BF9C234B8EB3}"/>
              </a:ext>
            </a:extLst>
          </p:cNvPr>
          <p:cNvSpPr/>
          <p:nvPr/>
        </p:nvSpPr>
        <p:spPr>
          <a:xfrm rot="5400000" flipH="1">
            <a:off x="7608325" y="3996955"/>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8" name="Up Arrow 44">
            <a:extLst>
              <a:ext uri="{FF2B5EF4-FFF2-40B4-BE49-F238E27FC236}">
                <a16:creationId xmlns:a16="http://schemas.microsoft.com/office/drawing/2014/main" id="{1983A813-88E2-4762-8E72-47BB4B488C69}"/>
              </a:ext>
            </a:extLst>
          </p:cNvPr>
          <p:cNvSpPr/>
          <p:nvPr/>
        </p:nvSpPr>
        <p:spPr>
          <a:xfrm rot="5400000" flipH="1">
            <a:off x="7608325" y="5364680"/>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9" name="Up Arrow 44">
            <a:extLst>
              <a:ext uri="{FF2B5EF4-FFF2-40B4-BE49-F238E27FC236}">
                <a16:creationId xmlns:a16="http://schemas.microsoft.com/office/drawing/2014/main" id="{A56556B1-4C2B-4B1B-A08B-8DACF5897750}"/>
              </a:ext>
            </a:extLst>
          </p:cNvPr>
          <p:cNvSpPr/>
          <p:nvPr/>
        </p:nvSpPr>
        <p:spPr>
          <a:xfrm rot="5400000" flipH="1">
            <a:off x="9997932" y="5317752"/>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0" name="Table 6">
            <a:extLst>
              <a:ext uri="{FF2B5EF4-FFF2-40B4-BE49-F238E27FC236}">
                <a16:creationId xmlns:a16="http://schemas.microsoft.com/office/drawing/2014/main" id="{A7F3335A-83A6-44ED-A8A7-0C9137B1933A}"/>
              </a:ext>
            </a:extLst>
          </p:cNvPr>
          <p:cNvGraphicFramePr>
            <a:graphicFrameLocks noGrp="1"/>
          </p:cNvGraphicFramePr>
          <p:nvPr/>
        </p:nvGraphicFramePr>
        <p:xfrm>
          <a:off x="10449742" y="3781195"/>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Index</a:t>
                      </a:r>
                    </a:p>
                  </a:txBody>
                  <a:tcPr>
                    <a:solidFill>
                      <a:schemeClr val="accent3">
                        <a:lumMod val="40000"/>
                        <a:lumOff val="60000"/>
                      </a:schemeClr>
                    </a:solidFill>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26</a:t>
                      </a:r>
                    </a:p>
                  </a:txBody>
                  <a:tcPr>
                    <a:solidFill>
                      <a:schemeClr val="accent3">
                        <a:lumMod val="20000"/>
                        <a:lumOff val="80000"/>
                      </a:schemeClr>
                    </a:solidFill>
                  </a:tcPr>
                </a:tc>
                <a:extLst>
                  <a:ext uri="{0D108BD9-81ED-4DB2-BD59-A6C34878D82A}">
                    <a16:rowId xmlns:a16="http://schemas.microsoft.com/office/drawing/2014/main" val="3044931331"/>
                  </a:ext>
                </a:extLst>
              </a:tr>
            </a:tbl>
          </a:graphicData>
        </a:graphic>
      </p:graphicFrame>
      <p:graphicFrame>
        <p:nvGraphicFramePr>
          <p:cNvPr id="41" name="Table 6">
            <a:extLst>
              <a:ext uri="{FF2B5EF4-FFF2-40B4-BE49-F238E27FC236}">
                <a16:creationId xmlns:a16="http://schemas.microsoft.com/office/drawing/2014/main" id="{131E9869-420E-4BEC-9262-ADA7BA41A976}"/>
              </a:ext>
            </a:extLst>
          </p:cNvPr>
          <p:cNvGraphicFramePr>
            <a:graphicFrameLocks noGrp="1"/>
          </p:cNvGraphicFramePr>
          <p:nvPr/>
        </p:nvGraphicFramePr>
        <p:xfrm>
          <a:off x="10449742" y="5130655"/>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Index</a:t>
                      </a:r>
                    </a:p>
                  </a:txBody>
                  <a:tcPr>
                    <a:solidFill>
                      <a:schemeClr val="accent3">
                        <a:lumMod val="40000"/>
                        <a:lumOff val="60000"/>
                      </a:schemeClr>
                    </a:solidFill>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67</a:t>
                      </a:r>
                    </a:p>
                  </a:txBody>
                  <a:tcPr>
                    <a:solidFill>
                      <a:schemeClr val="accent3">
                        <a:lumMod val="20000"/>
                        <a:lumOff val="80000"/>
                      </a:schemeClr>
                    </a:solidFill>
                  </a:tcPr>
                </a:tc>
                <a:extLst>
                  <a:ext uri="{0D108BD9-81ED-4DB2-BD59-A6C34878D82A}">
                    <a16:rowId xmlns:a16="http://schemas.microsoft.com/office/drawing/2014/main" val="3044931331"/>
                  </a:ext>
                </a:extLst>
              </a:tr>
            </a:tbl>
          </a:graphicData>
        </a:graphic>
      </p:graphicFrame>
    </p:spTree>
    <p:extLst>
      <p:ext uri="{BB962C8B-B14F-4D97-AF65-F5344CB8AC3E}">
        <p14:creationId xmlns:p14="http://schemas.microsoft.com/office/powerpoint/2010/main" val="2341476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strips(downLeft)">
                                      <p:cBhvr>
                                        <p:cTn id="7" dur="500"/>
                                        <p:tgtEl>
                                          <p:spTgt spid="25600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strips(down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strips(downLeft)">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animBg="1"/>
      <p:bldP spid="17" grpId="0" animBg="1"/>
      <p:bldP spid="26" grpId="0" animBg="1"/>
      <p:bldP spid="27"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Type of Hashing Function</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330888" y="1863144"/>
            <a:ext cx="9530223" cy="2425985"/>
          </a:xfrm>
          <a:prstGeom prst="rect">
            <a:avLst/>
          </a:prstGeom>
          <a:noFill/>
        </p:spPr>
        <p:txBody>
          <a:bodyPr wrap="square" rtlCol="0">
            <a:spAutoFit/>
          </a:bodyPr>
          <a:lstStyle/>
          <a:p>
            <a:pPr marL="457200" marR="0" lvl="0" indent="-457200" algn="just" defTabSz="914400" rtl="0" eaLnBrk="1" fontAlgn="auto" latinLnBrk="0" hangingPunct="1">
              <a:lnSpc>
                <a:spcPct val="150000"/>
              </a:lnSpc>
              <a:spcBef>
                <a:spcPts val="0"/>
              </a:spcBef>
              <a:spcAft>
                <a:spcPts val="1200"/>
              </a:spcAft>
              <a:buClrTx/>
              <a:buSzTx/>
              <a:buFont typeface="+mj-lt"/>
              <a:buAutoNum type="arabicPeriod" startAt="2"/>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Digit Extraction Method</a:t>
            </a:r>
          </a:p>
          <a:p>
            <a:pPr marL="800100" marR="0" lvl="1"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Selected digits are extracted from the key and used as the address. </a:t>
            </a:r>
          </a:p>
          <a:p>
            <a:pPr marL="800100" marR="0" lvl="1"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For example, using UNITEN eight employee number to hash to a five digits address (00001 to 99999) we could select the first, fourth digits and last three digits and use them as the address. </a:t>
            </a:r>
          </a:p>
        </p:txBody>
      </p:sp>
      <p:sp>
        <p:nvSpPr>
          <p:cNvPr id="6" name="Text Box 5">
            <a:extLst>
              <a:ext uri="{FF2B5EF4-FFF2-40B4-BE49-F238E27FC236}">
                <a16:creationId xmlns:a16="http://schemas.microsoft.com/office/drawing/2014/main" id="{64F5AD7B-3474-4204-9DFF-86FDF1424257}"/>
              </a:ext>
            </a:extLst>
          </p:cNvPr>
          <p:cNvSpPr txBox="1">
            <a:spLocks noChangeArrowheads="1"/>
          </p:cNvSpPr>
          <p:nvPr/>
        </p:nvSpPr>
        <p:spPr bwMode="auto">
          <a:xfrm>
            <a:off x="5131082" y="5164026"/>
            <a:ext cx="1663365" cy="307777"/>
          </a:xfrm>
          <a:prstGeom prst="rect">
            <a:avLst/>
          </a:prstGeom>
          <a:solidFill>
            <a:srgbClr val="D9ED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000000">
                    <a:lumMod val="65000"/>
                    <a:lumOff val="35000"/>
                  </a:srgbClr>
                </a:solidFill>
                <a:effectLst/>
                <a:uLnTx/>
                <a:uFillTx/>
                <a:latin typeface="Segoe UI"/>
                <a:ea typeface="SimSun" panose="02010600030101010101" pitchFamily="2" charset="-122"/>
                <a:cs typeface="+mn-cs"/>
              </a:rPr>
              <a:t>Hash Function</a:t>
            </a:r>
          </a:p>
        </p:txBody>
      </p:sp>
      <p:graphicFrame>
        <p:nvGraphicFramePr>
          <p:cNvPr id="7" name="Table 6">
            <a:extLst>
              <a:ext uri="{FF2B5EF4-FFF2-40B4-BE49-F238E27FC236}">
                <a16:creationId xmlns:a16="http://schemas.microsoft.com/office/drawing/2014/main" id="{EA126C34-F842-463C-BE1E-098F75F7A5EA}"/>
              </a:ext>
            </a:extLst>
          </p:cNvPr>
          <p:cNvGraphicFramePr>
            <a:graphicFrameLocks noGrp="1"/>
          </p:cNvGraphicFramePr>
          <p:nvPr/>
        </p:nvGraphicFramePr>
        <p:xfrm>
          <a:off x="3192462" y="4960748"/>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Key</a:t>
                      </a:r>
                    </a:p>
                  </a:txBody>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90020479</a:t>
                      </a:r>
                    </a:p>
                  </a:txBody>
                  <a:tcPr>
                    <a:solidFill>
                      <a:schemeClr val="accent1">
                        <a:lumMod val="20000"/>
                        <a:lumOff val="80000"/>
                        <a:alpha val="40000"/>
                      </a:schemeClr>
                    </a:solidFill>
                  </a:tcPr>
                </a:tc>
                <a:extLst>
                  <a:ext uri="{0D108BD9-81ED-4DB2-BD59-A6C34878D82A}">
                    <a16:rowId xmlns:a16="http://schemas.microsoft.com/office/drawing/2014/main" val="3044931331"/>
                  </a:ext>
                </a:extLst>
              </a:tr>
            </a:tbl>
          </a:graphicData>
        </a:graphic>
      </p:graphicFrame>
      <p:graphicFrame>
        <p:nvGraphicFramePr>
          <p:cNvPr id="8" name="Table 6">
            <a:extLst>
              <a:ext uri="{FF2B5EF4-FFF2-40B4-BE49-F238E27FC236}">
                <a16:creationId xmlns:a16="http://schemas.microsoft.com/office/drawing/2014/main" id="{021AF445-1181-428B-BE8B-110609E3D875}"/>
              </a:ext>
            </a:extLst>
          </p:cNvPr>
          <p:cNvGraphicFramePr>
            <a:graphicFrameLocks noGrp="1"/>
          </p:cNvGraphicFramePr>
          <p:nvPr/>
        </p:nvGraphicFramePr>
        <p:xfrm>
          <a:off x="7430317" y="4950213"/>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Index</a:t>
                      </a:r>
                    </a:p>
                  </a:txBody>
                  <a:tcPr>
                    <a:solidFill>
                      <a:schemeClr val="accent3">
                        <a:lumMod val="60000"/>
                        <a:lumOff val="40000"/>
                      </a:schemeClr>
                    </a:solidFill>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92479</a:t>
                      </a:r>
                    </a:p>
                  </a:txBody>
                  <a:tcPr>
                    <a:solidFill>
                      <a:schemeClr val="accent3">
                        <a:lumMod val="20000"/>
                        <a:lumOff val="80000"/>
                      </a:schemeClr>
                    </a:solidFill>
                  </a:tcPr>
                </a:tc>
                <a:extLst>
                  <a:ext uri="{0D108BD9-81ED-4DB2-BD59-A6C34878D82A}">
                    <a16:rowId xmlns:a16="http://schemas.microsoft.com/office/drawing/2014/main" val="3044931331"/>
                  </a:ext>
                </a:extLst>
              </a:tr>
            </a:tbl>
          </a:graphicData>
        </a:graphic>
      </p:graphicFrame>
      <p:sp>
        <p:nvSpPr>
          <p:cNvPr id="9" name="Up Arrow 44">
            <a:extLst>
              <a:ext uri="{FF2B5EF4-FFF2-40B4-BE49-F238E27FC236}">
                <a16:creationId xmlns:a16="http://schemas.microsoft.com/office/drawing/2014/main" id="{5CA41F24-E3C0-41AB-AE60-933267E4E4B2}"/>
              </a:ext>
            </a:extLst>
          </p:cNvPr>
          <p:cNvSpPr/>
          <p:nvPr/>
        </p:nvSpPr>
        <p:spPr>
          <a:xfrm rot="5400000" flipH="1">
            <a:off x="6961268" y="5173583"/>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Up Arrow 44">
            <a:extLst>
              <a:ext uri="{FF2B5EF4-FFF2-40B4-BE49-F238E27FC236}">
                <a16:creationId xmlns:a16="http://schemas.microsoft.com/office/drawing/2014/main" id="{4CFC144B-4322-49D8-B08D-93C62BE670FD}"/>
              </a:ext>
            </a:extLst>
          </p:cNvPr>
          <p:cNvSpPr/>
          <p:nvPr/>
        </p:nvSpPr>
        <p:spPr>
          <a:xfrm rot="5400000" flipH="1">
            <a:off x="4588900" y="5184237"/>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954576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Type of Hashing Function</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330888" y="1560524"/>
            <a:ext cx="9530223" cy="1441100"/>
          </a:xfrm>
          <a:prstGeom prst="rect">
            <a:avLst/>
          </a:prstGeom>
          <a:noFill/>
        </p:spPr>
        <p:txBody>
          <a:bodyPr wrap="square" rtlCol="0">
            <a:spAutoFit/>
          </a:bodyPr>
          <a:lstStyle/>
          <a:p>
            <a:pPr marL="457200" marR="0" lvl="0" indent="-457200" algn="just" defTabSz="914400" rtl="0" eaLnBrk="1" fontAlgn="auto" latinLnBrk="0" hangingPunct="1">
              <a:lnSpc>
                <a:spcPct val="150000"/>
              </a:lnSpc>
              <a:spcBef>
                <a:spcPts val="0"/>
              </a:spcBef>
              <a:spcAft>
                <a:spcPts val="1200"/>
              </a:spcAft>
              <a:buClrTx/>
              <a:buSzTx/>
              <a:buFont typeface="+mj-lt"/>
              <a:buAutoNum type="arabicPeriod" startAt="3"/>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Modular Arithmetic</a:t>
            </a:r>
          </a:p>
          <a:p>
            <a:pPr marL="800100" marR="0" lvl="1"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key is converted into an integer, the integer is then </a:t>
            </a:r>
            <a:r>
              <a:rPr kumimoji="0" lang="en-US" sz="1800" b="0" i="0" u="none" strike="noStrike" kern="1200" cap="none" spc="0" normalizeH="0" baseline="0" noProof="0" dirty="0">
                <a:ln>
                  <a:noFill/>
                </a:ln>
                <a:solidFill>
                  <a:srgbClr val="C00000"/>
                </a:solidFill>
                <a:effectLst/>
                <a:uLnTx/>
                <a:uFillTx/>
                <a:latin typeface="Segoe UI"/>
                <a:ea typeface="+mn-ea"/>
                <a:cs typeface="+mn-cs"/>
              </a:rPr>
              <a:t>divided by the size of the index range </a:t>
            </a:r>
            <a:r>
              <a:rPr kumimoji="0" lang="en-US" sz="1800" b="0" i="0" u="none" strike="noStrike" kern="1200" cap="none" spc="0" normalizeH="0" baseline="0" noProof="0" dirty="0">
                <a:ln>
                  <a:noFill/>
                </a:ln>
                <a:solidFill>
                  <a:srgbClr val="000000"/>
                </a:solidFill>
                <a:effectLst/>
                <a:uLnTx/>
                <a:uFillTx/>
                <a:latin typeface="Segoe UI"/>
                <a:ea typeface="+mn-ea"/>
                <a:cs typeface="+mn-cs"/>
              </a:rPr>
              <a:t>and the remainder is taken as the index position of the record.</a:t>
            </a:r>
          </a:p>
        </p:txBody>
      </p:sp>
      <p:sp>
        <p:nvSpPr>
          <p:cNvPr id="6" name="Text Box 5">
            <a:extLst>
              <a:ext uri="{FF2B5EF4-FFF2-40B4-BE49-F238E27FC236}">
                <a16:creationId xmlns:a16="http://schemas.microsoft.com/office/drawing/2014/main" id="{64F5AD7B-3474-4204-9DFF-86FDF1424257}"/>
              </a:ext>
            </a:extLst>
          </p:cNvPr>
          <p:cNvSpPr txBox="1">
            <a:spLocks noChangeArrowheads="1"/>
          </p:cNvSpPr>
          <p:nvPr/>
        </p:nvSpPr>
        <p:spPr bwMode="auto">
          <a:xfrm>
            <a:off x="5467975" y="3642813"/>
            <a:ext cx="1898368" cy="307777"/>
          </a:xfrm>
          <a:prstGeom prst="rect">
            <a:avLst/>
          </a:prstGeom>
          <a:solidFill>
            <a:srgbClr val="D9ED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dirty="0">
                <a:ln>
                  <a:noFill/>
                </a:ln>
                <a:solidFill>
                  <a:srgbClr val="000000">
                    <a:lumMod val="65000"/>
                    <a:lumOff val="35000"/>
                  </a:srgbClr>
                </a:solidFill>
                <a:effectLst/>
                <a:uLnTx/>
                <a:uFillTx/>
                <a:latin typeface="Segoe UI"/>
                <a:ea typeface="SimSun" panose="02010600030101010101" pitchFamily="2" charset="-122"/>
                <a:cs typeface="+mn-cs"/>
              </a:rPr>
              <a:t>index = key % size</a:t>
            </a:r>
          </a:p>
        </p:txBody>
      </p:sp>
      <p:graphicFrame>
        <p:nvGraphicFramePr>
          <p:cNvPr id="7" name="Table 6">
            <a:extLst>
              <a:ext uri="{FF2B5EF4-FFF2-40B4-BE49-F238E27FC236}">
                <a16:creationId xmlns:a16="http://schemas.microsoft.com/office/drawing/2014/main" id="{EA126C34-F842-463C-BE1E-098F75F7A5EA}"/>
              </a:ext>
            </a:extLst>
          </p:cNvPr>
          <p:cNvGraphicFramePr>
            <a:graphicFrameLocks noGrp="1"/>
          </p:cNvGraphicFramePr>
          <p:nvPr/>
        </p:nvGraphicFramePr>
        <p:xfrm>
          <a:off x="3529355" y="3439535"/>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r>
                        <a:rPr lang="en-US" sz="1400" b="1" kern="1200" dirty="0">
                          <a:solidFill>
                            <a:schemeClr val="tx1">
                              <a:lumMod val="65000"/>
                              <a:lumOff val="35000"/>
                            </a:schemeClr>
                          </a:solidFill>
                          <a:latin typeface="+mn-lt"/>
                          <a:ea typeface="+mn-ea"/>
                          <a:cs typeface="+mn-cs"/>
                        </a:rPr>
                        <a:t>Key</a:t>
                      </a:r>
                    </a:p>
                  </a:txBody>
                  <a:tcPr/>
                </a:tc>
                <a:extLst>
                  <a:ext uri="{0D108BD9-81ED-4DB2-BD59-A6C34878D82A}">
                    <a16:rowId xmlns:a16="http://schemas.microsoft.com/office/drawing/2014/main" val="2197541"/>
                  </a:ext>
                </a:extLst>
              </a:tr>
              <a:tr h="378355">
                <a:tc>
                  <a:txBody>
                    <a:bodyPr/>
                    <a:lstStyle/>
                    <a:p>
                      <a:r>
                        <a:rPr lang="en-US" sz="1400" b="1" kern="1200" dirty="0">
                          <a:solidFill>
                            <a:schemeClr val="tx1">
                              <a:lumMod val="65000"/>
                              <a:lumOff val="35000"/>
                            </a:schemeClr>
                          </a:solidFill>
                          <a:latin typeface="+mn-lt"/>
                          <a:ea typeface="+mn-ea"/>
                          <a:cs typeface="+mn-cs"/>
                        </a:rPr>
                        <a:t>100252</a:t>
                      </a:r>
                    </a:p>
                  </a:txBody>
                  <a:tcPr/>
                </a:tc>
                <a:extLst>
                  <a:ext uri="{0D108BD9-81ED-4DB2-BD59-A6C34878D82A}">
                    <a16:rowId xmlns:a16="http://schemas.microsoft.com/office/drawing/2014/main" val="3044931331"/>
                  </a:ext>
                </a:extLst>
              </a:tr>
            </a:tbl>
          </a:graphicData>
        </a:graphic>
      </p:graphicFrame>
      <p:sp>
        <p:nvSpPr>
          <p:cNvPr id="9" name="TextBox 8">
            <a:extLst>
              <a:ext uri="{FF2B5EF4-FFF2-40B4-BE49-F238E27FC236}">
                <a16:creationId xmlns:a16="http://schemas.microsoft.com/office/drawing/2014/main" id="{DE97B4B2-91AE-4EA0-9893-F999700227A5}"/>
              </a:ext>
            </a:extLst>
          </p:cNvPr>
          <p:cNvSpPr txBox="1"/>
          <p:nvPr/>
        </p:nvSpPr>
        <p:spPr>
          <a:xfrm>
            <a:off x="5348827" y="3977792"/>
            <a:ext cx="2301480" cy="375359"/>
          </a:xfrm>
          <a:prstGeom prst="rect">
            <a:avLst/>
          </a:prstGeom>
          <a:noFill/>
        </p:spPr>
        <p:txBody>
          <a:bodyPr wrap="square" rtlCol="0">
            <a:spAutoFit/>
          </a:bodyPr>
          <a:lstStyle/>
          <a:p>
            <a:pPr marL="0" marR="0" lvl="1" indent="0" algn="just" defTabSz="914400" rtl="0" eaLnBrk="1" fontAlgn="auto" latinLnBrk="0" hangingPunct="1">
              <a:lnSpc>
                <a:spcPct val="150000"/>
              </a:lnSpc>
              <a:spcBef>
                <a:spcPts val="0"/>
              </a:spcBef>
              <a:spcAft>
                <a:spcPts val="1200"/>
              </a:spcAft>
              <a:buClrTx/>
              <a:buSzTx/>
              <a:buFontTx/>
              <a:buNone/>
              <a:tabLst/>
              <a:defRPr/>
            </a:pPr>
            <a:r>
              <a:rPr kumimoji="0" lang="en-US" sz="1400" b="0" i="1" u="none" strike="noStrike" kern="1200" cap="none" spc="0" normalizeH="0" baseline="0" noProof="0" dirty="0">
                <a:ln>
                  <a:noFill/>
                </a:ln>
                <a:solidFill>
                  <a:srgbClr val="000000">
                    <a:lumMod val="65000"/>
                    <a:lumOff val="35000"/>
                  </a:srgbClr>
                </a:solidFill>
                <a:effectLst/>
                <a:uLnTx/>
                <a:uFillTx/>
                <a:latin typeface="Segoe UI"/>
                <a:ea typeface="+mn-ea"/>
                <a:cs typeface="+mn-cs"/>
              </a:rPr>
              <a:t>*assume array size is 100</a:t>
            </a:r>
          </a:p>
        </p:txBody>
      </p:sp>
      <p:sp>
        <p:nvSpPr>
          <p:cNvPr id="10" name="TextBox 9">
            <a:extLst>
              <a:ext uri="{FF2B5EF4-FFF2-40B4-BE49-F238E27FC236}">
                <a16:creationId xmlns:a16="http://schemas.microsoft.com/office/drawing/2014/main" id="{A7A31A02-8C32-47EF-9C0B-DE9F8326AA71}"/>
              </a:ext>
            </a:extLst>
          </p:cNvPr>
          <p:cNvSpPr txBox="1"/>
          <p:nvPr/>
        </p:nvSpPr>
        <p:spPr>
          <a:xfrm>
            <a:off x="1330888" y="4651206"/>
            <a:ext cx="9530223" cy="1856598"/>
          </a:xfrm>
          <a:prstGeom prst="rect">
            <a:avLst/>
          </a:prstGeom>
          <a:noFill/>
        </p:spPr>
        <p:txBody>
          <a:bodyPr wrap="square" rtlCol="0">
            <a:spAutoFit/>
          </a:bodyPr>
          <a:lstStyle/>
          <a:p>
            <a:pPr marL="800100" marR="0" lvl="1"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If we are very lucky, our keys might be such that there is only 1 key that maps to each index. </a:t>
            </a:r>
          </a:p>
          <a:p>
            <a:pPr marL="800100" marR="0" lvl="1"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We might still have the situation where two keys map to the same index, for example: 100252 and 100352. This condition is called a </a:t>
            </a:r>
            <a:r>
              <a:rPr kumimoji="0" lang="en-US" sz="1800" b="0" i="0" u="none" strike="noStrike" kern="1200" cap="none" spc="0" normalizeH="0" baseline="0" noProof="0" dirty="0">
                <a:ln>
                  <a:noFill/>
                </a:ln>
                <a:solidFill>
                  <a:srgbClr val="C00000"/>
                </a:solidFill>
                <a:effectLst/>
                <a:uLnTx/>
                <a:uFillTx/>
                <a:latin typeface="Segoe UI"/>
                <a:ea typeface="+mn-ea"/>
                <a:cs typeface="+mn-cs"/>
              </a:rPr>
              <a:t>COLLISION</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p:txBody>
      </p:sp>
      <p:graphicFrame>
        <p:nvGraphicFramePr>
          <p:cNvPr id="11" name="Table 6">
            <a:extLst>
              <a:ext uri="{FF2B5EF4-FFF2-40B4-BE49-F238E27FC236}">
                <a16:creationId xmlns:a16="http://schemas.microsoft.com/office/drawing/2014/main" id="{822F7694-52E4-4218-9BFA-D37F439949E8}"/>
              </a:ext>
            </a:extLst>
          </p:cNvPr>
          <p:cNvGraphicFramePr>
            <a:graphicFrameLocks noGrp="1"/>
          </p:cNvGraphicFramePr>
          <p:nvPr/>
        </p:nvGraphicFramePr>
        <p:xfrm>
          <a:off x="8220433" y="3439333"/>
          <a:ext cx="1229617" cy="756710"/>
        </p:xfrm>
        <a:graphic>
          <a:graphicData uri="http://schemas.openxmlformats.org/drawingml/2006/table">
            <a:tbl>
              <a:tblPr firstRow="1" bandRow="1">
                <a:tableStyleId>{3C2FFA5D-87B4-456A-9821-1D502468CF0F}</a:tableStyleId>
              </a:tblPr>
              <a:tblGrid>
                <a:gridCol w="1229617">
                  <a:extLst>
                    <a:ext uri="{9D8B030D-6E8A-4147-A177-3AD203B41FA5}">
                      <a16:colId xmlns:a16="http://schemas.microsoft.com/office/drawing/2014/main" val="3811939006"/>
                    </a:ext>
                  </a:extLst>
                </a:gridCol>
              </a:tblGrid>
              <a:tr h="378355">
                <a:tc>
                  <a:txBody>
                    <a:bodyPr/>
                    <a:lstStyle/>
                    <a:p>
                      <a:pPr algn="ctr"/>
                      <a:r>
                        <a:rPr lang="en-US" sz="1400" b="1" kern="1200" dirty="0">
                          <a:solidFill>
                            <a:schemeClr val="tx1">
                              <a:lumMod val="65000"/>
                              <a:lumOff val="35000"/>
                            </a:schemeClr>
                          </a:solidFill>
                          <a:latin typeface="+mn-lt"/>
                          <a:ea typeface="+mn-ea"/>
                          <a:cs typeface="+mn-cs"/>
                        </a:rPr>
                        <a:t>Index</a:t>
                      </a:r>
                    </a:p>
                  </a:txBody>
                  <a:tcPr>
                    <a:solidFill>
                      <a:schemeClr val="accent3">
                        <a:lumMod val="60000"/>
                        <a:lumOff val="40000"/>
                      </a:schemeClr>
                    </a:solidFill>
                  </a:tcPr>
                </a:tc>
                <a:extLst>
                  <a:ext uri="{0D108BD9-81ED-4DB2-BD59-A6C34878D82A}">
                    <a16:rowId xmlns:a16="http://schemas.microsoft.com/office/drawing/2014/main" val="2197541"/>
                  </a:ext>
                </a:extLst>
              </a:tr>
              <a:tr h="378355">
                <a:tc>
                  <a:txBody>
                    <a:bodyPr/>
                    <a:lstStyle/>
                    <a:p>
                      <a:pPr algn="ctr"/>
                      <a:r>
                        <a:rPr lang="en-US" sz="1400" b="1" kern="1200" dirty="0">
                          <a:solidFill>
                            <a:schemeClr val="tx1">
                              <a:lumMod val="65000"/>
                              <a:lumOff val="35000"/>
                            </a:schemeClr>
                          </a:solidFill>
                          <a:latin typeface="+mn-lt"/>
                          <a:ea typeface="+mn-ea"/>
                          <a:cs typeface="+mn-cs"/>
                        </a:rPr>
                        <a:t>52</a:t>
                      </a:r>
                    </a:p>
                  </a:txBody>
                  <a:tcPr>
                    <a:solidFill>
                      <a:schemeClr val="accent3">
                        <a:lumMod val="20000"/>
                        <a:lumOff val="80000"/>
                      </a:schemeClr>
                    </a:solidFill>
                  </a:tcPr>
                </a:tc>
                <a:extLst>
                  <a:ext uri="{0D108BD9-81ED-4DB2-BD59-A6C34878D82A}">
                    <a16:rowId xmlns:a16="http://schemas.microsoft.com/office/drawing/2014/main" val="3044931331"/>
                  </a:ext>
                </a:extLst>
              </a:tr>
            </a:tbl>
          </a:graphicData>
        </a:graphic>
      </p:graphicFrame>
      <p:sp>
        <p:nvSpPr>
          <p:cNvPr id="12" name="Up Arrow 44">
            <a:extLst>
              <a:ext uri="{FF2B5EF4-FFF2-40B4-BE49-F238E27FC236}">
                <a16:creationId xmlns:a16="http://schemas.microsoft.com/office/drawing/2014/main" id="{CB8FA831-F1BC-4B14-B230-8BCF58F1570A}"/>
              </a:ext>
            </a:extLst>
          </p:cNvPr>
          <p:cNvSpPr/>
          <p:nvPr/>
        </p:nvSpPr>
        <p:spPr>
          <a:xfrm rot="5400000" flipH="1">
            <a:off x="7528467" y="3701146"/>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Up Arrow 44">
            <a:extLst>
              <a:ext uri="{FF2B5EF4-FFF2-40B4-BE49-F238E27FC236}">
                <a16:creationId xmlns:a16="http://schemas.microsoft.com/office/drawing/2014/main" id="{CE0AB4AF-B6C0-4CB8-B7D2-94D09329A781}"/>
              </a:ext>
            </a:extLst>
          </p:cNvPr>
          <p:cNvSpPr/>
          <p:nvPr/>
        </p:nvSpPr>
        <p:spPr>
          <a:xfrm rot="5400000" flipH="1">
            <a:off x="4925793" y="3712046"/>
            <a:ext cx="375361" cy="28866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820951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Collision</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330888" y="1800509"/>
            <a:ext cx="9530223" cy="3256982"/>
          </a:xfrm>
          <a:prstGeom prst="rect">
            <a:avLst/>
          </a:prstGeom>
          <a:noFill/>
        </p:spPr>
        <p:txBody>
          <a:bodyPr wrap="square" rtlCol="0">
            <a:spAutoFit/>
          </a:bodyPr>
          <a:lstStyle/>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Hashing in data structure falls into a collision if </a:t>
            </a:r>
            <a:r>
              <a:rPr kumimoji="0" lang="en-US" sz="1800" b="0" i="0" u="none" strike="noStrike" kern="1200" cap="none" spc="0" normalizeH="0" baseline="0" noProof="0" dirty="0">
                <a:ln>
                  <a:noFill/>
                </a:ln>
                <a:solidFill>
                  <a:srgbClr val="C00000"/>
                </a:solidFill>
                <a:effectLst/>
                <a:uLnTx/>
                <a:uFillTx/>
                <a:latin typeface="Segoe UI"/>
                <a:ea typeface="+mn-ea"/>
                <a:cs typeface="+mn-cs"/>
              </a:rPr>
              <a:t>two keys are assigned the same index number in the hash table</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collision creates a problem because each index in a hash table is supposed to store only one value. </a:t>
            </a: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There are several collision resolution techniques to manage the performance of a hash table such as </a:t>
            </a:r>
            <a:r>
              <a:rPr kumimoji="0" lang="en-US" sz="1800" b="0" i="0" u="none" strike="noStrike" kern="1200" cap="none" spc="0" normalizeH="0" baseline="0" noProof="0" dirty="0">
                <a:ln>
                  <a:noFill/>
                </a:ln>
                <a:solidFill>
                  <a:srgbClr val="C00000"/>
                </a:solidFill>
                <a:effectLst/>
                <a:uLnTx/>
                <a:uFillTx/>
                <a:latin typeface="Segoe UI"/>
                <a:ea typeface="+mn-ea"/>
                <a:cs typeface="+mn-cs"/>
              </a:rPr>
              <a:t>Linear Probing, Quadratic probing, Chaining, Double hashing</a:t>
            </a:r>
            <a:r>
              <a:rPr kumimoji="0" lang="en-US" sz="1800" b="0" i="0" u="none" strike="noStrike" kern="1200" cap="none" spc="0" normalizeH="0" baseline="0" noProof="0" dirty="0">
                <a:ln>
                  <a:noFill/>
                </a:ln>
                <a:solidFill>
                  <a:srgbClr val="000000"/>
                </a:solidFill>
                <a:effectLst/>
                <a:uLnTx/>
                <a:uFillTx/>
                <a:latin typeface="Segoe UI"/>
                <a:ea typeface="+mn-ea"/>
                <a:cs typeface="+mn-cs"/>
              </a:rPr>
              <a:t> and many more.</a:t>
            </a:r>
          </a:p>
        </p:txBody>
      </p:sp>
    </p:spTree>
    <p:extLst>
      <p:ext uri="{BB962C8B-B14F-4D97-AF65-F5344CB8AC3E}">
        <p14:creationId xmlns:p14="http://schemas.microsoft.com/office/powerpoint/2010/main" val="15563613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Linear Probing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330888" y="1800509"/>
            <a:ext cx="9530223" cy="3564758"/>
          </a:xfrm>
          <a:prstGeom prst="rect">
            <a:avLst/>
          </a:prstGeom>
          <a:noFill/>
        </p:spPr>
        <p:txBody>
          <a:bodyPr wrap="square" rtlCol="0">
            <a:spAutoFit/>
          </a:bodyPr>
          <a:lstStyle/>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 linear probing, hashing performs a search operation and </a:t>
            </a:r>
            <a:r>
              <a:rPr kumimoji="0" lang="en-US" sz="1800" b="0" i="0" u="none" strike="noStrike" kern="1200" cap="none" spc="0" normalizeH="0" baseline="0" noProof="0" dirty="0">
                <a:ln>
                  <a:noFill/>
                </a:ln>
                <a:solidFill>
                  <a:srgbClr val="C00000"/>
                </a:solidFill>
                <a:effectLst/>
                <a:uLnTx/>
                <a:uFillTx/>
                <a:latin typeface="Segoe UI"/>
                <a:ea typeface="+mn-ea"/>
                <a:cs typeface="+mn-cs"/>
              </a:rPr>
              <a:t>probes linearly for the next empty cell</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Steps:</a:t>
            </a:r>
          </a:p>
          <a:p>
            <a:pPr marL="914400" marR="0" lvl="2"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Start at the point where the collision occurred and do a sequential search through the table for an empty location.</a:t>
            </a:r>
          </a:p>
          <a:p>
            <a:pPr marL="914400" marR="0" lvl="2"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After reaching the end of table, start probing from the first.</a:t>
            </a: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56262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Linear Probing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566937" y="4956442"/>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Insert the key into hash table</a:t>
            </a:r>
          </a:p>
        </p:txBody>
      </p:sp>
      <p:graphicFrame>
        <p:nvGraphicFramePr>
          <p:cNvPr id="6" name="Table 4">
            <a:extLst>
              <a:ext uri="{FF2B5EF4-FFF2-40B4-BE49-F238E27FC236}">
                <a16:creationId xmlns:a16="http://schemas.microsoft.com/office/drawing/2014/main" id="{9BB7B40A-35B7-4957-BA2A-1CF4657001A0}"/>
              </a:ext>
            </a:extLst>
          </p:cNvPr>
          <p:cNvGraphicFramePr>
            <a:graphicFrameLocks noGrp="1"/>
          </p:cNvGraphicFramePr>
          <p:nvPr/>
        </p:nvGraphicFramePr>
        <p:xfrm>
          <a:off x="5457959" y="1611486"/>
          <a:ext cx="5479352" cy="454443"/>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gridCol w="684919">
                  <a:extLst>
                    <a:ext uri="{9D8B030D-6E8A-4147-A177-3AD203B41FA5}">
                      <a16:colId xmlns:a16="http://schemas.microsoft.com/office/drawing/2014/main" val="752769869"/>
                    </a:ext>
                  </a:extLst>
                </a:gridCol>
                <a:gridCol w="684919">
                  <a:extLst>
                    <a:ext uri="{9D8B030D-6E8A-4147-A177-3AD203B41FA5}">
                      <a16:colId xmlns:a16="http://schemas.microsoft.com/office/drawing/2014/main" val="3659747083"/>
                    </a:ext>
                  </a:extLst>
                </a:gridCol>
              </a:tblGrid>
              <a:tr h="454443">
                <a:tc>
                  <a:txBody>
                    <a:bodyPr/>
                    <a:lstStyle/>
                    <a:p>
                      <a:pPr algn="ctr"/>
                      <a:r>
                        <a:rPr lang="en-US" sz="1600" dirty="0">
                          <a:solidFill>
                            <a:schemeClr val="tx1">
                              <a:lumMod val="75000"/>
                              <a:lumOff val="25000"/>
                            </a:schemeClr>
                          </a:solidFill>
                        </a:rPr>
                        <a:t>456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104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273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316</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bl>
          </a:graphicData>
        </a:graphic>
      </p:graphicFrame>
      <p:sp>
        <p:nvSpPr>
          <p:cNvPr id="7" name="TextBox 6">
            <a:extLst>
              <a:ext uri="{FF2B5EF4-FFF2-40B4-BE49-F238E27FC236}">
                <a16:creationId xmlns:a16="http://schemas.microsoft.com/office/drawing/2014/main" id="{86DC481B-49EE-4893-B948-E9588DD952CA}"/>
              </a:ext>
            </a:extLst>
          </p:cNvPr>
          <p:cNvSpPr txBox="1"/>
          <p:nvPr/>
        </p:nvSpPr>
        <p:spPr>
          <a:xfrm>
            <a:off x="4203270" y="1684819"/>
            <a:ext cx="14341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Original data</a:t>
            </a:r>
          </a:p>
        </p:txBody>
      </p:sp>
      <p:graphicFrame>
        <p:nvGraphicFramePr>
          <p:cNvPr id="8" name="Table 4">
            <a:extLst>
              <a:ext uri="{FF2B5EF4-FFF2-40B4-BE49-F238E27FC236}">
                <a16:creationId xmlns:a16="http://schemas.microsoft.com/office/drawing/2014/main" id="{37CD678C-6AC2-49CE-9669-A81F332E1E78}"/>
              </a:ext>
            </a:extLst>
          </p:cNvPr>
          <p:cNvGraphicFramePr>
            <a:graphicFrameLocks noGrp="1"/>
          </p:cNvGraphicFramePr>
          <p:nvPr/>
        </p:nvGraphicFramePr>
        <p:xfrm>
          <a:off x="5457959" y="2693003"/>
          <a:ext cx="5479352" cy="1363329"/>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gridCol w="684919">
                  <a:extLst>
                    <a:ext uri="{9D8B030D-6E8A-4147-A177-3AD203B41FA5}">
                      <a16:colId xmlns:a16="http://schemas.microsoft.com/office/drawing/2014/main" val="752769869"/>
                    </a:ext>
                  </a:extLst>
                </a:gridCol>
                <a:gridCol w="684919">
                  <a:extLst>
                    <a:ext uri="{9D8B030D-6E8A-4147-A177-3AD203B41FA5}">
                      <a16:colId xmlns:a16="http://schemas.microsoft.com/office/drawing/2014/main" val="3659747083"/>
                    </a:ext>
                  </a:extLst>
                </a:gridCol>
              </a:tblGrid>
              <a:tr h="454443">
                <a:tc>
                  <a:txBody>
                    <a:bodyPr/>
                    <a:lstStyle/>
                    <a:p>
                      <a:pPr algn="ctr"/>
                      <a:r>
                        <a:rPr lang="en-US" sz="1600" dirty="0">
                          <a:solidFill>
                            <a:schemeClr val="tx1">
                              <a:lumMod val="75000"/>
                              <a:lumOff val="25000"/>
                            </a:schemeClr>
                          </a:solidFill>
                        </a:rPr>
                        <a:t>456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104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273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316</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r h="454443">
                <a:tc gridSpan="8">
                  <a:txBody>
                    <a:bodyPr/>
                    <a:lstStyle/>
                    <a:p>
                      <a:pPr algn="ctr"/>
                      <a:r>
                        <a:rPr lang="en-US" sz="1600" b="1" dirty="0">
                          <a:solidFill>
                            <a:schemeClr val="tx1">
                              <a:lumMod val="75000"/>
                              <a:lumOff val="25000"/>
                            </a:schemeClr>
                          </a:solidFill>
                        </a:rPr>
                        <a:t>Key % array size</a:t>
                      </a:r>
                    </a:p>
                  </a:txBody>
                  <a:tcPr>
                    <a:cell3D prstMaterial="dkEdge">
                      <a:bevel prst="coolSlant"/>
                      <a:lightRig rig="flood" dir="t"/>
                    </a:cell3D>
                    <a:no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115981570"/>
                  </a:ext>
                </a:extLst>
              </a:tr>
              <a:tr h="454443">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5</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8</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8</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4</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3</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extLst>
                  <a:ext uri="{0D108BD9-81ED-4DB2-BD59-A6C34878D82A}">
                    <a16:rowId xmlns:a16="http://schemas.microsoft.com/office/drawing/2014/main" val="2843566630"/>
                  </a:ext>
                </a:extLst>
              </a:tr>
            </a:tbl>
          </a:graphicData>
        </a:graphic>
      </p:graphicFrame>
      <p:sp>
        <p:nvSpPr>
          <p:cNvPr id="9" name="TextBox 8">
            <a:extLst>
              <a:ext uri="{FF2B5EF4-FFF2-40B4-BE49-F238E27FC236}">
                <a16:creationId xmlns:a16="http://schemas.microsoft.com/office/drawing/2014/main" id="{30973732-D96B-4476-B0B9-C87C316F8890}"/>
              </a:ext>
            </a:extLst>
          </p:cNvPr>
          <p:cNvSpPr txBox="1"/>
          <p:nvPr/>
        </p:nvSpPr>
        <p:spPr>
          <a:xfrm>
            <a:off x="4203270" y="2752029"/>
            <a:ext cx="14341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Original data</a:t>
            </a:r>
          </a:p>
        </p:txBody>
      </p:sp>
      <p:graphicFrame>
        <p:nvGraphicFramePr>
          <p:cNvPr id="12" name="Table 11">
            <a:extLst>
              <a:ext uri="{FF2B5EF4-FFF2-40B4-BE49-F238E27FC236}">
                <a16:creationId xmlns:a16="http://schemas.microsoft.com/office/drawing/2014/main" id="{4D98847A-A4E3-4853-8822-C8CA07076FA5}"/>
              </a:ext>
            </a:extLst>
          </p:cNvPr>
          <p:cNvGraphicFramePr>
            <a:graphicFrameLocks noGrp="1"/>
          </p:cNvGraphicFramePr>
          <p:nvPr/>
        </p:nvGraphicFramePr>
        <p:xfrm>
          <a:off x="5457958" y="4865404"/>
          <a:ext cx="6276840" cy="932795"/>
        </p:xfrm>
        <a:graphic>
          <a:graphicData uri="http://schemas.openxmlformats.org/drawingml/2006/table">
            <a:tbl>
              <a:tblPr firstRow="1" firstCol="1" bandRow="1">
                <a:tableStyleId>{C083E6E3-FA7D-4D7B-A595-EF9225AFEA82}</a:tableStyleId>
              </a:tblPr>
              <a:tblGrid>
                <a:gridCol w="627684">
                  <a:extLst>
                    <a:ext uri="{9D8B030D-6E8A-4147-A177-3AD203B41FA5}">
                      <a16:colId xmlns:a16="http://schemas.microsoft.com/office/drawing/2014/main" val="2907689266"/>
                    </a:ext>
                  </a:extLst>
                </a:gridCol>
                <a:gridCol w="627684">
                  <a:extLst>
                    <a:ext uri="{9D8B030D-6E8A-4147-A177-3AD203B41FA5}">
                      <a16:colId xmlns:a16="http://schemas.microsoft.com/office/drawing/2014/main" val="2313912345"/>
                    </a:ext>
                  </a:extLst>
                </a:gridCol>
                <a:gridCol w="627684">
                  <a:extLst>
                    <a:ext uri="{9D8B030D-6E8A-4147-A177-3AD203B41FA5}">
                      <a16:colId xmlns:a16="http://schemas.microsoft.com/office/drawing/2014/main" val="1264547695"/>
                    </a:ext>
                  </a:extLst>
                </a:gridCol>
                <a:gridCol w="627684">
                  <a:extLst>
                    <a:ext uri="{9D8B030D-6E8A-4147-A177-3AD203B41FA5}">
                      <a16:colId xmlns:a16="http://schemas.microsoft.com/office/drawing/2014/main" val="2722499790"/>
                    </a:ext>
                  </a:extLst>
                </a:gridCol>
                <a:gridCol w="627684">
                  <a:extLst>
                    <a:ext uri="{9D8B030D-6E8A-4147-A177-3AD203B41FA5}">
                      <a16:colId xmlns:a16="http://schemas.microsoft.com/office/drawing/2014/main" val="792237453"/>
                    </a:ext>
                  </a:extLst>
                </a:gridCol>
                <a:gridCol w="627684">
                  <a:extLst>
                    <a:ext uri="{9D8B030D-6E8A-4147-A177-3AD203B41FA5}">
                      <a16:colId xmlns:a16="http://schemas.microsoft.com/office/drawing/2014/main" val="225651005"/>
                    </a:ext>
                  </a:extLst>
                </a:gridCol>
                <a:gridCol w="627684">
                  <a:extLst>
                    <a:ext uri="{9D8B030D-6E8A-4147-A177-3AD203B41FA5}">
                      <a16:colId xmlns:a16="http://schemas.microsoft.com/office/drawing/2014/main" val="2951672812"/>
                    </a:ext>
                  </a:extLst>
                </a:gridCol>
                <a:gridCol w="627684">
                  <a:extLst>
                    <a:ext uri="{9D8B030D-6E8A-4147-A177-3AD203B41FA5}">
                      <a16:colId xmlns:a16="http://schemas.microsoft.com/office/drawing/2014/main" val="3987597439"/>
                    </a:ext>
                  </a:extLst>
                </a:gridCol>
                <a:gridCol w="627684">
                  <a:extLst>
                    <a:ext uri="{9D8B030D-6E8A-4147-A177-3AD203B41FA5}">
                      <a16:colId xmlns:a16="http://schemas.microsoft.com/office/drawing/2014/main" val="2334177599"/>
                    </a:ext>
                  </a:extLst>
                </a:gridCol>
                <a:gridCol w="627684">
                  <a:extLst>
                    <a:ext uri="{9D8B030D-6E8A-4147-A177-3AD203B41FA5}">
                      <a16:colId xmlns:a16="http://schemas.microsoft.com/office/drawing/2014/main" val="1245201850"/>
                    </a:ext>
                  </a:extLst>
                </a:gridCol>
              </a:tblGrid>
              <a:tr h="489923">
                <a:tc>
                  <a:txBody>
                    <a:bodyPr/>
                    <a:lstStyle/>
                    <a:p>
                      <a:pPr marL="0" marR="0" algn="ctr">
                        <a:lnSpc>
                          <a:spcPct val="150000"/>
                        </a:lnSpc>
                        <a:spcBef>
                          <a:spcPts val="0"/>
                        </a:spcBef>
                        <a:spcAft>
                          <a:spcPts val="0"/>
                        </a:spcAft>
                      </a:pPr>
                      <a:r>
                        <a:rPr lang="en-US" sz="1800" b="1" dirty="0">
                          <a:solidFill>
                            <a:schemeClr val="tx1"/>
                          </a:solidFill>
                          <a:effectLst/>
                        </a:rPr>
                        <a:t>0</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1</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2</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3</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rPr>
                        <a:t>4</a:t>
                      </a:r>
                      <a:endParaRPr lang="en-US" sz="1800" b="1" kern="1200" dirty="0">
                        <a:solidFill>
                          <a:schemeClr val="tx1"/>
                        </a:solidFill>
                        <a:effectLst/>
                        <a:latin typeface="+mn-lt"/>
                        <a:ea typeface="+mn-ea"/>
                        <a:cs typeface="+mn-cs"/>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rPr>
                        <a:t>5</a:t>
                      </a:r>
                      <a:endParaRPr lang="en-US" sz="1800" b="1" kern="1200" dirty="0">
                        <a:solidFill>
                          <a:schemeClr val="tx1"/>
                        </a:solidFill>
                        <a:effectLst/>
                        <a:latin typeface="+mn-lt"/>
                        <a:ea typeface="+mn-ea"/>
                        <a:cs typeface="+mn-cs"/>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6</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7</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8</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9</a:t>
                      </a:r>
                    </a:p>
                  </a:txBody>
                  <a:tcPr marL="68580" marR="68580" marT="0" marB="0">
                    <a:cell3D prstMaterial="dkEdge">
                      <a:bevel w="25400" h="25400" prst="angle"/>
                      <a:lightRig rig="flood" dir="t"/>
                    </a:cell3D>
                  </a:tcPr>
                </a:tc>
                <a:extLst>
                  <a:ext uri="{0D108BD9-81ED-4DB2-BD59-A6C34878D82A}">
                    <a16:rowId xmlns:a16="http://schemas.microsoft.com/office/drawing/2014/main" val="2904763624"/>
                  </a:ext>
                </a:extLst>
              </a:tr>
              <a:tr h="442872">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extLst>
                  <a:ext uri="{0D108BD9-81ED-4DB2-BD59-A6C34878D82A}">
                    <a16:rowId xmlns:a16="http://schemas.microsoft.com/office/drawing/2014/main" val="423158786"/>
                  </a:ext>
                </a:extLst>
              </a:tr>
            </a:tbl>
          </a:graphicData>
        </a:graphic>
      </p:graphicFrame>
      <p:sp>
        <p:nvSpPr>
          <p:cNvPr id="13" name="TextBox 12">
            <a:extLst>
              <a:ext uri="{FF2B5EF4-FFF2-40B4-BE49-F238E27FC236}">
                <a16:creationId xmlns:a16="http://schemas.microsoft.com/office/drawing/2014/main" id="{AC695BFF-2606-4890-B9A0-1A03D8333245}"/>
              </a:ext>
            </a:extLst>
          </p:cNvPr>
          <p:cNvSpPr txBox="1"/>
          <p:nvPr/>
        </p:nvSpPr>
        <p:spPr>
          <a:xfrm>
            <a:off x="4876431" y="5376666"/>
            <a:ext cx="580608"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Data</a:t>
            </a:r>
          </a:p>
        </p:txBody>
      </p:sp>
      <p:sp>
        <p:nvSpPr>
          <p:cNvPr id="14" name="TextBox 13">
            <a:extLst>
              <a:ext uri="{FF2B5EF4-FFF2-40B4-BE49-F238E27FC236}">
                <a16:creationId xmlns:a16="http://schemas.microsoft.com/office/drawing/2014/main" id="{478523C5-47A2-4D85-92B2-94DA90A36568}"/>
              </a:ext>
            </a:extLst>
          </p:cNvPr>
          <p:cNvSpPr txBox="1"/>
          <p:nvPr/>
        </p:nvSpPr>
        <p:spPr>
          <a:xfrm>
            <a:off x="4799487" y="4979918"/>
            <a:ext cx="65755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Index</a:t>
            </a:r>
          </a:p>
        </p:txBody>
      </p:sp>
      <p:sp>
        <p:nvSpPr>
          <p:cNvPr id="16" name="TextBox 15">
            <a:extLst>
              <a:ext uri="{FF2B5EF4-FFF2-40B4-BE49-F238E27FC236}">
                <a16:creationId xmlns:a16="http://schemas.microsoft.com/office/drawing/2014/main" id="{30922A2E-52DB-4B67-BADC-745431B251BD}"/>
              </a:ext>
            </a:extLst>
          </p:cNvPr>
          <p:cNvSpPr txBox="1"/>
          <p:nvPr/>
        </p:nvSpPr>
        <p:spPr>
          <a:xfrm>
            <a:off x="9260107"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456</a:t>
            </a:r>
          </a:p>
        </p:txBody>
      </p:sp>
      <p:sp>
        <p:nvSpPr>
          <p:cNvPr id="17" name="TextBox 16">
            <a:extLst>
              <a:ext uri="{FF2B5EF4-FFF2-40B4-BE49-F238E27FC236}">
                <a16:creationId xmlns:a16="http://schemas.microsoft.com/office/drawing/2014/main" id="{760532F9-D668-4D92-8EA6-94672088103B}"/>
              </a:ext>
            </a:extLst>
          </p:cNvPr>
          <p:cNvSpPr txBox="1"/>
          <p:nvPr/>
        </p:nvSpPr>
        <p:spPr>
          <a:xfrm>
            <a:off x="11138985"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428</a:t>
            </a:r>
          </a:p>
        </p:txBody>
      </p:sp>
      <p:sp>
        <p:nvSpPr>
          <p:cNvPr id="18" name="TextBox 17">
            <a:extLst>
              <a:ext uri="{FF2B5EF4-FFF2-40B4-BE49-F238E27FC236}">
                <a16:creationId xmlns:a16="http://schemas.microsoft.com/office/drawing/2014/main" id="{9E90EC71-7AA0-4C3D-82EE-227765275ABB}"/>
              </a:ext>
            </a:extLst>
          </p:cNvPr>
          <p:cNvSpPr txBox="1"/>
          <p:nvPr/>
        </p:nvSpPr>
        <p:spPr>
          <a:xfrm>
            <a:off x="10512692"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268</a:t>
            </a:r>
          </a:p>
        </p:txBody>
      </p:sp>
      <p:sp>
        <p:nvSpPr>
          <p:cNvPr id="19" name="TextBox 18">
            <a:extLst>
              <a:ext uri="{FF2B5EF4-FFF2-40B4-BE49-F238E27FC236}">
                <a16:creationId xmlns:a16="http://schemas.microsoft.com/office/drawing/2014/main" id="{717EE53A-499C-4DEA-8E1A-86CE6F7A3A13}"/>
              </a:ext>
            </a:extLst>
          </p:cNvPr>
          <p:cNvSpPr txBox="1"/>
          <p:nvPr/>
        </p:nvSpPr>
        <p:spPr>
          <a:xfrm>
            <a:off x="8648100"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235</a:t>
            </a:r>
          </a:p>
        </p:txBody>
      </p:sp>
      <p:sp>
        <p:nvSpPr>
          <p:cNvPr id="20" name="TextBox 19">
            <a:extLst>
              <a:ext uri="{FF2B5EF4-FFF2-40B4-BE49-F238E27FC236}">
                <a16:creationId xmlns:a16="http://schemas.microsoft.com/office/drawing/2014/main" id="{A580F6FF-DC2C-46C5-A1BB-D4798A35DFA2}"/>
              </a:ext>
            </a:extLst>
          </p:cNvPr>
          <p:cNvSpPr txBox="1"/>
          <p:nvPr/>
        </p:nvSpPr>
        <p:spPr>
          <a:xfrm>
            <a:off x="7392089"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273</a:t>
            </a:r>
          </a:p>
        </p:txBody>
      </p:sp>
      <p:sp>
        <p:nvSpPr>
          <p:cNvPr id="21" name="TextBox 20">
            <a:extLst>
              <a:ext uri="{FF2B5EF4-FFF2-40B4-BE49-F238E27FC236}">
                <a16:creationId xmlns:a16="http://schemas.microsoft.com/office/drawing/2014/main" id="{62EB7719-E16B-41CD-8512-248646CA0E07}"/>
              </a:ext>
            </a:extLst>
          </p:cNvPr>
          <p:cNvSpPr txBox="1"/>
          <p:nvPr/>
        </p:nvSpPr>
        <p:spPr>
          <a:xfrm>
            <a:off x="8027842"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104</a:t>
            </a:r>
          </a:p>
        </p:txBody>
      </p:sp>
      <p:sp>
        <p:nvSpPr>
          <p:cNvPr id="22" name="TextBox 21">
            <a:extLst>
              <a:ext uri="{FF2B5EF4-FFF2-40B4-BE49-F238E27FC236}">
                <a16:creationId xmlns:a16="http://schemas.microsoft.com/office/drawing/2014/main" id="{8372C93F-341C-4142-9CE2-4CEC9850770D}"/>
              </a:ext>
            </a:extLst>
          </p:cNvPr>
          <p:cNvSpPr txBox="1"/>
          <p:nvPr/>
        </p:nvSpPr>
        <p:spPr>
          <a:xfrm>
            <a:off x="5552983" y="5390056"/>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316</a:t>
            </a:r>
          </a:p>
        </p:txBody>
      </p:sp>
      <p:sp>
        <p:nvSpPr>
          <p:cNvPr id="23" name="TextBox 22">
            <a:extLst>
              <a:ext uri="{FF2B5EF4-FFF2-40B4-BE49-F238E27FC236}">
                <a16:creationId xmlns:a16="http://schemas.microsoft.com/office/drawing/2014/main" id="{20DDC012-6CA5-483E-A69C-C14BE8E4454D}"/>
              </a:ext>
            </a:extLst>
          </p:cNvPr>
          <p:cNvSpPr txBox="1"/>
          <p:nvPr/>
        </p:nvSpPr>
        <p:spPr>
          <a:xfrm>
            <a:off x="9886399"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126</a:t>
            </a:r>
          </a:p>
        </p:txBody>
      </p:sp>
      <p:sp>
        <p:nvSpPr>
          <p:cNvPr id="24" name="TextBox 23">
            <a:extLst>
              <a:ext uri="{FF2B5EF4-FFF2-40B4-BE49-F238E27FC236}">
                <a16:creationId xmlns:a16="http://schemas.microsoft.com/office/drawing/2014/main" id="{6C361F40-FBE9-48E2-BC69-5407E7430A9E}"/>
              </a:ext>
            </a:extLst>
          </p:cNvPr>
          <p:cNvSpPr txBox="1"/>
          <p:nvPr/>
        </p:nvSpPr>
        <p:spPr>
          <a:xfrm>
            <a:off x="7977042" y="4507144"/>
            <a:ext cx="11007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Hash Table</a:t>
            </a:r>
          </a:p>
        </p:txBody>
      </p:sp>
      <p:sp>
        <p:nvSpPr>
          <p:cNvPr id="25" name="TextBox 24">
            <a:extLst>
              <a:ext uri="{FF2B5EF4-FFF2-40B4-BE49-F238E27FC236}">
                <a16:creationId xmlns:a16="http://schemas.microsoft.com/office/drawing/2014/main" id="{5D077636-92C2-4A99-89C9-0CC075A18EBC}"/>
              </a:ext>
            </a:extLst>
          </p:cNvPr>
          <p:cNvSpPr txBox="1"/>
          <p:nvPr/>
        </p:nvSpPr>
        <p:spPr>
          <a:xfrm>
            <a:off x="566937" y="2683344"/>
            <a:ext cx="3549788"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Calculate the hash value for all keys.</a:t>
            </a:r>
          </a:p>
        </p:txBody>
      </p:sp>
      <p:sp>
        <p:nvSpPr>
          <p:cNvPr id="26" name="TextBox 25">
            <a:extLst>
              <a:ext uri="{FF2B5EF4-FFF2-40B4-BE49-F238E27FC236}">
                <a16:creationId xmlns:a16="http://schemas.microsoft.com/office/drawing/2014/main" id="{7F2C7034-6FC5-4D47-891E-F9378BF23031}"/>
              </a:ext>
            </a:extLst>
          </p:cNvPr>
          <p:cNvSpPr txBox="1"/>
          <p:nvPr/>
        </p:nvSpPr>
        <p:spPr>
          <a:xfrm>
            <a:off x="4023762" y="3654827"/>
            <a:ext cx="14341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Hash value</a:t>
            </a:r>
          </a:p>
        </p:txBody>
      </p:sp>
      <p:sp>
        <p:nvSpPr>
          <p:cNvPr id="31" name="Up Arrow 44">
            <a:extLst>
              <a:ext uri="{FF2B5EF4-FFF2-40B4-BE49-F238E27FC236}">
                <a16:creationId xmlns:a16="http://schemas.microsoft.com/office/drawing/2014/main" id="{8F2C0D31-F89E-45B6-B562-29A4D44B9B96}"/>
              </a:ext>
            </a:extLst>
          </p:cNvPr>
          <p:cNvSpPr/>
          <p:nvPr/>
        </p:nvSpPr>
        <p:spPr>
          <a:xfrm rot="10800000" flipH="1">
            <a:off x="5680255" y="2394813"/>
            <a:ext cx="237672" cy="22860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EC44E6C-24F1-43E4-A9C0-8587B65031AF}"/>
              </a:ext>
            </a:extLst>
          </p:cNvPr>
          <p:cNvSpPr txBox="1"/>
          <p:nvPr/>
        </p:nvSpPr>
        <p:spPr>
          <a:xfrm>
            <a:off x="10563184" y="5587072"/>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
        <p:nvSpPr>
          <p:cNvPr id="32" name="TextBox 31">
            <a:extLst>
              <a:ext uri="{FF2B5EF4-FFF2-40B4-BE49-F238E27FC236}">
                <a16:creationId xmlns:a16="http://schemas.microsoft.com/office/drawing/2014/main" id="{A31621DA-420A-422D-9D64-C4CF3CA87ACA}"/>
              </a:ext>
            </a:extLst>
          </p:cNvPr>
          <p:cNvSpPr txBox="1"/>
          <p:nvPr/>
        </p:nvSpPr>
        <p:spPr>
          <a:xfrm>
            <a:off x="9324885" y="5587072"/>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
        <p:nvSpPr>
          <p:cNvPr id="34" name="TextBox 33">
            <a:extLst>
              <a:ext uri="{FF2B5EF4-FFF2-40B4-BE49-F238E27FC236}">
                <a16:creationId xmlns:a16="http://schemas.microsoft.com/office/drawing/2014/main" id="{81EF9324-C6ED-455E-8EA8-1A4FC31CEE4C}"/>
              </a:ext>
            </a:extLst>
          </p:cNvPr>
          <p:cNvSpPr txBox="1"/>
          <p:nvPr/>
        </p:nvSpPr>
        <p:spPr>
          <a:xfrm>
            <a:off x="9324885" y="5572956"/>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Tree>
    <p:extLst>
      <p:ext uri="{BB962C8B-B14F-4D97-AF65-F5344CB8AC3E}">
        <p14:creationId xmlns:p14="http://schemas.microsoft.com/office/powerpoint/2010/main" val="1070284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1.04167E-6 -2.22222E-6 L 0.05352 0.0007 " pathEditMode="relative" rAng="0" ptsTypes="AA">
                                      <p:cBhvr>
                                        <p:cTn id="32" dur="2000" fill="hold"/>
                                        <p:tgtEl>
                                          <p:spTgt spid="31"/>
                                        </p:tgtEl>
                                        <p:attrNameLst>
                                          <p:attrName>ppt_x</p:attrName>
                                          <p:attrName>ppt_y</p:attrName>
                                        </p:attrNameLst>
                                      </p:cBhvr>
                                      <p:rCtr x="2669" y="23"/>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5352 0.0007 L 0.11315 0.0007 " pathEditMode="relative" rAng="0" ptsTypes="AA">
                                      <p:cBhvr>
                                        <p:cTn id="41" dur="2000" fill="hold"/>
                                        <p:tgtEl>
                                          <p:spTgt spid="31"/>
                                        </p:tgtEl>
                                        <p:attrNameLst>
                                          <p:attrName>ppt_x</p:attrName>
                                          <p:attrName>ppt_y</p:attrName>
                                        </p:attrNameLst>
                                      </p:cBhvr>
                                      <p:rCtr x="2982"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11315 0.0007 L 0.17109 0.0007 " pathEditMode="relative" rAng="0" ptsTypes="AA">
                                      <p:cBhvr>
                                        <p:cTn id="50" dur="2000" fill="hold"/>
                                        <p:tgtEl>
                                          <p:spTgt spid="31"/>
                                        </p:tgtEl>
                                        <p:attrNameLst>
                                          <p:attrName>ppt_x</p:attrName>
                                          <p:attrName>ppt_y</p:attrName>
                                        </p:attrNameLst>
                                      </p:cBhvr>
                                      <p:rCtr x="2891"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4" nodeType="clickEffect">
                                  <p:stCondLst>
                                    <p:cond delay="0"/>
                                  </p:stCondLst>
                                  <p:childTnLst>
                                    <p:animMotion origin="layout" path="M 0.17109 0.0007 L 0.22435 0.0007 " pathEditMode="relative" rAng="0" ptsTypes="AA">
                                      <p:cBhvr>
                                        <p:cTn id="65" dur="2000" fill="hold"/>
                                        <p:tgtEl>
                                          <p:spTgt spid="31"/>
                                        </p:tgtEl>
                                        <p:attrNameLst>
                                          <p:attrName>ppt_x</p:attrName>
                                          <p:attrName>ppt_y</p:attrName>
                                        </p:attrNameLst>
                                      </p:cBhvr>
                                      <p:rCtr x="2682" y="0"/>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5" nodeType="clickEffect">
                                  <p:stCondLst>
                                    <p:cond delay="0"/>
                                  </p:stCondLst>
                                  <p:childTnLst>
                                    <p:animMotion origin="layout" path="M 0.22435 0.0007 L 0.28242 0.0007 " pathEditMode="relative" rAng="0" ptsTypes="AA">
                                      <p:cBhvr>
                                        <p:cTn id="74" dur="2000" fill="hold"/>
                                        <p:tgtEl>
                                          <p:spTgt spid="31"/>
                                        </p:tgtEl>
                                        <p:attrNameLst>
                                          <p:attrName>ppt_x</p:attrName>
                                          <p:attrName>ppt_y</p:attrName>
                                        </p:attrNameLst>
                                      </p:cBhvr>
                                      <p:rCtr x="2904" y="0"/>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6" nodeType="clickEffect">
                                  <p:stCondLst>
                                    <p:cond delay="0"/>
                                  </p:stCondLst>
                                  <p:childTnLst>
                                    <p:animMotion origin="layout" path="M 0.28242 0.0007 L 0.3388 0.0007 " pathEditMode="relative" rAng="0" ptsTypes="AA">
                                      <p:cBhvr>
                                        <p:cTn id="83" dur="2000" fill="hold"/>
                                        <p:tgtEl>
                                          <p:spTgt spid="31"/>
                                        </p:tgtEl>
                                        <p:attrNameLst>
                                          <p:attrName>ppt_x</p:attrName>
                                          <p:attrName>ppt_y</p:attrName>
                                        </p:attrNameLst>
                                      </p:cBhvr>
                                      <p:rCtr x="2812" y="0"/>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 presetClass="exit" presetSubtype="0" fill="hold" grpId="1" nodeType="withEffect">
                                  <p:stCondLst>
                                    <p:cond delay="0"/>
                                  </p:stCondLst>
                                  <p:childTnLst>
                                    <p:set>
                                      <p:cBhvr>
                                        <p:cTn id="94" dur="1" fill="hold">
                                          <p:stCondLst>
                                            <p:cond delay="0"/>
                                          </p:stCondLst>
                                        </p:cTn>
                                        <p:tgtEl>
                                          <p:spTgt spid="3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7" nodeType="clickEffect">
                                  <p:stCondLst>
                                    <p:cond delay="0"/>
                                  </p:stCondLst>
                                  <p:childTnLst>
                                    <p:animMotion origin="layout" path="M 0.3388 0.0007 L 0.39232 0.0007 " pathEditMode="relative" rAng="0" ptsTypes="AA">
                                      <p:cBhvr>
                                        <p:cTn id="98" dur="2000" fill="hold"/>
                                        <p:tgtEl>
                                          <p:spTgt spid="31"/>
                                        </p:tgtEl>
                                        <p:attrNameLst>
                                          <p:attrName>ppt_x</p:attrName>
                                          <p:attrName>ppt_y</p:attrName>
                                        </p:attrNameLst>
                                      </p:cBhvr>
                                      <p:rCtr x="2669"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 presetClass="exit" presetSubtype="0" fill="hold" grpId="1" nodeType="withEffect">
                                  <p:stCondLst>
                                    <p:cond delay="0"/>
                                  </p:stCondLst>
                                  <p:childTnLst>
                                    <p:set>
                                      <p:cBhvr>
                                        <p:cTn id="109"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18" grpId="0"/>
      <p:bldP spid="19" grpId="0"/>
      <p:bldP spid="20" grpId="0"/>
      <p:bldP spid="21" grpId="0"/>
      <p:bldP spid="22" grpId="0"/>
      <p:bldP spid="23" grpId="0"/>
      <p:bldP spid="25" grpId="0"/>
      <p:bldP spid="26" grpId="0"/>
      <p:bldP spid="31" grpId="0" animBg="1"/>
      <p:bldP spid="31" grpId="1" animBg="1"/>
      <p:bldP spid="31" grpId="2" animBg="1"/>
      <p:bldP spid="31" grpId="3" animBg="1"/>
      <p:bldP spid="31" grpId="4" animBg="1"/>
      <p:bldP spid="31" grpId="5" animBg="1"/>
      <p:bldP spid="31" grpId="6" animBg="1"/>
      <p:bldP spid="31" grpId="7" animBg="1"/>
      <p:bldP spid="2" grpId="0"/>
      <p:bldP spid="2" grpId="1"/>
      <p:bldP spid="32" grpId="0"/>
      <p:bldP spid="32" grpId="1"/>
      <p:bldP spid="34" grpId="0"/>
      <p:bldP spid="34"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3</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238648" y="1812197"/>
            <a:ext cx="10095893" cy="15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just" defTabSz="914400" rtl="0" eaLnBrk="1" fontAlgn="auto" latinLnBrk="0" hangingPunct="1">
              <a:lnSpc>
                <a:spcPct val="150000"/>
              </a:lnSpc>
              <a:spcBef>
                <a:spcPts val="0"/>
              </a:spcBef>
              <a:spcAft>
                <a:spcPts val="1200"/>
              </a:spcAft>
              <a:buClrTx/>
              <a:buSzTx/>
              <a:buFontTx/>
              <a:buNone/>
              <a:tabLst/>
              <a:defRPr/>
            </a:pPr>
            <a:r>
              <a:rPr kumimoji="0" lang="en-US" altLang="en-US" sz="2000" b="1" i="0"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Question: </a:t>
            </a:r>
            <a:r>
              <a:rPr kumimoji="0" lang="en-US" altLang="en-US" sz="2000" b="0" i="1"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(Source: Final Exam previous semester)</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Using linear probing collision technique, insert the following keys into a hash table of size M, where M = 9.</a:t>
            </a:r>
          </a:p>
        </p:txBody>
      </p:sp>
      <p:graphicFrame>
        <p:nvGraphicFramePr>
          <p:cNvPr id="5" name="Table 4">
            <a:extLst>
              <a:ext uri="{FF2B5EF4-FFF2-40B4-BE49-F238E27FC236}">
                <a16:creationId xmlns:a16="http://schemas.microsoft.com/office/drawing/2014/main" id="{D77F01AA-6DE9-4F3D-8011-5CC7E85C7D8E}"/>
              </a:ext>
            </a:extLst>
          </p:cNvPr>
          <p:cNvGraphicFramePr>
            <a:graphicFrameLocks noGrp="1"/>
          </p:cNvGraphicFramePr>
          <p:nvPr/>
        </p:nvGraphicFramePr>
        <p:xfrm>
          <a:off x="3302394" y="3803661"/>
          <a:ext cx="4109514" cy="454443"/>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tblGrid>
              <a:tr h="454443">
                <a:tc>
                  <a:txBody>
                    <a:bodyPr/>
                    <a:lstStyle/>
                    <a:p>
                      <a:pPr algn="ctr"/>
                      <a:r>
                        <a:rPr lang="en-US" sz="1600" dirty="0">
                          <a:solidFill>
                            <a:schemeClr val="tx1">
                              <a:lumMod val="75000"/>
                              <a:lumOff val="25000"/>
                            </a:schemeClr>
                          </a:solidFill>
                        </a:rPr>
                        <a:t>2</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41</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37</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38</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bl>
          </a:graphicData>
        </a:graphic>
      </p:graphicFrame>
      <p:sp>
        <p:nvSpPr>
          <p:cNvPr id="7" name="TextBox 6">
            <a:extLst>
              <a:ext uri="{FF2B5EF4-FFF2-40B4-BE49-F238E27FC236}">
                <a16:creationId xmlns:a16="http://schemas.microsoft.com/office/drawing/2014/main" id="{81E341BD-4867-4ACF-ABD7-637C73AA8203}"/>
              </a:ext>
            </a:extLst>
          </p:cNvPr>
          <p:cNvSpPr txBox="1"/>
          <p:nvPr/>
        </p:nvSpPr>
        <p:spPr>
          <a:xfrm>
            <a:off x="2664630" y="3876993"/>
            <a:ext cx="5369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Key</a:t>
            </a:r>
          </a:p>
        </p:txBody>
      </p:sp>
    </p:spTree>
    <p:extLst>
      <p:ext uri="{BB962C8B-B14F-4D97-AF65-F5344CB8AC3E}">
        <p14:creationId xmlns:p14="http://schemas.microsoft.com/office/powerpoint/2010/main" val="30337394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Quadratic Probing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084544" y="1479140"/>
            <a:ext cx="10022912" cy="4857420"/>
          </a:xfrm>
          <a:prstGeom prst="rect">
            <a:avLst/>
          </a:prstGeom>
          <a:noFill/>
        </p:spPr>
        <p:txBody>
          <a:bodyPr wrap="square" rtlCol="0">
            <a:spAutoFit/>
          </a:bodyPr>
          <a:lstStyle/>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 quadratic probing, hashing performs a search operation and </a:t>
            </a:r>
            <a:r>
              <a:rPr kumimoji="0" lang="en-US" sz="1800" b="0" i="0" u="none" strike="noStrike" kern="1200" cap="none" spc="0" normalizeH="0" baseline="0" noProof="0" dirty="0">
                <a:ln>
                  <a:noFill/>
                </a:ln>
                <a:solidFill>
                  <a:srgbClr val="C00000"/>
                </a:solidFill>
                <a:effectLst/>
                <a:uLnTx/>
                <a:uFillTx/>
                <a:latin typeface="Segoe UI"/>
                <a:ea typeface="+mn-ea"/>
                <a:cs typeface="+mn-cs"/>
              </a:rPr>
              <a:t>probes for the next empty cell </a:t>
            </a:r>
            <a:r>
              <a:rPr kumimoji="0" lang="en-US" sz="1800" b="0" i="0" u="none" strike="noStrike" kern="1200" cap="none" spc="0" normalizeH="0" baseline="0" noProof="0" dirty="0">
                <a:ln>
                  <a:noFill/>
                </a:ln>
                <a:solidFill>
                  <a:srgbClr val="000000"/>
                </a:solidFill>
                <a:effectLst/>
                <a:uLnTx/>
                <a:uFillTx/>
                <a:latin typeface="Segoe UI"/>
                <a:ea typeface="+mn-ea"/>
                <a:cs typeface="+mn-cs"/>
              </a:rPr>
              <a:t>using following algorithm:</a:t>
            </a: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457200" marR="0" lvl="1" indent="-4572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Steps:</a:t>
            </a:r>
          </a:p>
          <a:p>
            <a:pPr marL="914400" marR="0" lvl="2"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If the slot hash(x) % array size is occupied, then we try (hash(x) + 1</a:t>
            </a:r>
            <a:r>
              <a:rPr kumimoji="0" lang="en-US" sz="1800" b="0" i="0" u="none" strike="noStrike" kern="1200" cap="none" spc="0" normalizeH="0" baseline="30000" noProof="0" dirty="0">
                <a:ln>
                  <a:noFill/>
                </a:ln>
                <a:solidFill>
                  <a:srgbClr val="000000"/>
                </a:solidFill>
                <a:effectLst/>
                <a:uLnTx/>
                <a:uFillTx/>
                <a:latin typeface="Segoe UI"/>
                <a:ea typeface="+mn-ea"/>
                <a:cs typeface="+mn-cs"/>
              </a:rPr>
              <a:t>2</a:t>
            </a:r>
            <a:r>
              <a:rPr kumimoji="0" lang="en-US" sz="1800" b="0" i="0" u="none" strike="noStrike" kern="1200" cap="none" spc="0" normalizeH="0" baseline="0" noProof="0" dirty="0">
                <a:ln>
                  <a:noFill/>
                </a:ln>
                <a:solidFill>
                  <a:srgbClr val="000000"/>
                </a:solidFill>
                <a:effectLst/>
                <a:uLnTx/>
                <a:uFillTx/>
                <a:latin typeface="Segoe UI"/>
                <a:ea typeface="+mn-ea"/>
                <a:cs typeface="+mn-cs"/>
              </a:rPr>
              <a:t>) % array size .</a:t>
            </a:r>
          </a:p>
          <a:p>
            <a:pPr marL="914400" marR="0" lvl="2"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If (hash(x) + 1</a:t>
            </a:r>
            <a:r>
              <a:rPr kumimoji="0" lang="en-US" sz="1800" b="0" i="0" u="none" strike="noStrike" kern="1200" cap="none" spc="0" normalizeH="0" baseline="30000" noProof="0" dirty="0">
                <a:ln>
                  <a:noFill/>
                </a:ln>
                <a:solidFill>
                  <a:srgbClr val="000000"/>
                </a:solidFill>
                <a:effectLst/>
                <a:uLnTx/>
                <a:uFillTx/>
                <a:latin typeface="Segoe UI"/>
                <a:ea typeface="+mn-ea"/>
                <a:cs typeface="+mn-cs"/>
              </a:rPr>
              <a:t>2</a:t>
            </a:r>
            <a:r>
              <a:rPr kumimoji="0" lang="en-US" sz="1800" b="0" i="0" u="none" strike="noStrike" kern="1200" cap="none" spc="0" normalizeH="0" baseline="0" noProof="0" dirty="0">
                <a:ln>
                  <a:noFill/>
                </a:ln>
                <a:solidFill>
                  <a:srgbClr val="000000"/>
                </a:solidFill>
                <a:effectLst/>
                <a:uLnTx/>
                <a:uFillTx/>
                <a:latin typeface="Segoe UI"/>
                <a:ea typeface="+mn-ea"/>
                <a:cs typeface="+mn-cs"/>
              </a:rPr>
              <a:t>) % array size is also occupied, then we try (hash(x) + 2</a:t>
            </a:r>
            <a:r>
              <a:rPr kumimoji="0" lang="en-US" sz="1800" b="0" i="0" u="none" strike="noStrike" kern="1200" cap="none" spc="0" normalizeH="0" baseline="30000" noProof="0" dirty="0">
                <a:ln>
                  <a:noFill/>
                </a:ln>
                <a:solidFill>
                  <a:srgbClr val="000000"/>
                </a:solidFill>
                <a:effectLst/>
                <a:uLnTx/>
                <a:uFillTx/>
                <a:latin typeface="Segoe UI"/>
                <a:ea typeface="+mn-ea"/>
                <a:cs typeface="+mn-cs"/>
              </a:rPr>
              <a:t>2</a:t>
            </a:r>
            <a:r>
              <a:rPr kumimoji="0" lang="en-US" sz="1800" b="0" i="0" u="none" strike="noStrike" kern="1200" cap="none" spc="0" normalizeH="0" baseline="0" noProof="0" dirty="0">
                <a:ln>
                  <a:noFill/>
                </a:ln>
                <a:solidFill>
                  <a:srgbClr val="000000"/>
                </a:solidFill>
                <a:effectLst/>
                <a:uLnTx/>
                <a:uFillTx/>
                <a:latin typeface="Segoe UI"/>
                <a:ea typeface="+mn-ea"/>
                <a:cs typeface="+mn-cs"/>
              </a:rPr>
              <a:t>) % array size .</a:t>
            </a:r>
          </a:p>
          <a:p>
            <a:pPr marL="914400" marR="0" lvl="2"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If (hash(x) + 2</a:t>
            </a:r>
            <a:r>
              <a:rPr kumimoji="0" lang="en-US" sz="1800" b="0" i="0" u="none" strike="noStrike" kern="1200" cap="none" spc="0" normalizeH="0" baseline="30000" noProof="0" dirty="0">
                <a:ln>
                  <a:noFill/>
                </a:ln>
                <a:solidFill>
                  <a:srgbClr val="000000"/>
                </a:solidFill>
                <a:effectLst/>
                <a:uLnTx/>
                <a:uFillTx/>
                <a:latin typeface="Segoe UI"/>
                <a:ea typeface="+mn-ea"/>
                <a:cs typeface="+mn-cs"/>
              </a:rPr>
              <a:t>2</a:t>
            </a:r>
            <a:r>
              <a:rPr kumimoji="0" lang="en-US" sz="1800" b="0" i="0" u="none" strike="noStrike" kern="1200" cap="none" spc="0" normalizeH="0" baseline="0" noProof="0" dirty="0">
                <a:ln>
                  <a:noFill/>
                </a:ln>
                <a:solidFill>
                  <a:srgbClr val="000000"/>
                </a:solidFill>
                <a:effectLst/>
                <a:uLnTx/>
                <a:uFillTx/>
                <a:latin typeface="Segoe UI"/>
                <a:ea typeface="+mn-ea"/>
                <a:cs typeface="+mn-cs"/>
              </a:rPr>
              <a:t>) % array size is also occupied, then we try (hash(x) + 3</a:t>
            </a:r>
            <a:r>
              <a:rPr kumimoji="0" lang="en-US" sz="1800" b="0" i="0" u="none" strike="noStrike" kern="1200" cap="none" spc="0" normalizeH="0" baseline="30000" noProof="0" dirty="0">
                <a:ln>
                  <a:noFill/>
                </a:ln>
                <a:solidFill>
                  <a:srgbClr val="000000"/>
                </a:solidFill>
                <a:effectLst/>
                <a:uLnTx/>
                <a:uFillTx/>
                <a:latin typeface="Segoe UI"/>
                <a:ea typeface="+mn-ea"/>
                <a:cs typeface="+mn-cs"/>
              </a:rPr>
              <a:t>2</a:t>
            </a:r>
            <a:r>
              <a:rPr kumimoji="0" lang="en-US" sz="1800" b="0" i="0" u="none" strike="noStrike" kern="1200" cap="none" spc="0" normalizeH="0" baseline="0" noProof="0" dirty="0">
                <a:ln>
                  <a:noFill/>
                </a:ln>
                <a:solidFill>
                  <a:srgbClr val="000000"/>
                </a:solidFill>
                <a:effectLst/>
                <a:uLnTx/>
                <a:uFillTx/>
                <a:latin typeface="Segoe UI"/>
                <a:ea typeface="+mn-ea"/>
                <a:cs typeface="+mn-cs"/>
              </a:rPr>
              <a:t>) % array size .</a:t>
            </a:r>
          </a:p>
          <a:p>
            <a:pPr marL="914400" marR="0" lvl="2" indent="-457200" algn="just" defTabSz="914400" rtl="0" eaLnBrk="1" fontAlgn="auto" latinLnBrk="0" hangingPunct="1">
              <a:lnSpc>
                <a:spcPct val="150000"/>
              </a:lnSpc>
              <a:spcBef>
                <a:spcPts val="0"/>
              </a:spcBef>
              <a:spcAft>
                <a:spcPts val="120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This process is repeated for all the values of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i</a:t>
            </a:r>
            <a:r>
              <a:rPr kumimoji="0" lang="en-US" sz="1800" b="0" i="0" u="none" strike="noStrike" kern="1200" cap="none" spc="0" normalizeH="0" baseline="0" noProof="0" dirty="0">
                <a:ln>
                  <a:noFill/>
                </a:ln>
                <a:solidFill>
                  <a:srgbClr val="000000"/>
                </a:solidFill>
                <a:effectLst/>
                <a:uLnTx/>
                <a:uFillTx/>
                <a:latin typeface="Segoe UI"/>
                <a:ea typeface="+mn-ea"/>
                <a:cs typeface="+mn-cs"/>
              </a:rPr>
              <a:t> until an empty slot is found.</a:t>
            </a:r>
          </a:p>
        </p:txBody>
      </p:sp>
      <p:sp>
        <p:nvSpPr>
          <p:cNvPr id="2" name="Rectangle 1">
            <a:extLst>
              <a:ext uri="{FF2B5EF4-FFF2-40B4-BE49-F238E27FC236}">
                <a16:creationId xmlns:a16="http://schemas.microsoft.com/office/drawing/2014/main" id="{77CF0824-9739-4781-9C04-E8C276261E26}"/>
              </a:ext>
            </a:extLst>
          </p:cNvPr>
          <p:cNvSpPr/>
          <p:nvPr/>
        </p:nvSpPr>
        <p:spPr>
          <a:xfrm>
            <a:off x="3144095" y="2753033"/>
            <a:ext cx="5532699" cy="675968"/>
          </a:xfrm>
          <a:prstGeom prst="rect">
            <a:avLst/>
          </a:prstGeom>
          <a:solidFill>
            <a:schemeClr val="accent3">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lumMod val="75000"/>
                    <a:lumOff val="25000"/>
                  </a:srgbClr>
                </a:solidFill>
                <a:effectLst/>
                <a:uLnTx/>
                <a:uFillTx/>
                <a:latin typeface="Segoe UI"/>
                <a:ea typeface="+mn-ea"/>
                <a:cs typeface="+mn-cs"/>
              </a:rPr>
              <a:t>( Hash value + i</a:t>
            </a:r>
            <a:r>
              <a:rPr kumimoji="0" lang="en-US" sz="1800" b="1" i="0" u="none" strike="noStrike" kern="1200" cap="none" spc="0" normalizeH="0" baseline="30000" noProof="0" dirty="0">
                <a:ln>
                  <a:noFill/>
                </a:ln>
                <a:solidFill>
                  <a:srgbClr val="000000">
                    <a:lumMod val="75000"/>
                    <a:lumOff val="25000"/>
                  </a:srgbClr>
                </a:solidFill>
                <a:effectLst/>
                <a:uLnTx/>
                <a:uFillTx/>
                <a:latin typeface="Segoe UI"/>
                <a:ea typeface="+mn-ea"/>
                <a:cs typeface="+mn-cs"/>
              </a:rPr>
              <a:t>2</a:t>
            </a:r>
            <a:r>
              <a:rPr kumimoji="0" lang="en-US" sz="1800" b="1" i="0" u="none" strike="noStrike" kern="1200" cap="none" spc="0" normalizeH="0" baseline="0" noProof="0" dirty="0">
                <a:ln>
                  <a:noFill/>
                </a:ln>
                <a:solidFill>
                  <a:srgbClr val="000000">
                    <a:lumMod val="75000"/>
                    <a:lumOff val="25000"/>
                  </a:srgbClr>
                </a:solidFill>
                <a:effectLst/>
                <a:uLnTx/>
                <a:uFillTx/>
                <a:latin typeface="Segoe UI"/>
                <a:ea typeface="+mn-ea"/>
                <a:cs typeface="+mn-cs"/>
              </a:rPr>
              <a:t> ) mod (table_ size) with </a:t>
            </a:r>
            <a:r>
              <a:rPr kumimoji="0" lang="en-US" sz="1800" b="1" i="0" u="none" strike="noStrike" kern="1200" cap="none" spc="0" normalizeH="0" baseline="0" noProof="0" dirty="0" err="1">
                <a:ln>
                  <a:noFill/>
                </a:ln>
                <a:solidFill>
                  <a:srgbClr val="000000">
                    <a:lumMod val="75000"/>
                    <a:lumOff val="25000"/>
                  </a:srgbClr>
                </a:solidFill>
                <a:effectLst/>
                <a:uLnTx/>
                <a:uFillTx/>
                <a:latin typeface="Segoe UI"/>
                <a:ea typeface="+mn-ea"/>
                <a:cs typeface="+mn-cs"/>
              </a:rPr>
              <a:t>i</a:t>
            </a:r>
            <a:r>
              <a:rPr kumimoji="0" lang="en-US" sz="1800" b="1" i="0" u="none" strike="noStrike" kern="1200" cap="none" spc="0" normalizeH="0" baseline="0" noProof="0" dirty="0">
                <a:ln>
                  <a:noFill/>
                </a:ln>
                <a:solidFill>
                  <a:srgbClr val="000000">
                    <a:lumMod val="75000"/>
                    <a:lumOff val="25000"/>
                  </a:srgbClr>
                </a:solidFill>
                <a:effectLst/>
                <a:uLnTx/>
                <a:uFillTx/>
                <a:latin typeface="Segoe UI"/>
                <a:ea typeface="+mn-ea"/>
                <a:cs typeface="+mn-cs"/>
              </a:rPr>
              <a:t>=1,2,3..</a:t>
            </a:r>
          </a:p>
        </p:txBody>
      </p:sp>
    </p:spTree>
    <p:extLst>
      <p:ext uri="{BB962C8B-B14F-4D97-AF65-F5344CB8AC3E}">
        <p14:creationId xmlns:p14="http://schemas.microsoft.com/office/powerpoint/2010/main" val="33373095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Quadratic Probing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566937" y="4573872"/>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Insert the key into hash table</a:t>
            </a:r>
          </a:p>
        </p:txBody>
      </p:sp>
      <p:graphicFrame>
        <p:nvGraphicFramePr>
          <p:cNvPr id="6" name="Table 4">
            <a:extLst>
              <a:ext uri="{FF2B5EF4-FFF2-40B4-BE49-F238E27FC236}">
                <a16:creationId xmlns:a16="http://schemas.microsoft.com/office/drawing/2014/main" id="{9BB7B40A-35B7-4957-BA2A-1CF4657001A0}"/>
              </a:ext>
            </a:extLst>
          </p:cNvPr>
          <p:cNvGraphicFramePr>
            <a:graphicFrameLocks noGrp="1"/>
          </p:cNvGraphicFramePr>
          <p:nvPr/>
        </p:nvGraphicFramePr>
        <p:xfrm>
          <a:off x="5457959" y="1611486"/>
          <a:ext cx="5479352" cy="454443"/>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gridCol w="684919">
                  <a:extLst>
                    <a:ext uri="{9D8B030D-6E8A-4147-A177-3AD203B41FA5}">
                      <a16:colId xmlns:a16="http://schemas.microsoft.com/office/drawing/2014/main" val="752769869"/>
                    </a:ext>
                  </a:extLst>
                </a:gridCol>
                <a:gridCol w="684919">
                  <a:extLst>
                    <a:ext uri="{9D8B030D-6E8A-4147-A177-3AD203B41FA5}">
                      <a16:colId xmlns:a16="http://schemas.microsoft.com/office/drawing/2014/main" val="3659747083"/>
                    </a:ext>
                  </a:extLst>
                </a:gridCol>
              </a:tblGrid>
              <a:tr h="454443">
                <a:tc>
                  <a:txBody>
                    <a:bodyPr/>
                    <a:lstStyle/>
                    <a:p>
                      <a:pPr algn="ctr"/>
                      <a:r>
                        <a:rPr lang="en-US" sz="1600" dirty="0">
                          <a:solidFill>
                            <a:schemeClr val="tx1">
                              <a:lumMod val="75000"/>
                              <a:lumOff val="25000"/>
                            </a:schemeClr>
                          </a:solidFill>
                        </a:rPr>
                        <a:t>456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104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273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316</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bl>
          </a:graphicData>
        </a:graphic>
      </p:graphicFrame>
      <p:sp>
        <p:nvSpPr>
          <p:cNvPr id="7" name="TextBox 6">
            <a:extLst>
              <a:ext uri="{FF2B5EF4-FFF2-40B4-BE49-F238E27FC236}">
                <a16:creationId xmlns:a16="http://schemas.microsoft.com/office/drawing/2014/main" id="{86DC481B-49EE-4893-B948-E9588DD952CA}"/>
              </a:ext>
            </a:extLst>
          </p:cNvPr>
          <p:cNvSpPr txBox="1"/>
          <p:nvPr/>
        </p:nvSpPr>
        <p:spPr>
          <a:xfrm>
            <a:off x="4203270" y="1684819"/>
            <a:ext cx="14341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Original data</a:t>
            </a:r>
          </a:p>
        </p:txBody>
      </p:sp>
      <p:graphicFrame>
        <p:nvGraphicFramePr>
          <p:cNvPr id="8" name="Table 4">
            <a:extLst>
              <a:ext uri="{FF2B5EF4-FFF2-40B4-BE49-F238E27FC236}">
                <a16:creationId xmlns:a16="http://schemas.microsoft.com/office/drawing/2014/main" id="{37CD678C-6AC2-49CE-9669-A81F332E1E78}"/>
              </a:ext>
            </a:extLst>
          </p:cNvPr>
          <p:cNvGraphicFramePr>
            <a:graphicFrameLocks noGrp="1"/>
          </p:cNvGraphicFramePr>
          <p:nvPr/>
        </p:nvGraphicFramePr>
        <p:xfrm>
          <a:off x="5457959" y="2693003"/>
          <a:ext cx="5479352" cy="1363329"/>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gridCol w="684919">
                  <a:extLst>
                    <a:ext uri="{9D8B030D-6E8A-4147-A177-3AD203B41FA5}">
                      <a16:colId xmlns:a16="http://schemas.microsoft.com/office/drawing/2014/main" val="752769869"/>
                    </a:ext>
                  </a:extLst>
                </a:gridCol>
                <a:gridCol w="684919">
                  <a:extLst>
                    <a:ext uri="{9D8B030D-6E8A-4147-A177-3AD203B41FA5}">
                      <a16:colId xmlns:a16="http://schemas.microsoft.com/office/drawing/2014/main" val="3659747083"/>
                    </a:ext>
                  </a:extLst>
                </a:gridCol>
              </a:tblGrid>
              <a:tr h="454443">
                <a:tc>
                  <a:txBody>
                    <a:bodyPr/>
                    <a:lstStyle/>
                    <a:p>
                      <a:pPr algn="ctr"/>
                      <a:r>
                        <a:rPr lang="en-US" sz="1600" dirty="0">
                          <a:solidFill>
                            <a:schemeClr val="tx1">
                              <a:lumMod val="75000"/>
                              <a:lumOff val="25000"/>
                            </a:schemeClr>
                          </a:solidFill>
                        </a:rPr>
                        <a:t>456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104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273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316</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r h="454443">
                <a:tc gridSpan="8">
                  <a:txBody>
                    <a:bodyPr/>
                    <a:lstStyle/>
                    <a:p>
                      <a:pPr algn="ctr"/>
                      <a:r>
                        <a:rPr lang="en-US" sz="1600" b="1" dirty="0">
                          <a:solidFill>
                            <a:schemeClr val="tx1">
                              <a:lumMod val="75000"/>
                              <a:lumOff val="25000"/>
                            </a:schemeClr>
                          </a:solidFill>
                        </a:rPr>
                        <a:t>Key % array size</a:t>
                      </a:r>
                    </a:p>
                  </a:txBody>
                  <a:tcPr>
                    <a:cell3D prstMaterial="dkEdge">
                      <a:bevel prst="coolSlant"/>
                      <a:lightRig rig="flood" dir="t"/>
                    </a:cell3D>
                    <a:no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115981570"/>
                  </a:ext>
                </a:extLst>
              </a:tr>
              <a:tr h="454443">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5</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8</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8</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4</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3</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extLst>
                  <a:ext uri="{0D108BD9-81ED-4DB2-BD59-A6C34878D82A}">
                    <a16:rowId xmlns:a16="http://schemas.microsoft.com/office/drawing/2014/main" val="2843566630"/>
                  </a:ext>
                </a:extLst>
              </a:tr>
            </a:tbl>
          </a:graphicData>
        </a:graphic>
      </p:graphicFrame>
      <p:sp>
        <p:nvSpPr>
          <p:cNvPr id="9" name="TextBox 8">
            <a:extLst>
              <a:ext uri="{FF2B5EF4-FFF2-40B4-BE49-F238E27FC236}">
                <a16:creationId xmlns:a16="http://schemas.microsoft.com/office/drawing/2014/main" id="{30973732-D96B-4476-B0B9-C87C316F8890}"/>
              </a:ext>
            </a:extLst>
          </p:cNvPr>
          <p:cNvSpPr txBox="1"/>
          <p:nvPr/>
        </p:nvSpPr>
        <p:spPr>
          <a:xfrm>
            <a:off x="4203270" y="2752029"/>
            <a:ext cx="14341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Original data</a:t>
            </a:r>
          </a:p>
        </p:txBody>
      </p:sp>
      <p:graphicFrame>
        <p:nvGraphicFramePr>
          <p:cNvPr id="12" name="Table 11">
            <a:extLst>
              <a:ext uri="{FF2B5EF4-FFF2-40B4-BE49-F238E27FC236}">
                <a16:creationId xmlns:a16="http://schemas.microsoft.com/office/drawing/2014/main" id="{4D98847A-A4E3-4853-8822-C8CA07076FA5}"/>
              </a:ext>
            </a:extLst>
          </p:cNvPr>
          <p:cNvGraphicFramePr>
            <a:graphicFrameLocks noGrp="1"/>
          </p:cNvGraphicFramePr>
          <p:nvPr/>
        </p:nvGraphicFramePr>
        <p:xfrm>
          <a:off x="5457958" y="4865404"/>
          <a:ext cx="6276840" cy="932795"/>
        </p:xfrm>
        <a:graphic>
          <a:graphicData uri="http://schemas.openxmlformats.org/drawingml/2006/table">
            <a:tbl>
              <a:tblPr firstRow="1" firstCol="1" bandRow="1">
                <a:tableStyleId>{C083E6E3-FA7D-4D7B-A595-EF9225AFEA82}</a:tableStyleId>
              </a:tblPr>
              <a:tblGrid>
                <a:gridCol w="627684">
                  <a:extLst>
                    <a:ext uri="{9D8B030D-6E8A-4147-A177-3AD203B41FA5}">
                      <a16:colId xmlns:a16="http://schemas.microsoft.com/office/drawing/2014/main" val="2907689266"/>
                    </a:ext>
                  </a:extLst>
                </a:gridCol>
                <a:gridCol w="627684">
                  <a:extLst>
                    <a:ext uri="{9D8B030D-6E8A-4147-A177-3AD203B41FA5}">
                      <a16:colId xmlns:a16="http://schemas.microsoft.com/office/drawing/2014/main" val="2313912345"/>
                    </a:ext>
                  </a:extLst>
                </a:gridCol>
                <a:gridCol w="627684">
                  <a:extLst>
                    <a:ext uri="{9D8B030D-6E8A-4147-A177-3AD203B41FA5}">
                      <a16:colId xmlns:a16="http://schemas.microsoft.com/office/drawing/2014/main" val="1264547695"/>
                    </a:ext>
                  </a:extLst>
                </a:gridCol>
                <a:gridCol w="627684">
                  <a:extLst>
                    <a:ext uri="{9D8B030D-6E8A-4147-A177-3AD203B41FA5}">
                      <a16:colId xmlns:a16="http://schemas.microsoft.com/office/drawing/2014/main" val="2722499790"/>
                    </a:ext>
                  </a:extLst>
                </a:gridCol>
                <a:gridCol w="627684">
                  <a:extLst>
                    <a:ext uri="{9D8B030D-6E8A-4147-A177-3AD203B41FA5}">
                      <a16:colId xmlns:a16="http://schemas.microsoft.com/office/drawing/2014/main" val="792237453"/>
                    </a:ext>
                  </a:extLst>
                </a:gridCol>
                <a:gridCol w="627684">
                  <a:extLst>
                    <a:ext uri="{9D8B030D-6E8A-4147-A177-3AD203B41FA5}">
                      <a16:colId xmlns:a16="http://schemas.microsoft.com/office/drawing/2014/main" val="225651005"/>
                    </a:ext>
                  </a:extLst>
                </a:gridCol>
                <a:gridCol w="627684">
                  <a:extLst>
                    <a:ext uri="{9D8B030D-6E8A-4147-A177-3AD203B41FA5}">
                      <a16:colId xmlns:a16="http://schemas.microsoft.com/office/drawing/2014/main" val="2951672812"/>
                    </a:ext>
                  </a:extLst>
                </a:gridCol>
                <a:gridCol w="627684">
                  <a:extLst>
                    <a:ext uri="{9D8B030D-6E8A-4147-A177-3AD203B41FA5}">
                      <a16:colId xmlns:a16="http://schemas.microsoft.com/office/drawing/2014/main" val="3987597439"/>
                    </a:ext>
                  </a:extLst>
                </a:gridCol>
                <a:gridCol w="627684">
                  <a:extLst>
                    <a:ext uri="{9D8B030D-6E8A-4147-A177-3AD203B41FA5}">
                      <a16:colId xmlns:a16="http://schemas.microsoft.com/office/drawing/2014/main" val="2334177599"/>
                    </a:ext>
                  </a:extLst>
                </a:gridCol>
                <a:gridCol w="627684">
                  <a:extLst>
                    <a:ext uri="{9D8B030D-6E8A-4147-A177-3AD203B41FA5}">
                      <a16:colId xmlns:a16="http://schemas.microsoft.com/office/drawing/2014/main" val="1245201850"/>
                    </a:ext>
                  </a:extLst>
                </a:gridCol>
              </a:tblGrid>
              <a:tr h="489923">
                <a:tc>
                  <a:txBody>
                    <a:bodyPr/>
                    <a:lstStyle/>
                    <a:p>
                      <a:pPr marL="0" marR="0" algn="ctr">
                        <a:lnSpc>
                          <a:spcPct val="150000"/>
                        </a:lnSpc>
                        <a:spcBef>
                          <a:spcPts val="0"/>
                        </a:spcBef>
                        <a:spcAft>
                          <a:spcPts val="0"/>
                        </a:spcAft>
                      </a:pPr>
                      <a:r>
                        <a:rPr lang="en-US" sz="1800" b="1" dirty="0">
                          <a:solidFill>
                            <a:schemeClr val="tx1"/>
                          </a:solidFill>
                          <a:effectLst/>
                        </a:rPr>
                        <a:t>0</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1</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2</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3</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rPr>
                        <a:t>4</a:t>
                      </a:r>
                      <a:endParaRPr lang="en-US" sz="1800" b="1" kern="1200" dirty="0">
                        <a:solidFill>
                          <a:schemeClr val="tx1"/>
                        </a:solidFill>
                        <a:effectLst/>
                        <a:latin typeface="+mn-lt"/>
                        <a:ea typeface="+mn-ea"/>
                        <a:cs typeface="+mn-cs"/>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rPr>
                        <a:t>5</a:t>
                      </a:r>
                      <a:endParaRPr lang="en-US" sz="1800" b="1" kern="1200" dirty="0">
                        <a:solidFill>
                          <a:schemeClr val="tx1"/>
                        </a:solidFill>
                        <a:effectLst/>
                        <a:latin typeface="+mn-lt"/>
                        <a:ea typeface="+mn-ea"/>
                        <a:cs typeface="+mn-cs"/>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6</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7</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8</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9</a:t>
                      </a:r>
                    </a:p>
                  </a:txBody>
                  <a:tcPr marL="68580" marR="68580" marT="0" marB="0">
                    <a:cell3D prstMaterial="dkEdge">
                      <a:bevel w="25400" h="25400" prst="angle"/>
                      <a:lightRig rig="flood" dir="t"/>
                    </a:cell3D>
                  </a:tcPr>
                </a:tc>
                <a:extLst>
                  <a:ext uri="{0D108BD9-81ED-4DB2-BD59-A6C34878D82A}">
                    <a16:rowId xmlns:a16="http://schemas.microsoft.com/office/drawing/2014/main" val="2904763624"/>
                  </a:ext>
                </a:extLst>
              </a:tr>
              <a:tr h="442872">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extLst>
                  <a:ext uri="{0D108BD9-81ED-4DB2-BD59-A6C34878D82A}">
                    <a16:rowId xmlns:a16="http://schemas.microsoft.com/office/drawing/2014/main" val="423158786"/>
                  </a:ext>
                </a:extLst>
              </a:tr>
            </a:tbl>
          </a:graphicData>
        </a:graphic>
      </p:graphicFrame>
      <p:sp>
        <p:nvSpPr>
          <p:cNvPr id="13" name="TextBox 12">
            <a:extLst>
              <a:ext uri="{FF2B5EF4-FFF2-40B4-BE49-F238E27FC236}">
                <a16:creationId xmlns:a16="http://schemas.microsoft.com/office/drawing/2014/main" id="{AC695BFF-2606-4890-B9A0-1A03D8333245}"/>
              </a:ext>
            </a:extLst>
          </p:cNvPr>
          <p:cNvSpPr txBox="1"/>
          <p:nvPr/>
        </p:nvSpPr>
        <p:spPr>
          <a:xfrm>
            <a:off x="4876431" y="5376666"/>
            <a:ext cx="580608"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Data</a:t>
            </a:r>
          </a:p>
        </p:txBody>
      </p:sp>
      <p:sp>
        <p:nvSpPr>
          <p:cNvPr id="14" name="TextBox 13">
            <a:extLst>
              <a:ext uri="{FF2B5EF4-FFF2-40B4-BE49-F238E27FC236}">
                <a16:creationId xmlns:a16="http://schemas.microsoft.com/office/drawing/2014/main" id="{478523C5-47A2-4D85-92B2-94DA90A36568}"/>
              </a:ext>
            </a:extLst>
          </p:cNvPr>
          <p:cNvSpPr txBox="1"/>
          <p:nvPr/>
        </p:nvSpPr>
        <p:spPr>
          <a:xfrm>
            <a:off x="4799487" y="4979918"/>
            <a:ext cx="65755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Index</a:t>
            </a:r>
          </a:p>
        </p:txBody>
      </p:sp>
      <p:sp>
        <p:nvSpPr>
          <p:cNvPr id="16" name="TextBox 15">
            <a:extLst>
              <a:ext uri="{FF2B5EF4-FFF2-40B4-BE49-F238E27FC236}">
                <a16:creationId xmlns:a16="http://schemas.microsoft.com/office/drawing/2014/main" id="{30922A2E-52DB-4B67-BADC-745431B251BD}"/>
              </a:ext>
            </a:extLst>
          </p:cNvPr>
          <p:cNvSpPr txBox="1"/>
          <p:nvPr/>
        </p:nvSpPr>
        <p:spPr>
          <a:xfrm>
            <a:off x="9260107"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456</a:t>
            </a:r>
          </a:p>
        </p:txBody>
      </p:sp>
      <p:sp>
        <p:nvSpPr>
          <p:cNvPr id="17" name="TextBox 16">
            <a:extLst>
              <a:ext uri="{FF2B5EF4-FFF2-40B4-BE49-F238E27FC236}">
                <a16:creationId xmlns:a16="http://schemas.microsoft.com/office/drawing/2014/main" id="{760532F9-D668-4D92-8EA6-94672088103B}"/>
              </a:ext>
            </a:extLst>
          </p:cNvPr>
          <p:cNvSpPr txBox="1"/>
          <p:nvPr/>
        </p:nvSpPr>
        <p:spPr>
          <a:xfrm>
            <a:off x="11138985"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428</a:t>
            </a:r>
          </a:p>
        </p:txBody>
      </p:sp>
      <p:sp>
        <p:nvSpPr>
          <p:cNvPr id="18" name="TextBox 17">
            <a:extLst>
              <a:ext uri="{FF2B5EF4-FFF2-40B4-BE49-F238E27FC236}">
                <a16:creationId xmlns:a16="http://schemas.microsoft.com/office/drawing/2014/main" id="{9E90EC71-7AA0-4C3D-82EE-227765275ABB}"/>
              </a:ext>
            </a:extLst>
          </p:cNvPr>
          <p:cNvSpPr txBox="1"/>
          <p:nvPr/>
        </p:nvSpPr>
        <p:spPr>
          <a:xfrm>
            <a:off x="10512692"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268</a:t>
            </a:r>
          </a:p>
        </p:txBody>
      </p:sp>
      <p:sp>
        <p:nvSpPr>
          <p:cNvPr id="19" name="TextBox 18">
            <a:extLst>
              <a:ext uri="{FF2B5EF4-FFF2-40B4-BE49-F238E27FC236}">
                <a16:creationId xmlns:a16="http://schemas.microsoft.com/office/drawing/2014/main" id="{717EE53A-499C-4DEA-8E1A-86CE6F7A3A13}"/>
              </a:ext>
            </a:extLst>
          </p:cNvPr>
          <p:cNvSpPr txBox="1"/>
          <p:nvPr/>
        </p:nvSpPr>
        <p:spPr>
          <a:xfrm>
            <a:off x="8648100"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235</a:t>
            </a:r>
          </a:p>
        </p:txBody>
      </p:sp>
      <p:sp>
        <p:nvSpPr>
          <p:cNvPr id="20" name="TextBox 19">
            <a:extLst>
              <a:ext uri="{FF2B5EF4-FFF2-40B4-BE49-F238E27FC236}">
                <a16:creationId xmlns:a16="http://schemas.microsoft.com/office/drawing/2014/main" id="{A580F6FF-DC2C-46C5-A1BB-D4798A35DFA2}"/>
              </a:ext>
            </a:extLst>
          </p:cNvPr>
          <p:cNvSpPr txBox="1"/>
          <p:nvPr/>
        </p:nvSpPr>
        <p:spPr>
          <a:xfrm>
            <a:off x="7392089"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273</a:t>
            </a:r>
          </a:p>
        </p:txBody>
      </p:sp>
      <p:sp>
        <p:nvSpPr>
          <p:cNvPr id="21" name="TextBox 20">
            <a:extLst>
              <a:ext uri="{FF2B5EF4-FFF2-40B4-BE49-F238E27FC236}">
                <a16:creationId xmlns:a16="http://schemas.microsoft.com/office/drawing/2014/main" id="{62EB7719-E16B-41CD-8512-248646CA0E07}"/>
              </a:ext>
            </a:extLst>
          </p:cNvPr>
          <p:cNvSpPr txBox="1"/>
          <p:nvPr/>
        </p:nvSpPr>
        <p:spPr>
          <a:xfrm>
            <a:off x="8027842"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104</a:t>
            </a:r>
          </a:p>
        </p:txBody>
      </p:sp>
      <p:sp>
        <p:nvSpPr>
          <p:cNvPr id="22" name="TextBox 21">
            <a:extLst>
              <a:ext uri="{FF2B5EF4-FFF2-40B4-BE49-F238E27FC236}">
                <a16:creationId xmlns:a16="http://schemas.microsoft.com/office/drawing/2014/main" id="{8372C93F-341C-4142-9CE2-4CEC9850770D}"/>
              </a:ext>
            </a:extLst>
          </p:cNvPr>
          <p:cNvSpPr txBox="1"/>
          <p:nvPr/>
        </p:nvSpPr>
        <p:spPr>
          <a:xfrm>
            <a:off x="5552983" y="5390056"/>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316</a:t>
            </a:r>
          </a:p>
        </p:txBody>
      </p:sp>
      <p:sp>
        <p:nvSpPr>
          <p:cNvPr id="23" name="TextBox 22">
            <a:extLst>
              <a:ext uri="{FF2B5EF4-FFF2-40B4-BE49-F238E27FC236}">
                <a16:creationId xmlns:a16="http://schemas.microsoft.com/office/drawing/2014/main" id="{20DDC012-6CA5-483E-A69C-C14BE8E4454D}"/>
              </a:ext>
            </a:extLst>
          </p:cNvPr>
          <p:cNvSpPr txBox="1"/>
          <p:nvPr/>
        </p:nvSpPr>
        <p:spPr>
          <a:xfrm>
            <a:off x="9886399" y="538691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126</a:t>
            </a:r>
          </a:p>
        </p:txBody>
      </p:sp>
      <p:sp>
        <p:nvSpPr>
          <p:cNvPr id="24" name="TextBox 23">
            <a:extLst>
              <a:ext uri="{FF2B5EF4-FFF2-40B4-BE49-F238E27FC236}">
                <a16:creationId xmlns:a16="http://schemas.microsoft.com/office/drawing/2014/main" id="{6C361F40-FBE9-48E2-BC69-5407E7430A9E}"/>
              </a:ext>
            </a:extLst>
          </p:cNvPr>
          <p:cNvSpPr txBox="1"/>
          <p:nvPr/>
        </p:nvSpPr>
        <p:spPr>
          <a:xfrm>
            <a:off x="7977042" y="4507144"/>
            <a:ext cx="11007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Hash Table</a:t>
            </a:r>
          </a:p>
        </p:txBody>
      </p:sp>
      <p:sp>
        <p:nvSpPr>
          <p:cNvPr id="25" name="TextBox 24">
            <a:extLst>
              <a:ext uri="{FF2B5EF4-FFF2-40B4-BE49-F238E27FC236}">
                <a16:creationId xmlns:a16="http://schemas.microsoft.com/office/drawing/2014/main" id="{5D077636-92C2-4A99-89C9-0CC075A18EBC}"/>
              </a:ext>
            </a:extLst>
          </p:cNvPr>
          <p:cNvSpPr txBox="1"/>
          <p:nvPr/>
        </p:nvSpPr>
        <p:spPr>
          <a:xfrm>
            <a:off x="566937" y="2683344"/>
            <a:ext cx="3549788"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Calculate the hash value for all keys.</a:t>
            </a:r>
          </a:p>
        </p:txBody>
      </p:sp>
      <p:sp>
        <p:nvSpPr>
          <p:cNvPr id="26" name="TextBox 25">
            <a:extLst>
              <a:ext uri="{FF2B5EF4-FFF2-40B4-BE49-F238E27FC236}">
                <a16:creationId xmlns:a16="http://schemas.microsoft.com/office/drawing/2014/main" id="{7F2C7034-6FC5-4D47-891E-F9378BF23031}"/>
              </a:ext>
            </a:extLst>
          </p:cNvPr>
          <p:cNvSpPr txBox="1"/>
          <p:nvPr/>
        </p:nvSpPr>
        <p:spPr>
          <a:xfrm>
            <a:off x="4023762" y="3654827"/>
            <a:ext cx="14341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Hash value</a:t>
            </a:r>
          </a:p>
        </p:txBody>
      </p:sp>
      <p:sp>
        <p:nvSpPr>
          <p:cNvPr id="31" name="Up Arrow 44">
            <a:extLst>
              <a:ext uri="{FF2B5EF4-FFF2-40B4-BE49-F238E27FC236}">
                <a16:creationId xmlns:a16="http://schemas.microsoft.com/office/drawing/2014/main" id="{8F2C0D31-F89E-45B6-B562-29A4D44B9B96}"/>
              </a:ext>
            </a:extLst>
          </p:cNvPr>
          <p:cNvSpPr/>
          <p:nvPr/>
        </p:nvSpPr>
        <p:spPr>
          <a:xfrm rot="10800000" flipH="1">
            <a:off x="5680255" y="2394813"/>
            <a:ext cx="237672" cy="22860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EC44E6C-24F1-43E4-A9C0-8587B65031AF}"/>
              </a:ext>
            </a:extLst>
          </p:cNvPr>
          <p:cNvSpPr txBox="1"/>
          <p:nvPr/>
        </p:nvSpPr>
        <p:spPr>
          <a:xfrm>
            <a:off x="10563184" y="5587072"/>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
        <p:nvSpPr>
          <p:cNvPr id="32" name="TextBox 31">
            <a:extLst>
              <a:ext uri="{FF2B5EF4-FFF2-40B4-BE49-F238E27FC236}">
                <a16:creationId xmlns:a16="http://schemas.microsoft.com/office/drawing/2014/main" id="{A31621DA-420A-422D-9D64-C4CF3CA87ACA}"/>
              </a:ext>
            </a:extLst>
          </p:cNvPr>
          <p:cNvSpPr txBox="1"/>
          <p:nvPr/>
        </p:nvSpPr>
        <p:spPr>
          <a:xfrm>
            <a:off x="9324885" y="5587072"/>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
        <p:nvSpPr>
          <p:cNvPr id="34" name="TextBox 33">
            <a:extLst>
              <a:ext uri="{FF2B5EF4-FFF2-40B4-BE49-F238E27FC236}">
                <a16:creationId xmlns:a16="http://schemas.microsoft.com/office/drawing/2014/main" id="{81EF9324-C6ED-455E-8EA8-1A4FC31CEE4C}"/>
              </a:ext>
            </a:extLst>
          </p:cNvPr>
          <p:cNvSpPr txBox="1"/>
          <p:nvPr/>
        </p:nvSpPr>
        <p:spPr>
          <a:xfrm>
            <a:off x="9324885" y="5572956"/>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
        <p:nvSpPr>
          <p:cNvPr id="27" name="TextBox 26">
            <a:extLst>
              <a:ext uri="{FF2B5EF4-FFF2-40B4-BE49-F238E27FC236}">
                <a16:creationId xmlns:a16="http://schemas.microsoft.com/office/drawing/2014/main" id="{57D89052-4AA6-4CA1-81E5-AA08614D7607}"/>
              </a:ext>
            </a:extLst>
          </p:cNvPr>
          <p:cNvSpPr txBox="1"/>
          <p:nvPr/>
        </p:nvSpPr>
        <p:spPr>
          <a:xfrm>
            <a:off x="566018" y="4879611"/>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Segoe UI"/>
                <a:ea typeface="+mn-ea"/>
                <a:cs typeface="+mn-cs"/>
              </a:rPr>
              <a:t>(hash (428) + 1</a:t>
            </a:r>
            <a:r>
              <a:rPr kumimoji="0" lang="en-US" sz="1400" b="1" i="0" u="none" strike="noStrike" kern="1200" cap="none" spc="0" normalizeH="0" baseline="30000" noProof="0" dirty="0">
                <a:ln>
                  <a:noFill/>
                </a:ln>
                <a:solidFill>
                  <a:srgbClr val="C00000"/>
                </a:solidFill>
                <a:effectLst/>
                <a:uLnTx/>
                <a:uFillTx/>
                <a:latin typeface="Segoe UI"/>
                <a:ea typeface="+mn-ea"/>
                <a:cs typeface="+mn-cs"/>
              </a:rPr>
              <a:t>2 </a:t>
            </a:r>
            <a:r>
              <a:rPr kumimoji="0" lang="en-US" sz="1400" b="1" i="0" u="none" strike="noStrike" kern="1200" cap="none" spc="0" normalizeH="0" baseline="0" noProof="0" dirty="0">
                <a:ln>
                  <a:noFill/>
                </a:ln>
                <a:solidFill>
                  <a:srgbClr val="C00000"/>
                </a:solidFill>
                <a:effectLst/>
                <a:uLnTx/>
                <a:uFillTx/>
                <a:latin typeface="Segoe UI"/>
                <a:ea typeface="+mn-ea"/>
                <a:cs typeface="+mn-cs"/>
              </a:rPr>
              <a:t>) % 10 = 9 </a:t>
            </a:r>
          </a:p>
        </p:txBody>
      </p:sp>
      <p:sp>
        <p:nvSpPr>
          <p:cNvPr id="28" name="TextBox 27">
            <a:extLst>
              <a:ext uri="{FF2B5EF4-FFF2-40B4-BE49-F238E27FC236}">
                <a16:creationId xmlns:a16="http://schemas.microsoft.com/office/drawing/2014/main" id="{BF9E7068-8ADF-47C0-9649-6E49CEDBC3F2}"/>
              </a:ext>
            </a:extLst>
          </p:cNvPr>
          <p:cNvSpPr txBox="1"/>
          <p:nvPr/>
        </p:nvSpPr>
        <p:spPr>
          <a:xfrm>
            <a:off x="547828" y="5254970"/>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Segoe UI"/>
                <a:ea typeface="+mn-ea"/>
                <a:cs typeface="+mn-cs"/>
              </a:rPr>
              <a:t>(hash (126) + 1</a:t>
            </a:r>
            <a:r>
              <a:rPr kumimoji="0" lang="en-US" sz="1400" b="1" i="0" u="none" strike="noStrike" kern="1200" cap="none" spc="0" normalizeH="0" baseline="30000" noProof="0" dirty="0">
                <a:ln>
                  <a:noFill/>
                </a:ln>
                <a:solidFill>
                  <a:srgbClr val="C00000"/>
                </a:solidFill>
                <a:effectLst/>
                <a:uLnTx/>
                <a:uFillTx/>
                <a:latin typeface="Segoe UI"/>
                <a:ea typeface="+mn-ea"/>
                <a:cs typeface="+mn-cs"/>
              </a:rPr>
              <a:t>2 </a:t>
            </a:r>
            <a:r>
              <a:rPr kumimoji="0" lang="en-US" sz="1400" b="1" i="0" u="none" strike="noStrike" kern="1200" cap="none" spc="0" normalizeH="0" baseline="0" noProof="0" dirty="0">
                <a:ln>
                  <a:noFill/>
                </a:ln>
                <a:solidFill>
                  <a:srgbClr val="C00000"/>
                </a:solidFill>
                <a:effectLst/>
                <a:uLnTx/>
                <a:uFillTx/>
                <a:latin typeface="Segoe UI"/>
                <a:ea typeface="+mn-ea"/>
                <a:cs typeface="+mn-cs"/>
              </a:rPr>
              <a:t>) % 10 = 7 </a:t>
            </a:r>
          </a:p>
        </p:txBody>
      </p:sp>
      <p:sp>
        <p:nvSpPr>
          <p:cNvPr id="29" name="TextBox 28">
            <a:extLst>
              <a:ext uri="{FF2B5EF4-FFF2-40B4-BE49-F238E27FC236}">
                <a16:creationId xmlns:a16="http://schemas.microsoft.com/office/drawing/2014/main" id="{DB3812D7-48DD-48D5-93F6-68E1796A1A25}"/>
              </a:ext>
            </a:extLst>
          </p:cNvPr>
          <p:cNvSpPr txBox="1"/>
          <p:nvPr/>
        </p:nvSpPr>
        <p:spPr>
          <a:xfrm>
            <a:off x="547827" y="5639946"/>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Segoe UI"/>
                <a:ea typeface="+mn-ea"/>
                <a:cs typeface="+mn-cs"/>
              </a:rPr>
              <a:t>(hash (316) + 1</a:t>
            </a:r>
            <a:r>
              <a:rPr kumimoji="0" lang="en-US" sz="1400" b="1" i="0" u="none" strike="noStrike" kern="1200" cap="none" spc="0" normalizeH="0" baseline="30000" noProof="0" dirty="0">
                <a:ln>
                  <a:noFill/>
                </a:ln>
                <a:solidFill>
                  <a:srgbClr val="C00000"/>
                </a:solidFill>
                <a:effectLst/>
                <a:uLnTx/>
                <a:uFillTx/>
                <a:latin typeface="Segoe UI"/>
                <a:ea typeface="+mn-ea"/>
                <a:cs typeface="+mn-cs"/>
              </a:rPr>
              <a:t>2 </a:t>
            </a:r>
            <a:r>
              <a:rPr kumimoji="0" lang="en-US" sz="1400" b="1" i="0" u="none" strike="noStrike" kern="1200" cap="none" spc="0" normalizeH="0" baseline="0" noProof="0" dirty="0">
                <a:ln>
                  <a:noFill/>
                </a:ln>
                <a:solidFill>
                  <a:srgbClr val="C00000"/>
                </a:solidFill>
                <a:effectLst/>
                <a:uLnTx/>
                <a:uFillTx/>
                <a:latin typeface="Segoe UI"/>
                <a:ea typeface="+mn-ea"/>
                <a:cs typeface="+mn-cs"/>
              </a:rPr>
              <a:t>) % 10 = 7</a:t>
            </a:r>
          </a:p>
        </p:txBody>
      </p:sp>
      <p:sp>
        <p:nvSpPr>
          <p:cNvPr id="30" name="TextBox 29">
            <a:extLst>
              <a:ext uri="{FF2B5EF4-FFF2-40B4-BE49-F238E27FC236}">
                <a16:creationId xmlns:a16="http://schemas.microsoft.com/office/drawing/2014/main" id="{B2DAE985-AE63-4916-9861-344D182C8806}"/>
              </a:ext>
            </a:extLst>
          </p:cNvPr>
          <p:cNvSpPr txBox="1"/>
          <p:nvPr/>
        </p:nvSpPr>
        <p:spPr>
          <a:xfrm>
            <a:off x="9936891" y="5587072"/>
            <a:ext cx="49283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Segoe UI"/>
                <a:ea typeface="+mn-ea"/>
                <a:cs typeface="+mn-cs"/>
              </a:rPr>
              <a:t>X</a:t>
            </a:r>
          </a:p>
        </p:txBody>
      </p:sp>
      <p:sp>
        <p:nvSpPr>
          <p:cNvPr id="33" name="TextBox 32">
            <a:extLst>
              <a:ext uri="{FF2B5EF4-FFF2-40B4-BE49-F238E27FC236}">
                <a16:creationId xmlns:a16="http://schemas.microsoft.com/office/drawing/2014/main" id="{8AA57757-E5E5-4604-8ACA-6D33DAD4E52C}"/>
              </a:ext>
            </a:extLst>
          </p:cNvPr>
          <p:cNvSpPr txBox="1"/>
          <p:nvPr/>
        </p:nvSpPr>
        <p:spPr>
          <a:xfrm>
            <a:off x="547826" y="6024922"/>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srgbClr val="C00000"/>
                </a:solidFill>
                <a:effectLst/>
                <a:uLnTx/>
                <a:uFillTx/>
                <a:latin typeface="Segoe UI"/>
                <a:ea typeface="+mn-ea"/>
                <a:cs typeface="+mn-cs"/>
              </a:rPr>
              <a:t>(hash (316) + 2</a:t>
            </a:r>
            <a:r>
              <a:rPr kumimoji="0" lang="en-US" sz="1400" b="1" i="0" u="none" strike="noStrike" kern="1200" cap="none" spc="0" normalizeH="0" baseline="30000" noProof="0" dirty="0">
                <a:ln>
                  <a:noFill/>
                </a:ln>
                <a:solidFill>
                  <a:srgbClr val="C00000"/>
                </a:solidFill>
                <a:effectLst/>
                <a:uLnTx/>
                <a:uFillTx/>
                <a:latin typeface="Segoe UI"/>
                <a:ea typeface="+mn-ea"/>
                <a:cs typeface="+mn-cs"/>
              </a:rPr>
              <a:t>2 </a:t>
            </a:r>
            <a:r>
              <a:rPr kumimoji="0" lang="en-US" sz="1400" b="1" i="0" u="none" strike="noStrike" kern="1200" cap="none" spc="0" normalizeH="0" baseline="0" noProof="0" dirty="0">
                <a:ln>
                  <a:noFill/>
                </a:ln>
                <a:solidFill>
                  <a:srgbClr val="C00000"/>
                </a:solidFill>
                <a:effectLst/>
                <a:uLnTx/>
                <a:uFillTx/>
                <a:latin typeface="Segoe UI"/>
                <a:ea typeface="+mn-ea"/>
                <a:cs typeface="+mn-cs"/>
              </a:rPr>
              <a:t>) % 10 = 0</a:t>
            </a:r>
          </a:p>
        </p:txBody>
      </p:sp>
    </p:spTree>
    <p:extLst>
      <p:ext uri="{BB962C8B-B14F-4D97-AF65-F5344CB8AC3E}">
        <p14:creationId xmlns:p14="http://schemas.microsoft.com/office/powerpoint/2010/main" val="237310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1.04167E-6 -2.22222E-6 L 0.05352 0.0007 " pathEditMode="relative" rAng="0" ptsTypes="AA">
                                      <p:cBhvr>
                                        <p:cTn id="32" dur="2000" fill="hold"/>
                                        <p:tgtEl>
                                          <p:spTgt spid="31"/>
                                        </p:tgtEl>
                                        <p:attrNameLst>
                                          <p:attrName>ppt_x</p:attrName>
                                          <p:attrName>ppt_y</p:attrName>
                                        </p:attrNameLst>
                                      </p:cBhvr>
                                      <p:rCtr x="2669" y="23"/>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5352 0.0007 L 0.11315 0.0007 " pathEditMode="relative" rAng="0" ptsTypes="AA">
                                      <p:cBhvr>
                                        <p:cTn id="41" dur="2000" fill="hold"/>
                                        <p:tgtEl>
                                          <p:spTgt spid="31"/>
                                        </p:tgtEl>
                                        <p:attrNameLst>
                                          <p:attrName>ppt_x</p:attrName>
                                          <p:attrName>ppt_y</p:attrName>
                                        </p:attrNameLst>
                                      </p:cBhvr>
                                      <p:rCtr x="2982"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11315 0.0007 L 0.17109 0.0007 " pathEditMode="relative" rAng="0" ptsTypes="AA">
                                      <p:cBhvr>
                                        <p:cTn id="50" dur="2000" fill="hold"/>
                                        <p:tgtEl>
                                          <p:spTgt spid="31"/>
                                        </p:tgtEl>
                                        <p:attrNameLst>
                                          <p:attrName>ppt_x</p:attrName>
                                          <p:attrName>ppt_y</p:attrName>
                                        </p:attrNameLst>
                                      </p:cBhvr>
                                      <p:rCtr x="2891"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2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4" nodeType="clickEffect">
                                  <p:stCondLst>
                                    <p:cond delay="0"/>
                                  </p:stCondLst>
                                  <p:childTnLst>
                                    <p:animMotion origin="layout" path="M 0.17109 0.0007 L 0.22435 0.0007 " pathEditMode="relative" rAng="0" ptsTypes="AA">
                                      <p:cBhvr>
                                        <p:cTn id="71" dur="2000" fill="hold"/>
                                        <p:tgtEl>
                                          <p:spTgt spid="31"/>
                                        </p:tgtEl>
                                        <p:attrNameLst>
                                          <p:attrName>ppt_x</p:attrName>
                                          <p:attrName>ppt_y</p:attrName>
                                        </p:attrNameLst>
                                      </p:cBhvr>
                                      <p:rCtr x="2682" y="0"/>
                                    </p:animMotion>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5" nodeType="clickEffect">
                                  <p:stCondLst>
                                    <p:cond delay="0"/>
                                  </p:stCondLst>
                                  <p:childTnLst>
                                    <p:animMotion origin="layout" path="M 0.22435 0.0007 L 0.28242 0.0007 " pathEditMode="relative" rAng="0" ptsTypes="AA">
                                      <p:cBhvr>
                                        <p:cTn id="80" dur="2000" fill="hold"/>
                                        <p:tgtEl>
                                          <p:spTgt spid="31"/>
                                        </p:tgtEl>
                                        <p:attrNameLst>
                                          <p:attrName>ppt_x</p:attrName>
                                          <p:attrName>ppt_y</p:attrName>
                                        </p:attrNameLst>
                                      </p:cBhvr>
                                      <p:rCtr x="2904" y="0"/>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6" nodeType="clickEffect">
                                  <p:stCondLst>
                                    <p:cond delay="0"/>
                                  </p:stCondLst>
                                  <p:childTnLst>
                                    <p:animMotion origin="layout" path="M 0.28242 0.0007 L 0.3388 0.0007 " pathEditMode="relative" rAng="0" ptsTypes="AA">
                                      <p:cBhvr>
                                        <p:cTn id="89" dur="2000" fill="hold"/>
                                        <p:tgtEl>
                                          <p:spTgt spid="31"/>
                                        </p:tgtEl>
                                        <p:attrNameLst>
                                          <p:attrName>ppt_x</p:attrName>
                                          <p:attrName>ppt_y</p:attrName>
                                        </p:attrNameLst>
                                      </p:cBhvr>
                                      <p:rCtr x="2812" y="0"/>
                                    </p:animMotion>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par>
                                <p:cTn id="103" presetID="1" presetClass="exit" presetSubtype="0" fill="hold" grpId="1" nodeType="withEffect">
                                  <p:stCondLst>
                                    <p:cond delay="0"/>
                                  </p:stCondLst>
                                  <p:childTnLst>
                                    <p:set>
                                      <p:cBhvr>
                                        <p:cTn id="104" dur="1" fill="hold">
                                          <p:stCondLst>
                                            <p:cond delay="0"/>
                                          </p:stCondLst>
                                        </p:cTn>
                                        <p:tgtEl>
                                          <p:spTgt spid="3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7" nodeType="clickEffect">
                                  <p:stCondLst>
                                    <p:cond delay="0"/>
                                  </p:stCondLst>
                                  <p:childTnLst>
                                    <p:animMotion origin="layout" path="M 0.3388 0.0007 L 0.39232 0.0007 " pathEditMode="relative" rAng="0" ptsTypes="AA">
                                      <p:cBhvr>
                                        <p:cTn id="110" dur="2000" fill="hold"/>
                                        <p:tgtEl>
                                          <p:spTgt spid="31"/>
                                        </p:tgtEl>
                                        <p:attrNameLst>
                                          <p:attrName>ppt_x</p:attrName>
                                          <p:attrName>ppt_y</p:attrName>
                                        </p:attrNameLst>
                                      </p:cBhvr>
                                      <p:rCtr x="2669"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fade">
                                      <p:cBhvr>
                                        <p:cTn id="1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18" grpId="0"/>
      <p:bldP spid="19" grpId="0"/>
      <p:bldP spid="20" grpId="0"/>
      <p:bldP spid="21" grpId="0"/>
      <p:bldP spid="22" grpId="0"/>
      <p:bldP spid="23" grpId="0"/>
      <p:bldP spid="25" grpId="0"/>
      <p:bldP spid="26" grpId="0"/>
      <p:bldP spid="31" grpId="0" animBg="1"/>
      <p:bldP spid="31" grpId="1" animBg="1"/>
      <p:bldP spid="31" grpId="2" animBg="1"/>
      <p:bldP spid="31" grpId="3" animBg="1"/>
      <p:bldP spid="31" grpId="4" animBg="1"/>
      <p:bldP spid="31" grpId="5" animBg="1"/>
      <p:bldP spid="31" grpId="6" animBg="1"/>
      <p:bldP spid="31" grpId="7" animBg="1"/>
      <p:bldP spid="2" grpId="0"/>
      <p:bldP spid="2" grpId="1"/>
      <p:bldP spid="32" grpId="0"/>
      <p:bldP spid="32" grpId="1"/>
      <p:bldP spid="34" grpId="0"/>
      <p:bldP spid="27" grpId="0"/>
      <p:bldP spid="27" grpId="1"/>
      <p:bldP spid="28" grpId="0"/>
      <p:bldP spid="28" grpId="1"/>
      <p:bldP spid="29" grpId="0"/>
      <p:bldP spid="30"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4</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238648" y="1812197"/>
            <a:ext cx="10095893" cy="15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just" defTabSz="914400" rtl="0" eaLnBrk="1" fontAlgn="auto" latinLnBrk="0" hangingPunct="1">
              <a:lnSpc>
                <a:spcPct val="150000"/>
              </a:lnSpc>
              <a:spcBef>
                <a:spcPts val="0"/>
              </a:spcBef>
              <a:spcAft>
                <a:spcPts val="1200"/>
              </a:spcAft>
              <a:buClrTx/>
              <a:buSzTx/>
              <a:buFontTx/>
              <a:buNone/>
              <a:tabLst/>
              <a:defRPr/>
            </a:pPr>
            <a:r>
              <a:rPr kumimoji="0" lang="en-US" altLang="en-US" sz="2000" b="1" i="0"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Question: </a:t>
            </a:r>
            <a:r>
              <a:rPr kumimoji="0" lang="en-US" altLang="en-US" sz="2000" b="0" i="1"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(Source: Final Exam previous semester)</a:t>
            </a:r>
          </a:p>
          <a:p>
            <a:pPr marL="0" marR="0" lvl="0" indent="0" algn="just" defTabSz="914400" rtl="0" eaLnBrk="1" fontAlgn="auto" latinLnBrk="0" hangingPunct="1">
              <a:lnSpc>
                <a:spcPct val="150000"/>
              </a:lnSpc>
              <a:spcBef>
                <a:spcPts val="0"/>
              </a:spcBef>
              <a:spcAft>
                <a:spcPts val="12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Given six keys as follows and a hash table of size 8. Using the modular arithmetic method, resolve collisions by quadratic probing.</a:t>
            </a:r>
          </a:p>
        </p:txBody>
      </p:sp>
      <p:graphicFrame>
        <p:nvGraphicFramePr>
          <p:cNvPr id="5" name="Table 4">
            <a:extLst>
              <a:ext uri="{FF2B5EF4-FFF2-40B4-BE49-F238E27FC236}">
                <a16:creationId xmlns:a16="http://schemas.microsoft.com/office/drawing/2014/main" id="{D77F01AA-6DE9-4F3D-8011-5CC7E85C7D8E}"/>
              </a:ext>
            </a:extLst>
          </p:cNvPr>
          <p:cNvGraphicFramePr>
            <a:graphicFrameLocks noGrp="1"/>
          </p:cNvGraphicFramePr>
          <p:nvPr/>
        </p:nvGraphicFramePr>
        <p:xfrm>
          <a:off x="3779914" y="3956061"/>
          <a:ext cx="4109514" cy="454443"/>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tblGrid>
              <a:tr h="454443">
                <a:tc>
                  <a:txBody>
                    <a:bodyPr/>
                    <a:lstStyle/>
                    <a:p>
                      <a:pPr algn="ctr"/>
                      <a:r>
                        <a:rPr lang="en-US" sz="1600" dirty="0">
                          <a:solidFill>
                            <a:schemeClr val="tx1">
                              <a:lumMod val="75000"/>
                              <a:lumOff val="25000"/>
                            </a:schemeClr>
                          </a:solidFill>
                        </a:rPr>
                        <a:t>10</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41</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49</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55</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bl>
          </a:graphicData>
        </a:graphic>
      </p:graphicFrame>
      <p:sp>
        <p:nvSpPr>
          <p:cNvPr id="7" name="TextBox 6">
            <a:extLst>
              <a:ext uri="{FF2B5EF4-FFF2-40B4-BE49-F238E27FC236}">
                <a16:creationId xmlns:a16="http://schemas.microsoft.com/office/drawing/2014/main" id="{81E341BD-4867-4ACF-ABD7-637C73AA8203}"/>
              </a:ext>
            </a:extLst>
          </p:cNvPr>
          <p:cNvSpPr txBox="1"/>
          <p:nvPr/>
        </p:nvSpPr>
        <p:spPr>
          <a:xfrm>
            <a:off x="3142150" y="4029393"/>
            <a:ext cx="5369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Key</a:t>
            </a:r>
          </a:p>
        </p:txBody>
      </p:sp>
    </p:spTree>
    <p:extLst>
      <p:ext uri="{BB962C8B-B14F-4D97-AF65-F5344CB8AC3E}">
        <p14:creationId xmlns:p14="http://schemas.microsoft.com/office/powerpoint/2010/main" val="22152921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What is Searching?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052052" y="1612490"/>
            <a:ext cx="10087896" cy="4036105"/>
          </a:xfrm>
          <a:prstGeom prst="rect">
            <a:avLst/>
          </a:prstGeom>
          <a:noFill/>
        </p:spPr>
        <p:txBody>
          <a:bodyPr wrap="square" rtlCol="0">
            <a:spAutoFit/>
          </a:bodyPr>
          <a:lstStyle/>
          <a:p>
            <a:pPr marL="342900" indent="-342900" algn="just">
              <a:lnSpc>
                <a:spcPct val="150000"/>
              </a:lnSpc>
              <a:spcAft>
                <a:spcPts val="1200"/>
              </a:spcAft>
              <a:buFont typeface="Wingdings" panose="05000000000000000000" pitchFamily="2" charset="2"/>
              <a:buChar char="§"/>
            </a:pPr>
            <a:r>
              <a:rPr lang="en-US" sz="2000" dirty="0"/>
              <a:t>Searching in data structure refers to the </a:t>
            </a:r>
            <a:r>
              <a:rPr lang="en-US" sz="2000" dirty="0">
                <a:solidFill>
                  <a:srgbClr val="C00000"/>
                </a:solidFill>
              </a:rPr>
              <a:t>process of finding the required information from a collection of items stored as elements in the computer memory</a:t>
            </a:r>
            <a:r>
              <a:rPr lang="en-US" sz="2000" dirty="0"/>
              <a:t>. </a:t>
            </a:r>
          </a:p>
          <a:p>
            <a:pPr marL="342900" indent="-342900" algn="just">
              <a:lnSpc>
                <a:spcPct val="150000"/>
              </a:lnSpc>
              <a:spcAft>
                <a:spcPts val="1200"/>
              </a:spcAft>
              <a:buFont typeface="Wingdings" panose="05000000000000000000" pitchFamily="2" charset="2"/>
              <a:buChar char="§"/>
            </a:pPr>
            <a:r>
              <a:rPr lang="en-US" sz="2000" dirty="0"/>
              <a:t>These sets of items are in different forms, such as an array, linked list, graph, or tree.</a:t>
            </a:r>
          </a:p>
          <a:p>
            <a:pPr marL="342900" indent="-342900" algn="just">
              <a:lnSpc>
                <a:spcPct val="150000"/>
              </a:lnSpc>
              <a:spcAft>
                <a:spcPts val="1200"/>
              </a:spcAft>
              <a:buFont typeface="Wingdings" panose="05000000000000000000" pitchFamily="2" charset="2"/>
              <a:buChar char="§"/>
            </a:pPr>
            <a:r>
              <a:rPr lang="en-US" sz="2000" dirty="0"/>
              <a:t>Example of searching applications:</a:t>
            </a:r>
          </a:p>
          <a:p>
            <a:pPr marL="800100" lvl="1" indent="-342900" algn="just">
              <a:lnSpc>
                <a:spcPct val="150000"/>
              </a:lnSpc>
              <a:spcAft>
                <a:spcPts val="1200"/>
              </a:spcAft>
              <a:buFont typeface="Courier New" panose="02070309020205020404" pitchFamily="49" charset="0"/>
              <a:buChar char="o"/>
            </a:pPr>
            <a:r>
              <a:rPr lang="en-US" sz="2000" dirty="0"/>
              <a:t>Looking for a Name by giving the telephone number.</a:t>
            </a:r>
          </a:p>
          <a:p>
            <a:pPr marL="800100" lvl="1" indent="-342900" algn="just">
              <a:lnSpc>
                <a:spcPct val="150000"/>
              </a:lnSpc>
              <a:spcAft>
                <a:spcPts val="1200"/>
              </a:spcAft>
              <a:buFont typeface="Courier New" panose="02070309020205020404" pitchFamily="49" charset="0"/>
              <a:buChar char="o"/>
            </a:pPr>
            <a:r>
              <a:rPr lang="en-US" sz="2000" dirty="0"/>
              <a:t>Databases - student record, staff record, sales record</a:t>
            </a:r>
          </a:p>
          <a:p>
            <a:pPr marL="800100" lvl="1" indent="-342900" algn="just">
              <a:lnSpc>
                <a:spcPct val="150000"/>
              </a:lnSpc>
              <a:spcAft>
                <a:spcPts val="1200"/>
              </a:spcAft>
              <a:buFont typeface="Courier New" panose="02070309020205020404" pitchFamily="49" charset="0"/>
              <a:buChar char="o"/>
            </a:pPr>
            <a:r>
              <a:rPr lang="en-US" sz="2000" dirty="0"/>
              <a:t>Internet -  search engine : Yahoo, Google</a:t>
            </a:r>
          </a:p>
        </p:txBody>
      </p:sp>
    </p:spTree>
    <p:extLst>
      <p:ext uri="{BB962C8B-B14F-4D97-AF65-F5344CB8AC3E}">
        <p14:creationId xmlns:p14="http://schemas.microsoft.com/office/powerpoint/2010/main" val="384521155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Chaining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74922D6-DD95-4D89-B8CC-AE76A9978A15}"/>
              </a:ext>
            </a:extLst>
          </p:cNvPr>
          <p:cNvSpPr txBox="1"/>
          <p:nvPr/>
        </p:nvSpPr>
        <p:spPr>
          <a:xfrm>
            <a:off x="1296364" y="1970697"/>
            <a:ext cx="9850056" cy="3266663"/>
          </a:xfrm>
          <a:prstGeom prst="rect">
            <a:avLst/>
          </a:prstGeom>
          <a:noFill/>
        </p:spPr>
        <p:txBody>
          <a:bodyPr wrap="square">
            <a:spAutoFit/>
          </a:bodyPr>
          <a:lstStyle/>
          <a:p>
            <a:pPr marL="463550" marR="0" lvl="0" indent="-4635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Segoe UI (Body)"/>
                <a:ea typeface="+mn-ea"/>
                <a:cs typeface="+mn-cs"/>
              </a:rPr>
              <a:t>The idea is to make each cell of hash table point to a linked list of records that have same hash function value.</a:t>
            </a:r>
          </a:p>
          <a:p>
            <a:pPr marL="463550" marR="0" lvl="0" indent="-4635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altLang="en-US" sz="2000" b="0" i="0" u="none" strike="noStrike" kern="1200" cap="none" spc="0" normalizeH="0" baseline="0" noProof="0" dirty="0">
              <a:ln>
                <a:noFill/>
              </a:ln>
              <a:solidFill>
                <a:prstClr val="black"/>
              </a:solidFill>
              <a:effectLst/>
              <a:uLnTx/>
              <a:uFillTx/>
              <a:latin typeface="Segoe UI (Body)"/>
              <a:ea typeface="+mn-ea"/>
              <a:cs typeface="+mn-cs"/>
            </a:endParaRPr>
          </a:p>
          <a:p>
            <a:pPr marL="463550" marR="0" lvl="0" indent="-4635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altLang="en-US" sz="2000" b="0" i="0" u="none" strike="noStrike" kern="1200" cap="none" spc="0" normalizeH="0" baseline="0" noProof="0" dirty="0">
                <a:ln>
                  <a:noFill/>
                </a:ln>
                <a:solidFill>
                  <a:prstClr val="black"/>
                </a:solidFill>
                <a:effectLst/>
                <a:uLnTx/>
                <a:uFillTx/>
                <a:latin typeface="Segoe UI (Body)"/>
                <a:ea typeface="+mn-ea"/>
                <a:cs typeface="+mn-cs"/>
              </a:rPr>
              <a:t>Whenever a collision occurs, a new node is created. The new value is stored and linked to the old value.</a:t>
            </a:r>
          </a:p>
          <a:p>
            <a:pPr marL="463550" marR="0" lvl="0" indent="-4635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altLang="en-US" sz="2000" b="0" i="0" u="none" strike="noStrike" kern="1200" cap="none" spc="0" normalizeH="0" baseline="0" noProof="0" dirty="0">
              <a:ln>
                <a:noFill/>
              </a:ln>
              <a:solidFill>
                <a:prstClr val="black"/>
              </a:solidFill>
              <a:effectLst/>
              <a:uLnTx/>
              <a:uFillTx/>
              <a:latin typeface="Segoe UI (Body)"/>
              <a:ea typeface="+mn-ea"/>
              <a:cs typeface="+mn-cs"/>
            </a:endParaRPr>
          </a:p>
          <a:p>
            <a:pPr marL="463550" marR="0" lvl="0" indent="-4635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altLang="en-US" sz="2000" b="0" i="0" u="none" strike="noStrike" kern="1200" cap="none" spc="0" normalizeH="0" baseline="0" noProof="0" dirty="0">
                <a:ln>
                  <a:noFill/>
                </a:ln>
                <a:solidFill>
                  <a:prstClr val="black"/>
                </a:solidFill>
                <a:effectLst/>
                <a:uLnTx/>
                <a:uFillTx/>
                <a:latin typeface="Segoe UI (Body)"/>
                <a:ea typeface="+mn-ea"/>
                <a:cs typeface="+mn-cs"/>
              </a:rPr>
              <a:t>Worst case searching time is O(n).</a:t>
            </a:r>
          </a:p>
        </p:txBody>
      </p:sp>
    </p:spTree>
    <p:extLst>
      <p:ext uri="{BB962C8B-B14F-4D97-AF65-F5344CB8AC3E}">
        <p14:creationId xmlns:p14="http://schemas.microsoft.com/office/powerpoint/2010/main" val="372144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Chaining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7694932" y="1622244"/>
            <a:ext cx="3202985" cy="375359"/>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Insert the key into hash table</a:t>
            </a:r>
          </a:p>
        </p:txBody>
      </p:sp>
      <p:graphicFrame>
        <p:nvGraphicFramePr>
          <p:cNvPr id="6" name="Table 4">
            <a:extLst>
              <a:ext uri="{FF2B5EF4-FFF2-40B4-BE49-F238E27FC236}">
                <a16:creationId xmlns:a16="http://schemas.microsoft.com/office/drawing/2014/main" id="{9BB7B40A-35B7-4957-BA2A-1CF4657001A0}"/>
              </a:ext>
            </a:extLst>
          </p:cNvPr>
          <p:cNvGraphicFramePr>
            <a:graphicFrameLocks noGrp="1"/>
          </p:cNvGraphicFramePr>
          <p:nvPr/>
        </p:nvGraphicFramePr>
        <p:xfrm>
          <a:off x="1790731" y="2404149"/>
          <a:ext cx="5479352" cy="454443"/>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gridCol w="684919">
                  <a:extLst>
                    <a:ext uri="{9D8B030D-6E8A-4147-A177-3AD203B41FA5}">
                      <a16:colId xmlns:a16="http://schemas.microsoft.com/office/drawing/2014/main" val="752769869"/>
                    </a:ext>
                  </a:extLst>
                </a:gridCol>
                <a:gridCol w="684919">
                  <a:extLst>
                    <a:ext uri="{9D8B030D-6E8A-4147-A177-3AD203B41FA5}">
                      <a16:colId xmlns:a16="http://schemas.microsoft.com/office/drawing/2014/main" val="3659747083"/>
                    </a:ext>
                  </a:extLst>
                </a:gridCol>
              </a:tblGrid>
              <a:tr h="454443">
                <a:tc>
                  <a:txBody>
                    <a:bodyPr/>
                    <a:lstStyle/>
                    <a:p>
                      <a:pPr algn="ctr"/>
                      <a:r>
                        <a:rPr lang="en-US" sz="1600" dirty="0">
                          <a:solidFill>
                            <a:schemeClr val="tx1">
                              <a:lumMod val="75000"/>
                              <a:lumOff val="25000"/>
                            </a:schemeClr>
                          </a:solidFill>
                        </a:rPr>
                        <a:t>456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104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273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316</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bl>
          </a:graphicData>
        </a:graphic>
      </p:graphicFrame>
      <p:sp>
        <p:nvSpPr>
          <p:cNvPr id="7" name="TextBox 6">
            <a:extLst>
              <a:ext uri="{FF2B5EF4-FFF2-40B4-BE49-F238E27FC236}">
                <a16:creationId xmlns:a16="http://schemas.microsoft.com/office/drawing/2014/main" id="{86DC481B-49EE-4893-B948-E9588DD952CA}"/>
              </a:ext>
            </a:extLst>
          </p:cNvPr>
          <p:cNvSpPr txBox="1"/>
          <p:nvPr/>
        </p:nvSpPr>
        <p:spPr>
          <a:xfrm>
            <a:off x="352857" y="2503995"/>
            <a:ext cx="14341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BBB59">
                    <a:lumMod val="50000"/>
                  </a:srgbClr>
                </a:solidFill>
                <a:effectLst/>
                <a:uLnTx/>
                <a:uFillTx/>
                <a:latin typeface="Calibri"/>
                <a:ea typeface="+mn-ea"/>
                <a:cs typeface="+mn-cs"/>
              </a:rPr>
              <a:t>Original data</a:t>
            </a:r>
          </a:p>
        </p:txBody>
      </p:sp>
      <p:graphicFrame>
        <p:nvGraphicFramePr>
          <p:cNvPr id="8" name="Table 4">
            <a:extLst>
              <a:ext uri="{FF2B5EF4-FFF2-40B4-BE49-F238E27FC236}">
                <a16:creationId xmlns:a16="http://schemas.microsoft.com/office/drawing/2014/main" id="{37CD678C-6AC2-49CE-9669-A81F332E1E78}"/>
              </a:ext>
            </a:extLst>
          </p:cNvPr>
          <p:cNvGraphicFramePr>
            <a:graphicFrameLocks noGrp="1"/>
          </p:cNvGraphicFramePr>
          <p:nvPr/>
        </p:nvGraphicFramePr>
        <p:xfrm>
          <a:off x="1756745" y="3990400"/>
          <a:ext cx="5479352" cy="1363329"/>
        </p:xfrm>
        <a:graphic>
          <a:graphicData uri="http://schemas.openxmlformats.org/drawingml/2006/table">
            <a:tbl>
              <a:tblPr firstRow="1" bandRow="1">
                <a:tableStyleId>{5C22544A-7EE6-4342-B048-85BDC9FD1C3A}</a:tableStyleId>
              </a:tblPr>
              <a:tblGrid>
                <a:gridCol w="684919">
                  <a:extLst>
                    <a:ext uri="{9D8B030D-6E8A-4147-A177-3AD203B41FA5}">
                      <a16:colId xmlns:a16="http://schemas.microsoft.com/office/drawing/2014/main" val="1676413902"/>
                    </a:ext>
                  </a:extLst>
                </a:gridCol>
                <a:gridCol w="684919">
                  <a:extLst>
                    <a:ext uri="{9D8B030D-6E8A-4147-A177-3AD203B41FA5}">
                      <a16:colId xmlns:a16="http://schemas.microsoft.com/office/drawing/2014/main" val="2151703354"/>
                    </a:ext>
                  </a:extLst>
                </a:gridCol>
                <a:gridCol w="684919">
                  <a:extLst>
                    <a:ext uri="{9D8B030D-6E8A-4147-A177-3AD203B41FA5}">
                      <a16:colId xmlns:a16="http://schemas.microsoft.com/office/drawing/2014/main" val="1385390653"/>
                    </a:ext>
                  </a:extLst>
                </a:gridCol>
                <a:gridCol w="684919">
                  <a:extLst>
                    <a:ext uri="{9D8B030D-6E8A-4147-A177-3AD203B41FA5}">
                      <a16:colId xmlns:a16="http://schemas.microsoft.com/office/drawing/2014/main" val="3647339634"/>
                    </a:ext>
                  </a:extLst>
                </a:gridCol>
                <a:gridCol w="684919">
                  <a:extLst>
                    <a:ext uri="{9D8B030D-6E8A-4147-A177-3AD203B41FA5}">
                      <a16:colId xmlns:a16="http://schemas.microsoft.com/office/drawing/2014/main" val="4552723"/>
                    </a:ext>
                  </a:extLst>
                </a:gridCol>
                <a:gridCol w="684919">
                  <a:extLst>
                    <a:ext uri="{9D8B030D-6E8A-4147-A177-3AD203B41FA5}">
                      <a16:colId xmlns:a16="http://schemas.microsoft.com/office/drawing/2014/main" val="769673648"/>
                    </a:ext>
                  </a:extLst>
                </a:gridCol>
                <a:gridCol w="684919">
                  <a:extLst>
                    <a:ext uri="{9D8B030D-6E8A-4147-A177-3AD203B41FA5}">
                      <a16:colId xmlns:a16="http://schemas.microsoft.com/office/drawing/2014/main" val="752769869"/>
                    </a:ext>
                  </a:extLst>
                </a:gridCol>
                <a:gridCol w="684919">
                  <a:extLst>
                    <a:ext uri="{9D8B030D-6E8A-4147-A177-3AD203B41FA5}">
                      <a16:colId xmlns:a16="http://schemas.microsoft.com/office/drawing/2014/main" val="3659747083"/>
                    </a:ext>
                  </a:extLst>
                </a:gridCol>
              </a:tblGrid>
              <a:tr h="454443">
                <a:tc>
                  <a:txBody>
                    <a:bodyPr/>
                    <a:lstStyle/>
                    <a:p>
                      <a:pPr algn="ctr"/>
                      <a:r>
                        <a:rPr lang="en-US" sz="1600" dirty="0">
                          <a:solidFill>
                            <a:schemeClr val="tx1">
                              <a:lumMod val="75000"/>
                              <a:lumOff val="25000"/>
                            </a:schemeClr>
                          </a:solidFill>
                        </a:rPr>
                        <a:t>456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235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104</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273</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126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316</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r h="454443">
                <a:tc gridSpan="8">
                  <a:txBody>
                    <a:bodyPr/>
                    <a:lstStyle/>
                    <a:p>
                      <a:pPr algn="ctr"/>
                      <a:r>
                        <a:rPr lang="en-US" sz="1600" b="1" dirty="0">
                          <a:solidFill>
                            <a:schemeClr val="tx1">
                              <a:lumMod val="75000"/>
                              <a:lumOff val="25000"/>
                            </a:schemeClr>
                          </a:solidFill>
                        </a:rPr>
                        <a:t>Key % array size</a:t>
                      </a:r>
                    </a:p>
                  </a:txBody>
                  <a:tcPr>
                    <a:cell3D prstMaterial="dkEdge">
                      <a:bevel prst="coolSlant"/>
                      <a:lightRig rig="flood" dir="t"/>
                    </a:cell3D>
                    <a:no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tc hMerge="1">
                  <a:txBody>
                    <a:bodyPr/>
                    <a:lstStyle/>
                    <a:p>
                      <a:pPr algn="ctr"/>
                      <a:endParaRPr lang="en-US" dirty="0">
                        <a:solidFill>
                          <a:schemeClr val="tx1">
                            <a:lumMod val="75000"/>
                            <a:lumOff val="25000"/>
                          </a:schemeClr>
                        </a:solidFill>
                      </a:endParaRP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115981570"/>
                  </a:ext>
                </a:extLst>
              </a:tr>
              <a:tr h="454443">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5</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8</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8</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4</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3</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tc>
                  <a:txBody>
                    <a:bodyPr/>
                    <a:lstStyle/>
                    <a:p>
                      <a:pPr algn="ctr"/>
                      <a:r>
                        <a:rPr lang="en-US" sz="1600" b="1" dirty="0">
                          <a:solidFill>
                            <a:schemeClr val="tx1">
                              <a:lumMod val="75000"/>
                              <a:lumOff val="25000"/>
                            </a:schemeClr>
                          </a:solidFill>
                        </a:rPr>
                        <a:t>6</a:t>
                      </a:r>
                    </a:p>
                  </a:txBody>
                  <a:tcPr>
                    <a:cell3D prstMaterial="dkEdge">
                      <a:bevel prst="coolSlant"/>
                      <a:lightRig rig="flood" dir="t"/>
                    </a:cell3D>
                    <a:solidFill>
                      <a:schemeClr val="accent3">
                        <a:lumMod val="20000"/>
                        <a:lumOff val="80000"/>
                      </a:schemeClr>
                    </a:solidFill>
                  </a:tcPr>
                </a:tc>
                <a:extLst>
                  <a:ext uri="{0D108BD9-81ED-4DB2-BD59-A6C34878D82A}">
                    <a16:rowId xmlns:a16="http://schemas.microsoft.com/office/drawing/2014/main" val="2843566630"/>
                  </a:ext>
                </a:extLst>
              </a:tr>
            </a:tbl>
          </a:graphicData>
        </a:graphic>
      </p:graphicFrame>
      <p:sp>
        <p:nvSpPr>
          <p:cNvPr id="9" name="TextBox 8">
            <a:extLst>
              <a:ext uri="{FF2B5EF4-FFF2-40B4-BE49-F238E27FC236}">
                <a16:creationId xmlns:a16="http://schemas.microsoft.com/office/drawing/2014/main" id="{30973732-D96B-4476-B0B9-C87C316F8890}"/>
              </a:ext>
            </a:extLst>
          </p:cNvPr>
          <p:cNvSpPr txBox="1"/>
          <p:nvPr/>
        </p:nvSpPr>
        <p:spPr>
          <a:xfrm>
            <a:off x="352857" y="4011056"/>
            <a:ext cx="14341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BBB59">
                    <a:lumMod val="50000"/>
                  </a:srgbClr>
                </a:solidFill>
                <a:effectLst/>
                <a:uLnTx/>
                <a:uFillTx/>
                <a:latin typeface="Calibri"/>
                <a:ea typeface="+mn-ea"/>
                <a:cs typeface="+mn-cs"/>
              </a:rPr>
              <a:t>Original data</a:t>
            </a:r>
          </a:p>
        </p:txBody>
      </p:sp>
      <p:sp>
        <p:nvSpPr>
          <p:cNvPr id="24" name="TextBox 23">
            <a:extLst>
              <a:ext uri="{FF2B5EF4-FFF2-40B4-BE49-F238E27FC236}">
                <a16:creationId xmlns:a16="http://schemas.microsoft.com/office/drawing/2014/main" id="{6C361F40-FBE9-48E2-BC69-5407E7430A9E}"/>
              </a:ext>
            </a:extLst>
          </p:cNvPr>
          <p:cNvSpPr txBox="1"/>
          <p:nvPr/>
        </p:nvSpPr>
        <p:spPr>
          <a:xfrm>
            <a:off x="8423805" y="6216552"/>
            <a:ext cx="11007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Hash Table</a:t>
            </a:r>
          </a:p>
        </p:txBody>
      </p:sp>
      <p:sp>
        <p:nvSpPr>
          <p:cNvPr id="25" name="TextBox 24">
            <a:extLst>
              <a:ext uri="{FF2B5EF4-FFF2-40B4-BE49-F238E27FC236}">
                <a16:creationId xmlns:a16="http://schemas.microsoft.com/office/drawing/2014/main" id="{5D077636-92C2-4A99-89C9-0CC075A18EBC}"/>
              </a:ext>
            </a:extLst>
          </p:cNvPr>
          <p:cNvSpPr txBox="1"/>
          <p:nvPr/>
        </p:nvSpPr>
        <p:spPr>
          <a:xfrm>
            <a:off x="358561" y="3289624"/>
            <a:ext cx="2856983" cy="382092"/>
          </a:xfrm>
          <a:prstGeom prst="rect">
            <a:avLst/>
          </a:prstGeom>
          <a:noFill/>
        </p:spPr>
        <p:txBody>
          <a:bodyPr wrap="square" rtlCol="0">
            <a:spAutoFit/>
          </a:bodyPr>
          <a:lstStyle/>
          <a:p>
            <a:pPr marL="0" marR="0" lvl="2" indent="0" algn="just" defTabSz="914400" rtl="0" eaLnBrk="1" fontAlgn="auto" latinLnBrk="0" hangingPunct="1">
              <a:lnSpc>
                <a:spcPct val="150000"/>
              </a:lnSpc>
              <a:spcBef>
                <a:spcPts val="0"/>
              </a:spcBef>
              <a:spcAft>
                <a:spcPts val="120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Calculate the hash value for all keys.</a:t>
            </a:r>
          </a:p>
        </p:txBody>
      </p:sp>
      <p:sp>
        <p:nvSpPr>
          <p:cNvPr id="26" name="TextBox 25">
            <a:extLst>
              <a:ext uri="{FF2B5EF4-FFF2-40B4-BE49-F238E27FC236}">
                <a16:creationId xmlns:a16="http://schemas.microsoft.com/office/drawing/2014/main" id="{7F2C7034-6FC5-4D47-891E-F9378BF23031}"/>
              </a:ext>
            </a:extLst>
          </p:cNvPr>
          <p:cNvSpPr txBox="1"/>
          <p:nvPr/>
        </p:nvSpPr>
        <p:spPr>
          <a:xfrm>
            <a:off x="352857" y="4845462"/>
            <a:ext cx="112310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BBB59">
                    <a:lumMod val="50000"/>
                  </a:srgbClr>
                </a:solidFill>
                <a:effectLst/>
                <a:uLnTx/>
                <a:uFillTx/>
                <a:latin typeface="Calibri"/>
                <a:ea typeface="+mn-ea"/>
                <a:cs typeface="+mn-cs"/>
              </a:rPr>
              <a:t>Hash value</a:t>
            </a:r>
          </a:p>
        </p:txBody>
      </p:sp>
      <p:sp>
        <p:nvSpPr>
          <p:cNvPr id="31" name="Up Arrow 44">
            <a:extLst>
              <a:ext uri="{FF2B5EF4-FFF2-40B4-BE49-F238E27FC236}">
                <a16:creationId xmlns:a16="http://schemas.microsoft.com/office/drawing/2014/main" id="{8F2C0D31-F89E-45B6-B562-29A4D44B9B96}"/>
              </a:ext>
            </a:extLst>
          </p:cNvPr>
          <p:cNvSpPr/>
          <p:nvPr/>
        </p:nvSpPr>
        <p:spPr>
          <a:xfrm rot="10800000" flipH="1">
            <a:off x="1979041" y="3692210"/>
            <a:ext cx="237672" cy="228601"/>
          </a:xfrm>
          <a:prstGeom prst="upArrow">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10" name="Table 10">
            <a:extLst>
              <a:ext uri="{FF2B5EF4-FFF2-40B4-BE49-F238E27FC236}">
                <a16:creationId xmlns:a16="http://schemas.microsoft.com/office/drawing/2014/main" id="{0F17D41A-52E0-466E-8618-2D36002DF881}"/>
              </a:ext>
            </a:extLst>
          </p:cNvPr>
          <p:cNvGraphicFramePr>
            <a:graphicFrameLocks noGrp="1"/>
          </p:cNvGraphicFramePr>
          <p:nvPr/>
        </p:nvGraphicFramePr>
        <p:xfrm>
          <a:off x="7828162" y="2421562"/>
          <a:ext cx="2084114" cy="3794990"/>
        </p:xfrm>
        <a:graphic>
          <a:graphicData uri="http://schemas.openxmlformats.org/drawingml/2006/table">
            <a:tbl>
              <a:tblPr firstRow="1" bandRow="1">
                <a:tableStyleId>{C083E6E3-FA7D-4D7B-A595-EF9225AFEA82}</a:tableStyleId>
              </a:tblPr>
              <a:tblGrid>
                <a:gridCol w="1042057">
                  <a:extLst>
                    <a:ext uri="{9D8B030D-6E8A-4147-A177-3AD203B41FA5}">
                      <a16:colId xmlns:a16="http://schemas.microsoft.com/office/drawing/2014/main" val="727352883"/>
                    </a:ext>
                  </a:extLst>
                </a:gridCol>
                <a:gridCol w="1042057">
                  <a:extLst>
                    <a:ext uri="{9D8B030D-6E8A-4147-A177-3AD203B41FA5}">
                      <a16:colId xmlns:a16="http://schemas.microsoft.com/office/drawing/2014/main" val="1715143920"/>
                    </a:ext>
                  </a:extLst>
                </a:gridCol>
              </a:tblGrid>
              <a:tr h="379499">
                <a:tc>
                  <a:txBody>
                    <a:bodyPr/>
                    <a:lstStyle/>
                    <a:p>
                      <a:pPr algn="ctr"/>
                      <a:r>
                        <a:rPr lang="en-US" sz="16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2521502490"/>
                  </a:ext>
                </a:extLst>
              </a:tr>
              <a:tr h="379499">
                <a:tc>
                  <a:txBody>
                    <a:bodyPr/>
                    <a:lstStyle/>
                    <a:p>
                      <a:pPr algn="ctr"/>
                      <a:r>
                        <a:rPr lang="en-US" sz="16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2658190285"/>
                  </a:ext>
                </a:extLst>
              </a:tr>
              <a:tr h="379499">
                <a:tc>
                  <a:txBody>
                    <a:bodyPr/>
                    <a:lstStyle/>
                    <a:p>
                      <a:pPr algn="ctr"/>
                      <a:r>
                        <a:rPr lang="en-US" sz="16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2093208690"/>
                  </a:ext>
                </a:extLst>
              </a:tr>
              <a:tr h="379499">
                <a:tc>
                  <a:txBody>
                    <a:bodyPr/>
                    <a:lstStyle/>
                    <a:p>
                      <a:pPr algn="ctr"/>
                      <a:r>
                        <a:rPr lang="en-US" sz="16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3649608177"/>
                  </a:ext>
                </a:extLst>
              </a:tr>
              <a:tr h="379499">
                <a:tc>
                  <a:txBody>
                    <a:bodyPr/>
                    <a:lstStyle/>
                    <a:p>
                      <a:pPr algn="ctr"/>
                      <a:r>
                        <a:rPr lang="en-US" sz="16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82598793"/>
                  </a:ext>
                </a:extLst>
              </a:tr>
              <a:tr h="379499">
                <a:tc>
                  <a:txBody>
                    <a:bodyPr/>
                    <a:lstStyle/>
                    <a:p>
                      <a:pPr algn="ctr"/>
                      <a:r>
                        <a:rPr lang="en-US" sz="16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1124054419"/>
                  </a:ext>
                </a:extLst>
              </a:tr>
              <a:tr h="379499">
                <a:tc>
                  <a:txBody>
                    <a:bodyPr/>
                    <a:lstStyle/>
                    <a:p>
                      <a:pPr algn="ctr"/>
                      <a:r>
                        <a:rPr lang="en-US" sz="1600"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2494927839"/>
                  </a:ext>
                </a:extLst>
              </a:tr>
              <a:tr h="379499">
                <a:tc>
                  <a:txBody>
                    <a:bodyPr/>
                    <a:lstStyle/>
                    <a:p>
                      <a:pPr algn="ctr"/>
                      <a:r>
                        <a:rPr lang="en-US" sz="16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414949823"/>
                  </a:ext>
                </a:extLst>
              </a:tr>
              <a:tr h="379499">
                <a:tc>
                  <a:txBody>
                    <a:bodyPr/>
                    <a:lstStyle/>
                    <a:p>
                      <a:pPr algn="ctr"/>
                      <a:r>
                        <a:rPr lang="en-US" sz="1600"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1229291651"/>
                  </a:ext>
                </a:extLst>
              </a:tr>
              <a:tr h="379499">
                <a:tc>
                  <a:txBody>
                    <a:bodyPr/>
                    <a:lstStyle/>
                    <a:p>
                      <a:pPr algn="ctr"/>
                      <a:r>
                        <a:rPr lang="en-US" sz="1600"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2395651292"/>
                  </a:ext>
                </a:extLst>
              </a:tr>
            </a:tbl>
          </a:graphicData>
        </a:graphic>
      </p:graphicFrame>
      <p:sp>
        <p:nvSpPr>
          <p:cNvPr id="35" name="TextBox 34">
            <a:extLst>
              <a:ext uri="{FF2B5EF4-FFF2-40B4-BE49-F238E27FC236}">
                <a16:creationId xmlns:a16="http://schemas.microsoft.com/office/drawing/2014/main" id="{199A2844-C8EB-4667-BEC8-F59DBAE09504}"/>
              </a:ext>
            </a:extLst>
          </p:cNvPr>
          <p:cNvSpPr txBox="1"/>
          <p:nvPr/>
        </p:nvSpPr>
        <p:spPr>
          <a:xfrm>
            <a:off x="8126896" y="2094405"/>
            <a:ext cx="59381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BBB59">
                    <a:lumMod val="50000"/>
                  </a:srgbClr>
                </a:solidFill>
                <a:effectLst/>
                <a:uLnTx/>
                <a:uFillTx/>
                <a:latin typeface="Calibri"/>
                <a:ea typeface="+mn-ea"/>
                <a:cs typeface="+mn-cs"/>
              </a:rPr>
              <a:t>Index</a:t>
            </a:r>
          </a:p>
        </p:txBody>
      </p:sp>
      <p:sp>
        <p:nvSpPr>
          <p:cNvPr id="36" name="TextBox 35">
            <a:extLst>
              <a:ext uri="{FF2B5EF4-FFF2-40B4-BE49-F238E27FC236}">
                <a16:creationId xmlns:a16="http://schemas.microsoft.com/office/drawing/2014/main" id="{F7CC3EA9-838E-4AC5-BED2-A0254387896E}"/>
              </a:ext>
            </a:extLst>
          </p:cNvPr>
          <p:cNvSpPr txBox="1"/>
          <p:nvPr/>
        </p:nvSpPr>
        <p:spPr>
          <a:xfrm>
            <a:off x="9179650" y="2094405"/>
            <a:ext cx="452240"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BBB59">
                    <a:lumMod val="50000"/>
                  </a:srgbClr>
                </a:solidFill>
                <a:effectLst/>
                <a:uLnTx/>
                <a:uFillTx/>
                <a:latin typeface="Calibri"/>
                <a:ea typeface="+mn-ea"/>
                <a:cs typeface="+mn-cs"/>
              </a:rPr>
              <a:t>Key</a:t>
            </a:r>
          </a:p>
        </p:txBody>
      </p:sp>
      <p:sp>
        <p:nvSpPr>
          <p:cNvPr id="11" name="Rectangle 10">
            <a:extLst>
              <a:ext uri="{FF2B5EF4-FFF2-40B4-BE49-F238E27FC236}">
                <a16:creationId xmlns:a16="http://schemas.microsoft.com/office/drawing/2014/main" id="{74191CB5-05A0-4F69-A2B1-DEE6292C0146}"/>
              </a:ext>
            </a:extLst>
          </p:cNvPr>
          <p:cNvSpPr/>
          <p:nvPr/>
        </p:nvSpPr>
        <p:spPr>
          <a:xfrm>
            <a:off x="10145955" y="5475216"/>
            <a:ext cx="762000" cy="382092"/>
          </a:xfrm>
          <a:prstGeom prst="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428</a:t>
            </a:r>
          </a:p>
        </p:txBody>
      </p:sp>
      <p:sp>
        <p:nvSpPr>
          <p:cNvPr id="37" name="Rectangle 36">
            <a:extLst>
              <a:ext uri="{FF2B5EF4-FFF2-40B4-BE49-F238E27FC236}">
                <a16:creationId xmlns:a16="http://schemas.microsoft.com/office/drawing/2014/main" id="{118DEC63-A480-45DE-95F8-717926AD44C8}"/>
              </a:ext>
            </a:extLst>
          </p:cNvPr>
          <p:cNvSpPr/>
          <p:nvPr/>
        </p:nvSpPr>
        <p:spPr>
          <a:xfrm>
            <a:off x="10145955" y="4692875"/>
            <a:ext cx="762000" cy="382092"/>
          </a:xfrm>
          <a:prstGeom prst="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126</a:t>
            </a:r>
          </a:p>
        </p:txBody>
      </p:sp>
      <p:sp>
        <p:nvSpPr>
          <p:cNvPr id="38" name="Rectangle 37">
            <a:extLst>
              <a:ext uri="{FF2B5EF4-FFF2-40B4-BE49-F238E27FC236}">
                <a16:creationId xmlns:a16="http://schemas.microsoft.com/office/drawing/2014/main" id="{0BD6F231-4079-4C77-AB28-F3E4C736FE87}"/>
              </a:ext>
            </a:extLst>
          </p:cNvPr>
          <p:cNvSpPr/>
          <p:nvPr/>
        </p:nvSpPr>
        <p:spPr>
          <a:xfrm>
            <a:off x="11212755" y="4692875"/>
            <a:ext cx="762000" cy="382092"/>
          </a:xfrm>
          <a:prstGeom prst="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316</a:t>
            </a:r>
          </a:p>
        </p:txBody>
      </p:sp>
      <p:sp>
        <p:nvSpPr>
          <p:cNvPr id="39" name="TextBox 38">
            <a:extLst>
              <a:ext uri="{FF2B5EF4-FFF2-40B4-BE49-F238E27FC236}">
                <a16:creationId xmlns:a16="http://schemas.microsoft.com/office/drawing/2014/main" id="{BD2C04F4-BD69-4F35-9DD8-19CB5F3338C5}"/>
              </a:ext>
            </a:extLst>
          </p:cNvPr>
          <p:cNvSpPr txBox="1"/>
          <p:nvPr/>
        </p:nvSpPr>
        <p:spPr>
          <a:xfrm>
            <a:off x="9108861" y="4716238"/>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456</a:t>
            </a:r>
          </a:p>
        </p:txBody>
      </p:sp>
      <p:sp>
        <p:nvSpPr>
          <p:cNvPr id="40" name="TextBox 39">
            <a:extLst>
              <a:ext uri="{FF2B5EF4-FFF2-40B4-BE49-F238E27FC236}">
                <a16:creationId xmlns:a16="http://schemas.microsoft.com/office/drawing/2014/main" id="{FFF8C6A7-F8B7-46AE-BA32-C8C2F0D1B91B}"/>
              </a:ext>
            </a:extLst>
          </p:cNvPr>
          <p:cNvSpPr txBox="1"/>
          <p:nvPr/>
        </p:nvSpPr>
        <p:spPr>
          <a:xfrm>
            <a:off x="9108860" y="4346614"/>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235</a:t>
            </a:r>
          </a:p>
        </p:txBody>
      </p:sp>
      <p:sp>
        <p:nvSpPr>
          <p:cNvPr id="41" name="TextBox 40">
            <a:extLst>
              <a:ext uri="{FF2B5EF4-FFF2-40B4-BE49-F238E27FC236}">
                <a16:creationId xmlns:a16="http://schemas.microsoft.com/office/drawing/2014/main" id="{2027438E-386D-45A7-AF3B-B8A8293B850D}"/>
              </a:ext>
            </a:extLst>
          </p:cNvPr>
          <p:cNvSpPr txBox="1"/>
          <p:nvPr/>
        </p:nvSpPr>
        <p:spPr>
          <a:xfrm>
            <a:off x="9108860" y="5475216"/>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268</a:t>
            </a:r>
          </a:p>
        </p:txBody>
      </p:sp>
      <p:sp>
        <p:nvSpPr>
          <p:cNvPr id="42" name="TextBox 41">
            <a:extLst>
              <a:ext uri="{FF2B5EF4-FFF2-40B4-BE49-F238E27FC236}">
                <a16:creationId xmlns:a16="http://schemas.microsoft.com/office/drawing/2014/main" id="{2C7F57B2-71D9-431B-8959-6206E49E55AA}"/>
              </a:ext>
            </a:extLst>
          </p:cNvPr>
          <p:cNvSpPr txBox="1"/>
          <p:nvPr/>
        </p:nvSpPr>
        <p:spPr>
          <a:xfrm>
            <a:off x="9123983" y="3974902"/>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104</a:t>
            </a:r>
          </a:p>
        </p:txBody>
      </p:sp>
      <p:cxnSp>
        <p:nvCxnSpPr>
          <p:cNvPr id="43" name="Straight Arrow Connector 42">
            <a:extLst>
              <a:ext uri="{FF2B5EF4-FFF2-40B4-BE49-F238E27FC236}">
                <a16:creationId xmlns:a16="http://schemas.microsoft.com/office/drawing/2014/main" id="{AB986B8C-C8E2-48F6-8182-5D2A40EA011E}"/>
              </a:ext>
            </a:extLst>
          </p:cNvPr>
          <p:cNvCxnSpPr/>
          <p:nvPr/>
        </p:nvCxnSpPr>
        <p:spPr>
          <a:xfrm>
            <a:off x="9671220" y="5666262"/>
            <a:ext cx="474735" cy="0"/>
          </a:xfrm>
          <a:prstGeom prst="straightConnector1">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4D74CF0E-3E82-4213-BAC3-F61A9B557ED7}"/>
              </a:ext>
            </a:extLst>
          </p:cNvPr>
          <p:cNvSpPr txBox="1"/>
          <p:nvPr/>
        </p:nvSpPr>
        <p:spPr>
          <a:xfrm>
            <a:off x="9123983" y="3598821"/>
            <a:ext cx="59381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273</a:t>
            </a:r>
          </a:p>
        </p:txBody>
      </p:sp>
      <p:cxnSp>
        <p:nvCxnSpPr>
          <p:cNvPr id="45" name="Straight Arrow Connector 44">
            <a:extLst>
              <a:ext uri="{FF2B5EF4-FFF2-40B4-BE49-F238E27FC236}">
                <a16:creationId xmlns:a16="http://schemas.microsoft.com/office/drawing/2014/main" id="{681130C6-C6C3-40E2-98EE-E3BDFBC8F5A6}"/>
              </a:ext>
            </a:extLst>
          </p:cNvPr>
          <p:cNvCxnSpPr/>
          <p:nvPr/>
        </p:nvCxnSpPr>
        <p:spPr>
          <a:xfrm>
            <a:off x="9671220" y="4896033"/>
            <a:ext cx="474735" cy="0"/>
          </a:xfrm>
          <a:prstGeom prst="straightConnector1">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3A0A6F80-4461-4448-8ED3-155B4BF9BA76}"/>
              </a:ext>
            </a:extLst>
          </p:cNvPr>
          <p:cNvCxnSpPr/>
          <p:nvPr/>
        </p:nvCxnSpPr>
        <p:spPr>
          <a:xfrm>
            <a:off x="10738020" y="4896033"/>
            <a:ext cx="474735" cy="0"/>
          </a:xfrm>
          <a:prstGeom prst="straightConnector1">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56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4.79167E-6 -2.59259E-6 L 0.05351 0.0007 " pathEditMode="relative" rAng="0" ptsTypes="AA">
                                      <p:cBhvr>
                                        <p:cTn id="32" dur="2000" fill="hold"/>
                                        <p:tgtEl>
                                          <p:spTgt spid="31"/>
                                        </p:tgtEl>
                                        <p:attrNameLst>
                                          <p:attrName>ppt_x</p:attrName>
                                          <p:attrName>ppt_y</p:attrName>
                                        </p:attrNameLst>
                                      </p:cBhvr>
                                      <p:rCtr x="2669" y="23"/>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5351 0.0007 L 0.11315 0.0007 " pathEditMode="relative" rAng="0" ptsTypes="AA">
                                      <p:cBhvr>
                                        <p:cTn id="41" dur="2000" fill="hold"/>
                                        <p:tgtEl>
                                          <p:spTgt spid="31"/>
                                        </p:tgtEl>
                                        <p:attrNameLst>
                                          <p:attrName>ppt_x</p:attrName>
                                          <p:attrName>ppt_y</p:attrName>
                                        </p:attrNameLst>
                                      </p:cBhvr>
                                      <p:rCtr x="2982"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11315 0.0007 L 0.17109 0.0007 " pathEditMode="relative" rAng="0" ptsTypes="AA">
                                      <p:cBhvr>
                                        <p:cTn id="50" dur="2000" fill="hold"/>
                                        <p:tgtEl>
                                          <p:spTgt spid="31"/>
                                        </p:tgtEl>
                                        <p:attrNameLst>
                                          <p:attrName>ppt_x</p:attrName>
                                          <p:attrName>ppt_y</p:attrName>
                                        </p:attrNameLst>
                                      </p:cBhvr>
                                      <p:rCtr x="2891"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4" nodeType="clickEffect">
                                  <p:stCondLst>
                                    <p:cond delay="0"/>
                                  </p:stCondLst>
                                  <p:childTnLst>
                                    <p:animMotion origin="layout" path="M 0.17109 0.0007 L 0.22434 0.0007 " pathEditMode="relative" rAng="0" ptsTypes="AA">
                                      <p:cBhvr>
                                        <p:cTn id="60" dur="2000" fill="hold"/>
                                        <p:tgtEl>
                                          <p:spTgt spid="31"/>
                                        </p:tgtEl>
                                        <p:attrNameLst>
                                          <p:attrName>ppt_x</p:attrName>
                                          <p:attrName>ppt_y</p:attrName>
                                        </p:attrNameLst>
                                      </p:cBhvr>
                                      <p:rCtr x="2656" y="0"/>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5" nodeType="clickEffect">
                                  <p:stCondLst>
                                    <p:cond delay="0"/>
                                  </p:stCondLst>
                                  <p:childTnLst>
                                    <p:animMotion origin="layout" path="M 0.22434 0.0007 L 0.28242 0.0007 " pathEditMode="relative" rAng="0" ptsTypes="AA">
                                      <p:cBhvr>
                                        <p:cTn id="69" dur="2000" fill="hold"/>
                                        <p:tgtEl>
                                          <p:spTgt spid="31"/>
                                        </p:tgtEl>
                                        <p:attrNameLst>
                                          <p:attrName>ppt_x</p:attrName>
                                          <p:attrName>ppt_y</p:attrName>
                                        </p:attrNameLst>
                                      </p:cBhvr>
                                      <p:rCtr x="2904" y="0"/>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6" nodeType="clickEffect">
                                  <p:stCondLst>
                                    <p:cond delay="0"/>
                                  </p:stCondLst>
                                  <p:childTnLst>
                                    <p:animMotion origin="layout" path="M 0.28242 0.0007 L 0.3388 0.0007 " pathEditMode="relative" rAng="0" ptsTypes="AA">
                                      <p:cBhvr>
                                        <p:cTn id="78" dur="2000" fill="hold"/>
                                        <p:tgtEl>
                                          <p:spTgt spid="31"/>
                                        </p:tgtEl>
                                        <p:attrNameLst>
                                          <p:attrName>ppt_x</p:attrName>
                                          <p:attrName>ppt_y</p:attrName>
                                        </p:attrNameLst>
                                      </p:cBhvr>
                                      <p:rCtr x="2812"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7" nodeType="clickEffect">
                                  <p:stCondLst>
                                    <p:cond delay="0"/>
                                  </p:stCondLst>
                                  <p:childTnLst>
                                    <p:animMotion origin="layout" path="M 0.3388 0.0007 L 0.39231 0.0007 " pathEditMode="relative" rAng="0" ptsTypes="AA">
                                      <p:cBhvr>
                                        <p:cTn id="88" dur="2000" fill="hold"/>
                                        <p:tgtEl>
                                          <p:spTgt spid="31"/>
                                        </p:tgtEl>
                                        <p:attrNameLst>
                                          <p:attrName>ppt_x</p:attrName>
                                          <p:attrName>ppt_y</p:attrName>
                                        </p:attrNameLst>
                                      </p:cBhvr>
                                      <p:rCtr x="2669"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25" grpId="0"/>
      <p:bldP spid="26" grpId="0"/>
      <p:bldP spid="31" grpId="0" animBg="1"/>
      <p:bldP spid="31" grpId="1" animBg="1"/>
      <p:bldP spid="31" grpId="2" animBg="1"/>
      <p:bldP spid="31" grpId="3" animBg="1"/>
      <p:bldP spid="31" grpId="4" animBg="1"/>
      <p:bldP spid="31" grpId="5" animBg="1"/>
      <p:bldP spid="31" grpId="6" animBg="1"/>
      <p:bldP spid="31" grpId="7" animBg="1"/>
      <p:bldP spid="11" grpId="0" animBg="1"/>
      <p:bldP spid="37" grpId="0" animBg="1"/>
      <p:bldP spid="38" grpId="0" animBg="1"/>
      <p:bldP spid="39" grpId="0"/>
      <p:bldP spid="40" grpId="0"/>
      <p:bldP spid="41" grpId="0"/>
      <p:bldP spid="42" grpId="0"/>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9C668AC-8CDE-48E6-81BA-559F7AE3CA15}"/>
              </a:ext>
            </a:extLst>
          </p:cNvPr>
          <p:cNvGrpSpPr/>
          <p:nvPr/>
        </p:nvGrpSpPr>
        <p:grpSpPr>
          <a:xfrm>
            <a:off x="2170946" y="2084957"/>
            <a:ext cx="7850107" cy="4295558"/>
            <a:chOff x="613043" y="1645119"/>
            <a:chExt cx="7850107" cy="4295558"/>
          </a:xfrm>
        </p:grpSpPr>
        <p:grpSp>
          <p:nvGrpSpPr>
            <p:cNvPr id="83996" name="Group 93"/>
            <p:cNvGrpSpPr>
              <a:grpSpLocks/>
            </p:cNvGrpSpPr>
            <p:nvPr/>
          </p:nvGrpSpPr>
          <p:grpSpPr bwMode="auto">
            <a:xfrm>
              <a:off x="613043" y="2514600"/>
              <a:ext cx="1825357" cy="2057399"/>
              <a:chOff x="624" y="1008"/>
              <a:chExt cx="912" cy="2003"/>
            </a:xfrm>
            <a:solidFill>
              <a:schemeClr val="accent3">
                <a:lumMod val="40000"/>
                <a:lumOff val="60000"/>
              </a:schemeClr>
            </a:solidFill>
          </p:grpSpPr>
          <p:sp>
            <p:nvSpPr>
              <p:cNvPr id="84008" name="AutoShape 36"/>
              <p:cNvSpPr>
                <a:spLocks noChangeArrowheads="1"/>
              </p:cNvSpPr>
              <p:nvPr/>
            </p:nvSpPr>
            <p:spPr bwMode="auto">
              <a:xfrm>
                <a:off x="624" y="1008"/>
                <a:ext cx="912" cy="2003"/>
              </a:xfrm>
              <a:prstGeom prst="cube">
                <a:avLst>
                  <a:gd name="adj" fmla="val 8991"/>
                </a:avLst>
              </a:prstGeom>
              <a:grp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Arial" charset="0"/>
                </a:endParaRPr>
              </a:p>
            </p:txBody>
          </p:sp>
          <p:sp>
            <p:nvSpPr>
              <p:cNvPr id="84009" name="Text Box 70"/>
              <p:cNvSpPr txBox="1">
                <a:spLocks noChangeArrowheads="1"/>
              </p:cNvSpPr>
              <p:nvPr/>
            </p:nvSpPr>
            <p:spPr bwMode="auto">
              <a:xfrm>
                <a:off x="960" y="1200"/>
                <a:ext cx="384" cy="27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CCI</a:t>
                </a:r>
              </a:p>
            </p:txBody>
          </p:sp>
          <p:sp>
            <p:nvSpPr>
              <p:cNvPr id="84010" name="Text Box 71"/>
              <p:cNvSpPr txBox="1">
                <a:spLocks noChangeArrowheads="1"/>
              </p:cNvSpPr>
              <p:nvPr/>
            </p:nvSpPr>
            <p:spPr bwMode="auto">
              <a:xfrm>
                <a:off x="960" y="1488"/>
                <a:ext cx="384" cy="27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COE</a:t>
                </a:r>
              </a:p>
            </p:txBody>
          </p:sp>
          <p:sp>
            <p:nvSpPr>
              <p:cNvPr id="84011" name="Text Box 72"/>
              <p:cNvSpPr txBox="1">
                <a:spLocks noChangeArrowheads="1"/>
              </p:cNvSpPr>
              <p:nvPr/>
            </p:nvSpPr>
            <p:spPr bwMode="auto">
              <a:xfrm>
                <a:off x="960" y="1776"/>
                <a:ext cx="384" cy="27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COBA</a:t>
                </a:r>
              </a:p>
            </p:txBody>
          </p:sp>
          <p:sp>
            <p:nvSpPr>
              <p:cNvPr id="84012" name="Text Box 73"/>
              <p:cNvSpPr txBox="1">
                <a:spLocks noChangeArrowheads="1"/>
              </p:cNvSpPr>
              <p:nvPr/>
            </p:nvSpPr>
            <p:spPr bwMode="auto">
              <a:xfrm>
                <a:off x="960" y="2064"/>
                <a:ext cx="384" cy="27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CES</a:t>
                </a:r>
              </a:p>
            </p:txBody>
          </p:sp>
          <p:sp>
            <p:nvSpPr>
              <p:cNvPr id="84013" name="Text Box 74"/>
              <p:cNvSpPr txBox="1">
                <a:spLocks noChangeArrowheads="1"/>
              </p:cNvSpPr>
              <p:nvPr/>
            </p:nvSpPr>
            <p:spPr bwMode="auto">
              <a:xfrm>
                <a:off x="960" y="2355"/>
                <a:ext cx="384" cy="27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COGS</a:t>
                </a:r>
              </a:p>
            </p:txBody>
          </p:sp>
          <p:sp>
            <p:nvSpPr>
              <p:cNvPr id="84014" name="Text Box 75"/>
              <p:cNvSpPr txBox="1">
                <a:spLocks noChangeArrowheads="1"/>
              </p:cNvSpPr>
              <p:nvPr/>
            </p:nvSpPr>
            <p:spPr bwMode="auto">
              <a:xfrm>
                <a:off x="960" y="2640"/>
                <a:ext cx="384" cy="270"/>
              </a:xfrm>
              <a:prstGeom prst="rect">
                <a:avLst/>
              </a:prstGeom>
              <a:solidFill>
                <a:schemeClr val="accent3">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p:txBody>
          </p:sp>
          <p:sp>
            <p:nvSpPr>
              <p:cNvPr id="84019" name="Text Box 81"/>
              <p:cNvSpPr txBox="1">
                <a:spLocks noChangeArrowheads="1"/>
              </p:cNvSpPr>
              <p:nvPr/>
            </p:nvSpPr>
            <p:spPr bwMode="auto">
              <a:xfrm>
                <a:off x="672" y="1200"/>
                <a:ext cx="240" cy="270"/>
              </a:xfrm>
              <a:prstGeom prst="rect">
                <a:avLst/>
              </a:prstGeom>
              <a:grp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0</a:t>
                </a:r>
              </a:p>
            </p:txBody>
          </p:sp>
          <p:sp>
            <p:nvSpPr>
              <p:cNvPr id="84020" name="Text Box 82"/>
              <p:cNvSpPr txBox="1">
                <a:spLocks noChangeArrowheads="1"/>
              </p:cNvSpPr>
              <p:nvPr/>
            </p:nvSpPr>
            <p:spPr bwMode="auto">
              <a:xfrm>
                <a:off x="672" y="1491"/>
                <a:ext cx="240" cy="270"/>
              </a:xfrm>
              <a:prstGeom prst="rect">
                <a:avLst/>
              </a:prstGeom>
              <a:solidFill>
                <a:schemeClr val="accent3">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1</a:t>
                </a:r>
              </a:p>
            </p:txBody>
          </p:sp>
          <p:sp>
            <p:nvSpPr>
              <p:cNvPr id="84021" name="Text Box 83"/>
              <p:cNvSpPr txBox="1">
                <a:spLocks noChangeArrowheads="1"/>
              </p:cNvSpPr>
              <p:nvPr/>
            </p:nvSpPr>
            <p:spPr bwMode="auto">
              <a:xfrm>
                <a:off x="672" y="1779"/>
                <a:ext cx="240" cy="270"/>
              </a:xfrm>
              <a:prstGeom prst="rect">
                <a:avLst/>
              </a:prstGeom>
              <a:solidFill>
                <a:schemeClr val="accent3">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2</a:t>
                </a:r>
              </a:p>
            </p:txBody>
          </p:sp>
          <p:sp>
            <p:nvSpPr>
              <p:cNvPr id="84022" name="Text Box 84"/>
              <p:cNvSpPr txBox="1">
                <a:spLocks noChangeArrowheads="1"/>
              </p:cNvSpPr>
              <p:nvPr/>
            </p:nvSpPr>
            <p:spPr bwMode="auto">
              <a:xfrm>
                <a:off x="672" y="2067"/>
                <a:ext cx="240" cy="270"/>
              </a:xfrm>
              <a:prstGeom prst="rect">
                <a:avLst/>
              </a:prstGeom>
              <a:solidFill>
                <a:schemeClr val="accent3">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3</a:t>
                </a:r>
              </a:p>
            </p:txBody>
          </p:sp>
          <p:sp>
            <p:nvSpPr>
              <p:cNvPr id="84023" name="Text Box 85"/>
              <p:cNvSpPr txBox="1">
                <a:spLocks noChangeArrowheads="1"/>
              </p:cNvSpPr>
              <p:nvPr/>
            </p:nvSpPr>
            <p:spPr bwMode="auto">
              <a:xfrm>
                <a:off x="672" y="2355"/>
                <a:ext cx="240" cy="270"/>
              </a:xfrm>
              <a:prstGeom prst="rect">
                <a:avLst/>
              </a:prstGeom>
              <a:solidFill>
                <a:schemeClr val="accent3">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4</a:t>
                </a:r>
              </a:p>
            </p:txBody>
          </p:sp>
          <p:sp>
            <p:nvSpPr>
              <p:cNvPr id="84024" name="Text Box 86"/>
              <p:cNvSpPr txBox="1">
                <a:spLocks noChangeArrowheads="1"/>
              </p:cNvSpPr>
              <p:nvPr/>
            </p:nvSpPr>
            <p:spPr bwMode="auto">
              <a:xfrm>
                <a:off x="672" y="2643"/>
                <a:ext cx="240" cy="270"/>
              </a:xfrm>
              <a:prstGeom prst="rect">
                <a:avLst/>
              </a:prstGeom>
              <a:solidFill>
                <a:schemeClr val="accent3">
                  <a:lumMod val="40000"/>
                  <a:lumOff val="60000"/>
                </a:schemeClr>
              </a:solidFill>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5</a:t>
                </a:r>
              </a:p>
            </p:txBody>
          </p:sp>
        </p:grpSp>
        <p:grpSp>
          <p:nvGrpSpPr>
            <p:cNvPr id="80" name="Group 93">
              <a:extLst>
                <a:ext uri="{FF2B5EF4-FFF2-40B4-BE49-F238E27FC236}">
                  <a16:creationId xmlns:a16="http://schemas.microsoft.com/office/drawing/2014/main" id="{951E4B09-1E44-4B70-81E5-230389BFA563}"/>
                </a:ext>
              </a:extLst>
            </p:cNvPr>
            <p:cNvGrpSpPr>
              <a:grpSpLocks/>
            </p:cNvGrpSpPr>
            <p:nvPr/>
          </p:nvGrpSpPr>
          <p:grpSpPr bwMode="auto">
            <a:xfrm>
              <a:off x="2919799" y="1645119"/>
              <a:ext cx="1676400" cy="2057399"/>
              <a:chOff x="624" y="1008"/>
              <a:chExt cx="912" cy="2003"/>
            </a:xfrm>
            <a:solidFill>
              <a:schemeClr val="accent2">
                <a:lumMod val="20000"/>
                <a:lumOff val="80000"/>
              </a:schemeClr>
            </a:solidFill>
          </p:grpSpPr>
          <p:sp>
            <p:nvSpPr>
              <p:cNvPr id="81" name="AutoShape 36">
                <a:extLst>
                  <a:ext uri="{FF2B5EF4-FFF2-40B4-BE49-F238E27FC236}">
                    <a16:creationId xmlns:a16="http://schemas.microsoft.com/office/drawing/2014/main" id="{474466FF-B32A-483B-9F35-E7635644A020}"/>
                  </a:ext>
                </a:extLst>
              </p:cNvPr>
              <p:cNvSpPr>
                <a:spLocks noChangeArrowheads="1"/>
              </p:cNvSpPr>
              <p:nvPr/>
            </p:nvSpPr>
            <p:spPr bwMode="auto">
              <a:xfrm>
                <a:off x="624" y="1008"/>
                <a:ext cx="912" cy="2003"/>
              </a:xfrm>
              <a:prstGeom prst="cube">
                <a:avLst>
                  <a:gd name="adj" fmla="val 8991"/>
                </a:avLst>
              </a:prstGeom>
              <a:grp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Arial" charset="0"/>
                </a:endParaRPr>
              </a:p>
            </p:txBody>
          </p:sp>
          <p:sp>
            <p:nvSpPr>
              <p:cNvPr id="82" name="Text Box 70">
                <a:extLst>
                  <a:ext uri="{FF2B5EF4-FFF2-40B4-BE49-F238E27FC236}">
                    <a16:creationId xmlns:a16="http://schemas.microsoft.com/office/drawing/2014/main" id="{EC4D5E35-415D-4EC9-AA68-6017C238E021}"/>
                  </a:ext>
                </a:extLst>
              </p:cNvPr>
              <p:cNvSpPr txBox="1">
                <a:spLocks noChangeArrowheads="1"/>
              </p:cNvSpPr>
              <p:nvPr/>
            </p:nvSpPr>
            <p:spPr bwMode="auto">
              <a:xfrm>
                <a:off x="960" y="1200"/>
                <a:ext cx="384"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SW</a:t>
                </a:r>
              </a:p>
            </p:txBody>
          </p:sp>
          <p:sp>
            <p:nvSpPr>
              <p:cNvPr id="83" name="Text Box 71">
                <a:extLst>
                  <a:ext uri="{FF2B5EF4-FFF2-40B4-BE49-F238E27FC236}">
                    <a16:creationId xmlns:a16="http://schemas.microsoft.com/office/drawing/2014/main" id="{0033C6EE-198E-43EB-B145-25CF9233592E}"/>
                  </a:ext>
                </a:extLst>
              </p:cNvPr>
              <p:cNvSpPr txBox="1">
                <a:spLocks noChangeArrowheads="1"/>
              </p:cNvSpPr>
              <p:nvPr/>
            </p:nvSpPr>
            <p:spPr bwMode="auto">
              <a:xfrm>
                <a:off x="960" y="1488"/>
                <a:ext cx="384"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SN</a:t>
                </a:r>
              </a:p>
            </p:txBody>
          </p:sp>
          <p:sp>
            <p:nvSpPr>
              <p:cNvPr id="84" name="Text Box 72">
                <a:extLst>
                  <a:ext uri="{FF2B5EF4-FFF2-40B4-BE49-F238E27FC236}">
                    <a16:creationId xmlns:a16="http://schemas.microsoft.com/office/drawing/2014/main" id="{5650502A-18AC-4521-B3E1-B068B1032AFF}"/>
                  </a:ext>
                </a:extLst>
              </p:cNvPr>
              <p:cNvSpPr txBox="1">
                <a:spLocks noChangeArrowheads="1"/>
              </p:cNvSpPr>
              <p:nvPr/>
            </p:nvSpPr>
            <p:spPr bwMode="auto">
              <a:xfrm>
                <a:off x="960" y="1776"/>
                <a:ext cx="384"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CS</a:t>
                </a:r>
              </a:p>
            </p:txBody>
          </p:sp>
          <p:sp>
            <p:nvSpPr>
              <p:cNvPr id="85" name="Text Box 73">
                <a:extLst>
                  <a:ext uri="{FF2B5EF4-FFF2-40B4-BE49-F238E27FC236}">
                    <a16:creationId xmlns:a16="http://schemas.microsoft.com/office/drawing/2014/main" id="{550A0C10-D33D-412E-AF8D-2B9D38D3D40E}"/>
                  </a:ext>
                </a:extLst>
              </p:cNvPr>
              <p:cNvSpPr txBox="1">
                <a:spLocks noChangeArrowheads="1"/>
              </p:cNvSpPr>
              <p:nvPr/>
            </p:nvSpPr>
            <p:spPr bwMode="auto">
              <a:xfrm>
                <a:off x="960" y="2064"/>
                <a:ext cx="384"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IS</a:t>
                </a:r>
              </a:p>
            </p:txBody>
          </p:sp>
          <p:sp>
            <p:nvSpPr>
              <p:cNvPr id="86" name="Text Box 74">
                <a:extLst>
                  <a:ext uri="{FF2B5EF4-FFF2-40B4-BE49-F238E27FC236}">
                    <a16:creationId xmlns:a16="http://schemas.microsoft.com/office/drawing/2014/main" id="{80A88AEB-8A15-4874-9196-8AB55EC3AA2D}"/>
                  </a:ext>
                </a:extLst>
              </p:cNvPr>
              <p:cNvSpPr txBox="1">
                <a:spLocks noChangeArrowheads="1"/>
              </p:cNvSpPr>
              <p:nvPr/>
            </p:nvSpPr>
            <p:spPr bwMode="auto">
              <a:xfrm>
                <a:off x="960" y="2355"/>
                <a:ext cx="384"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GM</a:t>
                </a:r>
              </a:p>
            </p:txBody>
          </p:sp>
          <p:sp>
            <p:nvSpPr>
              <p:cNvPr id="87" name="Text Box 75">
                <a:extLst>
                  <a:ext uri="{FF2B5EF4-FFF2-40B4-BE49-F238E27FC236}">
                    <a16:creationId xmlns:a16="http://schemas.microsoft.com/office/drawing/2014/main" id="{77CBF386-66E6-4799-B5DE-3E59E70B02C1}"/>
                  </a:ext>
                </a:extLst>
              </p:cNvPr>
              <p:cNvSpPr txBox="1">
                <a:spLocks noChangeArrowheads="1"/>
              </p:cNvSpPr>
              <p:nvPr/>
            </p:nvSpPr>
            <p:spPr bwMode="auto">
              <a:xfrm>
                <a:off x="960" y="2640"/>
                <a:ext cx="384"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VM</a:t>
                </a:r>
              </a:p>
            </p:txBody>
          </p:sp>
          <p:sp>
            <p:nvSpPr>
              <p:cNvPr id="88" name="Text Box 81">
                <a:extLst>
                  <a:ext uri="{FF2B5EF4-FFF2-40B4-BE49-F238E27FC236}">
                    <a16:creationId xmlns:a16="http://schemas.microsoft.com/office/drawing/2014/main" id="{E1E0A748-D3AF-4B2D-AD9F-975D14E3CB26}"/>
                  </a:ext>
                </a:extLst>
              </p:cNvPr>
              <p:cNvSpPr txBox="1">
                <a:spLocks noChangeArrowheads="1"/>
              </p:cNvSpPr>
              <p:nvPr/>
            </p:nvSpPr>
            <p:spPr bwMode="auto">
              <a:xfrm>
                <a:off x="672" y="1200"/>
                <a:ext cx="240"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0</a:t>
                </a:r>
              </a:p>
            </p:txBody>
          </p:sp>
          <p:sp>
            <p:nvSpPr>
              <p:cNvPr id="89" name="Text Box 82">
                <a:extLst>
                  <a:ext uri="{FF2B5EF4-FFF2-40B4-BE49-F238E27FC236}">
                    <a16:creationId xmlns:a16="http://schemas.microsoft.com/office/drawing/2014/main" id="{8C46053B-5BFF-4F4B-AD4C-24F7245B413E}"/>
                  </a:ext>
                </a:extLst>
              </p:cNvPr>
              <p:cNvSpPr txBox="1">
                <a:spLocks noChangeArrowheads="1"/>
              </p:cNvSpPr>
              <p:nvPr/>
            </p:nvSpPr>
            <p:spPr bwMode="auto">
              <a:xfrm>
                <a:off x="672" y="1491"/>
                <a:ext cx="240"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1</a:t>
                </a:r>
              </a:p>
            </p:txBody>
          </p:sp>
          <p:sp>
            <p:nvSpPr>
              <p:cNvPr id="90" name="Text Box 83">
                <a:extLst>
                  <a:ext uri="{FF2B5EF4-FFF2-40B4-BE49-F238E27FC236}">
                    <a16:creationId xmlns:a16="http://schemas.microsoft.com/office/drawing/2014/main" id="{C27C1726-CB75-4D57-953E-2C2960A09AB6}"/>
                  </a:ext>
                </a:extLst>
              </p:cNvPr>
              <p:cNvSpPr txBox="1">
                <a:spLocks noChangeArrowheads="1"/>
              </p:cNvSpPr>
              <p:nvPr/>
            </p:nvSpPr>
            <p:spPr bwMode="auto">
              <a:xfrm>
                <a:off x="672" y="1779"/>
                <a:ext cx="240"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2</a:t>
                </a:r>
              </a:p>
            </p:txBody>
          </p:sp>
          <p:sp>
            <p:nvSpPr>
              <p:cNvPr id="91" name="Text Box 84">
                <a:extLst>
                  <a:ext uri="{FF2B5EF4-FFF2-40B4-BE49-F238E27FC236}">
                    <a16:creationId xmlns:a16="http://schemas.microsoft.com/office/drawing/2014/main" id="{D18D692B-45AA-42A2-9712-40A992CC1971}"/>
                  </a:ext>
                </a:extLst>
              </p:cNvPr>
              <p:cNvSpPr txBox="1">
                <a:spLocks noChangeArrowheads="1"/>
              </p:cNvSpPr>
              <p:nvPr/>
            </p:nvSpPr>
            <p:spPr bwMode="auto">
              <a:xfrm>
                <a:off x="672" y="2067"/>
                <a:ext cx="240"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3</a:t>
                </a:r>
              </a:p>
            </p:txBody>
          </p:sp>
          <p:sp>
            <p:nvSpPr>
              <p:cNvPr id="92" name="Text Box 85">
                <a:extLst>
                  <a:ext uri="{FF2B5EF4-FFF2-40B4-BE49-F238E27FC236}">
                    <a16:creationId xmlns:a16="http://schemas.microsoft.com/office/drawing/2014/main" id="{FFA2223B-A919-4048-AD7D-5D75C71D7316}"/>
                  </a:ext>
                </a:extLst>
              </p:cNvPr>
              <p:cNvSpPr txBox="1">
                <a:spLocks noChangeArrowheads="1"/>
              </p:cNvSpPr>
              <p:nvPr/>
            </p:nvSpPr>
            <p:spPr bwMode="auto">
              <a:xfrm>
                <a:off x="672" y="2355"/>
                <a:ext cx="240"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4</a:t>
                </a:r>
              </a:p>
            </p:txBody>
          </p:sp>
          <p:sp>
            <p:nvSpPr>
              <p:cNvPr id="93" name="Text Box 86">
                <a:extLst>
                  <a:ext uri="{FF2B5EF4-FFF2-40B4-BE49-F238E27FC236}">
                    <a16:creationId xmlns:a16="http://schemas.microsoft.com/office/drawing/2014/main" id="{834F769A-3B8C-429C-9987-DE83F290F102}"/>
                  </a:ext>
                </a:extLst>
              </p:cNvPr>
              <p:cNvSpPr txBox="1">
                <a:spLocks noChangeArrowheads="1"/>
              </p:cNvSpPr>
              <p:nvPr/>
            </p:nvSpPr>
            <p:spPr bwMode="auto">
              <a:xfrm>
                <a:off x="672" y="2643"/>
                <a:ext cx="240" cy="2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5</a:t>
                </a:r>
              </a:p>
            </p:txBody>
          </p:sp>
        </p:grpSp>
        <p:grpSp>
          <p:nvGrpSpPr>
            <p:cNvPr id="124" name="Group 93">
              <a:extLst>
                <a:ext uri="{FF2B5EF4-FFF2-40B4-BE49-F238E27FC236}">
                  <a16:creationId xmlns:a16="http://schemas.microsoft.com/office/drawing/2014/main" id="{A1376A37-1D64-40A1-A1AE-FAE54D61B35A}"/>
                </a:ext>
              </a:extLst>
            </p:cNvPr>
            <p:cNvGrpSpPr>
              <a:grpSpLocks/>
            </p:cNvGrpSpPr>
            <p:nvPr/>
          </p:nvGrpSpPr>
          <p:grpSpPr bwMode="auto">
            <a:xfrm>
              <a:off x="2919799" y="4081575"/>
              <a:ext cx="1676400" cy="1859102"/>
              <a:chOff x="624" y="1008"/>
              <a:chExt cx="912" cy="1328"/>
            </a:xfrm>
          </p:grpSpPr>
          <p:sp>
            <p:nvSpPr>
              <p:cNvPr id="125" name="AutoShape 36">
                <a:extLst>
                  <a:ext uri="{FF2B5EF4-FFF2-40B4-BE49-F238E27FC236}">
                    <a16:creationId xmlns:a16="http://schemas.microsoft.com/office/drawing/2014/main" id="{78D1F6AB-4B17-4044-8500-F3EB5DC1BCF5}"/>
                  </a:ext>
                </a:extLst>
              </p:cNvPr>
              <p:cNvSpPr>
                <a:spLocks noChangeArrowheads="1"/>
              </p:cNvSpPr>
              <p:nvPr/>
            </p:nvSpPr>
            <p:spPr bwMode="auto">
              <a:xfrm>
                <a:off x="624" y="1008"/>
                <a:ext cx="912" cy="1328"/>
              </a:xfrm>
              <a:prstGeom prst="cube">
                <a:avLst>
                  <a:gd name="adj" fmla="val 8991"/>
                </a:avLst>
              </a:prstGeom>
              <a:solidFill>
                <a:schemeClr val="accent5">
                  <a:lumMod val="40000"/>
                  <a:lumOff val="6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Arial" charset="0"/>
                </a:endParaRPr>
              </a:p>
            </p:txBody>
          </p:sp>
          <p:sp>
            <p:nvSpPr>
              <p:cNvPr id="126" name="Text Box 70">
                <a:extLst>
                  <a:ext uri="{FF2B5EF4-FFF2-40B4-BE49-F238E27FC236}">
                    <a16:creationId xmlns:a16="http://schemas.microsoft.com/office/drawing/2014/main" id="{41BA0DE8-2544-4DD4-8FE8-D321EE5E1A6A}"/>
                  </a:ext>
                </a:extLst>
              </p:cNvPr>
              <p:cNvSpPr txBox="1">
                <a:spLocks noChangeArrowheads="1"/>
              </p:cNvSpPr>
              <p:nvPr/>
            </p:nvSpPr>
            <p:spPr bwMode="auto">
              <a:xfrm>
                <a:off x="960" y="1200"/>
                <a:ext cx="384"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CE</a:t>
                </a:r>
              </a:p>
            </p:txBody>
          </p:sp>
          <p:sp>
            <p:nvSpPr>
              <p:cNvPr id="127" name="Text Box 71">
                <a:extLst>
                  <a:ext uri="{FF2B5EF4-FFF2-40B4-BE49-F238E27FC236}">
                    <a16:creationId xmlns:a16="http://schemas.microsoft.com/office/drawing/2014/main" id="{BEA1C8F6-ACE7-4DE4-8979-6F386A231D5D}"/>
                  </a:ext>
                </a:extLst>
              </p:cNvPr>
              <p:cNvSpPr txBox="1">
                <a:spLocks noChangeArrowheads="1"/>
              </p:cNvSpPr>
              <p:nvPr/>
            </p:nvSpPr>
            <p:spPr bwMode="auto">
              <a:xfrm>
                <a:off x="960" y="1488"/>
                <a:ext cx="384"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ME</a:t>
                </a:r>
              </a:p>
            </p:txBody>
          </p:sp>
          <p:sp>
            <p:nvSpPr>
              <p:cNvPr id="128" name="Text Box 72">
                <a:extLst>
                  <a:ext uri="{FF2B5EF4-FFF2-40B4-BE49-F238E27FC236}">
                    <a16:creationId xmlns:a16="http://schemas.microsoft.com/office/drawing/2014/main" id="{BE2CEA67-5D3C-4842-9E5A-1CB1D3C4EDAD}"/>
                  </a:ext>
                </a:extLst>
              </p:cNvPr>
              <p:cNvSpPr txBox="1">
                <a:spLocks noChangeArrowheads="1"/>
              </p:cNvSpPr>
              <p:nvPr/>
            </p:nvSpPr>
            <p:spPr bwMode="auto">
              <a:xfrm>
                <a:off x="960" y="1776"/>
                <a:ext cx="384"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EE</a:t>
                </a:r>
              </a:p>
            </p:txBody>
          </p:sp>
          <p:sp>
            <p:nvSpPr>
              <p:cNvPr id="129" name="Text Box 73">
                <a:extLst>
                  <a:ext uri="{FF2B5EF4-FFF2-40B4-BE49-F238E27FC236}">
                    <a16:creationId xmlns:a16="http://schemas.microsoft.com/office/drawing/2014/main" id="{ED8803EA-DF06-408D-8D67-EB73106D2973}"/>
                  </a:ext>
                </a:extLst>
              </p:cNvPr>
              <p:cNvSpPr txBox="1">
                <a:spLocks noChangeArrowheads="1"/>
              </p:cNvSpPr>
              <p:nvPr/>
            </p:nvSpPr>
            <p:spPr bwMode="auto">
              <a:xfrm>
                <a:off x="960" y="2064"/>
                <a:ext cx="384"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EP</a:t>
                </a:r>
              </a:p>
            </p:txBody>
          </p:sp>
          <p:sp>
            <p:nvSpPr>
              <p:cNvPr id="136" name="Text Box 81">
                <a:extLst>
                  <a:ext uri="{FF2B5EF4-FFF2-40B4-BE49-F238E27FC236}">
                    <a16:creationId xmlns:a16="http://schemas.microsoft.com/office/drawing/2014/main" id="{6EF9F748-5BEA-4ABB-8585-055DB1D85A2D}"/>
                  </a:ext>
                </a:extLst>
              </p:cNvPr>
              <p:cNvSpPr txBox="1">
                <a:spLocks noChangeArrowheads="1"/>
              </p:cNvSpPr>
              <p:nvPr/>
            </p:nvSpPr>
            <p:spPr bwMode="auto">
              <a:xfrm>
                <a:off x="672" y="1200"/>
                <a:ext cx="240"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0</a:t>
                </a:r>
              </a:p>
            </p:txBody>
          </p:sp>
          <p:sp>
            <p:nvSpPr>
              <p:cNvPr id="137" name="Text Box 82">
                <a:extLst>
                  <a:ext uri="{FF2B5EF4-FFF2-40B4-BE49-F238E27FC236}">
                    <a16:creationId xmlns:a16="http://schemas.microsoft.com/office/drawing/2014/main" id="{9B44EA32-22F1-4CA1-9CDC-A03FC1C4F834}"/>
                  </a:ext>
                </a:extLst>
              </p:cNvPr>
              <p:cNvSpPr txBox="1">
                <a:spLocks noChangeArrowheads="1"/>
              </p:cNvSpPr>
              <p:nvPr/>
            </p:nvSpPr>
            <p:spPr bwMode="auto">
              <a:xfrm>
                <a:off x="672" y="1491"/>
                <a:ext cx="240"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1</a:t>
                </a:r>
              </a:p>
            </p:txBody>
          </p:sp>
          <p:sp>
            <p:nvSpPr>
              <p:cNvPr id="138" name="Text Box 83">
                <a:extLst>
                  <a:ext uri="{FF2B5EF4-FFF2-40B4-BE49-F238E27FC236}">
                    <a16:creationId xmlns:a16="http://schemas.microsoft.com/office/drawing/2014/main" id="{27131F7B-F819-4636-8D20-92BC88C87EE7}"/>
                  </a:ext>
                </a:extLst>
              </p:cNvPr>
              <p:cNvSpPr txBox="1">
                <a:spLocks noChangeArrowheads="1"/>
              </p:cNvSpPr>
              <p:nvPr/>
            </p:nvSpPr>
            <p:spPr bwMode="auto">
              <a:xfrm>
                <a:off x="672" y="1779"/>
                <a:ext cx="240"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2</a:t>
                </a:r>
              </a:p>
            </p:txBody>
          </p:sp>
          <p:sp>
            <p:nvSpPr>
              <p:cNvPr id="139" name="Text Box 84">
                <a:extLst>
                  <a:ext uri="{FF2B5EF4-FFF2-40B4-BE49-F238E27FC236}">
                    <a16:creationId xmlns:a16="http://schemas.microsoft.com/office/drawing/2014/main" id="{9EC331E0-CC35-4997-8797-5D7E14F32CE2}"/>
                  </a:ext>
                </a:extLst>
              </p:cNvPr>
              <p:cNvSpPr txBox="1">
                <a:spLocks noChangeArrowheads="1"/>
              </p:cNvSpPr>
              <p:nvPr/>
            </p:nvSpPr>
            <p:spPr bwMode="auto">
              <a:xfrm>
                <a:off x="672" y="2067"/>
                <a:ext cx="240" cy="1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3</a:t>
                </a:r>
              </a:p>
            </p:txBody>
          </p:sp>
        </p:grpSp>
        <p:sp>
          <p:nvSpPr>
            <p:cNvPr id="7" name="TextBox 6">
              <a:extLst>
                <a:ext uri="{FF2B5EF4-FFF2-40B4-BE49-F238E27FC236}">
                  <a16:creationId xmlns:a16="http://schemas.microsoft.com/office/drawing/2014/main" id="{1A4655E4-06D6-421F-AF32-B7DA2B9FE1C9}"/>
                </a:ext>
              </a:extLst>
            </p:cNvPr>
            <p:cNvSpPr txBox="1"/>
            <p:nvPr/>
          </p:nvSpPr>
          <p:spPr>
            <a:xfrm>
              <a:off x="4768617" y="1809798"/>
              <a:ext cx="1026026" cy="276999"/>
            </a:xfrm>
            <a:prstGeom prst="rect">
              <a:avLst/>
            </a:prstGeom>
            <a:solidFill>
              <a:schemeClr val="accent6">
                <a:lumMod val="20000"/>
                <a:lumOff val="80000"/>
              </a:schemeClr>
            </a:solidFill>
            <a:ln>
              <a:solidFill>
                <a:schemeClr val="accent2"/>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SW0107888</a:t>
              </a:r>
            </a:p>
          </p:txBody>
        </p:sp>
        <p:sp>
          <p:nvSpPr>
            <p:cNvPr id="147" name="TextBox 146">
              <a:extLst>
                <a:ext uri="{FF2B5EF4-FFF2-40B4-BE49-F238E27FC236}">
                  <a16:creationId xmlns:a16="http://schemas.microsoft.com/office/drawing/2014/main" id="{1E5C45FA-95E8-4DCB-AAD3-3027FA2C3C2F}"/>
                </a:ext>
              </a:extLst>
            </p:cNvPr>
            <p:cNvSpPr txBox="1"/>
            <p:nvPr/>
          </p:nvSpPr>
          <p:spPr>
            <a:xfrm>
              <a:off x="6099443" y="1809797"/>
              <a:ext cx="1026026" cy="276999"/>
            </a:xfrm>
            <a:prstGeom prst="rect">
              <a:avLst/>
            </a:prstGeom>
            <a:solidFill>
              <a:schemeClr val="accent6">
                <a:lumMod val="20000"/>
                <a:lumOff val="80000"/>
              </a:schemeClr>
            </a:solidFill>
            <a:ln>
              <a:solidFill>
                <a:schemeClr val="accent2"/>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SW0107889</a:t>
              </a:r>
            </a:p>
          </p:txBody>
        </p:sp>
        <p:sp>
          <p:nvSpPr>
            <p:cNvPr id="148" name="TextBox 147">
              <a:extLst>
                <a:ext uri="{FF2B5EF4-FFF2-40B4-BE49-F238E27FC236}">
                  <a16:creationId xmlns:a16="http://schemas.microsoft.com/office/drawing/2014/main" id="{115D6E62-F03B-43BB-AFB1-94A658BB9E7F}"/>
                </a:ext>
              </a:extLst>
            </p:cNvPr>
            <p:cNvSpPr txBox="1"/>
            <p:nvPr/>
          </p:nvSpPr>
          <p:spPr>
            <a:xfrm>
              <a:off x="7437124" y="1809797"/>
              <a:ext cx="1026026" cy="276999"/>
            </a:xfrm>
            <a:prstGeom prst="rect">
              <a:avLst/>
            </a:prstGeom>
            <a:solidFill>
              <a:schemeClr val="accent6">
                <a:lumMod val="20000"/>
                <a:lumOff val="80000"/>
              </a:schemeClr>
            </a:solidFill>
            <a:ln>
              <a:solidFill>
                <a:schemeClr val="accent2"/>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SW0107890</a:t>
              </a:r>
            </a:p>
          </p:txBody>
        </p:sp>
        <p:sp>
          <p:nvSpPr>
            <p:cNvPr id="149" name="TextBox 148">
              <a:extLst>
                <a:ext uri="{FF2B5EF4-FFF2-40B4-BE49-F238E27FC236}">
                  <a16:creationId xmlns:a16="http://schemas.microsoft.com/office/drawing/2014/main" id="{1D7B15D9-91D5-46FF-8456-568A59E119A1}"/>
                </a:ext>
              </a:extLst>
            </p:cNvPr>
            <p:cNvSpPr txBox="1"/>
            <p:nvPr/>
          </p:nvSpPr>
          <p:spPr>
            <a:xfrm>
              <a:off x="4776529" y="3015416"/>
              <a:ext cx="1026026" cy="276999"/>
            </a:xfrm>
            <a:prstGeom prst="rect">
              <a:avLst/>
            </a:prstGeom>
            <a:solidFill>
              <a:schemeClr val="accent6">
                <a:lumMod val="20000"/>
                <a:lumOff val="80000"/>
              </a:schemeClr>
            </a:solidFill>
            <a:ln>
              <a:solidFill>
                <a:schemeClr val="accent2"/>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GM0105648</a:t>
              </a:r>
            </a:p>
          </p:txBody>
        </p:sp>
        <p:sp>
          <p:nvSpPr>
            <p:cNvPr id="150" name="TextBox 149">
              <a:extLst>
                <a:ext uri="{FF2B5EF4-FFF2-40B4-BE49-F238E27FC236}">
                  <a16:creationId xmlns:a16="http://schemas.microsoft.com/office/drawing/2014/main" id="{A97855BB-2138-48D2-A587-670B2FF16B94}"/>
                </a:ext>
              </a:extLst>
            </p:cNvPr>
            <p:cNvSpPr txBox="1"/>
            <p:nvPr/>
          </p:nvSpPr>
          <p:spPr>
            <a:xfrm>
              <a:off x="6099443" y="3007636"/>
              <a:ext cx="1026026" cy="276999"/>
            </a:xfrm>
            <a:prstGeom prst="rect">
              <a:avLst/>
            </a:prstGeom>
            <a:solidFill>
              <a:schemeClr val="accent6">
                <a:lumMod val="20000"/>
                <a:lumOff val="80000"/>
              </a:schemeClr>
            </a:solidFill>
            <a:ln>
              <a:solidFill>
                <a:schemeClr val="accent2"/>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GM0105649</a:t>
              </a:r>
            </a:p>
          </p:txBody>
        </p:sp>
        <p:sp>
          <p:nvSpPr>
            <p:cNvPr id="151" name="TextBox 150">
              <a:extLst>
                <a:ext uri="{FF2B5EF4-FFF2-40B4-BE49-F238E27FC236}">
                  <a16:creationId xmlns:a16="http://schemas.microsoft.com/office/drawing/2014/main" id="{CA1C7BD6-322F-47C0-900E-F00E4D84690B}"/>
                </a:ext>
              </a:extLst>
            </p:cNvPr>
            <p:cNvSpPr txBox="1"/>
            <p:nvPr/>
          </p:nvSpPr>
          <p:spPr>
            <a:xfrm>
              <a:off x="4768617" y="2156978"/>
              <a:ext cx="1026026" cy="276999"/>
            </a:xfrm>
            <a:prstGeom prst="rect">
              <a:avLst/>
            </a:prstGeom>
            <a:solidFill>
              <a:schemeClr val="accent6">
                <a:lumMod val="20000"/>
                <a:lumOff val="80000"/>
              </a:schemeClr>
            </a:solidFill>
            <a:ln>
              <a:solidFill>
                <a:schemeClr val="accent2"/>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SN0105458</a:t>
              </a:r>
            </a:p>
          </p:txBody>
        </p:sp>
        <p:sp>
          <p:nvSpPr>
            <p:cNvPr id="152" name="TextBox 151">
              <a:extLst>
                <a:ext uri="{FF2B5EF4-FFF2-40B4-BE49-F238E27FC236}">
                  <a16:creationId xmlns:a16="http://schemas.microsoft.com/office/drawing/2014/main" id="{4CB38301-929C-4D14-B26F-B6E0A5697E52}"/>
                </a:ext>
              </a:extLst>
            </p:cNvPr>
            <p:cNvSpPr txBox="1"/>
            <p:nvPr/>
          </p:nvSpPr>
          <p:spPr>
            <a:xfrm>
              <a:off x="4768617" y="4308019"/>
              <a:ext cx="1026026" cy="276999"/>
            </a:xfrm>
            <a:prstGeom prst="rect">
              <a:avLst/>
            </a:prstGeom>
            <a:solidFill>
              <a:schemeClr val="accent5">
                <a:lumMod val="20000"/>
                <a:lumOff val="80000"/>
              </a:schemeClr>
            </a:solidFill>
            <a:ln>
              <a:solidFill>
                <a:schemeClr val="accent1">
                  <a:lumMod val="75000"/>
                </a:schemeClr>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CE0103788</a:t>
              </a:r>
            </a:p>
          </p:txBody>
        </p:sp>
        <p:cxnSp>
          <p:nvCxnSpPr>
            <p:cNvPr id="9" name="Straight Arrow Connector 8">
              <a:extLst>
                <a:ext uri="{FF2B5EF4-FFF2-40B4-BE49-F238E27FC236}">
                  <a16:creationId xmlns:a16="http://schemas.microsoft.com/office/drawing/2014/main" id="{1D112883-DC96-467E-AA23-7B8CA7560F5A}"/>
                </a:ext>
              </a:extLst>
            </p:cNvPr>
            <p:cNvCxnSpPr>
              <a:cxnSpLocks/>
            </p:cNvCxnSpPr>
            <p:nvPr/>
          </p:nvCxnSpPr>
          <p:spPr>
            <a:xfrm>
              <a:off x="2109605" y="2823441"/>
              <a:ext cx="810194"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C4CC9014-FB48-4FB6-A8D3-5FFEE14393F5}"/>
                </a:ext>
              </a:extLst>
            </p:cNvPr>
            <p:cNvCxnSpPr>
              <a:cxnSpLocks/>
            </p:cNvCxnSpPr>
            <p:nvPr/>
          </p:nvCxnSpPr>
          <p:spPr>
            <a:xfrm>
              <a:off x="2109605" y="3146135"/>
              <a:ext cx="810194" cy="93544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72BE2CEC-38F3-4A8D-A05E-8BFF0968CA0E}"/>
                </a:ext>
              </a:extLst>
            </p:cNvPr>
            <p:cNvCxnSpPr>
              <a:cxnSpLocks/>
            </p:cNvCxnSpPr>
            <p:nvPr/>
          </p:nvCxnSpPr>
          <p:spPr>
            <a:xfrm>
              <a:off x="4243273" y="1964565"/>
              <a:ext cx="528393"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60" name="Straight Arrow Connector 159">
              <a:extLst>
                <a:ext uri="{FF2B5EF4-FFF2-40B4-BE49-F238E27FC236}">
                  <a16:creationId xmlns:a16="http://schemas.microsoft.com/office/drawing/2014/main" id="{D90301DF-8EDD-4893-BD42-3F14BA384848}"/>
                </a:ext>
              </a:extLst>
            </p:cNvPr>
            <p:cNvCxnSpPr>
              <a:cxnSpLocks/>
            </p:cNvCxnSpPr>
            <p:nvPr/>
          </p:nvCxnSpPr>
          <p:spPr>
            <a:xfrm>
              <a:off x="4243273" y="2269152"/>
              <a:ext cx="528393"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5C880F44-8D40-4B76-ACEF-706A950F40A6}"/>
                </a:ext>
              </a:extLst>
            </p:cNvPr>
            <p:cNvCxnSpPr>
              <a:cxnSpLocks/>
            </p:cNvCxnSpPr>
            <p:nvPr/>
          </p:nvCxnSpPr>
          <p:spPr>
            <a:xfrm>
              <a:off x="4243273" y="3153915"/>
              <a:ext cx="528393"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62" name="Straight Arrow Connector 161">
              <a:extLst>
                <a:ext uri="{FF2B5EF4-FFF2-40B4-BE49-F238E27FC236}">
                  <a16:creationId xmlns:a16="http://schemas.microsoft.com/office/drawing/2014/main" id="{CD87EB4E-481E-4051-9FF2-54D22AD02124}"/>
                </a:ext>
              </a:extLst>
            </p:cNvPr>
            <p:cNvCxnSpPr>
              <a:cxnSpLocks/>
            </p:cNvCxnSpPr>
            <p:nvPr/>
          </p:nvCxnSpPr>
          <p:spPr>
            <a:xfrm>
              <a:off x="4248136" y="4485018"/>
              <a:ext cx="528393" cy="0"/>
            </a:xfrm>
            <a:prstGeom prst="straightConnector1">
              <a:avLst/>
            </a:prstGeom>
            <a:ln w="38100">
              <a:solidFill>
                <a:schemeClr val="accent1">
                  <a:lumMod val="75000"/>
                </a:schemeClr>
              </a:solidFill>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63" name="Straight Arrow Connector 162">
              <a:extLst>
                <a:ext uri="{FF2B5EF4-FFF2-40B4-BE49-F238E27FC236}">
                  <a16:creationId xmlns:a16="http://schemas.microsoft.com/office/drawing/2014/main" id="{FC495133-7195-4AA6-881E-FC1E70C78F26}"/>
                </a:ext>
              </a:extLst>
            </p:cNvPr>
            <p:cNvCxnSpPr>
              <a:cxnSpLocks/>
            </p:cNvCxnSpPr>
            <p:nvPr/>
          </p:nvCxnSpPr>
          <p:spPr>
            <a:xfrm>
              <a:off x="5802555" y="1954749"/>
              <a:ext cx="304800"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65" name="Straight Arrow Connector 164">
              <a:extLst>
                <a:ext uri="{FF2B5EF4-FFF2-40B4-BE49-F238E27FC236}">
                  <a16:creationId xmlns:a16="http://schemas.microsoft.com/office/drawing/2014/main" id="{5E33C971-9D66-4046-8DC9-63B8CA6E6E26}"/>
                </a:ext>
              </a:extLst>
            </p:cNvPr>
            <p:cNvCxnSpPr>
              <a:cxnSpLocks/>
            </p:cNvCxnSpPr>
            <p:nvPr/>
          </p:nvCxnSpPr>
          <p:spPr>
            <a:xfrm>
              <a:off x="7132324" y="1964565"/>
              <a:ext cx="304800"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66" name="Straight Arrow Connector 165">
              <a:extLst>
                <a:ext uri="{FF2B5EF4-FFF2-40B4-BE49-F238E27FC236}">
                  <a16:creationId xmlns:a16="http://schemas.microsoft.com/office/drawing/2014/main" id="{7A3E4BCA-09A0-45DF-AF4D-E88CB5CB7925}"/>
                </a:ext>
              </a:extLst>
            </p:cNvPr>
            <p:cNvCxnSpPr>
              <a:cxnSpLocks/>
            </p:cNvCxnSpPr>
            <p:nvPr/>
          </p:nvCxnSpPr>
          <p:spPr>
            <a:xfrm>
              <a:off x="5810467" y="3165564"/>
              <a:ext cx="304800"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grpSp>
      <p:sp>
        <p:nvSpPr>
          <p:cNvPr id="61" name="Title 10">
            <a:extLst>
              <a:ext uri="{FF2B5EF4-FFF2-40B4-BE49-F238E27FC236}">
                <a16:creationId xmlns:a16="http://schemas.microsoft.com/office/drawing/2014/main" id="{F4738ABD-B7E7-49C1-934C-CC26ABBD9C8C}"/>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Chaining</a:t>
            </a:r>
          </a:p>
        </p:txBody>
      </p:sp>
      <p:cxnSp>
        <p:nvCxnSpPr>
          <p:cNvPr id="62" name="Straight Connector 61">
            <a:extLst>
              <a:ext uri="{FF2B5EF4-FFF2-40B4-BE49-F238E27FC236}">
                <a16:creationId xmlns:a16="http://schemas.microsoft.com/office/drawing/2014/main" id="{C143F342-410C-42C4-9473-002D85FD2666}"/>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93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20" name="Content Placeholder 2"/>
          <p:cNvSpPr>
            <a:spLocks noGrp="1"/>
          </p:cNvSpPr>
          <p:nvPr>
            <p:ph idx="1"/>
          </p:nvPr>
        </p:nvSpPr>
        <p:spPr>
          <a:xfrm>
            <a:off x="2005014" y="1676401"/>
            <a:ext cx="9020338" cy="4008437"/>
          </a:xfrm>
        </p:spPr>
        <p:txBody>
          <a:bodyPr>
            <a:normAutofit fontScale="92500"/>
          </a:bodyPr>
          <a:lstStyle/>
          <a:p>
            <a:pPr marL="461963" indent="-461963" algn="just">
              <a:lnSpc>
                <a:spcPct val="150000"/>
              </a:lnSpc>
              <a:spcBef>
                <a:spcPts val="0"/>
              </a:spcBef>
              <a:spcAft>
                <a:spcPts val="1200"/>
              </a:spcAft>
              <a:buFont typeface="Wingdings" panose="05000000000000000000" pitchFamily="2" charset="2"/>
              <a:buChar char="§"/>
            </a:pPr>
            <a:r>
              <a:rPr lang="en-US" altLang="en-US" sz="2000" dirty="0">
                <a:latin typeface="Segoe UI (Body)"/>
              </a:rPr>
              <a:t>Advantages:</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Simple to implement.</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Hash table never fills up, we can always add more elements to the chain.</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Less sensitive to the hash function or load factors.</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It is mostly used when it is unknown how many and how frequently keys may be inserted or deleted.</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Deletion process is easier.</a:t>
            </a:r>
          </a:p>
        </p:txBody>
      </p:sp>
      <p:sp>
        <p:nvSpPr>
          <p:cNvPr id="7" name="Title 10">
            <a:extLst>
              <a:ext uri="{FF2B5EF4-FFF2-40B4-BE49-F238E27FC236}">
                <a16:creationId xmlns:a16="http://schemas.microsoft.com/office/drawing/2014/main" id="{B3F1039F-D0C7-4406-BB1C-6964C8BAD9C4}"/>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Chaining</a:t>
            </a:r>
          </a:p>
        </p:txBody>
      </p:sp>
      <p:cxnSp>
        <p:nvCxnSpPr>
          <p:cNvPr id="8" name="Straight Connector 7">
            <a:extLst>
              <a:ext uri="{FF2B5EF4-FFF2-40B4-BE49-F238E27FC236}">
                <a16:creationId xmlns:a16="http://schemas.microsoft.com/office/drawing/2014/main" id="{F10FE8FF-689B-4B29-8A30-D3D69FCFF56C}"/>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58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Content Placeholder 2"/>
          <p:cNvSpPr>
            <a:spLocks noGrp="1"/>
          </p:cNvSpPr>
          <p:nvPr>
            <p:ph idx="1"/>
          </p:nvPr>
        </p:nvSpPr>
        <p:spPr>
          <a:xfrm>
            <a:off x="2005014" y="1676401"/>
            <a:ext cx="9020338" cy="4008437"/>
          </a:xfrm>
        </p:spPr>
        <p:txBody>
          <a:bodyPr>
            <a:normAutofit fontScale="92500" lnSpcReduction="10000"/>
          </a:bodyPr>
          <a:lstStyle/>
          <a:p>
            <a:pPr marL="461963" indent="-461963" algn="just">
              <a:lnSpc>
                <a:spcPct val="150000"/>
              </a:lnSpc>
              <a:spcBef>
                <a:spcPts val="0"/>
              </a:spcBef>
              <a:spcAft>
                <a:spcPts val="1200"/>
              </a:spcAft>
              <a:buFont typeface="Wingdings" panose="05000000000000000000" pitchFamily="2" charset="2"/>
              <a:buChar char="§"/>
            </a:pPr>
            <a:r>
              <a:rPr lang="en-US" altLang="en-US" sz="2000" dirty="0">
                <a:latin typeface="Segoe UI (Body)"/>
              </a:rPr>
              <a:t>Disadvantages:</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Cache performance of chaining is not good as keys are stored using a linked list. Open addressing provides better cache performance as everything is stored in the same table.</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Wastage of Space (Some Parts of hash table are never used)</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If the chain becomes long, then search time can become O(n) in the worst case.</a:t>
            </a:r>
          </a:p>
          <a:p>
            <a:pPr marL="914400" lvl="1" indent="-457200" algn="just">
              <a:lnSpc>
                <a:spcPct val="150000"/>
              </a:lnSpc>
              <a:spcBef>
                <a:spcPts val="0"/>
              </a:spcBef>
              <a:spcAft>
                <a:spcPts val="1200"/>
              </a:spcAft>
              <a:buFont typeface="Verdana" panose="020B0604030504040204" pitchFamily="34" charset="0"/>
              <a:buAutoNum type="arabicPeriod"/>
            </a:pPr>
            <a:r>
              <a:rPr lang="en-US" altLang="en-US" dirty="0">
                <a:latin typeface="Segoe UI (Body)"/>
              </a:rPr>
              <a:t>Uses extra space for links.</a:t>
            </a:r>
          </a:p>
        </p:txBody>
      </p:sp>
      <p:sp>
        <p:nvSpPr>
          <p:cNvPr id="7" name="Title 10">
            <a:extLst>
              <a:ext uri="{FF2B5EF4-FFF2-40B4-BE49-F238E27FC236}">
                <a16:creationId xmlns:a16="http://schemas.microsoft.com/office/drawing/2014/main" id="{B3F1039F-D0C7-4406-BB1C-6964C8BAD9C4}"/>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Chaining</a:t>
            </a:r>
          </a:p>
        </p:txBody>
      </p:sp>
      <p:cxnSp>
        <p:nvCxnSpPr>
          <p:cNvPr id="8" name="Straight Connector 7">
            <a:extLst>
              <a:ext uri="{FF2B5EF4-FFF2-40B4-BE49-F238E27FC236}">
                <a16:creationId xmlns:a16="http://schemas.microsoft.com/office/drawing/2014/main" id="{F10FE8FF-689B-4B29-8A30-D3D69FCFF56C}"/>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82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5</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238648" y="1812197"/>
            <a:ext cx="10095893" cy="15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just" defTabSz="914400" rtl="0" eaLnBrk="1" fontAlgn="auto" latinLnBrk="0" hangingPunct="1">
              <a:lnSpc>
                <a:spcPct val="150000"/>
              </a:lnSpc>
              <a:spcBef>
                <a:spcPts val="0"/>
              </a:spcBef>
              <a:spcAft>
                <a:spcPts val="1200"/>
              </a:spcAft>
              <a:buClrTx/>
              <a:buSzTx/>
              <a:buFontTx/>
              <a:buNone/>
              <a:tabLst/>
              <a:defRPr/>
            </a:pPr>
            <a:r>
              <a:rPr kumimoji="0" lang="en-US" altLang="en-US" sz="2000" b="1" i="0"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Question: </a:t>
            </a:r>
            <a:r>
              <a:rPr kumimoji="0" lang="en-US" altLang="en-US" sz="2000" b="0" i="1"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(Source: Final Exam previous semester)</a:t>
            </a:r>
          </a:p>
          <a:p>
            <a:pPr marL="0" marR="0" lvl="0" indent="0" algn="just" defTabSz="914400" rtl="0" eaLnBrk="1" fontAlgn="auto" latinLnBrk="0" hangingPunct="1">
              <a:lnSpc>
                <a:spcPct val="150000"/>
              </a:lnSpc>
              <a:spcBef>
                <a:spcPts val="0"/>
              </a:spcBef>
              <a:spcAft>
                <a:spcPts val="12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Given keys as follows and a hash table of size 10. Perform hashing algorithm and resolve collisions by using chaining technique.</a:t>
            </a:r>
          </a:p>
        </p:txBody>
      </p:sp>
      <p:graphicFrame>
        <p:nvGraphicFramePr>
          <p:cNvPr id="5" name="Table 4">
            <a:extLst>
              <a:ext uri="{FF2B5EF4-FFF2-40B4-BE49-F238E27FC236}">
                <a16:creationId xmlns:a16="http://schemas.microsoft.com/office/drawing/2014/main" id="{D77F01AA-6DE9-4F3D-8011-5CC7E85C7D8E}"/>
              </a:ext>
            </a:extLst>
          </p:cNvPr>
          <p:cNvGraphicFramePr>
            <a:graphicFrameLocks noGrp="1"/>
          </p:cNvGraphicFramePr>
          <p:nvPr/>
        </p:nvGraphicFramePr>
        <p:xfrm>
          <a:off x="3918809" y="3971448"/>
          <a:ext cx="4931847" cy="454443"/>
        </p:xfrm>
        <a:graphic>
          <a:graphicData uri="http://schemas.openxmlformats.org/drawingml/2006/table">
            <a:tbl>
              <a:tblPr firstRow="1" bandRow="1">
                <a:tableStyleId>{5C22544A-7EE6-4342-B048-85BDC9FD1C3A}</a:tableStyleId>
              </a:tblPr>
              <a:tblGrid>
                <a:gridCol w="547983">
                  <a:extLst>
                    <a:ext uri="{9D8B030D-6E8A-4147-A177-3AD203B41FA5}">
                      <a16:colId xmlns:a16="http://schemas.microsoft.com/office/drawing/2014/main" val="1676413902"/>
                    </a:ext>
                  </a:extLst>
                </a:gridCol>
                <a:gridCol w="547983">
                  <a:extLst>
                    <a:ext uri="{9D8B030D-6E8A-4147-A177-3AD203B41FA5}">
                      <a16:colId xmlns:a16="http://schemas.microsoft.com/office/drawing/2014/main" val="2151703354"/>
                    </a:ext>
                  </a:extLst>
                </a:gridCol>
                <a:gridCol w="547983">
                  <a:extLst>
                    <a:ext uri="{9D8B030D-6E8A-4147-A177-3AD203B41FA5}">
                      <a16:colId xmlns:a16="http://schemas.microsoft.com/office/drawing/2014/main" val="1385390653"/>
                    </a:ext>
                  </a:extLst>
                </a:gridCol>
                <a:gridCol w="547983">
                  <a:extLst>
                    <a:ext uri="{9D8B030D-6E8A-4147-A177-3AD203B41FA5}">
                      <a16:colId xmlns:a16="http://schemas.microsoft.com/office/drawing/2014/main" val="3647339634"/>
                    </a:ext>
                  </a:extLst>
                </a:gridCol>
                <a:gridCol w="547983">
                  <a:extLst>
                    <a:ext uri="{9D8B030D-6E8A-4147-A177-3AD203B41FA5}">
                      <a16:colId xmlns:a16="http://schemas.microsoft.com/office/drawing/2014/main" val="4552723"/>
                    </a:ext>
                  </a:extLst>
                </a:gridCol>
                <a:gridCol w="547983">
                  <a:extLst>
                    <a:ext uri="{9D8B030D-6E8A-4147-A177-3AD203B41FA5}">
                      <a16:colId xmlns:a16="http://schemas.microsoft.com/office/drawing/2014/main" val="769673648"/>
                    </a:ext>
                  </a:extLst>
                </a:gridCol>
                <a:gridCol w="547983">
                  <a:extLst>
                    <a:ext uri="{9D8B030D-6E8A-4147-A177-3AD203B41FA5}">
                      <a16:colId xmlns:a16="http://schemas.microsoft.com/office/drawing/2014/main" val="886759858"/>
                    </a:ext>
                  </a:extLst>
                </a:gridCol>
                <a:gridCol w="547983">
                  <a:extLst>
                    <a:ext uri="{9D8B030D-6E8A-4147-A177-3AD203B41FA5}">
                      <a16:colId xmlns:a16="http://schemas.microsoft.com/office/drawing/2014/main" val="943785510"/>
                    </a:ext>
                  </a:extLst>
                </a:gridCol>
                <a:gridCol w="547983">
                  <a:extLst>
                    <a:ext uri="{9D8B030D-6E8A-4147-A177-3AD203B41FA5}">
                      <a16:colId xmlns:a16="http://schemas.microsoft.com/office/drawing/2014/main" val="2875070365"/>
                    </a:ext>
                  </a:extLst>
                </a:gridCol>
              </a:tblGrid>
              <a:tr h="454443">
                <a:tc>
                  <a:txBody>
                    <a:bodyPr/>
                    <a:lstStyle/>
                    <a:p>
                      <a:pPr algn="ctr"/>
                      <a:r>
                        <a:rPr lang="en-US" sz="1600" dirty="0">
                          <a:solidFill>
                            <a:schemeClr val="tx1">
                              <a:lumMod val="75000"/>
                              <a:lumOff val="25000"/>
                            </a:schemeClr>
                          </a:solidFill>
                        </a:rPr>
                        <a:t>15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26</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48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55</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71</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98</a:t>
                      </a:r>
                    </a:p>
                  </a:txBody>
                  <a:tcPr>
                    <a:cell3D prstMaterial="dkEdge">
                      <a:bevel prst="coolSlant"/>
                      <a:lightRig rig="flood" dir="t"/>
                    </a:cell3D>
                    <a:solidFill>
                      <a:schemeClr val="accent3">
                        <a:lumMod val="40000"/>
                        <a:lumOff val="60000"/>
                      </a:schemeClr>
                    </a:solidFill>
                  </a:tcPr>
                </a:tc>
                <a:tc>
                  <a:txBody>
                    <a:bodyPr/>
                    <a:lstStyle/>
                    <a:p>
                      <a:pPr algn="ctr"/>
                      <a:r>
                        <a:rPr lang="en-US" sz="1600" dirty="0">
                          <a:solidFill>
                            <a:schemeClr val="tx1">
                              <a:lumMod val="75000"/>
                              <a:lumOff val="25000"/>
                            </a:schemeClr>
                          </a:solidFill>
                        </a:rPr>
                        <a:t>33</a:t>
                      </a:r>
                    </a:p>
                  </a:txBody>
                  <a:tcPr>
                    <a:cell3D prstMaterial="dkEdge">
                      <a:bevel prst="coolSlant"/>
                      <a:lightRig rig="flood" dir="t"/>
                    </a:cell3D>
                    <a:solidFill>
                      <a:schemeClr val="accent3">
                        <a:lumMod val="40000"/>
                        <a:lumOff val="60000"/>
                      </a:schemeClr>
                    </a:solidFill>
                  </a:tcPr>
                </a:tc>
                <a:extLst>
                  <a:ext uri="{0D108BD9-81ED-4DB2-BD59-A6C34878D82A}">
                    <a16:rowId xmlns:a16="http://schemas.microsoft.com/office/drawing/2014/main" val="3287725442"/>
                  </a:ext>
                </a:extLst>
              </a:tr>
            </a:tbl>
          </a:graphicData>
        </a:graphic>
      </p:graphicFrame>
      <p:sp>
        <p:nvSpPr>
          <p:cNvPr id="7" name="TextBox 6">
            <a:extLst>
              <a:ext uri="{FF2B5EF4-FFF2-40B4-BE49-F238E27FC236}">
                <a16:creationId xmlns:a16="http://schemas.microsoft.com/office/drawing/2014/main" id="{81E341BD-4867-4ACF-ABD7-637C73AA8203}"/>
              </a:ext>
            </a:extLst>
          </p:cNvPr>
          <p:cNvSpPr txBox="1"/>
          <p:nvPr/>
        </p:nvSpPr>
        <p:spPr>
          <a:xfrm>
            <a:off x="3142150" y="4029393"/>
            <a:ext cx="5369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65000"/>
                    <a:lumOff val="35000"/>
                  </a:srgbClr>
                </a:solidFill>
                <a:effectLst/>
                <a:uLnTx/>
                <a:uFillTx/>
                <a:latin typeface="Segoe UI"/>
                <a:ea typeface="+mn-ea"/>
                <a:cs typeface="+mn-cs"/>
              </a:rPr>
              <a:t>Key</a:t>
            </a:r>
          </a:p>
        </p:txBody>
      </p:sp>
    </p:spTree>
    <p:extLst>
      <p:ext uri="{BB962C8B-B14F-4D97-AF65-F5344CB8AC3E}">
        <p14:creationId xmlns:p14="http://schemas.microsoft.com/office/powerpoint/2010/main" val="410551615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1248447" y="1708113"/>
            <a:ext cx="9989823" cy="1879393"/>
          </a:xfrm>
        </p:spPr>
        <p:txBody>
          <a:bodyPr>
            <a:noAutofit/>
          </a:bodyPr>
          <a:lstStyle/>
          <a:p>
            <a:pPr marL="463550" indent="-463550" algn="just">
              <a:lnSpc>
                <a:spcPct val="150000"/>
              </a:lnSpc>
              <a:spcBef>
                <a:spcPts val="0"/>
              </a:spcBef>
              <a:spcAft>
                <a:spcPts val="1200"/>
              </a:spcAft>
              <a:buFont typeface="Wingdings" panose="05000000000000000000" pitchFamily="2" charset="2"/>
              <a:buChar char="§"/>
              <a:defRPr/>
            </a:pPr>
            <a:r>
              <a:rPr lang="en-US" altLang="en-US" sz="1800" dirty="0">
                <a:latin typeface="Segoe UI (Body)"/>
              </a:rPr>
              <a:t>Collision resolving technique in Open Addressed Hash tables. </a:t>
            </a:r>
          </a:p>
          <a:p>
            <a:pPr marL="463550" indent="-463550" algn="just">
              <a:lnSpc>
                <a:spcPct val="150000"/>
              </a:lnSpc>
              <a:spcBef>
                <a:spcPts val="0"/>
              </a:spcBef>
              <a:spcAft>
                <a:spcPts val="1200"/>
              </a:spcAft>
              <a:buFont typeface="Wingdings" panose="05000000000000000000" pitchFamily="2" charset="2"/>
              <a:buChar char="§"/>
              <a:defRPr/>
            </a:pPr>
            <a:r>
              <a:rPr lang="en-US" altLang="en-US" sz="1800" dirty="0">
                <a:latin typeface="Segoe UI (Body)"/>
              </a:rPr>
              <a:t>It uses the idea of applying a second hash function to key when a collision occurs.</a:t>
            </a:r>
          </a:p>
          <a:p>
            <a:pPr marL="463550" indent="-463550" algn="just">
              <a:lnSpc>
                <a:spcPct val="150000"/>
              </a:lnSpc>
              <a:spcBef>
                <a:spcPts val="0"/>
              </a:spcBef>
              <a:spcAft>
                <a:spcPts val="1200"/>
              </a:spcAft>
              <a:buFont typeface="Wingdings" panose="05000000000000000000" pitchFamily="2" charset="2"/>
              <a:buChar char="§"/>
              <a:defRPr/>
            </a:pPr>
            <a:r>
              <a:rPr lang="en-US" sz="1800" dirty="0">
                <a:latin typeface="Segoe UI (Body)"/>
              </a:rPr>
              <a:t>A popular second hash function is as follows where </a:t>
            </a:r>
            <a:r>
              <a:rPr lang="en-US" sz="1800" dirty="0">
                <a:solidFill>
                  <a:srgbClr val="C00000"/>
                </a:solidFill>
                <a:latin typeface="Segoe UI (Body)"/>
              </a:rPr>
              <a:t>PRIME is smaller than the table size</a:t>
            </a:r>
            <a:r>
              <a:rPr lang="en-US" sz="1800" dirty="0">
                <a:latin typeface="Segoe UI (Body)"/>
              </a:rPr>
              <a:t>.</a:t>
            </a:r>
            <a:endParaRPr lang="en-US" altLang="en-US" sz="1800" dirty="0">
              <a:latin typeface="Segoe UI (Body)"/>
            </a:endParaRPr>
          </a:p>
        </p:txBody>
      </p:sp>
      <p:sp>
        <p:nvSpPr>
          <p:cNvPr id="7" name="Title 10">
            <a:extLst>
              <a:ext uri="{FF2B5EF4-FFF2-40B4-BE49-F238E27FC236}">
                <a16:creationId xmlns:a16="http://schemas.microsoft.com/office/drawing/2014/main" id="{FCC52772-52C4-4395-9CE7-8C006FC4AB77}"/>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Double Hashing</a:t>
            </a:r>
          </a:p>
        </p:txBody>
      </p:sp>
      <p:cxnSp>
        <p:nvCxnSpPr>
          <p:cNvPr id="8" name="Straight Connector 7">
            <a:extLst>
              <a:ext uri="{FF2B5EF4-FFF2-40B4-BE49-F238E27FC236}">
                <a16:creationId xmlns:a16="http://schemas.microsoft.com/office/drawing/2014/main" id="{0F2D7C41-AAFD-4E60-BBAF-8B66B40852EF}"/>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CFA7719-FEDE-482F-8A54-CC903462B0BD}"/>
              </a:ext>
            </a:extLst>
          </p:cNvPr>
          <p:cNvSpPr/>
          <p:nvPr/>
        </p:nvSpPr>
        <p:spPr>
          <a:xfrm>
            <a:off x="2742580" y="4020124"/>
            <a:ext cx="5532699" cy="821803"/>
          </a:xfrm>
          <a:prstGeom prst="rect">
            <a:avLst/>
          </a:prstGeom>
          <a:solidFill>
            <a:schemeClr val="accent3">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hash2 (key) = PRIME – (key % PRIME) </a:t>
            </a:r>
          </a:p>
        </p:txBody>
      </p:sp>
    </p:spTree>
    <p:extLst>
      <p:ext uri="{BB962C8B-B14F-4D97-AF65-F5344CB8AC3E}">
        <p14:creationId xmlns:p14="http://schemas.microsoft.com/office/powerpoint/2010/main" val="237077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F1A8FCA-8859-4159-9E3D-9621B7DC81DB}"/>
              </a:ext>
            </a:extLst>
          </p:cNvPr>
          <p:cNvGrpSpPr/>
          <p:nvPr/>
        </p:nvGrpSpPr>
        <p:grpSpPr>
          <a:xfrm>
            <a:off x="2247900" y="2281085"/>
            <a:ext cx="7696200" cy="2999279"/>
            <a:chOff x="740011" y="1952274"/>
            <a:chExt cx="7696200" cy="2999279"/>
          </a:xfrm>
        </p:grpSpPr>
        <p:sp>
          <p:nvSpPr>
            <p:cNvPr id="4" name="Rectangle: Rounded Corners 3">
              <a:extLst>
                <a:ext uri="{FF2B5EF4-FFF2-40B4-BE49-F238E27FC236}">
                  <a16:creationId xmlns:a16="http://schemas.microsoft.com/office/drawing/2014/main" id="{AE087499-5604-4ED2-B357-5950F4C6889A}"/>
                </a:ext>
              </a:extLst>
            </p:cNvPr>
            <p:cNvSpPr/>
            <p:nvPr/>
          </p:nvSpPr>
          <p:spPr>
            <a:xfrm>
              <a:off x="740011" y="2290828"/>
              <a:ext cx="3048000" cy="6858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hash1(key) = key % </a:t>
              </a:r>
              <a:r>
                <a:rPr kumimoji="0" lang="en-US" sz="1800" b="1" i="0" u="none" strike="noStrike" kern="1200" cap="none" spc="0" normalizeH="0" baseline="0" noProof="0" dirty="0" err="1">
                  <a:ln>
                    <a:noFill/>
                  </a:ln>
                  <a:solidFill>
                    <a:prstClr val="white"/>
                  </a:solidFill>
                  <a:effectLst/>
                  <a:uLnTx/>
                  <a:uFillTx/>
                  <a:latin typeface="Calibri"/>
                  <a:ea typeface="+mn-ea"/>
                  <a:cs typeface="+mn-cs"/>
                </a:rPr>
                <a:t>tableSize</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Rounded Corners 7">
              <a:extLst>
                <a:ext uri="{FF2B5EF4-FFF2-40B4-BE49-F238E27FC236}">
                  <a16:creationId xmlns:a16="http://schemas.microsoft.com/office/drawing/2014/main" id="{293B7DDE-D7CA-4E1C-BA3F-97E5C34ACAFA}"/>
                </a:ext>
              </a:extLst>
            </p:cNvPr>
            <p:cNvSpPr/>
            <p:nvPr/>
          </p:nvSpPr>
          <p:spPr>
            <a:xfrm>
              <a:off x="4557445" y="2290828"/>
              <a:ext cx="3878766"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urw-din"/>
                  <a:ea typeface="+mn-ea"/>
                  <a:cs typeface="+mn-cs"/>
                </a:rPr>
                <a:t>hash2(key) = PRIME – (key % PRIME)</a:t>
              </a:r>
              <a:r>
                <a:rPr kumimoji="0" lang="en-US" sz="1800" b="0" i="0" u="none" strike="noStrike" kern="1200" cap="none" spc="0" normalizeH="0" baseline="0" noProof="0" dirty="0">
                  <a:ln>
                    <a:noFill/>
                  </a:ln>
                  <a:solidFill>
                    <a:prstClr val="white"/>
                  </a:solidFill>
                  <a:effectLst/>
                  <a:uLnTx/>
                  <a:uFillTx/>
                  <a:latin typeface="urw-din"/>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F07DE98F-2342-43E8-9852-554042835F8D}"/>
                </a:ext>
              </a:extLst>
            </p:cNvPr>
            <p:cNvSpPr txBox="1"/>
            <p:nvPr/>
          </p:nvSpPr>
          <p:spPr>
            <a:xfrm>
              <a:off x="1601009" y="1952274"/>
              <a:ext cx="125547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mn-ea"/>
                  <a:cs typeface="Arial" charset="0"/>
                </a:rPr>
                <a:t>hash1(key)</a:t>
              </a:r>
            </a:p>
          </p:txBody>
        </p:sp>
        <p:sp>
          <p:nvSpPr>
            <p:cNvPr id="10" name="TextBox 9">
              <a:extLst>
                <a:ext uri="{FF2B5EF4-FFF2-40B4-BE49-F238E27FC236}">
                  <a16:creationId xmlns:a16="http://schemas.microsoft.com/office/drawing/2014/main" id="{7EBCA924-753B-401A-B067-0A1AC80E4C77}"/>
                </a:ext>
              </a:extLst>
            </p:cNvPr>
            <p:cNvSpPr txBox="1"/>
            <p:nvPr/>
          </p:nvSpPr>
          <p:spPr>
            <a:xfrm>
              <a:off x="5868209" y="1952274"/>
              <a:ext cx="125547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mn-ea"/>
                  <a:cs typeface="Arial" charset="0"/>
                </a:rPr>
                <a:t>hash2(key)</a:t>
              </a:r>
            </a:p>
          </p:txBody>
        </p:sp>
        <p:sp>
          <p:nvSpPr>
            <p:cNvPr id="11" name="Rectangle: Rounded Corners 10">
              <a:extLst>
                <a:ext uri="{FF2B5EF4-FFF2-40B4-BE49-F238E27FC236}">
                  <a16:creationId xmlns:a16="http://schemas.microsoft.com/office/drawing/2014/main" id="{CBBBD9B5-8F37-4AE0-B522-A8EDBE350248}"/>
                </a:ext>
              </a:extLst>
            </p:cNvPr>
            <p:cNvSpPr/>
            <p:nvPr/>
          </p:nvSpPr>
          <p:spPr>
            <a:xfrm>
              <a:off x="1981200" y="3886200"/>
              <a:ext cx="4859670" cy="685800"/>
            </a:xfrm>
            <a:prstGeom prst="roundRect">
              <a:avLst/>
            </a:prstGeom>
            <a:solidFill>
              <a:schemeClr val="tx1">
                <a:lumMod val="75000"/>
                <a:lumOff val="25000"/>
              </a:schemeClr>
            </a:solidFill>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urw-din"/>
                  <a:ea typeface="+mn-ea"/>
                  <a:cs typeface="+mn-cs"/>
                </a:rPr>
                <a:t>(hash1(key) + </a:t>
              </a:r>
              <a:r>
                <a:rPr kumimoji="0" lang="en-US" sz="1800" b="1" i="0" u="none" strike="noStrike" kern="1200" cap="none" spc="0" normalizeH="0" baseline="0" noProof="0" dirty="0" err="1">
                  <a:ln>
                    <a:noFill/>
                  </a:ln>
                  <a:solidFill>
                    <a:prstClr val="white"/>
                  </a:solidFill>
                  <a:effectLst/>
                  <a:uLnTx/>
                  <a:uFillTx/>
                  <a:latin typeface="urw-din"/>
                  <a:ea typeface="+mn-ea"/>
                  <a:cs typeface="+mn-cs"/>
                </a:rPr>
                <a:t>i</a:t>
              </a:r>
              <a:r>
                <a:rPr kumimoji="0" lang="en-US" sz="1800" b="1" i="0" u="none" strike="noStrike" kern="1200" cap="none" spc="0" normalizeH="0" baseline="0" noProof="0" dirty="0">
                  <a:ln>
                    <a:noFill/>
                  </a:ln>
                  <a:solidFill>
                    <a:prstClr val="white"/>
                  </a:solidFill>
                  <a:effectLst/>
                  <a:uLnTx/>
                  <a:uFillTx/>
                  <a:latin typeface="urw-din"/>
                  <a:ea typeface="+mn-ea"/>
                  <a:cs typeface="+mn-cs"/>
                </a:rPr>
                <a:t> * hash2(key)) % </a:t>
              </a:r>
              <a:r>
                <a:rPr kumimoji="0" lang="en-US" sz="1800" b="1" i="0" u="none" strike="noStrike" kern="1200" cap="none" spc="0" normalizeH="0" baseline="0" noProof="0" dirty="0" err="1">
                  <a:ln>
                    <a:noFill/>
                  </a:ln>
                  <a:solidFill>
                    <a:prstClr val="white"/>
                  </a:solidFill>
                  <a:effectLst/>
                  <a:uLnTx/>
                  <a:uFillTx/>
                  <a:latin typeface="urw-din"/>
                  <a:ea typeface="+mn-ea"/>
                  <a:cs typeface="+mn-cs"/>
                </a:rPr>
                <a:t>tableSize</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A991DEB8-55C0-4E22-98CE-F791B63099C4}"/>
                </a:ext>
              </a:extLst>
            </p:cNvPr>
            <p:cNvSpPr txBox="1"/>
            <p:nvPr/>
          </p:nvSpPr>
          <p:spPr>
            <a:xfrm>
              <a:off x="2214401" y="4612999"/>
              <a:ext cx="4572000" cy="338554"/>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urw-din"/>
                  <a:ea typeface="+mn-ea"/>
                  <a:cs typeface="Arial" charset="0"/>
                </a:rPr>
                <a:t>*we repeat by increasing </a:t>
              </a:r>
              <a:r>
                <a:rPr kumimoji="0" lang="en-US" sz="1600" b="1" i="1" u="none" strike="noStrike" kern="1200" cap="none" spc="0" normalizeH="0" baseline="0" noProof="0" dirty="0" err="1">
                  <a:ln>
                    <a:noFill/>
                  </a:ln>
                  <a:solidFill>
                    <a:prstClr val="black"/>
                  </a:solidFill>
                  <a:effectLst/>
                  <a:uLnTx/>
                  <a:uFillTx/>
                  <a:latin typeface="urw-din"/>
                  <a:ea typeface="+mn-ea"/>
                  <a:cs typeface="Arial" charset="0"/>
                </a:rPr>
                <a:t>i</a:t>
              </a:r>
              <a:r>
                <a:rPr kumimoji="0" lang="en-US" sz="1600" b="1" i="1" u="none" strike="noStrike" kern="1200" cap="none" spc="0" normalizeH="0" baseline="0" noProof="0" dirty="0">
                  <a:ln>
                    <a:noFill/>
                  </a:ln>
                  <a:solidFill>
                    <a:prstClr val="black"/>
                  </a:solidFill>
                  <a:effectLst/>
                  <a:uLnTx/>
                  <a:uFillTx/>
                  <a:latin typeface="urw-din"/>
                  <a:ea typeface="+mn-ea"/>
                  <a:cs typeface="Arial" charset="0"/>
                </a:rPr>
                <a:t> when collision occurs</a:t>
              </a:r>
              <a:endParaRPr kumimoji="0" lang="en-US" sz="1600" b="1" i="0" u="none" strike="noStrike" kern="1200" cap="none" spc="0" normalizeH="0" baseline="0" noProof="0" dirty="0">
                <a:ln>
                  <a:noFill/>
                </a:ln>
                <a:solidFill>
                  <a:prstClr val="black"/>
                </a:solidFill>
                <a:effectLst/>
                <a:uLnTx/>
                <a:uFillTx/>
                <a:latin typeface="Arial" charset="0"/>
                <a:ea typeface="+mn-ea"/>
                <a:cs typeface="Arial" charset="0"/>
              </a:endParaRPr>
            </a:p>
          </p:txBody>
        </p:sp>
        <p:cxnSp>
          <p:nvCxnSpPr>
            <p:cNvPr id="9" name="Connector: Elbow 8">
              <a:extLst>
                <a:ext uri="{FF2B5EF4-FFF2-40B4-BE49-F238E27FC236}">
                  <a16:creationId xmlns:a16="http://schemas.microsoft.com/office/drawing/2014/main" id="{4D9743AD-3918-4226-ADA7-447FAD9F39EC}"/>
                </a:ext>
              </a:extLst>
            </p:cNvPr>
            <p:cNvCxnSpPr>
              <a:cxnSpLocks/>
            </p:cNvCxnSpPr>
            <p:nvPr/>
          </p:nvCxnSpPr>
          <p:spPr>
            <a:xfrm rot="16200000" flipH="1">
              <a:off x="2911711" y="2362102"/>
              <a:ext cx="609600" cy="190500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8CB63F3-B10A-4C6F-99EE-04C1C9AB4F85}"/>
                </a:ext>
              </a:extLst>
            </p:cNvPr>
            <p:cNvCxnSpPr>
              <a:cxnSpLocks/>
            </p:cNvCxnSpPr>
            <p:nvPr/>
          </p:nvCxnSpPr>
          <p:spPr>
            <a:xfrm rot="10800000" flipV="1">
              <a:off x="4526992" y="3018704"/>
              <a:ext cx="1972626" cy="591796"/>
            </a:xfrm>
            <a:prstGeom prst="bentConnector3">
              <a:avLst>
                <a:gd name="adj1" fmla="val -312"/>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Plus Sign 17">
              <a:extLst>
                <a:ext uri="{FF2B5EF4-FFF2-40B4-BE49-F238E27FC236}">
                  <a16:creationId xmlns:a16="http://schemas.microsoft.com/office/drawing/2014/main" id="{96F08A22-15E9-4DD3-A295-9606B32E93C8}"/>
                </a:ext>
              </a:extLst>
            </p:cNvPr>
            <p:cNvSpPr/>
            <p:nvPr/>
          </p:nvSpPr>
          <p:spPr>
            <a:xfrm>
              <a:off x="4195601" y="3446204"/>
              <a:ext cx="304800" cy="328594"/>
            </a:xfrm>
            <a:prstGeom prst="mathPlus">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7" name="Title 10">
            <a:extLst>
              <a:ext uri="{FF2B5EF4-FFF2-40B4-BE49-F238E27FC236}">
                <a16:creationId xmlns:a16="http://schemas.microsoft.com/office/drawing/2014/main" id="{EDDAFBC5-7C00-4F3D-9BE2-A766BA0FAF2E}"/>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Double Hashing</a:t>
            </a:r>
          </a:p>
        </p:txBody>
      </p:sp>
      <p:cxnSp>
        <p:nvCxnSpPr>
          <p:cNvPr id="20" name="Straight Connector 19">
            <a:extLst>
              <a:ext uri="{FF2B5EF4-FFF2-40B4-BE49-F238E27FC236}">
                <a16:creationId xmlns:a16="http://schemas.microsoft.com/office/drawing/2014/main" id="{A067D2D3-042D-453A-99FC-E8D58FC448F6}"/>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062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9" name="Rectangle 3"/>
          <p:cNvSpPr>
            <a:spLocks noGrp="1" noChangeArrowheads="1"/>
          </p:cNvSpPr>
          <p:nvPr>
            <p:ph idx="1"/>
          </p:nvPr>
        </p:nvSpPr>
        <p:spPr>
          <a:xfrm>
            <a:off x="727844" y="1553207"/>
            <a:ext cx="10636886" cy="1752600"/>
          </a:xfrm>
        </p:spPr>
        <p:txBody>
          <a:bodyPr>
            <a:normAutofit fontScale="25000" lnSpcReduction="20000"/>
          </a:bodyPr>
          <a:lstStyle/>
          <a:p>
            <a:pPr marL="0" indent="0" algn="just">
              <a:lnSpc>
                <a:spcPct val="170000"/>
              </a:lnSpc>
              <a:spcBef>
                <a:spcPts val="0"/>
              </a:spcBef>
              <a:spcAft>
                <a:spcPts val="1200"/>
              </a:spcAft>
              <a:buNone/>
              <a:defRPr/>
            </a:pPr>
            <a:r>
              <a:rPr lang="en-US" sz="8000" dirty="0">
                <a:solidFill>
                  <a:prstClr val="black"/>
                </a:solidFill>
                <a:latin typeface="Segoe UI (Body)"/>
                <a:ea typeface="微软雅黑" panose="020B0503020204020204" pitchFamily="34" charset="-122"/>
              </a:rPr>
              <a:t>Insert the following data into a hash table using double hashing as the collision resolution strategy. Assume </a:t>
            </a:r>
            <a:r>
              <a:rPr lang="en-US" sz="8000" dirty="0" err="1">
                <a:solidFill>
                  <a:prstClr val="black"/>
                </a:solidFill>
                <a:latin typeface="Segoe UI (Body)"/>
                <a:ea typeface="微软雅黑" panose="020B0503020204020204" pitchFamily="34" charset="-122"/>
              </a:rPr>
              <a:t>tableSize</a:t>
            </a:r>
            <a:r>
              <a:rPr lang="en-US" sz="8000" dirty="0">
                <a:solidFill>
                  <a:prstClr val="black"/>
                </a:solidFill>
                <a:latin typeface="Segoe UI (Body)"/>
                <a:ea typeface="微软雅黑" panose="020B0503020204020204" pitchFamily="34" charset="-122"/>
              </a:rPr>
              <a:t> = 13, h1(key)= k % 13, h2(key)= 7 - (k % 7). </a:t>
            </a:r>
          </a:p>
          <a:p>
            <a:pPr marL="0" indent="0" algn="just">
              <a:lnSpc>
                <a:spcPct val="170000"/>
              </a:lnSpc>
              <a:spcBef>
                <a:spcPts val="0"/>
              </a:spcBef>
              <a:spcAft>
                <a:spcPts val="1200"/>
              </a:spcAft>
              <a:buNone/>
              <a:defRPr/>
            </a:pPr>
            <a:r>
              <a:rPr lang="en-US" sz="8000" dirty="0">
                <a:solidFill>
                  <a:prstClr val="black"/>
                </a:solidFill>
                <a:latin typeface="Segoe UI (Body)"/>
                <a:ea typeface="微软雅黑" panose="020B0503020204020204" pitchFamily="34" charset="-122"/>
              </a:rPr>
              <a:t>Keys: 19, 27, 36, 10</a:t>
            </a:r>
          </a:p>
          <a:p>
            <a:pPr algn="ctr">
              <a:buFont typeface="Wingdings" panose="05000000000000000000" pitchFamily="2" charset="2"/>
              <a:buNone/>
              <a:defRPr/>
            </a:pPr>
            <a:endParaRPr lang="en-US" altLang="ja-JP" dirty="0">
              <a:solidFill>
                <a:srgbClr val="3333CC"/>
              </a:solidFill>
              <a:ea typeface="MS PGothic" panose="020B0600070205080204" pitchFamily="34" charset="-128"/>
              <a:cs typeface="Arial" panose="020B0604020202020204" pitchFamily="34" charset="0"/>
            </a:endParaRPr>
          </a:p>
          <a:p>
            <a:pPr algn="ctr">
              <a:buFont typeface="Wingdings" panose="05000000000000000000" pitchFamily="2" charset="2"/>
              <a:buNone/>
              <a:defRPr/>
            </a:pPr>
            <a:endParaRPr lang="en-US" altLang="ja-JP" dirty="0">
              <a:ea typeface="MS PGothic" panose="020B0600070205080204" pitchFamily="34" charset="-128"/>
              <a:cs typeface="Arial" panose="020B0604020202020204" pitchFamily="34" charset="0"/>
            </a:endParaRPr>
          </a:p>
        </p:txBody>
      </p:sp>
      <p:sp>
        <p:nvSpPr>
          <p:cNvPr id="2" name="Rectangle 1">
            <a:extLst>
              <a:ext uri="{FF2B5EF4-FFF2-40B4-BE49-F238E27FC236}">
                <a16:creationId xmlns:a16="http://schemas.microsoft.com/office/drawing/2014/main" id="{F7FFE886-5258-4F60-B48F-E89632B03B92}"/>
              </a:ext>
            </a:extLst>
          </p:cNvPr>
          <p:cNvSpPr/>
          <p:nvPr/>
        </p:nvSpPr>
        <p:spPr>
          <a:xfrm>
            <a:off x="3350150" y="3887246"/>
            <a:ext cx="2447693" cy="3349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hash1(19) = 19 % 13 = 6</a:t>
            </a:r>
          </a:p>
        </p:txBody>
      </p:sp>
      <p:sp>
        <p:nvSpPr>
          <p:cNvPr id="6" name="Rectangle 5">
            <a:extLst>
              <a:ext uri="{FF2B5EF4-FFF2-40B4-BE49-F238E27FC236}">
                <a16:creationId xmlns:a16="http://schemas.microsoft.com/office/drawing/2014/main" id="{95A0FC61-753D-4052-8F77-4FE86F238F44}"/>
              </a:ext>
            </a:extLst>
          </p:cNvPr>
          <p:cNvSpPr/>
          <p:nvPr/>
        </p:nvSpPr>
        <p:spPr>
          <a:xfrm>
            <a:off x="3350150" y="4439230"/>
            <a:ext cx="2447693" cy="3349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hash1(27) = 27 % 13 = 1</a:t>
            </a:r>
          </a:p>
        </p:txBody>
      </p:sp>
      <p:sp>
        <p:nvSpPr>
          <p:cNvPr id="7" name="Rectangle 6">
            <a:extLst>
              <a:ext uri="{FF2B5EF4-FFF2-40B4-BE49-F238E27FC236}">
                <a16:creationId xmlns:a16="http://schemas.microsoft.com/office/drawing/2014/main" id="{38247DED-59FE-4944-AD41-85951863A415}"/>
              </a:ext>
            </a:extLst>
          </p:cNvPr>
          <p:cNvSpPr/>
          <p:nvPr/>
        </p:nvSpPr>
        <p:spPr>
          <a:xfrm>
            <a:off x="3372452" y="4991214"/>
            <a:ext cx="2447693" cy="3349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hash1(36) = 36 % 13 = 10</a:t>
            </a:r>
          </a:p>
        </p:txBody>
      </p:sp>
      <p:sp>
        <p:nvSpPr>
          <p:cNvPr id="8" name="Rectangle 7">
            <a:extLst>
              <a:ext uri="{FF2B5EF4-FFF2-40B4-BE49-F238E27FC236}">
                <a16:creationId xmlns:a16="http://schemas.microsoft.com/office/drawing/2014/main" id="{3E2B9CF6-06EB-4294-AE2E-4E9BA9098218}"/>
              </a:ext>
            </a:extLst>
          </p:cNvPr>
          <p:cNvSpPr/>
          <p:nvPr/>
        </p:nvSpPr>
        <p:spPr>
          <a:xfrm>
            <a:off x="3372452" y="5560140"/>
            <a:ext cx="2447693" cy="3349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hash1(10) = 10 % 13 = 10</a:t>
            </a:r>
          </a:p>
        </p:txBody>
      </p:sp>
      <p:sp>
        <p:nvSpPr>
          <p:cNvPr id="3" name="Arrow: Right 2">
            <a:extLst>
              <a:ext uri="{FF2B5EF4-FFF2-40B4-BE49-F238E27FC236}">
                <a16:creationId xmlns:a16="http://schemas.microsoft.com/office/drawing/2014/main" id="{9F03C3EB-4ED1-4162-A231-CF0B7C37C8A7}"/>
              </a:ext>
            </a:extLst>
          </p:cNvPr>
          <p:cNvSpPr/>
          <p:nvPr/>
        </p:nvSpPr>
        <p:spPr>
          <a:xfrm rot="10800000">
            <a:off x="5953331" y="5573044"/>
            <a:ext cx="304800" cy="309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7AB56941-D9B6-4143-8A74-B9CB86A5427C}"/>
              </a:ext>
            </a:extLst>
          </p:cNvPr>
          <p:cNvSpPr txBox="1"/>
          <p:nvPr/>
        </p:nvSpPr>
        <p:spPr>
          <a:xfrm>
            <a:off x="6268691" y="5543642"/>
            <a:ext cx="955711"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Arial" charset="0"/>
              </a:rPr>
              <a:t>Collision</a:t>
            </a:r>
          </a:p>
        </p:txBody>
      </p:sp>
      <p:graphicFrame>
        <p:nvGraphicFramePr>
          <p:cNvPr id="10" name="Table 10">
            <a:extLst>
              <a:ext uri="{FF2B5EF4-FFF2-40B4-BE49-F238E27FC236}">
                <a16:creationId xmlns:a16="http://schemas.microsoft.com/office/drawing/2014/main" id="{A50BBE6C-7E75-44F5-A38B-8A6CBD1EDD9E}"/>
              </a:ext>
            </a:extLst>
          </p:cNvPr>
          <p:cNvGraphicFramePr>
            <a:graphicFrameLocks noGrp="1"/>
          </p:cNvGraphicFramePr>
          <p:nvPr/>
        </p:nvGraphicFramePr>
        <p:xfrm>
          <a:off x="4242784" y="2934967"/>
          <a:ext cx="6095999" cy="74168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3248127140"/>
                    </a:ext>
                  </a:extLst>
                </a:gridCol>
                <a:gridCol w="468923">
                  <a:extLst>
                    <a:ext uri="{9D8B030D-6E8A-4147-A177-3AD203B41FA5}">
                      <a16:colId xmlns:a16="http://schemas.microsoft.com/office/drawing/2014/main" val="3424645048"/>
                    </a:ext>
                  </a:extLst>
                </a:gridCol>
                <a:gridCol w="468923">
                  <a:extLst>
                    <a:ext uri="{9D8B030D-6E8A-4147-A177-3AD203B41FA5}">
                      <a16:colId xmlns:a16="http://schemas.microsoft.com/office/drawing/2014/main" val="449291267"/>
                    </a:ext>
                  </a:extLst>
                </a:gridCol>
                <a:gridCol w="468923">
                  <a:extLst>
                    <a:ext uri="{9D8B030D-6E8A-4147-A177-3AD203B41FA5}">
                      <a16:colId xmlns:a16="http://schemas.microsoft.com/office/drawing/2014/main" val="3733738601"/>
                    </a:ext>
                  </a:extLst>
                </a:gridCol>
                <a:gridCol w="468923">
                  <a:extLst>
                    <a:ext uri="{9D8B030D-6E8A-4147-A177-3AD203B41FA5}">
                      <a16:colId xmlns:a16="http://schemas.microsoft.com/office/drawing/2014/main" val="127775291"/>
                    </a:ext>
                  </a:extLst>
                </a:gridCol>
                <a:gridCol w="468923">
                  <a:extLst>
                    <a:ext uri="{9D8B030D-6E8A-4147-A177-3AD203B41FA5}">
                      <a16:colId xmlns:a16="http://schemas.microsoft.com/office/drawing/2014/main" val="3211726973"/>
                    </a:ext>
                  </a:extLst>
                </a:gridCol>
                <a:gridCol w="468923">
                  <a:extLst>
                    <a:ext uri="{9D8B030D-6E8A-4147-A177-3AD203B41FA5}">
                      <a16:colId xmlns:a16="http://schemas.microsoft.com/office/drawing/2014/main" val="1705132986"/>
                    </a:ext>
                  </a:extLst>
                </a:gridCol>
                <a:gridCol w="468923">
                  <a:extLst>
                    <a:ext uri="{9D8B030D-6E8A-4147-A177-3AD203B41FA5}">
                      <a16:colId xmlns:a16="http://schemas.microsoft.com/office/drawing/2014/main" val="4144879322"/>
                    </a:ext>
                  </a:extLst>
                </a:gridCol>
                <a:gridCol w="468923">
                  <a:extLst>
                    <a:ext uri="{9D8B030D-6E8A-4147-A177-3AD203B41FA5}">
                      <a16:colId xmlns:a16="http://schemas.microsoft.com/office/drawing/2014/main" val="1709273019"/>
                    </a:ext>
                  </a:extLst>
                </a:gridCol>
                <a:gridCol w="468923">
                  <a:extLst>
                    <a:ext uri="{9D8B030D-6E8A-4147-A177-3AD203B41FA5}">
                      <a16:colId xmlns:a16="http://schemas.microsoft.com/office/drawing/2014/main" val="2649976276"/>
                    </a:ext>
                  </a:extLst>
                </a:gridCol>
                <a:gridCol w="468923">
                  <a:extLst>
                    <a:ext uri="{9D8B030D-6E8A-4147-A177-3AD203B41FA5}">
                      <a16:colId xmlns:a16="http://schemas.microsoft.com/office/drawing/2014/main" val="2698840742"/>
                    </a:ext>
                  </a:extLst>
                </a:gridCol>
                <a:gridCol w="468923">
                  <a:extLst>
                    <a:ext uri="{9D8B030D-6E8A-4147-A177-3AD203B41FA5}">
                      <a16:colId xmlns:a16="http://schemas.microsoft.com/office/drawing/2014/main" val="43547971"/>
                    </a:ext>
                  </a:extLst>
                </a:gridCol>
                <a:gridCol w="468923">
                  <a:extLst>
                    <a:ext uri="{9D8B030D-6E8A-4147-A177-3AD203B41FA5}">
                      <a16:colId xmlns:a16="http://schemas.microsoft.com/office/drawing/2014/main" val="2602142504"/>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189885565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621568542"/>
                  </a:ext>
                </a:extLst>
              </a:tr>
            </a:tbl>
          </a:graphicData>
        </a:graphic>
      </p:graphicFrame>
      <p:cxnSp>
        <p:nvCxnSpPr>
          <p:cNvPr id="12" name="Straight Connector 11">
            <a:extLst>
              <a:ext uri="{FF2B5EF4-FFF2-40B4-BE49-F238E27FC236}">
                <a16:creationId xmlns:a16="http://schemas.microsoft.com/office/drawing/2014/main" id="{B27D1CEE-C277-4CCD-B3BC-FB499AFAAF0F}"/>
              </a:ext>
            </a:extLst>
          </p:cNvPr>
          <p:cNvCxnSpPr>
            <a:cxnSpLocks/>
          </p:cNvCxnSpPr>
          <p:nvPr/>
        </p:nvCxnSpPr>
        <p:spPr>
          <a:xfrm>
            <a:off x="7224401" y="3913054"/>
            <a:ext cx="0" cy="250619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27FAAB7-208C-4252-A32F-4AA7EDEC6735}"/>
              </a:ext>
            </a:extLst>
          </p:cNvPr>
          <p:cNvSpPr/>
          <p:nvPr/>
        </p:nvSpPr>
        <p:spPr>
          <a:xfrm>
            <a:off x="3365017" y="6084284"/>
            <a:ext cx="2658632" cy="3349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hash2(10) = 7 – (10 % 7) = 4</a:t>
            </a:r>
          </a:p>
        </p:txBody>
      </p:sp>
      <p:sp>
        <p:nvSpPr>
          <p:cNvPr id="16" name="Arrow: Right 15">
            <a:extLst>
              <a:ext uri="{FF2B5EF4-FFF2-40B4-BE49-F238E27FC236}">
                <a16:creationId xmlns:a16="http://schemas.microsoft.com/office/drawing/2014/main" id="{4D9008D9-FBF7-4640-8DFA-0CF00514F169}"/>
              </a:ext>
            </a:extLst>
          </p:cNvPr>
          <p:cNvSpPr/>
          <p:nvPr/>
        </p:nvSpPr>
        <p:spPr>
          <a:xfrm rot="10800000">
            <a:off x="10500307" y="3951569"/>
            <a:ext cx="304800" cy="309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D6D39ABE-4F38-4A30-A45B-E0A57FA5C95E}"/>
              </a:ext>
            </a:extLst>
          </p:cNvPr>
          <p:cNvSpPr txBox="1"/>
          <p:nvPr/>
        </p:nvSpPr>
        <p:spPr>
          <a:xfrm>
            <a:off x="10815667" y="3922167"/>
            <a:ext cx="955711"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Arial" charset="0"/>
              </a:rPr>
              <a:t>Collision</a:t>
            </a:r>
          </a:p>
        </p:txBody>
      </p:sp>
      <p:sp>
        <p:nvSpPr>
          <p:cNvPr id="18" name="Rectangle 17">
            <a:extLst>
              <a:ext uri="{FF2B5EF4-FFF2-40B4-BE49-F238E27FC236}">
                <a16:creationId xmlns:a16="http://schemas.microsoft.com/office/drawing/2014/main" id="{BD7537A7-A25C-4C7D-97DA-953BB2658650}"/>
              </a:ext>
            </a:extLst>
          </p:cNvPr>
          <p:cNvSpPr/>
          <p:nvPr/>
        </p:nvSpPr>
        <p:spPr>
          <a:xfrm>
            <a:off x="7421472" y="3887246"/>
            <a:ext cx="2917311" cy="531724"/>
          </a:xfrm>
          <a:prstGeom prst="rect">
            <a:avLst/>
          </a:prstGeom>
          <a:solidFill>
            <a:srgbClr val="CE767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(hash1(10) + </a:t>
            </a:r>
            <a:r>
              <a:rPr kumimoji="0" lang="en-US" sz="1600" b="1" i="0" u="none" strike="noStrike" kern="1200" cap="none" spc="0" normalizeH="0" baseline="0" noProof="0" dirty="0" err="1">
                <a:ln>
                  <a:noFill/>
                </a:ln>
                <a:solidFill>
                  <a:prstClr val="white"/>
                </a:solidFill>
                <a:effectLst/>
                <a:uLnTx/>
                <a:uFillTx/>
                <a:latin typeface="Calibri"/>
                <a:ea typeface="+mn-ea"/>
                <a:cs typeface="+mn-cs"/>
              </a:rPr>
              <a:t>i</a:t>
            </a:r>
            <a:r>
              <a:rPr kumimoji="0" lang="en-US" sz="1600" b="1" i="0" u="none" strike="noStrike" kern="1200" cap="none" spc="0" normalizeH="0" baseline="0" noProof="0" dirty="0">
                <a:ln>
                  <a:noFill/>
                </a:ln>
                <a:solidFill>
                  <a:prstClr val="white"/>
                </a:solidFill>
                <a:effectLst/>
                <a:uLnTx/>
                <a:uFillTx/>
                <a:latin typeface="Calibri"/>
                <a:ea typeface="+mn-ea"/>
                <a:cs typeface="+mn-cs"/>
              </a:rPr>
              <a:t> * hash2(10)) % 13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 = (10 + 1 * 4) % 13 = 1</a:t>
            </a:r>
          </a:p>
        </p:txBody>
      </p:sp>
      <p:sp>
        <p:nvSpPr>
          <p:cNvPr id="20" name="Rectangle 19">
            <a:extLst>
              <a:ext uri="{FF2B5EF4-FFF2-40B4-BE49-F238E27FC236}">
                <a16:creationId xmlns:a16="http://schemas.microsoft.com/office/drawing/2014/main" id="{3986D4E0-75A3-4023-87B8-591B1418C733}"/>
              </a:ext>
            </a:extLst>
          </p:cNvPr>
          <p:cNvSpPr/>
          <p:nvPr/>
        </p:nvSpPr>
        <p:spPr>
          <a:xfrm>
            <a:off x="7421471" y="5016253"/>
            <a:ext cx="2917311" cy="531724"/>
          </a:xfrm>
          <a:prstGeom prst="rect">
            <a:avLst/>
          </a:prstGeom>
          <a:solidFill>
            <a:srgbClr val="CE767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(hash1(10) + </a:t>
            </a:r>
            <a:r>
              <a:rPr kumimoji="0" lang="en-US" sz="1600" b="1" i="0" u="none" strike="noStrike" kern="1200" cap="none" spc="0" normalizeH="0" baseline="0" noProof="0" dirty="0" err="1">
                <a:ln>
                  <a:noFill/>
                </a:ln>
                <a:solidFill>
                  <a:prstClr val="white"/>
                </a:solidFill>
                <a:effectLst/>
                <a:uLnTx/>
                <a:uFillTx/>
                <a:latin typeface="Calibri"/>
                <a:ea typeface="+mn-ea"/>
                <a:cs typeface="+mn-cs"/>
              </a:rPr>
              <a:t>i</a:t>
            </a:r>
            <a:r>
              <a:rPr kumimoji="0" lang="en-US" sz="1600" b="1" i="0" u="none" strike="noStrike" kern="1200" cap="none" spc="0" normalizeH="0" baseline="0" noProof="0" dirty="0">
                <a:ln>
                  <a:noFill/>
                </a:ln>
                <a:solidFill>
                  <a:prstClr val="white"/>
                </a:solidFill>
                <a:effectLst/>
                <a:uLnTx/>
                <a:uFillTx/>
                <a:latin typeface="Calibri"/>
                <a:ea typeface="+mn-ea"/>
                <a:cs typeface="+mn-cs"/>
              </a:rPr>
              <a:t> * hash2(10)) % 13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 = (10 + 2 * 4) % 13 = 5</a:t>
            </a:r>
          </a:p>
        </p:txBody>
      </p:sp>
      <p:sp>
        <p:nvSpPr>
          <p:cNvPr id="14" name="TextBox 13">
            <a:extLst>
              <a:ext uri="{FF2B5EF4-FFF2-40B4-BE49-F238E27FC236}">
                <a16:creationId xmlns:a16="http://schemas.microsoft.com/office/drawing/2014/main" id="{40F0D697-390D-49DE-BC6A-E73F8336B2CC}"/>
              </a:ext>
            </a:extLst>
          </p:cNvPr>
          <p:cNvSpPr txBox="1"/>
          <p:nvPr/>
        </p:nvSpPr>
        <p:spPr>
          <a:xfrm>
            <a:off x="7369562" y="4591510"/>
            <a:ext cx="1074333"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err="1">
                <a:ln>
                  <a:noFill/>
                </a:ln>
                <a:solidFill>
                  <a:prstClr val="black"/>
                </a:solidFill>
                <a:effectLst/>
                <a:uLnTx/>
                <a:uFillTx/>
                <a:latin typeface="Arial" charset="0"/>
                <a:ea typeface="+mn-ea"/>
                <a:cs typeface="Arial" charset="0"/>
              </a:rPr>
              <a:t>i</a:t>
            </a: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 = </a:t>
            </a:r>
            <a:r>
              <a:rPr kumimoji="0" lang="en-US" sz="1400" b="0" i="1" u="none" strike="noStrike" kern="1200" cap="none" spc="0" normalizeH="0" baseline="0" noProof="0" dirty="0" err="1">
                <a:ln>
                  <a:noFill/>
                </a:ln>
                <a:solidFill>
                  <a:prstClr val="black"/>
                </a:solidFill>
                <a:effectLst/>
                <a:uLnTx/>
                <a:uFillTx/>
                <a:latin typeface="Arial" charset="0"/>
                <a:ea typeface="+mn-ea"/>
                <a:cs typeface="Arial" charset="0"/>
              </a:rPr>
              <a:t>i</a:t>
            </a: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 + 1 = 2</a:t>
            </a:r>
          </a:p>
        </p:txBody>
      </p:sp>
      <p:sp>
        <p:nvSpPr>
          <p:cNvPr id="19" name="TextBox 18">
            <a:extLst>
              <a:ext uri="{FF2B5EF4-FFF2-40B4-BE49-F238E27FC236}">
                <a16:creationId xmlns:a16="http://schemas.microsoft.com/office/drawing/2014/main" id="{6F879DB4-4072-4C0D-A496-0BC88AF123BA}"/>
              </a:ext>
            </a:extLst>
          </p:cNvPr>
          <p:cNvSpPr txBox="1"/>
          <p:nvPr/>
        </p:nvSpPr>
        <p:spPr>
          <a:xfrm>
            <a:off x="7096433" y="3300573"/>
            <a:ext cx="42218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mn-ea"/>
                <a:cs typeface="Arial" charset="0"/>
              </a:rPr>
              <a:t>19</a:t>
            </a:r>
          </a:p>
        </p:txBody>
      </p:sp>
      <p:sp>
        <p:nvSpPr>
          <p:cNvPr id="21" name="TextBox 20">
            <a:extLst>
              <a:ext uri="{FF2B5EF4-FFF2-40B4-BE49-F238E27FC236}">
                <a16:creationId xmlns:a16="http://schemas.microsoft.com/office/drawing/2014/main" id="{17F1BBCC-58F9-4DF9-AE40-8E8CAE91D24D}"/>
              </a:ext>
            </a:extLst>
          </p:cNvPr>
          <p:cNvSpPr txBox="1"/>
          <p:nvPr/>
        </p:nvSpPr>
        <p:spPr>
          <a:xfrm>
            <a:off x="4779140" y="3305084"/>
            <a:ext cx="41229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mn-ea"/>
                <a:cs typeface="Arial" charset="0"/>
              </a:rPr>
              <a:t>27</a:t>
            </a:r>
          </a:p>
        </p:txBody>
      </p:sp>
      <p:sp>
        <p:nvSpPr>
          <p:cNvPr id="22" name="TextBox 21">
            <a:extLst>
              <a:ext uri="{FF2B5EF4-FFF2-40B4-BE49-F238E27FC236}">
                <a16:creationId xmlns:a16="http://schemas.microsoft.com/office/drawing/2014/main" id="{41CA7053-FEE3-48FA-B5CF-FD931CE935AD}"/>
              </a:ext>
            </a:extLst>
          </p:cNvPr>
          <p:cNvSpPr txBox="1"/>
          <p:nvPr/>
        </p:nvSpPr>
        <p:spPr>
          <a:xfrm>
            <a:off x="8971997" y="3289963"/>
            <a:ext cx="41229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mn-ea"/>
                <a:cs typeface="Arial" charset="0"/>
              </a:rPr>
              <a:t>36</a:t>
            </a:r>
          </a:p>
        </p:txBody>
      </p:sp>
      <p:sp>
        <p:nvSpPr>
          <p:cNvPr id="23" name="TextBox 22">
            <a:extLst>
              <a:ext uri="{FF2B5EF4-FFF2-40B4-BE49-F238E27FC236}">
                <a16:creationId xmlns:a16="http://schemas.microsoft.com/office/drawing/2014/main" id="{DAF22433-BE89-4722-B6E8-446E1A88D3F2}"/>
              </a:ext>
            </a:extLst>
          </p:cNvPr>
          <p:cNvSpPr txBox="1"/>
          <p:nvPr/>
        </p:nvSpPr>
        <p:spPr>
          <a:xfrm>
            <a:off x="6626223" y="3300573"/>
            <a:ext cx="41229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mn-ea"/>
                <a:cs typeface="Arial" charset="0"/>
              </a:rPr>
              <a:t>10</a:t>
            </a:r>
          </a:p>
        </p:txBody>
      </p:sp>
      <p:sp>
        <p:nvSpPr>
          <p:cNvPr id="24" name="Title 10">
            <a:extLst>
              <a:ext uri="{FF2B5EF4-FFF2-40B4-BE49-F238E27FC236}">
                <a16:creationId xmlns:a16="http://schemas.microsoft.com/office/drawing/2014/main" id="{AFDD3D2D-1FA8-4403-9186-692AA0A1CC31}"/>
              </a:ext>
            </a:extLst>
          </p:cNvPr>
          <p:cNvSpPr>
            <a:spLocks noGrp="1"/>
          </p:cNvSpPr>
          <p:nvPr>
            <p:ph type="title"/>
          </p:nvPr>
        </p:nvSpPr>
        <p:spPr>
          <a:xfrm>
            <a:off x="0" y="0"/>
            <a:ext cx="12192000" cy="1612490"/>
          </a:xfrm>
          <a:noFill/>
        </p:spPr>
        <p:txBody>
          <a:bodyPr>
            <a:normAutofit/>
          </a:bodyPr>
          <a:lstStyle/>
          <a:p>
            <a:r>
              <a:rPr lang="en-US" sz="3400" b="0" spc="160" dirty="0">
                <a:ln>
                  <a:solidFill>
                    <a:srgbClr val="0074AF"/>
                  </a:solidFill>
                </a:ln>
                <a:gradFill>
                  <a:gsLst>
                    <a:gs pos="0">
                      <a:srgbClr val="0074AF"/>
                    </a:gs>
                    <a:gs pos="100000">
                      <a:srgbClr val="0074AF"/>
                    </a:gs>
                  </a:gsLst>
                  <a:lin ang="5400000" scaled="1"/>
                </a:gradFill>
                <a:latin typeface="Daytona" panose="020B0604020202020204" pitchFamily="34" charset="0"/>
                <a:ea typeface="STHupo" panose="020B0503020204020204" pitchFamily="2" charset="-122"/>
                <a:cs typeface="Biome" panose="020B0502040204020203" pitchFamily="34" charset="0"/>
              </a:rPr>
              <a:t>Double Hashing</a:t>
            </a:r>
          </a:p>
        </p:txBody>
      </p:sp>
      <p:cxnSp>
        <p:nvCxnSpPr>
          <p:cNvPr id="25" name="Straight Connector 24">
            <a:extLst>
              <a:ext uri="{FF2B5EF4-FFF2-40B4-BE49-F238E27FC236}">
                <a16:creationId xmlns:a16="http://schemas.microsoft.com/office/drawing/2014/main" id="{40188F91-9DBF-496D-9A80-DD6A4BC19D60}"/>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44CFC7-DA77-4682-B93A-ECFD0EEC34FE}"/>
              </a:ext>
            </a:extLst>
          </p:cNvPr>
          <p:cNvSpPr txBox="1"/>
          <p:nvPr/>
        </p:nvSpPr>
        <p:spPr>
          <a:xfrm>
            <a:off x="6805977" y="2599143"/>
            <a:ext cx="11007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Hash Table</a:t>
            </a:r>
          </a:p>
        </p:txBody>
      </p:sp>
    </p:spTree>
    <p:extLst>
      <p:ext uri="{BB962C8B-B14F-4D97-AF65-F5344CB8AC3E}">
        <p14:creationId xmlns:p14="http://schemas.microsoft.com/office/powerpoint/2010/main" val="402482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3" grpId="0" animBg="1"/>
      <p:bldP spid="4" grpId="0"/>
      <p:bldP spid="15" grpId="0" animBg="1"/>
      <p:bldP spid="16" grpId="0" animBg="1"/>
      <p:bldP spid="17" grpId="0"/>
      <p:bldP spid="18" grpId="0" animBg="1"/>
      <p:bldP spid="20" grpId="0" animBg="1"/>
      <p:bldP spid="14" grpId="0"/>
      <p:bldP spid="19" grpId="0"/>
      <p:bldP spid="21" grpId="0"/>
      <p:bldP spid="2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6</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238648" y="1812197"/>
            <a:ext cx="10095893" cy="188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Question: </a:t>
            </a:r>
            <a:r>
              <a:rPr kumimoji="0" lang="en-US" altLang="en-US" sz="2000" b="0" i="1"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(Source: Final Exam Sem 1 2021/2022)</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Referring to the figure below, series of data have been inserted into a hash table with size 10. The second hash function is H2(key) = key mod prime, where prime’s value is 3. What will be the index location for the next key with value 17?</a:t>
            </a:r>
          </a:p>
        </p:txBody>
      </p:sp>
      <p:graphicFrame>
        <p:nvGraphicFramePr>
          <p:cNvPr id="8" name="Table 7">
            <a:extLst>
              <a:ext uri="{FF2B5EF4-FFF2-40B4-BE49-F238E27FC236}">
                <a16:creationId xmlns:a16="http://schemas.microsoft.com/office/drawing/2014/main" id="{1861D64B-FB70-483F-ACE2-EB9F95C025AA}"/>
              </a:ext>
            </a:extLst>
          </p:cNvPr>
          <p:cNvGraphicFramePr>
            <a:graphicFrameLocks noGrp="1"/>
          </p:cNvGraphicFramePr>
          <p:nvPr/>
        </p:nvGraphicFramePr>
        <p:xfrm>
          <a:off x="3185361" y="4467371"/>
          <a:ext cx="6276840" cy="932795"/>
        </p:xfrm>
        <a:graphic>
          <a:graphicData uri="http://schemas.openxmlformats.org/drawingml/2006/table">
            <a:tbl>
              <a:tblPr firstRow="1" firstCol="1" bandRow="1">
                <a:tableStyleId>{C083E6E3-FA7D-4D7B-A595-EF9225AFEA82}</a:tableStyleId>
              </a:tblPr>
              <a:tblGrid>
                <a:gridCol w="627684">
                  <a:extLst>
                    <a:ext uri="{9D8B030D-6E8A-4147-A177-3AD203B41FA5}">
                      <a16:colId xmlns:a16="http://schemas.microsoft.com/office/drawing/2014/main" val="2907689266"/>
                    </a:ext>
                  </a:extLst>
                </a:gridCol>
                <a:gridCol w="627684">
                  <a:extLst>
                    <a:ext uri="{9D8B030D-6E8A-4147-A177-3AD203B41FA5}">
                      <a16:colId xmlns:a16="http://schemas.microsoft.com/office/drawing/2014/main" val="2313912345"/>
                    </a:ext>
                  </a:extLst>
                </a:gridCol>
                <a:gridCol w="627684">
                  <a:extLst>
                    <a:ext uri="{9D8B030D-6E8A-4147-A177-3AD203B41FA5}">
                      <a16:colId xmlns:a16="http://schemas.microsoft.com/office/drawing/2014/main" val="1264547695"/>
                    </a:ext>
                  </a:extLst>
                </a:gridCol>
                <a:gridCol w="627684">
                  <a:extLst>
                    <a:ext uri="{9D8B030D-6E8A-4147-A177-3AD203B41FA5}">
                      <a16:colId xmlns:a16="http://schemas.microsoft.com/office/drawing/2014/main" val="2722499790"/>
                    </a:ext>
                  </a:extLst>
                </a:gridCol>
                <a:gridCol w="627684">
                  <a:extLst>
                    <a:ext uri="{9D8B030D-6E8A-4147-A177-3AD203B41FA5}">
                      <a16:colId xmlns:a16="http://schemas.microsoft.com/office/drawing/2014/main" val="792237453"/>
                    </a:ext>
                  </a:extLst>
                </a:gridCol>
                <a:gridCol w="627684">
                  <a:extLst>
                    <a:ext uri="{9D8B030D-6E8A-4147-A177-3AD203B41FA5}">
                      <a16:colId xmlns:a16="http://schemas.microsoft.com/office/drawing/2014/main" val="225651005"/>
                    </a:ext>
                  </a:extLst>
                </a:gridCol>
                <a:gridCol w="627684">
                  <a:extLst>
                    <a:ext uri="{9D8B030D-6E8A-4147-A177-3AD203B41FA5}">
                      <a16:colId xmlns:a16="http://schemas.microsoft.com/office/drawing/2014/main" val="2951672812"/>
                    </a:ext>
                  </a:extLst>
                </a:gridCol>
                <a:gridCol w="627684">
                  <a:extLst>
                    <a:ext uri="{9D8B030D-6E8A-4147-A177-3AD203B41FA5}">
                      <a16:colId xmlns:a16="http://schemas.microsoft.com/office/drawing/2014/main" val="3987597439"/>
                    </a:ext>
                  </a:extLst>
                </a:gridCol>
                <a:gridCol w="627684">
                  <a:extLst>
                    <a:ext uri="{9D8B030D-6E8A-4147-A177-3AD203B41FA5}">
                      <a16:colId xmlns:a16="http://schemas.microsoft.com/office/drawing/2014/main" val="2334177599"/>
                    </a:ext>
                  </a:extLst>
                </a:gridCol>
                <a:gridCol w="627684">
                  <a:extLst>
                    <a:ext uri="{9D8B030D-6E8A-4147-A177-3AD203B41FA5}">
                      <a16:colId xmlns:a16="http://schemas.microsoft.com/office/drawing/2014/main" val="1245201850"/>
                    </a:ext>
                  </a:extLst>
                </a:gridCol>
              </a:tblGrid>
              <a:tr h="489923">
                <a:tc>
                  <a:txBody>
                    <a:bodyPr/>
                    <a:lstStyle/>
                    <a:p>
                      <a:pPr marL="0" marR="0" algn="ctr">
                        <a:lnSpc>
                          <a:spcPct val="150000"/>
                        </a:lnSpc>
                        <a:spcBef>
                          <a:spcPts val="0"/>
                        </a:spcBef>
                        <a:spcAft>
                          <a:spcPts val="0"/>
                        </a:spcAft>
                      </a:pPr>
                      <a:r>
                        <a:rPr lang="en-US" sz="1800" b="1" dirty="0">
                          <a:solidFill>
                            <a:schemeClr val="tx1"/>
                          </a:solidFill>
                          <a:effectLst/>
                        </a:rPr>
                        <a:t>0</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1</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2</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a:lnSpc>
                          <a:spcPct val="150000"/>
                        </a:lnSpc>
                        <a:spcBef>
                          <a:spcPts val="0"/>
                        </a:spcBef>
                        <a:spcAft>
                          <a:spcPts val="0"/>
                        </a:spcAft>
                      </a:pPr>
                      <a:r>
                        <a:rPr lang="en-US" sz="1800" b="1" dirty="0">
                          <a:solidFill>
                            <a:schemeClr val="tx1"/>
                          </a:solidFill>
                          <a:effectLst/>
                        </a:rPr>
                        <a:t>3</a:t>
                      </a:r>
                      <a:endParaRPr lang="en-US" sz="18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rPr>
                        <a:t>4</a:t>
                      </a:r>
                      <a:endParaRPr lang="en-US" sz="1800" b="1" kern="1200" dirty="0">
                        <a:solidFill>
                          <a:schemeClr val="tx1"/>
                        </a:solidFill>
                        <a:effectLst/>
                        <a:latin typeface="+mn-lt"/>
                        <a:ea typeface="+mn-ea"/>
                        <a:cs typeface="+mn-cs"/>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rPr>
                        <a:t>5</a:t>
                      </a:r>
                      <a:endParaRPr lang="en-US" sz="1800" b="1" kern="1200" dirty="0">
                        <a:solidFill>
                          <a:schemeClr val="tx1"/>
                        </a:solidFill>
                        <a:effectLst/>
                        <a:latin typeface="+mn-lt"/>
                        <a:ea typeface="+mn-ea"/>
                        <a:cs typeface="+mn-cs"/>
                      </a:endParaRP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6</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7</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8</a:t>
                      </a:r>
                    </a:p>
                  </a:txBody>
                  <a:tcPr marL="68580" marR="68580" marT="0" marB="0">
                    <a:cell3D prstMaterial="dkEdge">
                      <a:bevel w="25400" h="25400" prst="angle"/>
                      <a:lightRig rig="flood" dir="t"/>
                    </a:cell3D>
                  </a:tcPr>
                </a:tc>
                <a:tc>
                  <a:txBody>
                    <a:bodyPr/>
                    <a:lstStyle/>
                    <a:p>
                      <a:pPr marL="0" marR="0" algn="ctr" defTabSz="914400" rtl="0" eaLnBrk="1" latinLnBrk="0" hangingPunct="1">
                        <a:lnSpc>
                          <a:spcPct val="150000"/>
                        </a:lnSpc>
                        <a:spcBef>
                          <a:spcPts val="0"/>
                        </a:spcBef>
                        <a:spcAft>
                          <a:spcPts val="0"/>
                        </a:spcAft>
                      </a:pPr>
                      <a:r>
                        <a:rPr lang="en-US" sz="1800" b="1" kern="1200" dirty="0">
                          <a:solidFill>
                            <a:schemeClr val="tx1"/>
                          </a:solidFill>
                          <a:effectLst/>
                          <a:latin typeface="+mn-lt"/>
                          <a:ea typeface="+mn-ea"/>
                          <a:cs typeface="+mn-cs"/>
                        </a:rPr>
                        <a:t>9</a:t>
                      </a:r>
                    </a:p>
                  </a:txBody>
                  <a:tcPr marL="68580" marR="68580" marT="0" marB="0">
                    <a:cell3D prstMaterial="dkEdge">
                      <a:bevel w="25400" h="25400" prst="angle"/>
                      <a:lightRig rig="flood" dir="t"/>
                    </a:cell3D>
                  </a:tcPr>
                </a:tc>
                <a:extLst>
                  <a:ext uri="{0D108BD9-81ED-4DB2-BD59-A6C34878D82A}">
                    <a16:rowId xmlns:a16="http://schemas.microsoft.com/office/drawing/2014/main" val="2904763624"/>
                  </a:ext>
                </a:extLst>
              </a:tr>
              <a:tr h="442872">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r>
                        <a:rPr lang="en-US" b="1" dirty="0">
                          <a:solidFill>
                            <a:schemeClr val="tx1">
                              <a:lumMod val="75000"/>
                              <a:lumOff val="25000"/>
                            </a:schemeClr>
                          </a:solidFill>
                        </a:rPr>
                        <a:t>52</a:t>
                      </a:r>
                    </a:p>
                  </a:txBody>
                  <a:tcPr>
                    <a:cell3D prstMaterial="dkEdge">
                      <a:bevel w="25400" h="25400" prst="angle"/>
                      <a:lightRig rig="flood" dir="t"/>
                    </a:cell3D>
                  </a:tcPr>
                </a:tc>
                <a:tc>
                  <a:txBody>
                    <a:bodyPr/>
                    <a:lstStyle/>
                    <a:p>
                      <a:pPr algn="ctr"/>
                      <a:r>
                        <a:rPr lang="en-US" b="1" dirty="0">
                          <a:solidFill>
                            <a:schemeClr val="tx1">
                              <a:lumMod val="75000"/>
                              <a:lumOff val="25000"/>
                            </a:schemeClr>
                          </a:solidFill>
                        </a:rPr>
                        <a:t>63</a:t>
                      </a:r>
                    </a:p>
                  </a:txBody>
                  <a:tcPr>
                    <a:cell3D prstMaterial="dkEdge">
                      <a:bevel w="25400" h="25400" prst="angle"/>
                      <a:lightRig rig="flood" dir="t"/>
                    </a:cell3D>
                  </a:tcPr>
                </a:tc>
                <a:tc>
                  <a:txBody>
                    <a:bodyPr/>
                    <a:lstStyle/>
                    <a:p>
                      <a:pPr algn="ctr"/>
                      <a:r>
                        <a:rPr lang="en-US" b="1" dirty="0">
                          <a:solidFill>
                            <a:schemeClr val="tx1">
                              <a:lumMod val="75000"/>
                              <a:lumOff val="25000"/>
                            </a:schemeClr>
                          </a:solidFill>
                        </a:rPr>
                        <a:t>14</a:t>
                      </a: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tc>
                  <a:txBody>
                    <a:bodyPr/>
                    <a:lstStyle/>
                    <a:p>
                      <a:pPr algn="ctr"/>
                      <a:r>
                        <a:rPr lang="en-US" b="1" dirty="0">
                          <a:solidFill>
                            <a:schemeClr val="tx1">
                              <a:lumMod val="75000"/>
                              <a:lumOff val="25000"/>
                            </a:schemeClr>
                          </a:solidFill>
                        </a:rPr>
                        <a:t>37</a:t>
                      </a:r>
                    </a:p>
                  </a:txBody>
                  <a:tcPr>
                    <a:cell3D prstMaterial="dkEdge">
                      <a:bevel w="25400" h="25400" prst="angle"/>
                      <a:lightRig rig="flood" dir="t"/>
                    </a:cell3D>
                  </a:tcPr>
                </a:tc>
                <a:tc>
                  <a:txBody>
                    <a:bodyPr/>
                    <a:lstStyle/>
                    <a:p>
                      <a:pPr algn="ctr"/>
                      <a:r>
                        <a:rPr lang="en-US" b="1" dirty="0">
                          <a:solidFill>
                            <a:schemeClr val="tx1">
                              <a:lumMod val="75000"/>
                              <a:lumOff val="25000"/>
                            </a:schemeClr>
                          </a:solidFill>
                        </a:rPr>
                        <a:t>8</a:t>
                      </a:r>
                    </a:p>
                  </a:txBody>
                  <a:tcPr>
                    <a:cell3D prstMaterial="dkEdge">
                      <a:bevel w="25400" h="25400" prst="angle"/>
                      <a:lightRig rig="flood" dir="t"/>
                    </a:cell3D>
                  </a:tcPr>
                </a:tc>
                <a:tc>
                  <a:txBody>
                    <a:bodyPr/>
                    <a:lstStyle/>
                    <a:p>
                      <a:pPr algn="ctr"/>
                      <a:endParaRPr lang="en-US" b="1" dirty="0">
                        <a:solidFill>
                          <a:schemeClr val="tx1">
                            <a:lumMod val="75000"/>
                            <a:lumOff val="25000"/>
                          </a:schemeClr>
                        </a:solidFill>
                      </a:endParaRPr>
                    </a:p>
                  </a:txBody>
                  <a:tcPr>
                    <a:cell3D prstMaterial="dkEdge">
                      <a:bevel w="25400" h="25400" prst="angle"/>
                      <a:lightRig rig="flood" dir="t"/>
                    </a:cell3D>
                  </a:tcPr>
                </a:tc>
                <a:extLst>
                  <a:ext uri="{0D108BD9-81ED-4DB2-BD59-A6C34878D82A}">
                    <a16:rowId xmlns:a16="http://schemas.microsoft.com/office/drawing/2014/main" val="423158786"/>
                  </a:ext>
                </a:extLst>
              </a:tr>
            </a:tbl>
          </a:graphicData>
        </a:graphic>
      </p:graphicFrame>
      <p:sp>
        <p:nvSpPr>
          <p:cNvPr id="9" name="TextBox 8">
            <a:extLst>
              <a:ext uri="{FF2B5EF4-FFF2-40B4-BE49-F238E27FC236}">
                <a16:creationId xmlns:a16="http://schemas.microsoft.com/office/drawing/2014/main" id="{5DF5A8B0-6629-4AAD-B097-A5099A129140}"/>
              </a:ext>
            </a:extLst>
          </p:cNvPr>
          <p:cNvSpPr txBox="1"/>
          <p:nvPr/>
        </p:nvSpPr>
        <p:spPr>
          <a:xfrm>
            <a:off x="2690524" y="4978633"/>
            <a:ext cx="493918"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Key</a:t>
            </a:r>
          </a:p>
        </p:txBody>
      </p:sp>
      <p:sp>
        <p:nvSpPr>
          <p:cNvPr id="10" name="TextBox 9">
            <a:extLst>
              <a:ext uri="{FF2B5EF4-FFF2-40B4-BE49-F238E27FC236}">
                <a16:creationId xmlns:a16="http://schemas.microsoft.com/office/drawing/2014/main" id="{62039F8B-58CE-4C34-A4C5-B3BBDCB782F4}"/>
              </a:ext>
            </a:extLst>
          </p:cNvPr>
          <p:cNvSpPr txBox="1"/>
          <p:nvPr/>
        </p:nvSpPr>
        <p:spPr>
          <a:xfrm>
            <a:off x="2526890" y="4581885"/>
            <a:ext cx="65755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lumMod val="50000"/>
                  </a:srgbClr>
                </a:solidFill>
                <a:effectLst/>
                <a:uLnTx/>
                <a:uFillTx/>
                <a:latin typeface="Segoe UI"/>
                <a:ea typeface="+mn-ea"/>
                <a:cs typeface="+mn-cs"/>
              </a:rPr>
              <a:t>Index</a:t>
            </a:r>
          </a:p>
        </p:txBody>
      </p:sp>
    </p:spTree>
    <p:extLst>
      <p:ext uri="{BB962C8B-B14F-4D97-AF65-F5344CB8AC3E}">
        <p14:creationId xmlns:p14="http://schemas.microsoft.com/office/powerpoint/2010/main" val="24879744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Type of Searching</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CB5798-5C4F-4483-BB7E-AC6DD98BCE24}"/>
              </a:ext>
            </a:extLst>
          </p:cNvPr>
          <p:cNvSpPr txBox="1"/>
          <p:nvPr/>
        </p:nvSpPr>
        <p:spPr>
          <a:xfrm>
            <a:off x="1052052" y="1498190"/>
            <a:ext cx="10087896" cy="4703532"/>
          </a:xfrm>
          <a:prstGeom prst="rect">
            <a:avLst/>
          </a:prstGeom>
          <a:noFill/>
        </p:spPr>
        <p:txBody>
          <a:bodyPr wrap="square" rtlCol="0">
            <a:spAutoFit/>
          </a:bodyPr>
          <a:lstStyle/>
          <a:p>
            <a:pPr marL="342900" indent="-342900" algn="just">
              <a:lnSpc>
                <a:spcPct val="150000"/>
              </a:lnSpc>
              <a:spcAft>
                <a:spcPts val="1200"/>
              </a:spcAft>
              <a:buFont typeface="Wingdings" panose="05000000000000000000" pitchFamily="2" charset="2"/>
              <a:buChar char="§"/>
            </a:pPr>
            <a:r>
              <a:rPr lang="en-US" dirty="0"/>
              <a:t>Sequential Search: </a:t>
            </a:r>
          </a:p>
          <a:p>
            <a:pPr marL="800100" lvl="1" indent="-342900" algn="just">
              <a:lnSpc>
                <a:spcPct val="150000"/>
              </a:lnSpc>
              <a:spcAft>
                <a:spcPts val="1200"/>
              </a:spcAft>
              <a:buFont typeface="Courier New" panose="02070309020205020404" pitchFamily="49" charset="0"/>
              <a:buChar char="o"/>
            </a:pPr>
            <a:r>
              <a:rPr lang="en-US" dirty="0"/>
              <a:t>the list or array is </a:t>
            </a:r>
            <a:r>
              <a:rPr lang="en-US" dirty="0">
                <a:solidFill>
                  <a:srgbClr val="C00000"/>
                </a:solidFill>
              </a:rPr>
              <a:t>traversed sequentially </a:t>
            </a:r>
            <a:r>
              <a:rPr lang="en-US" dirty="0"/>
              <a:t>while checking every component of the set. </a:t>
            </a:r>
          </a:p>
          <a:p>
            <a:pPr marL="800100" lvl="1" indent="-342900" algn="just">
              <a:lnSpc>
                <a:spcPct val="150000"/>
              </a:lnSpc>
              <a:spcAft>
                <a:spcPts val="1200"/>
              </a:spcAft>
              <a:buFont typeface="Courier New" panose="02070309020205020404" pitchFamily="49" charset="0"/>
              <a:buChar char="o"/>
            </a:pPr>
            <a:r>
              <a:rPr lang="en-US" dirty="0"/>
              <a:t>Example: Linear Search.</a:t>
            </a:r>
          </a:p>
          <a:p>
            <a:pPr marL="342900" indent="-342900" algn="just">
              <a:lnSpc>
                <a:spcPct val="150000"/>
              </a:lnSpc>
              <a:spcAft>
                <a:spcPts val="1200"/>
              </a:spcAft>
              <a:buFont typeface="Wingdings" panose="05000000000000000000" pitchFamily="2" charset="2"/>
              <a:buChar char="§"/>
            </a:pPr>
            <a:r>
              <a:rPr lang="en-US" dirty="0"/>
              <a:t>Interval Search: </a:t>
            </a:r>
          </a:p>
          <a:p>
            <a:pPr marL="800100" lvl="1" indent="-342900" algn="just">
              <a:lnSpc>
                <a:spcPct val="150000"/>
              </a:lnSpc>
              <a:spcAft>
                <a:spcPts val="1200"/>
              </a:spcAft>
              <a:buFont typeface="Wingdings" panose="05000000000000000000" pitchFamily="2" charset="2"/>
              <a:buChar char="§"/>
            </a:pPr>
            <a:r>
              <a:rPr lang="en-US" dirty="0"/>
              <a:t>These algorithms are specifically designed for </a:t>
            </a:r>
            <a:r>
              <a:rPr lang="en-US" dirty="0">
                <a:solidFill>
                  <a:srgbClr val="C00000"/>
                </a:solidFill>
              </a:rPr>
              <a:t>searching in sorted data-structures</a:t>
            </a:r>
            <a:r>
              <a:rPr lang="en-US" dirty="0"/>
              <a:t>. These type of searching algorithms are much more efficient than Linear Search as they repeatedly target the center of the search structure and divide the search space in half. </a:t>
            </a:r>
          </a:p>
          <a:p>
            <a:pPr marL="800100" lvl="1" indent="-342900" algn="just">
              <a:lnSpc>
                <a:spcPct val="150000"/>
              </a:lnSpc>
              <a:spcAft>
                <a:spcPts val="1200"/>
              </a:spcAft>
              <a:buFont typeface="Wingdings" panose="05000000000000000000" pitchFamily="2" charset="2"/>
              <a:buChar char="§"/>
            </a:pPr>
            <a:r>
              <a:rPr lang="en-US" dirty="0"/>
              <a:t>Example: Binary Search.</a:t>
            </a:r>
          </a:p>
          <a:p>
            <a:pPr marL="342900" indent="-342900" algn="just">
              <a:lnSpc>
                <a:spcPct val="150000"/>
              </a:lnSpc>
              <a:spcAft>
                <a:spcPts val="1200"/>
              </a:spcAft>
              <a:buFont typeface="Wingdings" panose="05000000000000000000" pitchFamily="2" charset="2"/>
              <a:buChar char="§"/>
            </a:pPr>
            <a:r>
              <a:rPr lang="en-US" dirty="0"/>
              <a:t>Search by Hashing </a:t>
            </a:r>
          </a:p>
        </p:txBody>
      </p:sp>
    </p:spTree>
    <p:extLst>
      <p:ext uri="{BB962C8B-B14F-4D97-AF65-F5344CB8AC3E}">
        <p14:creationId xmlns:p14="http://schemas.microsoft.com/office/powerpoint/2010/main" val="25217077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solidFill>
                  <a:srgbClr val="FF0000"/>
                </a:solidFill>
                <a:latin typeface="Daytona" panose="020B0604020202020204" pitchFamily="34" charset="0"/>
                <a:ea typeface="STHupo" panose="020B0503020204020204" pitchFamily="2" charset="-122"/>
                <a:cs typeface="Biome" panose="020B0502040204020203" pitchFamily="34" charset="0"/>
              </a:rPr>
              <a:t>Exercise 7</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6">
            <a:extLst>
              <a:ext uri="{FF2B5EF4-FFF2-40B4-BE49-F238E27FC236}">
                <a16:creationId xmlns:a16="http://schemas.microsoft.com/office/drawing/2014/main" id="{907A5015-03D1-47D6-8E75-39CBAAE0170B}"/>
              </a:ext>
            </a:extLst>
          </p:cNvPr>
          <p:cNvSpPr txBox="1">
            <a:spLocks noChangeArrowheads="1"/>
          </p:cNvSpPr>
          <p:nvPr/>
        </p:nvSpPr>
        <p:spPr bwMode="auto">
          <a:xfrm>
            <a:off x="1166040" y="1612490"/>
            <a:ext cx="10095893" cy="418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Question: </a:t>
            </a:r>
            <a:r>
              <a:rPr kumimoji="0" lang="en-US" altLang="en-US" sz="2000" b="0" i="1" u="none" strike="noStrike" kern="1200" cap="none" spc="0" normalizeH="0" baseline="0" noProof="0" dirty="0">
                <a:ln>
                  <a:noFill/>
                </a:ln>
                <a:solidFill>
                  <a:srgbClr val="0074AF">
                    <a:lumMod val="75000"/>
                  </a:srgbClr>
                </a:solidFill>
                <a:effectLst/>
                <a:uLnTx/>
                <a:uFillTx/>
                <a:latin typeface="Segoe UI"/>
                <a:ea typeface="SimSun" panose="02010600030101010101" pitchFamily="2" charset="-122"/>
                <a:cs typeface="+mn-cs"/>
              </a:rPr>
              <a:t>(Source: Quiz previous semester)</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Given the following conditions of hash table:</a:t>
            </a:r>
          </a:p>
          <a:p>
            <a:pPr marL="108585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The size of the hash table is 13.</a:t>
            </a:r>
          </a:p>
          <a:p>
            <a:pPr marL="108585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Open addressing and double hashing are used to resolve collisions.</a:t>
            </a:r>
          </a:p>
          <a:p>
            <a:pPr marL="108585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The first hash function used is H1(key) = key mod table size.</a:t>
            </a:r>
          </a:p>
          <a:p>
            <a:pPr marL="1085850" marR="0" lvl="1"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The second hash function is H2(key) = 1 + key mod 11 </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What values will be in the hash table after the following sequence of insertions: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SimSun" panose="02010600030101010101" pitchFamily="2" charset="-122"/>
                <a:cs typeface="+mn-cs"/>
              </a:rPr>
              <a:t>79, 69, 98, 50, 72 and 14? Show your work using hash table.</a:t>
            </a:r>
          </a:p>
        </p:txBody>
      </p:sp>
    </p:spTree>
    <p:extLst>
      <p:ext uri="{BB962C8B-B14F-4D97-AF65-F5344CB8AC3E}">
        <p14:creationId xmlns:p14="http://schemas.microsoft.com/office/powerpoint/2010/main" val="24003662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a:extLst>
              <a:ext uri="{FF2B5EF4-FFF2-40B4-BE49-F238E27FC236}">
                <a16:creationId xmlns:a16="http://schemas.microsoft.com/office/drawing/2014/main" id="{478BAD12-40E2-423C-B828-C504F76F45C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effectLst>
                  <a:outerShdw blurRad="38100" dist="38100" dir="2700000" algn="tl">
                    <a:srgbClr val="000000">
                      <a:alpha val="43137"/>
                    </a:srgbClr>
                  </a:outerShdw>
                </a:effectLst>
                <a:latin typeface="+mj-lt"/>
                <a:ea typeface="+mj-ea"/>
                <a:cs typeface="+mj-cs"/>
              </a:rPr>
              <a:t>End of Chapter 9</a:t>
            </a:r>
            <a:endParaRPr lang="en-US" sz="2600" b="1" kern="1200" dirty="0">
              <a:solidFill>
                <a:srgbClr val="FFFFFF"/>
              </a:solidFill>
              <a:latin typeface="+mj-lt"/>
              <a:ea typeface="+mj-ea"/>
              <a:cs typeface="+mj-cs"/>
            </a:endParaRPr>
          </a:p>
        </p:txBody>
      </p:sp>
      <p:sp>
        <p:nvSpPr>
          <p:cNvPr id="5" name="Rectangle 4">
            <a:extLst>
              <a:ext uri="{FF2B5EF4-FFF2-40B4-BE49-F238E27FC236}">
                <a16:creationId xmlns:a16="http://schemas.microsoft.com/office/drawing/2014/main" id="{D29A2CD3-BEBB-4CC5-9A48-B09F6724A47A}"/>
              </a:ext>
            </a:extLst>
          </p:cNvPr>
          <p:cNvSpPr/>
          <p:nvPr/>
        </p:nvSpPr>
        <p:spPr>
          <a:xfrm>
            <a:off x="4345375" y="5286588"/>
            <a:ext cx="8858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6" descr="animated-walking-image-0057">
            <a:extLst>
              <a:ext uri="{FF2B5EF4-FFF2-40B4-BE49-F238E27FC236}">
                <a16:creationId xmlns:a16="http://schemas.microsoft.com/office/drawing/2014/main" id="{EDA93A57-C1B4-4D2B-A85A-192482065C3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01586" y="1664929"/>
            <a:ext cx="3626793" cy="4231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0E5BBA-A27E-4907-9FED-07E607458007}"/>
              </a:ext>
            </a:extLst>
          </p:cNvPr>
          <p:cNvSpPr txBox="1"/>
          <p:nvPr/>
        </p:nvSpPr>
        <p:spPr>
          <a:xfrm rot="21098043">
            <a:off x="7118548" y="2707472"/>
            <a:ext cx="416988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istral" panose="03090702030407020403" pitchFamily="66" charset="0"/>
                <a:ea typeface="+mn-ea"/>
                <a:cs typeface="+mn-cs"/>
              </a:rPr>
              <a:t>That’s all for now..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istral" panose="03090702030407020403" pitchFamily="66" charset="0"/>
                <a:ea typeface="+mn-ea"/>
                <a:cs typeface="+mn-cs"/>
              </a:rPr>
              <a:t>See you during </a:t>
            </a:r>
            <a:r>
              <a:rPr kumimoji="0" lang="en-US" sz="3200" b="0" i="0" u="none" strike="noStrike" kern="1200" cap="none" spc="0" normalizeH="0" baseline="0" noProof="0" dirty="0">
                <a:ln>
                  <a:noFill/>
                </a:ln>
                <a:solidFill>
                  <a:srgbClr val="C00000"/>
                </a:solidFill>
                <a:effectLst/>
                <a:uLnTx/>
                <a:uFillTx/>
                <a:latin typeface="Mistral" panose="03090702030407020403" pitchFamily="66" charset="0"/>
                <a:ea typeface="+mn-ea"/>
                <a:cs typeface="+mn-cs"/>
              </a:rPr>
              <a:t>Final </a:t>
            </a:r>
            <a:r>
              <a:rPr kumimoji="0" lang="en-US" sz="3200" b="0" i="0" u="none" strike="noStrike" kern="1200" cap="none" spc="0" normalizeH="0" baseline="0" noProof="0" dirty="0" err="1">
                <a:ln>
                  <a:noFill/>
                </a:ln>
                <a:solidFill>
                  <a:srgbClr val="C00000"/>
                </a:solidFill>
                <a:effectLst/>
                <a:uLnTx/>
                <a:uFillTx/>
                <a:latin typeface="Mistral" panose="03090702030407020403" pitchFamily="66" charset="0"/>
                <a:ea typeface="+mn-ea"/>
                <a:cs typeface="+mn-cs"/>
              </a:rPr>
              <a:t>Exa</a:t>
            </a:r>
            <a:r>
              <a:rPr lang="en-US" sz="3200" dirty="0">
                <a:solidFill>
                  <a:srgbClr val="C00000"/>
                </a:solidFill>
                <a:latin typeface="Mistral" panose="03090702030407020403" pitchFamily="66" charset="0"/>
              </a:rPr>
              <a:t>m</a:t>
            </a:r>
            <a:r>
              <a:rPr kumimoji="0" lang="en-US" sz="3200" b="0" i="0" u="none" strike="noStrike" kern="1200" cap="none" spc="0" normalizeH="0" baseline="0" noProof="0" dirty="0">
                <a:ln>
                  <a:noFill/>
                </a:ln>
                <a:solidFill>
                  <a:prstClr val="black"/>
                </a:solidFill>
                <a:effectLst/>
                <a:uLnTx/>
                <a:uFillTx/>
                <a:latin typeface="Mistral" panose="03090702030407020403" pitchFamily="66" charset="0"/>
                <a:ea typeface="+mn-ea"/>
                <a:cs typeface="+mn-cs"/>
              </a:rPr>
              <a:t>!</a:t>
            </a:r>
          </a:p>
        </p:txBody>
      </p:sp>
    </p:spTree>
    <p:extLst>
      <p:ext uri="{BB962C8B-B14F-4D97-AF65-F5344CB8AC3E}">
        <p14:creationId xmlns:p14="http://schemas.microsoft.com/office/powerpoint/2010/main" val="267445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Sequential Search</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0C8B36B-9661-4EBB-8566-ECE837D30E8B}"/>
              </a:ext>
            </a:extLst>
          </p:cNvPr>
          <p:cNvSpPr txBox="1"/>
          <p:nvPr/>
        </p:nvSpPr>
        <p:spPr>
          <a:xfrm>
            <a:off x="680575" y="1517240"/>
            <a:ext cx="10663699" cy="4421403"/>
          </a:xfrm>
          <a:prstGeom prst="rect">
            <a:avLst/>
          </a:prstGeom>
          <a:noFill/>
        </p:spPr>
        <p:txBody>
          <a:bodyPr wrap="square" rtlCol="0">
            <a:spAutoFit/>
          </a:bodyPr>
          <a:lstStyle/>
          <a:p>
            <a:pPr marL="342900" indent="-342900" algn="just">
              <a:lnSpc>
                <a:spcPct val="150000"/>
              </a:lnSpc>
              <a:spcAft>
                <a:spcPts val="1000"/>
              </a:spcAft>
              <a:buFont typeface="Wingdings" panose="05000000000000000000" pitchFamily="2" charset="2"/>
              <a:buChar char="§"/>
            </a:pPr>
            <a:r>
              <a:rPr lang="en-US" dirty="0"/>
              <a:t>It is the </a:t>
            </a:r>
            <a:r>
              <a:rPr lang="en-US" dirty="0">
                <a:solidFill>
                  <a:srgbClr val="C00000"/>
                </a:solidFill>
              </a:rPr>
              <a:t>simplest search algorithm </a:t>
            </a:r>
            <a:r>
              <a:rPr lang="en-US" dirty="0"/>
              <a:t>in data structure and checks each item in the set of elements until it matches the searched element till the end of data collection.</a:t>
            </a:r>
          </a:p>
          <a:p>
            <a:pPr marL="342900" indent="-342900" algn="just">
              <a:lnSpc>
                <a:spcPct val="150000"/>
              </a:lnSpc>
              <a:spcAft>
                <a:spcPts val="1000"/>
              </a:spcAft>
              <a:buFont typeface="Wingdings" panose="05000000000000000000" pitchFamily="2" charset="2"/>
              <a:buChar char="§"/>
            </a:pPr>
            <a:r>
              <a:rPr lang="en-US" dirty="0"/>
              <a:t>When the given </a:t>
            </a:r>
            <a:r>
              <a:rPr lang="en-US" dirty="0">
                <a:solidFill>
                  <a:srgbClr val="C00000"/>
                </a:solidFill>
              </a:rPr>
              <a:t>data is unsorted</a:t>
            </a:r>
            <a:r>
              <a:rPr lang="en-US" dirty="0"/>
              <a:t>, a linear search algorithm is </a:t>
            </a:r>
            <a:r>
              <a:rPr lang="en-US" dirty="0">
                <a:solidFill>
                  <a:srgbClr val="C00000"/>
                </a:solidFill>
              </a:rPr>
              <a:t>preferred over other search algorithms</a:t>
            </a:r>
            <a:r>
              <a:rPr lang="en-US" dirty="0"/>
              <a:t>.</a:t>
            </a:r>
          </a:p>
          <a:p>
            <a:pPr marL="342900" indent="-342900" algn="just">
              <a:lnSpc>
                <a:spcPct val="150000"/>
              </a:lnSpc>
              <a:spcAft>
                <a:spcPts val="1000"/>
              </a:spcAft>
              <a:buFont typeface="Wingdings" panose="05000000000000000000" pitchFamily="2" charset="2"/>
              <a:buChar char="§"/>
            </a:pPr>
            <a:r>
              <a:rPr lang="en-US" dirty="0"/>
              <a:t>Time complexity:</a:t>
            </a:r>
          </a:p>
          <a:p>
            <a:pPr marL="685800" lvl="1" indent="-342900" algn="just">
              <a:lnSpc>
                <a:spcPct val="150000"/>
              </a:lnSpc>
              <a:spcAft>
                <a:spcPts val="1000"/>
              </a:spcAft>
              <a:buFont typeface="Courier New" panose="02070309020205020404" pitchFamily="49" charset="0"/>
              <a:buChar char="o"/>
            </a:pPr>
            <a:r>
              <a:rPr lang="en-US" dirty="0"/>
              <a:t>Best-case = O(1) occurs when the searched item is present at the first element in the search array.</a:t>
            </a:r>
          </a:p>
          <a:p>
            <a:pPr marL="685800" lvl="1" indent="-342900" algn="just">
              <a:lnSpc>
                <a:spcPct val="150000"/>
              </a:lnSpc>
              <a:spcAft>
                <a:spcPts val="1000"/>
              </a:spcAft>
              <a:buFont typeface="Courier New" panose="02070309020205020404" pitchFamily="49" charset="0"/>
              <a:buChar char="o"/>
            </a:pPr>
            <a:r>
              <a:rPr lang="en-US" dirty="0"/>
              <a:t>Worst-case = O(n) occurs when the required element is at the tail of the array or not present at all.</a:t>
            </a:r>
          </a:p>
          <a:p>
            <a:pPr marL="685800" lvl="1" indent="-342900" algn="just">
              <a:lnSpc>
                <a:spcPct val="150000"/>
              </a:lnSpc>
              <a:spcAft>
                <a:spcPts val="1000"/>
              </a:spcAft>
              <a:buFont typeface="Courier New" panose="02070309020205020404" pitchFamily="49" charset="0"/>
              <a:buChar char="o"/>
            </a:pPr>
            <a:r>
              <a:rPr lang="en-US" dirty="0"/>
              <a:t>Average- case = average case occurs when the item to be searched is in somewhere middle of the Array.</a:t>
            </a:r>
          </a:p>
        </p:txBody>
      </p:sp>
    </p:spTree>
    <p:extLst>
      <p:ext uri="{BB962C8B-B14F-4D97-AF65-F5344CB8AC3E}">
        <p14:creationId xmlns:p14="http://schemas.microsoft.com/office/powerpoint/2010/main" val="4487658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Sequential Search</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34DDDC9-0C67-4B9A-AEE5-60487B45B2FF}"/>
              </a:ext>
            </a:extLst>
          </p:cNvPr>
          <p:cNvPicPr>
            <a:picLocks noChangeAspect="1"/>
          </p:cNvPicPr>
          <p:nvPr/>
        </p:nvPicPr>
        <p:blipFill>
          <a:blip r:embed="rId3"/>
          <a:stretch>
            <a:fillRect/>
          </a:stretch>
        </p:blipFill>
        <p:spPr>
          <a:xfrm>
            <a:off x="4242149" y="1327969"/>
            <a:ext cx="6530906" cy="1425063"/>
          </a:xfrm>
          <a:prstGeom prst="rect">
            <a:avLst/>
          </a:prstGeom>
        </p:spPr>
      </p:pic>
      <p:pic>
        <p:nvPicPr>
          <p:cNvPr id="10" name="Picture 9">
            <a:extLst>
              <a:ext uri="{FF2B5EF4-FFF2-40B4-BE49-F238E27FC236}">
                <a16:creationId xmlns:a16="http://schemas.microsoft.com/office/drawing/2014/main" id="{06A38F48-56AE-4580-B306-ED2D0DBB3CDC}"/>
              </a:ext>
            </a:extLst>
          </p:cNvPr>
          <p:cNvPicPr>
            <a:picLocks noChangeAspect="1"/>
          </p:cNvPicPr>
          <p:nvPr/>
        </p:nvPicPr>
        <p:blipFill>
          <a:blip r:embed="rId4"/>
          <a:stretch>
            <a:fillRect/>
          </a:stretch>
        </p:blipFill>
        <p:spPr>
          <a:xfrm>
            <a:off x="4226908" y="4656212"/>
            <a:ext cx="6530906" cy="1851820"/>
          </a:xfrm>
          <a:prstGeom prst="rect">
            <a:avLst/>
          </a:prstGeom>
        </p:spPr>
      </p:pic>
      <p:pic>
        <p:nvPicPr>
          <p:cNvPr id="12" name="Picture 11">
            <a:extLst>
              <a:ext uri="{FF2B5EF4-FFF2-40B4-BE49-F238E27FC236}">
                <a16:creationId xmlns:a16="http://schemas.microsoft.com/office/drawing/2014/main" id="{7F630608-77FA-47C4-8D75-6AA5C09C5A8C}"/>
              </a:ext>
            </a:extLst>
          </p:cNvPr>
          <p:cNvPicPr>
            <a:picLocks noChangeAspect="1"/>
          </p:cNvPicPr>
          <p:nvPr/>
        </p:nvPicPr>
        <p:blipFill>
          <a:blip r:embed="rId5"/>
          <a:stretch>
            <a:fillRect/>
          </a:stretch>
        </p:blipFill>
        <p:spPr>
          <a:xfrm>
            <a:off x="4242149" y="2873970"/>
            <a:ext cx="6515665" cy="1661304"/>
          </a:xfrm>
          <a:prstGeom prst="rect">
            <a:avLst/>
          </a:prstGeom>
        </p:spPr>
      </p:pic>
      <p:sp>
        <p:nvSpPr>
          <p:cNvPr id="13" name="TextBox 12">
            <a:extLst>
              <a:ext uri="{FF2B5EF4-FFF2-40B4-BE49-F238E27FC236}">
                <a16:creationId xmlns:a16="http://schemas.microsoft.com/office/drawing/2014/main" id="{4F3B4076-450C-49DC-8C29-D7A62A32A6CB}"/>
              </a:ext>
            </a:extLst>
          </p:cNvPr>
          <p:cNvSpPr txBox="1"/>
          <p:nvPr/>
        </p:nvSpPr>
        <p:spPr>
          <a:xfrm>
            <a:off x="1245344" y="1720010"/>
            <a:ext cx="2717056" cy="523220"/>
          </a:xfrm>
          <a:prstGeom prst="rect">
            <a:avLst/>
          </a:prstGeom>
          <a:noFill/>
        </p:spPr>
        <p:txBody>
          <a:bodyPr wrap="square" rtlCol="0">
            <a:spAutoFit/>
          </a:bodyPr>
          <a:lstStyle/>
          <a:p>
            <a:pPr algn="just"/>
            <a:r>
              <a:rPr lang="en-US" sz="1400" b="1" dirty="0">
                <a:solidFill>
                  <a:schemeClr val="tx1">
                    <a:lumMod val="65000"/>
                    <a:lumOff val="35000"/>
                  </a:schemeClr>
                </a:solidFill>
              </a:rPr>
              <a:t>Example of sequential search in Array implementation</a:t>
            </a:r>
          </a:p>
        </p:txBody>
      </p:sp>
      <p:sp>
        <p:nvSpPr>
          <p:cNvPr id="14" name="TextBox 13">
            <a:extLst>
              <a:ext uri="{FF2B5EF4-FFF2-40B4-BE49-F238E27FC236}">
                <a16:creationId xmlns:a16="http://schemas.microsoft.com/office/drawing/2014/main" id="{AECD6B53-F9AE-402C-A895-3D72288AC473}"/>
              </a:ext>
            </a:extLst>
          </p:cNvPr>
          <p:cNvSpPr txBox="1"/>
          <p:nvPr/>
        </p:nvSpPr>
        <p:spPr>
          <a:xfrm>
            <a:off x="1245344" y="3408025"/>
            <a:ext cx="2717056" cy="523220"/>
          </a:xfrm>
          <a:prstGeom prst="rect">
            <a:avLst/>
          </a:prstGeom>
          <a:noFill/>
        </p:spPr>
        <p:txBody>
          <a:bodyPr wrap="square" rtlCol="0">
            <a:spAutoFit/>
          </a:bodyPr>
          <a:lstStyle/>
          <a:p>
            <a:pPr algn="just"/>
            <a:r>
              <a:rPr lang="en-US" sz="1400" b="1" dirty="0">
                <a:solidFill>
                  <a:schemeClr val="tx1">
                    <a:lumMod val="65000"/>
                    <a:lumOff val="35000"/>
                  </a:schemeClr>
                </a:solidFill>
              </a:rPr>
              <a:t>Example of sequential search in STL implementation</a:t>
            </a:r>
          </a:p>
        </p:txBody>
      </p:sp>
      <p:sp>
        <p:nvSpPr>
          <p:cNvPr id="15" name="TextBox 14">
            <a:extLst>
              <a:ext uri="{FF2B5EF4-FFF2-40B4-BE49-F238E27FC236}">
                <a16:creationId xmlns:a16="http://schemas.microsoft.com/office/drawing/2014/main" id="{3FEA3832-A9A8-4673-A2F0-6936780A560D}"/>
              </a:ext>
            </a:extLst>
          </p:cNvPr>
          <p:cNvSpPr txBox="1"/>
          <p:nvPr/>
        </p:nvSpPr>
        <p:spPr>
          <a:xfrm>
            <a:off x="1245344" y="5194238"/>
            <a:ext cx="2717056" cy="523220"/>
          </a:xfrm>
          <a:prstGeom prst="rect">
            <a:avLst/>
          </a:prstGeom>
          <a:noFill/>
        </p:spPr>
        <p:txBody>
          <a:bodyPr wrap="square" rtlCol="0">
            <a:spAutoFit/>
          </a:bodyPr>
          <a:lstStyle/>
          <a:p>
            <a:pPr algn="just"/>
            <a:r>
              <a:rPr lang="en-US" sz="1400" b="1" dirty="0">
                <a:solidFill>
                  <a:schemeClr val="tx1">
                    <a:lumMod val="65000"/>
                    <a:lumOff val="35000"/>
                  </a:schemeClr>
                </a:solidFill>
              </a:rPr>
              <a:t>Example of sequential search in Linked List implementation</a:t>
            </a:r>
          </a:p>
        </p:txBody>
      </p:sp>
    </p:spTree>
    <p:extLst>
      <p:ext uri="{BB962C8B-B14F-4D97-AF65-F5344CB8AC3E}">
        <p14:creationId xmlns:p14="http://schemas.microsoft.com/office/powerpoint/2010/main" val="3243077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Sequential Search</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63D803A-AFDD-4154-B6F3-D6446F188A79}"/>
              </a:ext>
            </a:extLst>
          </p:cNvPr>
          <p:cNvSpPr txBox="1"/>
          <p:nvPr/>
        </p:nvSpPr>
        <p:spPr>
          <a:xfrm>
            <a:off x="1258042" y="1792691"/>
            <a:ext cx="9508766" cy="3718647"/>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lang="en-US" dirty="0">
                <a:solidFill>
                  <a:srgbClr val="000000"/>
                </a:solidFill>
                <a:latin typeface="Segoe UI"/>
              </a:rPr>
              <a:t>Advantage</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pPr marL="914400" marR="0" lvl="1" indent="-457200" algn="just" defTabSz="914400" rtl="0" eaLnBrk="1" fontAlgn="auto" latinLnBrk="0" hangingPunct="1">
              <a:lnSpc>
                <a:spcPct val="150000"/>
              </a:lnSpc>
              <a:spcBef>
                <a:spcPts val="0"/>
              </a:spcBef>
              <a:spcAft>
                <a:spcPts val="12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It is useful for limited sized data sets as it is simple and does not require data to be structured in any way</a:t>
            </a:r>
          </a:p>
          <a:p>
            <a:pPr marL="914400" marR="0" lvl="1" indent="-457200" algn="just" defTabSz="914400" rtl="0" eaLnBrk="1" fontAlgn="auto" latinLnBrk="0" hangingPunct="1">
              <a:lnSpc>
                <a:spcPct val="150000"/>
              </a:lnSpc>
              <a:spcBef>
                <a:spcPts val="0"/>
              </a:spcBef>
              <a:spcAft>
                <a:spcPts val="120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just"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lang="en-US" dirty="0">
                <a:solidFill>
                  <a:srgbClr val="000000"/>
                </a:solidFill>
                <a:latin typeface="Segoe UI"/>
              </a:rPr>
              <a:t>Disadvantage</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pPr marL="914400" marR="0" lvl="1" indent="-457200" algn="just" defTabSz="914400" rtl="0" eaLnBrk="1" fontAlgn="auto" latinLnBrk="0" hangingPunct="1">
              <a:lnSpc>
                <a:spcPct val="150000"/>
              </a:lnSpc>
              <a:spcBef>
                <a:spcPts val="0"/>
              </a:spcBef>
              <a:spcAft>
                <a:spcPts val="12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Time consuming (large list)</a:t>
            </a:r>
          </a:p>
          <a:p>
            <a:pPr marR="0" lvl="1" algn="just" defTabSz="914400" rtl="0" eaLnBrk="1" fontAlgn="auto" latinLnBrk="0" hangingPunct="1">
              <a:lnSpc>
                <a:spcPct val="150000"/>
              </a:lnSpc>
              <a:spcBef>
                <a:spcPts val="0"/>
              </a:spcBef>
              <a:spcAft>
                <a:spcPts val="1200"/>
              </a:spcAft>
              <a:buClrTx/>
              <a:buSzTx/>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042367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Binary Search</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0C8B36B-9661-4EBB-8566-ECE837D30E8B}"/>
              </a:ext>
            </a:extLst>
          </p:cNvPr>
          <p:cNvSpPr txBox="1"/>
          <p:nvPr/>
        </p:nvSpPr>
        <p:spPr>
          <a:xfrm>
            <a:off x="952770" y="1617788"/>
            <a:ext cx="10119309" cy="2995372"/>
          </a:xfrm>
          <a:prstGeom prst="rect">
            <a:avLst/>
          </a:prstGeom>
          <a:noFill/>
        </p:spPr>
        <p:txBody>
          <a:bodyPr wrap="square" rtlCol="0">
            <a:spAutoFit/>
          </a:bodyPr>
          <a:lstStyle/>
          <a:p>
            <a:pPr marL="342900" indent="-342900" algn="just">
              <a:lnSpc>
                <a:spcPct val="150000"/>
              </a:lnSpc>
              <a:spcAft>
                <a:spcPts val="1200"/>
              </a:spcAft>
              <a:buFont typeface="Wingdings" panose="05000000000000000000" pitchFamily="2" charset="2"/>
              <a:buChar char="§"/>
            </a:pPr>
            <a:r>
              <a:rPr lang="en-US" dirty="0"/>
              <a:t>Binary Search is a searching algorithm used in a </a:t>
            </a:r>
            <a:r>
              <a:rPr lang="en-US" dirty="0">
                <a:solidFill>
                  <a:srgbClr val="C00000"/>
                </a:solidFill>
              </a:rPr>
              <a:t>sorted array by repeatedly dividing the search interval in half</a:t>
            </a:r>
            <a:r>
              <a:rPr lang="en-US" dirty="0"/>
              <a:t>. </a:t>
            </a:r>
          </a:p>
          <a:p>
            <a:pPr marL="342900" indent="-342900" algn="just">
              <a:lnSpc>
                <a:spcPct val="150000"/>
              </a:lnSpc>
              <a:spcAft>
                <a:spcPts val="1200"/>
              </a:spcAft>
              <a:buFont typeface="Wingdings" panose="05000000000000000000" pitchFamily="2" charset="2"/>
              <a:buChar char="§"/>
            </a:pPr>
            <a:r>
              <a:rPr lang="en-US" dirty="0"/>
              <a:t>This search algorithm works on the principle of </a:t>
            </a:r>
            <a:r>
              <a:rPr lang="en-US" dirty="0">
                <a:solidFill>
                  <a:srgbClr val="C00000"/>
                </a:solidFill>
              </a:rPr>
              <a:t>divide and conquer</a:t>
            </a:r>
            <a:r>
              <a:rPr lang="en-US" dirty="0"/>
              <a:t>. </a:t>
            </a:r>
          </a:p>
          <a:p>
            <a:pPr marL="342900" indent="-342900" algn="just">
              <a:lnSpc>
                <a:spcPct val="150000"/>
              </a:lnSpc>
              <a:spcAft>
                <a:spcPts val="1200"/>
              </a:spcAft>
              <a:buFont typeface="Wingdings" panose="05000000000000000000" pitchFamily="2" charset="2"/>
              <a:buChar char="§"/>
            </a:pPr>
            <a:r>
              <a:rPr lang="en-US" dirty="0"/>
              <a:t>Binary search looks for a particular item by comparing the middle most item of the collection. If a match occurs, then the index of item is returned. </a:t>
            </a:r>
          </a:p>
          <a:p>
            <a:pPr marL="342900" indent="-342900" algn="just">
              <a:lnSpc>
                <a:spcPct val="150000"/>
              </a:lnSpc>
              <a:spcAft>
                <a:spcPts val="1200"/>
              </a:spcAft>
              <a:buFont typeface="Wingdings" panose="05000000000000000000" pitchFamily="2" charset="2"/>
              <a:buChar char="§"/>
            </a:pPr>
            <a:r>
              <a:rPr lang="en-US" dirty="0"/>
              <a:t>Binary search is a fast search algorithm with run-time complexity of Ο(log n).</a:t>
            </a:r>
          </a:p>
        </p:txBody>
      </p:sp>
    </p:spTree>
    <p:extLst>
      <p:ext uri="{BB962C8B-B14F-4D97-AF65-F5344CB8AC3E}">
        <p14:creationId xmlns:p14="http://schemas.microsoft.com/office/powerpoint/2010/main" val="1560433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B1327C5F-D976-4CA2-9BE8-FCF016DBAD37}"/>
              </a:ext>
            </a:extLst>
          </p:cNvPr>
          <p:cNvSpPr>
            <a:spLocks noGrp="1"/>
          </p:cNvSpPr>
          <p:nvPr>
            <p:ph type="title"/>
          </p:nvPr>
        </p:nvSpPr>
        <p:spPr>
          <a:xfrm>
            <a:off x="0" y="0"/>
            <a:ext cx="12192000" cy="1612490"/>
          </a:xfrm>
          <a:noFill/>
        </p:spPr>
        <p:txBody>
          <a:bodyPr/>
          <a:lstStyle/>
          <a:p>
            <a:r>
              <a:rPr lang="en-US" dirty="0">
                <a:ln>
                  <a:solidFill>
                    <a:schemeClr val="accent6"/>
                  </a:solidFill>
                </a:ln>
                <a:latin typeface="Daytona" panose="020B0604020202020204" pitchFamily="34" charset="0"/>
                <a:ea typeface="STHupo" panose="020B0503020204020204" pitchFamily="2" charset="-122"/>
                <a:cs typeface="Biome" panose="020B0502040204020203" pitchFamily="34" charset="0"/>
              </a:rPr>
              <a:t>Binary Search</a:t>
            </a:r>
          </a:p>
        </p:txBody>
      </p:sp>
      <p:cxnSp>
        <p:nvCxnSpPr>
          <p:cNvPr id="4" name="Straight Connector 3">
            <a:extLst>
              <a:ext uri="{FF2B5EF4-FFF2-40B4-BE49-F238E27FC236}">
                <a16:creationId xmlns:a16="http://schemas.microsoft.com/office/drawing/2014/main" id="{04B72807-5778-4C0E-ABFB-D5849C6FE609}"/>
              </a:ext>
            </a:extLst>
          </p:cNvPr>
          <p:cNvCxnSpPr/>
          <p:nvPr/>
        </p:nvCxnSpPr>
        <p:spPr>
          <a:xfrm>
            <a:off x="2526890" y="1140542"/>
            <a:ext cx="6971071" cy="0"/>
          </a:xfrm>
          <a:prstGeom prst="line">
            <a:avLst/>
          </a:prstGeom>
          <a:ln w="127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63D803A-AFDD-4154-B6F3-D6446F188A79}"/>
              </a:ext>
            </a:extLst>
          </p:cNvPr>
          <p:cNvSpPr txBox="1"/>
          <p:nvPr/>
        </p:nvSpPr>
        <p:spPr>
          <a:xfrm>
            <a:off x="1258042" y="1487891"/>
            <a:ext cx="9508766" cy="4857420"/>
          </a:xfrm>
          <a:prstGeom prst="rect">
            <a:avLst/>
          </a:prstGeom>
          <a:noFill/>
        </p:spPr>
        <p:txBody>
          <a:bodyPr wrap="square" rtlCol="0">
            <a:spAutoFit/>
          </a:bodyPr>
          <a:lstStyle/>
          <a:p>
            <a:pPr marL="342900" indent="-342900" algn="just">
              <a:lnSpc>
                <a:spcPct val="150000"/>
              </a:lnSpc>
              <a:spcAft>
                <a:spcPts val="1200"/>
              </a:spcAft>
              <a:buFont typeface="Wingdings" panose="05000000000000000000" pitchFamily="2" charset="2"/>
              <a:buChar char="§"/>
            </a:pPr>
            <a:r>
              <a:rPr lang="en-US" dirty="0"/>
              <a:t>Algorithm:</a:t>
            </a:r>
          </a:p>
          <a:p>
            <a:pPr marL="914400" lvl="1" indent="-457200" algn="just">
              <a:lnSpc>
                <a:spcPct val="150000"/>
              </a:lnSpc>
              <a:spcAft>
                <a:spcPts val="1200"/>
              </a:spcAft>
              <a:buFont typeface="+mj-lt"/>
              <a:buAutoNum type="arabicPeriod"/>
            </a:pPr>
            <a:r>
              <a:rPr lang="en-US" dirty="0"/>
              <a:t>Mark the first element as LOW and last element as HI</a:t>
            </a:r>
          </a:p>
          <a:p>
            <a:pPr marL="914400" lvl="1" indent="-457200" algn="just">
              <a:lnSpc>
                <a:spcPct val="150000"/>
              </a:lnSpc>
              <a:spcAft>
                <a:spcPts val="1200"/>
              </a:spcAft>
              <a:buFont typeface="+mj-lt"/>
              <a:buAutoNum type="arabicPeriod"/>
            </a:pPr>
            <a:r>
              <a:rPr lang="en-US" dirty="0"/>
              <a:t>Find the mid point: MID = (LOW + HI) /2</a:t>
            </a:r>
          </a:p>
          <a:p>
            <a:pPr marL="914400" lvl="1" indent="-457200" algn="just">
              <a:lnSpc>
                <a:spcPct val="150000"/>
              </a:lnSpc>
              <a:spcAft>
                <a:spcPts val="1200"/>
              </a:spcAft>
              <a:buFont typeface="+mj-lt"/>
              <a:buAutoNum type="arabicPeriod"/>
            </a:pPr>
            <a:r>
              <a:rPr lang="en-US" dirty="0"/>
              <a:t>Check:</a:t>
            </a:r>
          </a:p>
          <a:p>
            <a:pPr marL="1371600" lvl="2" indent="-457200" algn="just">
              <a:lnSpc>
                <a:spcPct val="150000"/>
              </a:lnSpc>
              <a:spcAft>
                <a:spcPts val="1200"/>
              </a:spcAft>
              <a:buFont typeface="Wingdings" panose="05000000000000000000" pitchFamily="2" charset="2"/>
              <a:buChar char="§"/>
            </a:pPr>
            <a:r>
              <a:rPr lang="en-US" dirty="0"/>
              <a:t>If key = MID, return index, where key is the target.</a:t>
            </a:r>
          </a:p>
          <a:p>
            <a:pPr marL="1371600" lvl="2" indent="-457200" algn="just">
              <a:lnSpc>
                <a:spcPct val="150000"/>
              </a:lnSpc>
              <a:spcAft>
                <a:spcPts val="1200"/>
              </a:spcAft>
              <a:buFont typeface="Wingdings" panose="05000000000000000000" pitchFamily="2" charset="2"/>
              <a:buChar char="§"/>
            </a:pPr>
            <a:r>
              <a:rPr lang="en-US" dirty="0"/>
              <a:t>If key &lt; MID, HI = MID – 1 and carry on the same process</a:t>
            </a:r>
          </a:p>
          <a:p>
            <a:pPr marL="1371600" lvl="2" indent="-457200" algn="just">
              <a:lnSpc>
                <a:spcPct val="150000"/>
              </a:lnSpc>
              <a:spcAft>
                <a:spcPts val="1200"/>
              </a:spcAft>
              <a:buFont typeface="Wingdings" panose="05000000000000000000" pitchFamily="2" charset="2"/>
              <a:buChar char="§"/>
            </a:pPr>
            <a:r>
              <a:rPr lang="en-US" dirty="0"/>
              <a:t>If key &gt; MID, LOW = MID + 1 and carry on the same process </a:t>
            </a:r>
          </a:p>
          <a:p>
            <a:pPr marL="914400" lvl="1" indent="-457200" algn="just">
              <a:lnSpc>
                <a:spcPct val="150000"/>
              </a:lnSpc>
              <a:spcAft>
                <a:spcPts val="1200"/>
              </a:spcAft>
              <a:buFont typeface="+mj-lt"/>
              <a:buAutoNum type="arabicPeriod"/>
            </a:pPr>
            <a:r>
              <a:rPr lang="en-US" dirty="0"/>
              <a:t>Repeat the same  process until you find the value (target) or if LOW and HI cross each other</a:t>
            </a:r>
          </a:p>
        </p:txBody>
      </p:sp>
    </p:spTree>
    <p:extLst>
      <p:ext uri="{BB962C8B-B14F-4D97-AF65-F5344CB8AC3E}">
        <p14:creationId xmlns:p14="http://schemas.microsoft.com/office/powerpoint/2010/main" val="3451200472"/>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3.xml><?xml version="1.0" encoding="utf-8"?>
<a:theme xmlns:a="http://schemas.openxmlformats.org/drawingml/2006/main" name="2_Drozdek - DS and Algos in C++ 4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5036</TotalTime>
  <Words>4325</Words>
  <Application>Microsoft Office PowerPoint</Application>
  <PresentationFormat>Widescreen</PresentationFormat>
  <Paragraphs>748</Paragraphs>
  <Slides>41</Slides>
  <Notes>38</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41</vt:i4>
      </vt:variant>
    </vt:vector>
  </HeadingPairs>
  <TitlesOfParts>
    <vt:vector size="60" baseType="lpstr">
      <vt:lpstr>Arial</vt:lpstr>
      <vt:lpstr>Calibri</vt:lpstr>
      <vt:lpstr>Calibri Light</vt:lpstr>
      <vt:lpstr>Courier New</vt:lpstr>
      <vt:lpstr>Daytona</vt:lpstr>
      <vt:lpstr>Mistral</vt:lpstr>
      <vt:lpstr>Monotype Corsiva</vt:lpstr>
      <vt:lpstr>Segoe UI</vt:lpstr>
      <vt:lpstr>Segoe UI (Body)</vt:lpstr>
      <vt:lpstr>Segoe UI Light</vt:lpstr>
      <vt:lpstr>Segoe UI Semibold</vt:lpstr>
      <vt:lpstr>Times New Roman</vt:lpstr>
      <vt:lpstr>Tunga</vt:lpstr>
      <vt:lpstr>urw-din</vt:lpstr>
      <vt:lpstr>Verdana</vt:lpstr>
      <vt:lpstr>Wingdings</vt:lpstr>
      <vt:lpstr>office theme</vt:lpstr>
      <vt:lpstr>1_Smart Graphics Sampler Neal Creative</vt:lpstr>
      <vt:lpstr>2_Drozdek - DS and Algos in C++ 4e</vt:lpstr>
      <vt:lpstr>Searching</vt:lpstr>
      <vt:lpstr>Learning Objectives</vt:lpstr>
      <vt:lpstr>What is Searching?</vt:lpstr>
      <vt:lpstr>Type of Searching</vt:lpstr>
      <vt:lpstr>Sequential Search</vt:lpstr>
      <vt:lpstr>Sequential Search</vt:lpstr>
      <vt:lpstr>Sequential Search</vt:lpstr>
      <vt:lpstr>Binary Search</vt:lpstr>
      <vt:lpstr>Binary Search</vt:lpstr>
      <vt:lpstr>PowerPoint Presentation</vt:lpstr>
      <vt:lpstr>PowerPoint Presentation</vt:lpstr>
      <vt:lpstr>PowerPoint Presentation</vt:lpstr>
      <vt:lpstr>Exercise 1</vt:lpstr>
      <vt:lpstr>Exercise 2</vt:lpstr>
      <vt:lpstr>What is Hashing?</vt:lpstr>
      <vt:lpstr>What is Hashing?</vt:lpstr>
      <vt:lpstr>What is Hashing?</vt:lpstr>
      <vt:lpstr>Requirement of Hashing Function</vt:lpstr>
      <vt:lpstr>Type of Hashing Function</vt:lpstr>
      <vt:lpstr>Type of Hashing Function</vt:lpstr>
      <vt:lpstr>Type of Hashing Function</vt:lpstr>
      <vt:lpstr>Type of Hashing Function</vt:lpstr>
      <vt:lpstr>Collision</vt:lpstr>
      <vt:lpstr>Linear Probing</vt:lpstr>
      <vt:lpstr>Linear Probing</vt:lpstr>
      <vt:lpstr>Exercise 3</vt:lpstr>
      <vt:lpstr>Quadratic Probing</vt:lpstr>
      <vt:lpstr>Quadratic Probing</vt:lpstr>
      <vt:lpstr>Exercise 4</vt:lpstr>
      <vt:lpstr>Chaining</vt:lpstr>
      <vt:lpstr>Chaining</vt:lpstr>
      <vt:lpstr>Chaining</vt:lpstr>
      <vt:lpstr>Chaining</vt:lpstr>
      <vt:lpstr>Chaining</vt:lpstr>
      <vt:lpstr>Exercise 5</vt:lpstr>
      <vt:lpstr>Double Hashing</vt:lpstr>
      <vt:lpstr>Double Hashing</vt:lpstr>
      <vt:lpstr>Double Hashing</vt:lpstr>
      <vt:lpstr>Exercise 6</vt:lpstr>
      <vt:lpstr>Exercise 7</vt:lpstr>
      <vt:lpstr>End of Chapter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Naziffa Raha Binti Md Nasir, Ts.</dc:creator>
  <cp:lastModifiedBy>Naziffa Raha Binti Md Nasir</cp:lastModifiedBy>
  <cp:revision>155</cp:revision>
  <dcterms:created xsi:type="dcterms:W3CDTF">2022-01-25T15:21:10Z</dcterms:created>
  <dcterms:modified xsi:type="dcterms:W3CDTF">2022-11-29T03:31:50Z</dcterms:modified>
</cp:coreProperties>
</file>