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4E6"/>
    <a:srgbClr val="7A250A"/>
    <a:srgbClr val="EF5622"/>
    <a:srgbClr val="EB701D"/>
    <a:srgbClr val="F58F7C"/>
    <a:srgbClr val="44444C"/>
    <a:srgbClr val="2E3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ADE9-2F95-46CC-EA52-3F8D9950F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7F584-2AD4-C5D8-947B-2343BB04A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3B58A-3FB5-92A1-8F91-15F71318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26/06/2022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0C0D-17B5-A59B-BD4B-29BF9B2D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F033-75D9-C7A7-E7D9-4169F635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194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25A4-5DAD-220C-C0DD-84CF0F72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1C747-5A3F-9E74-EF00-F103A594A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7FF4E-93DD-7D90-91BB-9A62E21D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26/06/2022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794E-0CF8-1B0F-5C42-07C442A8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CFC29-28DD-9649-75ED-3A290FE2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319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7B69E-9DA7-6B04-6BEE-FDF2C6D50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41910-BBFD-D747-C3C8-3C9498CE8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4A55-5011-5C7D-F296-E8A6E0C0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26/06/2022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F4CA-F450-593D-9801-AD0CDC6A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7FE83-39F5-B5EA-D9D2-C8F34402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620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3D45-22D1-97AC-7844-E57D0745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12D72-021C-7E71-DBFD-F60A4E09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A26E-3915-451E-3106-1B01B691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26/06/2022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FA0-5516-4C1C-0DB5-FD96A2A5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4A74-A6EC-8496-F9F6-673CDE14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471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D8F-909F-3FA7-0B75-F661FCFE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B510A-210C-A666-12F9-31BEF28C9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3CA5E-8FA3-2A06-D7F8-87380087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26/06/2022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0129-F301-873E-1C86-F95D033F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363DF-F571-F416-22D8-23BDD36E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821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3013-4371-490A-140F-A70CD1FB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90E8-67FB-81C6-28C5-99AA92A11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E9350-FE87-67ED-9E5E-6F4785D62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0BDF4-53D4-EB7F-EABD-5FA4362E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26/06/2022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76EBB-F64E-AB15-E59B-89CDED8A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A1EDE-5B6C-C28E-1F22-B38D5F8E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165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45FF-B884-BAB4-6E10-3585482F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3D586-6C8C-4845-DDA8-AC3C28A3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825DB-619D-37D3-74DE-0E1BA1F6A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4683A-1430-F7A6-0707-C74E270F6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964E3-7B91-5FED-B43A-A90C1A906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B3E2B-0386-A036-2DA6-8A6F39C4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26/06/2022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AACDA-88CE-3EBF-7C06-19C1738D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A9357-1DEA-6694-741C-87198A9E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054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F798-E70C-B7E8-D25F-D2ABD901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AB853-0057-F1BF-A669-E957B0CF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26/06/2022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4267B-08EF-399A-36A0-734ADFEB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EDE3F-B679-2473-4578-3B11AD58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625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0B188-65C8-BAF9-3DDA-C90F0659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26/06/2022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1E83E-916D-06F9-99A7-D59F3CC8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8901A-EF4C-80F8-4381-600C0DFA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578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0B04-12A4-09B3-0BA1-1B8FA1BF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71DE-4294-97A9-7918-C198D79BB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C267F-6243-26DB-3DF0-BDA1D92DC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C0C35-D87E-DC8B-E4EA-84E5D629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26/06/2022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FFFF5-D25F-098B-2065-3FE0D07C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5B1AC-3A68-C6E4-832D-624B2320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335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09E3-8471-CC62-E2F8-BF148FCC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6BCFF-7474-7FEF-EE3E-FFB62D4B5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3D00F-BD2E-64D0-3592-C9B8F4F03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8945A-CB69-67DF-28CB-1D303FF7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26/06/2022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CF843-6AC0-0839-6CE2-F8F709F7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7B61-419E-3C7B-E320-5A9E2395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31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CE6C1-1630-9B76-C3E9-4D7E878E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02BEA-7EE2-9848-6E4B-39941FEC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3C769-D1E2-F49D-E46C-3D583A536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A80E-B445-4CC8-9828-88F1B53B26D6}" type="datetimeFigureOut">
              <a:rPr lang="id-ID" smtClean="0"/>
              <a:t>26/06/2022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D3917-A5A8-CFD1-23C1-75DF73906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6E9CE-DAE9-7D06-92BA-8D760A8B7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398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BD48D1-85B8-ED94-1F49-AF2660490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5798" y="4681146"/>
            <a:ext cx="2139297" cy="431917"/>
          </a:xfrm>
        </p:spPr>
        <p:txBody>
          <a:bodyPr/>
          <a:lstStyle/>
          <a:p>
            <a:r>
              <a:rPr lang="en-US" dirty="0">
                <a:solidFill>
                  <a:srgbClr val="F6F4E6"/>
                </a:solidFill>
              </a:rPr>
              <a:t>By Fathur Danu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0289B-73AF-9D00-1BC9-EE38AA4CD9AB}"/>
              </a:ext>
            </a:extLst>
          </p:cNvPr>
          <p:cNvSpPr txBox="1"/>
          <p:nvPr/>
        </p:nvSpPr>
        <p:spPr>
          <a:xfrm>
            <a:off x="4258961" y="4005711"/>
            <a:ext cx="3752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EF56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JOBHUNTER</a:t>
            </a:r>
            <a:endParaRPr lang="id-ID" sz="4400" b="1" dirty="0">
              <a:solidFill>
                <a:srgbClr val="EF56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1613A3-E7A7-6EED-683F-44DF7338D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05" y="1375874"/>
            <a:ext cx="3576389" cy="28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4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6A90-6D9F-D27B-D724-68F6F548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6" y="365125"/>
            <a:ext cx="6589643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58F7C"/>
                </a:solidFill>
              </a:rPr>
              <a:t>What is JOBHUNTER?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DD60-B605-88B4-8FF0-7054A5978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0999"/>
            <a:ext cx="5257800" cy="1941305"/>
          </a:xfrm>
        </p:spPr>
        <p:txBody>
          <a:bodyPr/>
          <a:lstStyle/>
          <a:p>
            <a:r>
              <a:rPr lang="en-US" dirty="0" err="1">
                <a:solidFill>
                  <a:srgbClr val="F6F4E6"/>
                </a:solidFill>
              </a:rPr>
              <a:t>Suatu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>
                <a:solidFill>
                  <a:srgbClr val="F58F7C"/>
                </a:solidFill>
              </a:rPr>
              <a:t>web</a:t>
            </a:r>
            <a:r>
              <a:rPr lang="en-US" dirty="0">
                <a:solidFill>
                  <a:srgbClr val="F6F4E6"/>
                </a:solidFill>
              </a:rPr>
              <a:t> yang </a:t>
            </a:r>
            <a:r>
              <a:rPr lang="en-US" dirty="0" err="1">
                <a:solidFill>
                  <a:srgbClr val="F6F4E6"/>
                </a:solidFill>
              </a:rPr>
              <a:t>digunakan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untuk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mencari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lowongan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pekerjaan</a:t>
            </a:r>
            <a:r>
              <a:rPr lang="en-US" dirty="0">
                <a:solidFill>
                  <a:srgbClr val="F6F4E6"/>
                </a:solidFill>
              </a:rPr>
              <a:t>.</a:t>
            </a:r>
            <a:endParaRPr lang="id-ID" dirty="0">
              <a:solidFill>
                <a:srgbClr val="F6F4E6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3F1646-67DE-5E64-5A76-AD9837317D58}"/>
              </a:ext>
            </a:extLst>
          </p:cNvPr>
          <p:cNvCxnSpPr>
            <a:cxnSpLocks/>
          </p:cNvCxnSpPr>
          <p:nvPr/>
        </p:nvCxnSpPr>
        <p:spPr>
          <a:xfrm flipV="1">
            <a:off x="964096" y="1706160"/>
            <a:ext cx="6589643" cy="26830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61250E-0AFD-D152-0290-EEB210A581C7}"/>
              </a:ext>
            </a:extLst>
          </p:cNvPr>
          <p:cNvSpPr/>
          <p:nvPr/>
        </p:nvSpPr>
        <p:spPr>
          <a:xfrm rot="2700000">
            <a:off x="-1063488" y="5639794"/>
            <a:ext cx="2683566" cy="1706160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181BA1-B08B-BB5E-AA51-0EEA3E75DCCB}"/>
              </a:ext>
            </a:extLst>
          </p:cNvPr>
          <p:cNvSpPr/>
          <p:nvPr/>
        </p:nvSpPr>
        <p:spPr>
          <a:xfrm>
            <a:off x="7269994" y="2373344"/>
            <a:ext cx="3644388" cy="2126186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6F4E6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FB2208A-E53C-4C72-506E-D0CFEFB2C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613" y="2977952"/>
            <a:ext cx="829103" cy="6530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C7FFCDA-A6DD-522A-5662-6BBA41E15C81}"/>
              </a:ext>
            </a:extLst>
          </p:cNvPr>
          <p:cNvSpPr txBox="1"/>
          <p:nvPr/>
        </p:nvSpPr>
        <p:spPr>
          <a:xfrm>
            <a:off x="8547654" y="3625857"/>
            <a:ext cx="113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A25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JOBHUNTER</a:t>
            </a:r>
            <a:endParaRPr lang="id-ID" sz="1050" b="1" dirty="0">
              <a:solidFill>
                <a:srgbClr val="7A25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oogle Shape;325;p33">
            <a:extLst>
              <a:ext uri="{FF2B5EF4-FFF2-40B4-BE49-F238E27FC236}">
                <a16:creationId xmlns:a16="http://schemas.microsoft.com/office/drawing/2014/main" id="{7BDBFA87-5E14-8AC5-C41B-A03AC2A22FFC}"/>
              </a:ext>
            </a:extLst>
          </p:cNvPr>
          <p:cNvGrpSpPr/>
          <p:nvPr/>
        </p:nvGrpSpPr>
        <p:grpSpPr>
          <a:xfrm>
            <a:off x="6825291" y="2304537"/>
            <a:ext cx="4542205" cy="2363354"/>
            <a:chOff x="3938374" y="1462324"/>
            <a:chExt cx="4542205" cy="2661224"/>
          </a:xfrm>
          <a:solidFill>
            <a:schemeClr val="bg2">
              <a:lumMod val="75000"/>
            </a:schemeClr>
          </a:solidFill>
        </p:grpSpPr>
        <p:sp>
          <p:nvSpPr>
            <p:cNvPr id="26" name="Google Shape;326;p33">
              <a:extLst>
                <a:ext uri="{FF2B5EF4-FFF2-40B4-BE49-F238E27FC236}">
                  <a16:creationId xmlns:a16="http://schemas.microsoft.com/office/drawing/2014/main" id="{0A92FBB6-70E9-736A-C902-AEFD1CFAFF9F}"/>
                </a:ext>
              </a:extLst>
            </p:cNvPr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27;p33">
              <a:extLst>
                <a:ext uri="{FF2B5EF4-FFF2-40B4-BE49-F238E27FC236}">
                  <a16:creationId xmlns:a16="http://schemas.microsoft.com/office/drawing/2014/main" id="{8BD38349-ECF4-2A42-6054-8D56590A2140}"/>
                </a:ext>
              </a:extLst>
            </p:cNvPr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28;p33">
              <a:extLst>
                <a:ext uri="{FF2B5EF4-FFF2-40B4-BE49-F238E27FC236}">
                  <a16:creationId xmlns:a16="http://schemas.microsoft.com/office/drawing/2014/main" id="{A8E0ED02-6E0D-7401-5223-90E1DE0228C1}"/>
                </a:ext>
              </a:extLst>
            </p:cNvPr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29;p33">
              <a:extLst>
                <a:ext uri="{FF2B5EF4-FFF2-40B4-BE49-F238E27FC236}">
                  <a16:creationId xmlns:a16="http://schemas.microsoft.com/office/drawing/2014/main" id="{165B238C-FF91-519F-3330-7AEE778078A1}"/>
                </a:ext>
              </a:extLst>
            </p:cNvPr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28;p33">
            <a:extLst>
              <a:ext uri="{FF2B5EF4-FFF2-40B4-BE49-F238E27FC236}">
                <a16:creationId xmlns:a16="http://schemas.microsoft.com/office/drawing/2014/main" id="{00FACE51-6D65-A976-C4F0-E0D18504B009}"/>
              </a:ext>
            </a:extLst>
          </p:cNvPr>
          <p:cNvSpPr/>
          <p:nvPr/>
        </p:nvSpPr>
        <p:spPr>
          <a:xfrm>
            <a:off x="6824591" y="4541832"/>
            <a:ext cx="4541505" cy="56025"/>
          </a:xfrm>
          <a:custGeom>
            <a:avLst/>
            <a:gdLst/>
            <a:ahLst/>
            <a:cxnLst/>
            <a:rect l="l" t="t" r="r" b="b"/>
            <a:pathLst>
              <a:path w="6172200" h="76142" extrusionOk="0">
                <a:moveTo>
                  <a:pt x="0" y="76143"/>
                </a:moveTo>
                <a:lnTo>
                  <a:pt x="6172200" y="76143"/>
                </a:lnTo>
                <a:lnTo>
                  <a:pt x="61722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29;p33">
            <a:extLst>
              <a:ext uri="{FF2B5EF4-FFF2-40B4-BE49-F238E27FC236}">
                <a16:creationId xmlns:a16="http://schemas.microsoft.com/office/drawing/2014/main" id="{3ABD8920-A979-93FE-0BF4-104FF9560272}"/>
              </a:ext>
            </a:extLst>
          </p:cNvPr>
          <p:cNvSpPr/>
          <p:nvPr/>
        </p:nvSpPr>
        <p:spPr>
          <a:xfrm>
            <a:off x="8758935" y="4541832"/>
            <a:ext cx="665106" cy="35016"/>
          </a:xfrm>
          <a:custGeom>
            <a:avLst/>
            <a:gdLst/>
            <a:ahLst/>
            <a:cxnLst/>
            <a:rect l="l" t="t" r="r" b="b"/>
            <a:pathLst>
              <a:path w="903922" h="47589" extrusionOk="0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981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5AF5-6222-8E05-F05D-6682AC37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6" y="365125"/>
            <a:ext cx="6887817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58F7C"/>
                </a:solidFill>
              </a:rPr>
              <a:t>Why JOBHUNTER? 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51D9-BEA5-4632-A624-845FFA5E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452" y="2104769"/>
            <a:ext cx="5257800" cy="2374933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6F4E6"/>
                </a:solidFill>
              </a:rPr>
              <a:t>Dengan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menggunakan</a:t>
            </a:r>
            <a:r>
              <a:rPr lang="en-US" dirty="0">
                <a:solidFill>
                  <a:srgbClr val="F6F4E6"/>
                </a:solidFill>
              </a:rPr>
              <a:t> JOBHUNTER, user </a:t>
            </a:r>
            <a:r>
              <a:rPr lang="en-US" dirty="0" err="1">
                <a:solidFill>
                  <a:srgbClr val="F6F4E6"/>
                </a:solidFill>
              </a:rPr>
              <a:t>dapat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dengan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mudah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dalam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mencari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suatu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informasi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mengenai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lowongan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pekerjaan</a:t>
            </a:r>
            <a:r>
              <a:rPr lang="en-US" dirty="0">
                <a:solidFill>
                  <a:srgbClr val="F6F4E6"/>
                </a:solidFill>
              </a:rPr>
              <a:t> yang </a:t>
            </a:r>
            <a:r>
              <a:rPr lang="en-US" dirty="0" err="1">
                <a:solidFill>
                  <a:srgbClr val="F6F4E6"/>
                </a:solidFill>
              </a:rPr>
              <a:t>sesuai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dengan</a:t>
            </a:r>
            <a:r>
              <a:rPr lang="en-US" dirty="0">
                <a:solidFill>
                  <a:srgbClr val="F6F4E6"/>
                </a:solidFill>
              </a:rPr>
              <a:t> skill </a:t>
            </a:r>
            <a:r>
              <a:rPr lang="en-US" dirty="0" err="1">
                <a:solidFill>
                  <a:srgbClr val="F6F4E6"/>
                </a:solidFill>
              </a:rPr>
              <a:t>dari</a:t>
            </a:r>
            <a:r>
              <a:rPr lang="en-US" dirty="0">
                <a:solidFill>
                  <a:srgbClr val="F6F4E6"/>
                </a:solidFill>
              </a:rPr>
              <a:t> user.</a:t>
            </a:r>
            <a:endParaRPr lang="id-ID" dirty="0">
              <a:solidFill>
                <a:srgbClr val="F6F4E6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121403-501F-5EA4-DAA1-3E3BEDF5F055}"/>
              </a:ext>
            </a:extLst>
          </p:cNvPr>
          <p:cNvCxnSpPr>
            <a:cxnSpLocks/>
          </p:cNvCxnSpPr>
          <p:nvPr/>
        </p:nvCxnSpPr>
        <p:spPr>
          <a:xfrm flipV="1">
            <a:off x="964096" y="1704946"/>
            <a:ext cx="6887817" cy="28044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FF6B8F3-B2AD-4788-956A-6F985C5F9600}"/>
              </a:ext>
            </a:extLst>
          </p:cNvPr>
          <p:cNvSpPr/>
          <p:nvPr/>
        </p:nvSpPr>
        <p:spPr>
          <a:xfrm rot="2700000">
            <a:off x="-1063488" y="5639794"/>
            <a:ext cx="2683566" cy="1706160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64A1B-C515-DD9C-F737-9014181EF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034" y="3141532"/>
            <a:ext cx="849105" cy="8491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429487-779E-094D-8D72-D0B4B51ABC6E}"/>
              </a:ext>
            </a:extLst>
          </p:cNvPr>
          <p:cNvSpPr txBox="1"/>
          <p:nvPr/>
        </p:nvSpPr>
        <p:spPr>
          <a:xfrm>
            <a:off x="9362778" y="3928358"/>
            <a:ext cx="1137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EB70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JOBHUNTER</a:t>
            </a:r>
            <a:endParaRPr lang="id-ID" sz="1400" b="1" dirty="0">
              <a:solidFill>
                <a:srgbClr val="EB70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2DE16-7AED-47D9-E56A-380294AD4652}"/>
              </a:ext>
            </a:extLst>
          </p:cNvPr>
          <p:cNvSpPr/>
          <p:nvPr/>
        </p:nvSpPr>
        <p:spPr>
          <a:xfrm>
            <a:off x="8654184" y="1468986"/>
            <a:ext cx="2347191" cy="4010971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6F4E6"/>
              </a:solidFill>
            </a:endParaRPr>
          </a:p>
        </p:txBody>
      </p:sp>
      <p:grpSp>
        <p:nvGrpSpPr>
          <p:cNvPr id="18" name="Google Shape;302;p31">
            <a:extLst>
              <a:ext uri="{FF2B5EF4-FFF2-40B4-BE49-F238E27FC236}">
                <a16:creationId xmlns:a16="http://schemas.microsoft.com/office/drawing/2014/main" id="{3F11F26D-FD76-90C7-5D40-63F7406BCC69}"/>
              </a:ext>
            </a:extLst>
          </p:cNvPr>
          <p:cNvGrpSpPr/>
          <p:nvPr/>
        </p:nvGrpSpPr>
        <p:grpSpPr>
          <a:xfrm>
            <a:off x="8654184" y="1059298"/>
            <a:ext cx="2347191" cy="4750490"/>
            <a:chOff x="5353200" y="373572"/>
            <a:chExt cx="2119546" cy="4396359"/>
          </a:xfrm>
          <a:solidFill>
            <a:schemeClr val="bg2">
              <a:lumMod val="75000"/>
            </a:schemeClr>
          </a:solidFill>
        </p:grpSpPr>
        <p:sp>
          <p:nvSpPr>
            <p:cNvPr id="19" name="Google Shape;303;p31">
              <a:extLst>
                <a:ext uri="{FF2B5EF4-FFF2-40B4-BE49-F238E27FC236}">
                  <a16:creationId xmlns:a16="http://schemas.microsoft.com/office/drawing/2014/main" id="{AEA08744-72D4-ACAB-EF60-8DE5FCF1A4DB}"/>
                </a:ext>
              </a:extLst>
            </p:cNvPr>
            <p:cNvSpPr/>
            <p:nvPr/>
          </p:nvSpPr>
          <p:spPr>
            <a:xfrm>
              <a:off x="535320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0" name="Google Shape;304;p31">
              <a:extLst>
                <a:ext uri="{FF2B5EF4-FFF2-40B4-BE49-F238E27FC236}">
                  <a16:creationId xmlns:a16="http://schemas.microsoft.com/office/drawing/2014/main" id="{1646E1E1-DF28-F678-CCFA-8773CF4424DB}"/>
                </a:ext>
              </a:extLst>
            </p:cNvPr>
            <p:cNvSpPr/>
            <p:nvPr/>
          </p:nvSpPr>
          <p:spPr>
            <a:xfrm>
              <a:off x="573998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1" name="Google Shape;305;p31">
              <a:extLst>
                <a:ext uri="{FF2B5EF4-FFF2-40B4-BE49-F238E27FC236}">
                  <a16:creationId xmlns:a16="http://schemas.microsoft.com/office/drawing/2014/main" id="{38E0F19B-2EC8-A513-8B72-A2328C7D44D5}"/>
                </a:ext>
              </a:extLst>
            </p:cNvPr>
            <p:cNvSpPr/>
            <p:nvPr/>
          </p:nvSpPr>
          <p:spPr>
            <a:xfrm>
              <a:off x="620855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1591B05-26EE-2E3F-A1AB-FCF1DA279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51" y="3001867"/>
            <a:ext cx="724655" cy="5708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9C75D52-9E4D-C7B5-C555-3939F3CAE558}"/>
              </a:ext>
            </a:extLst>
          </p:cNvPr>
          <p:cNvSpPr txBox="1"/>
          <p:nvPr/>
        </p:nvSpPr>
        <p:spPr>
          <a:xfrm>
            <a:off x="9388737" y="3540649"/>
            <a:ext cx="917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A25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JOBHUNTER</a:t>
            </a:r>
            <a:endParaRPr lang="id-ID" sz="900" b="1" dirty="0">
              <a:solidFill>
                <a:srgbClr val="7A25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6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0D3F8C1-1B41-E09A-A063-FB6823B6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072" y="2103437"/>
            <a:ext cx="979945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58F7C"/>
                </a:solidFill>
              </a:rPr>
              <a:t>Who are the users </a:t>
            </a:r>
            <a:r>
              <a:rPr lang="en-US" dirty="0">
                <a:solidFill>
                  <a:srgbClr val="F6F4E6"/>
                </a:solidFill>
              </a:rPr>
              <a:t>and</a:t>
            </a:r>
            <a:r>
              <a:rPr lang="en-US" dirty="0">
                <a:solidFill>
                  <a:srgbClr val="F58F7C"/>
                </a:solidFill>
              </a:rPr>
              <a:t> When users need JOBHUNTER? 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F7E574-CF8A-B09E-2C01-72040EF1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070" y="3843081"/>
            <a:ext cx="9799449" cy="60178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 err="1">
                <a:solidFill>
                  <a:srgbClr val="F58F7C"/>
                </a:solidFill>
              </a:rPr>
              <a:t>Siapapun</a:t>
            </a:r>
            <a:r>
              <a:rPr lang="en-US" dirty="0">
                <a:solidFill>
                  <a:srgbClr val="F58F7C"/>
                </a:solidFill>
              </a:rPr>
              <a:t>,</a:t>
            </a:r>
            <a:r>
              <a:rPr lang="en-US" dirty="0">
                <a:solidFill>
                  <a:srgbClr val="F6F4E6"/>
                </a:solidFill>
              </a:rPr>
              <a:t> Ketika </a:t>
            </a:r>
            <a:r>
              <a:rPr lang="en-US" dirty="0" err="1">
                <a:solidFill>
                  <a:srgbClr val="F58F7C"/>
                </a:solidFill>
              </a:rPr>
              <a:t>ingin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mencari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pekerjaan</a:t>
            </a:r>
            <a:r>
              <a:rPr lang="en-US" dirty="0">
                <a:solidFill>
                  <a:srgbClr val="F58F7C"/>
                </a:solidFill>
              </a:rPr>
              <a:t> </a:t>
            </a:r>
            <a:endParaRPr lang="id-ID" dirty="0">
              <a:solidFill>
                <a:srgbClr val="F6F4E6"/>
              </a:solidFill>
            </a:endParaRPr>
          </a:p>
          <a:p>
            <a:pPr>
              <a:lnSpc>
                <a:spcPct val="100000"/>
              </a:lnSpc>
            </a:pPr>
            <a:endParaRPr lang="id-ID" dirty="0">
              <a:solidFill>
                <a:srgbClr val="F6F4E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F2B11E-E367-48A0-386D-A2379317EBE9}"/>
              </a:ext>
            </a:extLst>
          </p:cNvPr>
          <p:cNvCxnSpPr>
            <a:cxnSpLocks/>
          </p:cNvCxnSpPr>
          <p:nvPr/>
        </p:nvCxnSpPr>
        <p:spPr>
          <a:xfrm flipV="1">
            <a:off x="1028071" y="3431404"/>
            <a:ext cx="9799451" cy="39898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95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81BC52-6FB6-4F76-F1CD-52EFF1F2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58F7C"/>
                </a:solidFill>
              </a:rPr>
              <a:t>Entity Relationship Diagram</a:t>
            </a:r>
            <a:endParaRPr lang="id-ID" dirty="0">
              <a:solidFill>
                <a:srgbClr val="F58F7C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F48420-A5C9-D42F-070C-CD51072ABF27}"/>
              </a:ext>
            </a:extLst>
          </p:cNvPr>
          <p:cNvCxnSpPr>
            <a:cxnSpLocks/>
          </p:cNvCxnSpPr>
          <p:nvPr/>
        </p:nvCxnSpPr>
        <p:spPr>
          <a:xfrm flipV="1">
            <a:off x="964096" y="1691956"/>
            <a:ext cx="10078278" cy="41034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0D83DC0-BF03-CFA0-64A2-CC05BB9AC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60" y="1828584"/>
            <a:ext cx="6122749" cy="469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43A4-0767-A4D0-89DA-4E4CDB6D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78" y="12233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58F7C"/>
                </a:solidFill>
              </a:rPr>
              <a:t>TECH STACK</a:t>
            </a:r>
            <a:endParaRPr lang="id-ID" b="1" dirty="0">
              <a:solidFill>
                <a:srgbClr val="F58F7C"/>
              </a:solidFill>
            </a:endParaRPr>
          </a:p>
        </p:txBody>
      </p:sp>
      <p:pic>
        <p:nvPicPr>
          <p:cNvPr id="1028" name="Picture 4" descr="nodejs-logo-e1497443346889 - Ruhi Desain">
            <a:extLst>
              <a:ext uri="{FF2B5EF4-FFF2-40B4-BE49-F238E27FC236}">
                <a16:creationId xmlns:a16="http://schemas.microsoft.com/office/drawing/2014/main" id="{FAE07BA2-27F4-ABC4-8192-A2560671CA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923" y="825408"/>
            <a:ext cx="1214816" cy="132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A08C35C-C42F-7EDC-847F-74F8B68AF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847" y="4842368"/>
            <a:ext cx="876880" cy="90428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10D0A4D-8BA4-81D4-863D-74D5E98C8B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2552" y="3006200"/>
            <a:ext cx="967618" cy="11188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3E18AE-6C9E-DF8D-AD86-5A4EE2FEBA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420" y="2982127"/>
            <a:ext cx="914980" cy="914980"/>
          </a:xfrm>
          <a:prstGeom prst="rect">
            <a:avLst/>
          </a:prstGeom>
        </p:spPr>
      </p:pic>
      <p:pic>
        <p:nvPicPr>
          <p:cNvPr id="1034" name="Picture 10" descr="RubyGems | bcrypt vs scrypt | What are the differences?">
            <a:extLst>
              <a:ext uri="{FF2B5EF4-FFF2-40B4-BE49-F238E27FC236}">
                <a16:creationId xmlns:a16="http://schemas.microsoft.com/office/drawing/2014/main" id="{5EA4BDA9-A6AF-79C8-2CC5-7FDD2ED75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27" y="2976533"/>
            <a:ext cx="1181372" cy="118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SaravananVijayamuthu/JWT_TOKEN: As a JSON object, the JSON Web  Token or JWT is used to safely transfer user information between parties.">
            <a:extLst>
              <a:ext uri="{FF2B5EF4-FFF2-40B4-BE49-F238E27FC236}">
                <a16:creationId xmlns:a16="http://schemas.microsoft.com/office/drawing/2014/main" id="{AF72D24F-792A-8D5F-921D-EE35B428C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105" y="4738285"/>
            <a:ext cx="1424653" cy="106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76F1512-1600-B9FC-89A8-DF5C1398C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11"/>
          <a:stretch/>
        </p:blipFill>
        <p:spPr bwMode="auto">
          <a:xfrm>
            <a:off x="8073351" y="1645544"/>
            <a:ext cx="1485900" cy="84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act/Router Logo Vector">
            <a:extLst>
              <a:ext uri="{FF2B5EF4-FFF2-40B4-BE49-F238E27FC236}">
                <a16:creationId xmlns:a16="http://schemas.microsoft.com/office/drawing/2014/main" id="{FEB29AF8-EB99-5680-E5AF-7FFBDD46A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342" y="1684991"/>
            <a:ext cx="1336336" cy="7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77E809E5-B6B2-438F-5057-8EE1AF7C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342" y="3405572"/>
            <a:ext cx="2989416" cy="4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weetalert2 - npm">
            <a:extLst>
              <a:ext uri="{FF2B5EF4-FFF2-40B4-BE49-F238E27FC236}">
                <a16:creationId xmlns:a16="http://schemas.microsoft.com/office/drawing/2014/main" id="{6EB33B98-1405-AD87-97BD-B10DA8E3B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342" y="4155616"/>
            <a:ext cx="2989416" cy="126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814744-4E7E-1BFC-251A-F3FDA04929EF}"/>
              </a:ext>
            </a:extLst>
          </p:cNvPr>
          <p:cNvCxnSpPr>
            <a:cxnSpLocks/>
          </p:cNvCxnSpPr>
          <p:nvPr/>
        </p:nvCxnSpPr>
        <p:spPr>
          <a:xfrm>
            <a:off x="5170331" y="2278606"/>
            <a:ext cx="0" cy="3974551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E5A4F3-590E-D5CC-EC39-5FF551189006}"/>
              </a:ext>
            </a:extLst>
          </p:cNvPr>
          <p:cNvSpPr txBox="1"/>
          <p:nvPr/>
        </p:nvSpPr>
        <p:spPr>
          <a:xfrm>
            <a:off x="3897403" y="2662276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F7C"/>
                </a:solidFill>
              </a:rPr>
              <a:t>Backend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73F724-6DF7-AC35-0B0B-6E4D3144B500}"/>
              </a:ext>
            </a:extLst>
          </p:cNvPr>
          <p:cNvSpPr txBox="1"/>
          <p:nvPr/>
        </p:nvSpPr>
        <p:spPr>
          <a:xfrm>
            <a:off x="5485200" y="5628098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F7C"/>
                </a:solidFill>
              </a:rPr>
              <a:t>Frontend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C71D6-11D7-2F87-0931-944F63B3D6AB}"/>
              </a:ext>
            </a:extLst>
          </p:cNvPr>
          <p:cNvSpPr txBox="1"/>
          <p:nvPr/>
        </p:nvSpPr>
        <p:spPr>
          <a:xfrm>
            <a:off x="6336263" y="2501639"/>
            <a:ext cx="161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REACT ROUTER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4F53C1-47AE-D8DC-4EAA-2E2E3755003B}"/>
              </a:ext>
            </a:extLst>
          </p:cNvPr>
          <p:cNvSpPr txBox="1"/>
          <p:nvPr/>
        </p:nvSpPr>
        <p:spPr>
          <a:xfrm>
            <a:off x="751678" y="4157905"/>
            <a:ext cx="118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SEQUELIZE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5DFCBC-7713-824E-4F20-59DFBECE9077}"/>
              </a:ext>
            </a:extLst>
          </p:cNvPr>
          <p:cNvSpPr txBox="1"/>
          <p:nvPr/>
        </p:nvSpPr>
        <p:spPr>
          <a:xfrm>
            <a:off x="2534384" y="4135926"/>
            <a:ext cx="89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BCRYPT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BF5057-9A8D-7D52-6D66-0E7DAB802C2F}"/>
              </a:ext>
            </a:extLst>
          </p:cNvPr>
          <p:cNvSpPr txBox="1"/>
          <p:nvPr/>
        </p:nvSpPr>
        <p:spPr>
          <a:xfrm>
            <a:off x="856249" y="5797105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POSTGRE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1C816E-5846-7FE4-E6F8-EE78A4111B70}"/>
              </a:ext>
            </a:extLst>
          </p:cNvPr>
          <p:cNvSpPr txBox="1"/>
          <p:nvPr/>
        </p:nvSpPr>
        <p:spPr>
          <a:xfrm>
            <a:off x="2104478" y="5775126"/>
            <a:ext cx="18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JSON WEB TOKEN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01ECC2-13DA-3C6D-1040-4F442AE99923}"/>
              </a:ext>
            </a:extLst>
          </p:cNvPr>
          <p:cNvSpPr txBox="1"/>
          <p:nvPr/>
        </p:nvSpPr>
        <p:spPr>
          <a:xfrm>
            <a:off x="1780945" y="2502691"/>
            <a:ext cx="98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EXPRESS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E83747-5AEA-4844-60EA-8AE8DF85E688}"/>
              </a:ext>
            </a:extLst>
          </p:cNvPr>
          <p:cNvSpPr txBox="1"/>
          <p:nvPr/>
        </p:nvSpPr>
        <p:spPr>
          <a:xfrm>
            <a:off x="7592183" y="389535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AXIOS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867FB7-238D-AF43-C59A-82BCDC7D0B03}"/>
              </a:ext>
            </a:extLst>
          </p:cNvPr>
          <p:cNvSpPr txBox="1"/>
          <p:nvPr/>
        </p:nvSpPr>
        <p:spPr>
          <a:xfrm>
            <a:off x="7215221" y="5446216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SWEETALERT2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01B1AB-C1E1-3141-B8E4-D41E7B4E5F24}"/>
              </a:ext>
            </a:extLst>
          </p:cNvPr>
          <p:cNvSpPr txBox="1"/>
          <p:nvPr/>
        </p:nvSpPr>
        <p:spPr>
          <a:xfrm>
            <a:off x="8400161" y="250316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REDUX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ACD8AE-EFA5-97A7-7CCF-DE19F96C06BA}"/>
              </a:ext>
            </a:extLst>
          </p:cNvPr>
          <p:cNvSpPr txBox="1"/>
          <p:nvPr/>
        </p:nvSpPr>
        <p:spPr>
          <a:xfrm>
            <a:off x="9889242" y="2476981"/>
            <a:ext cx="149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TAILWIND CSS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3D9092-28CB-483C-31FB-CF2AF9A77897}"/>
              </a:ext>
            </a:extLst>
          </p:cNvPr>
          <p:cNvSpPr txBox="1"/>
          <p:nvPr/>
        </p:nvSpPr>
        <p:spPr>
          <a:xfrm>
            <a:off x="10047949" y="3845057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REACT JS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9E378-9D08-BFE4-ECE5-EA3BACC1120E}"/>
              </a:ext>
            </a:extLst>
          </p:cNvPr>
          <p:cNvSpPr txBox="1"/>
          <p:nvPr/>
        </p:nvSpPr>
        <p:spPr>
          <a:xfrm>
            <a:off x="9882873" y="5446216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JODIT REACT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31" name="Half Frame 30">
            <a:extLst>
              <a:ext uri="{FF2B5EF4-FFF2-40B4-BE49-F238E27FC236}">
                <a16:creationId xmlns:a16="http://schemas.microsoft.com/office/drawing/2014/main" id="{690D7215-85B0-02D8-478C-9EC6BF00888B}"/>
              </a:ext>
            </a:extLst>
          </p:cNvPr>
          <p:cNvSpPr/>
          <p:nvPr/>
        </p:nvSpPr>
        <p:spPr>
          <a:xfrm rot="18900000">
            <a:off x="4905754" y="2677569"/>
            <a:ext cx="328515" cy="338747"/>
          </a:xfrm>
          <a:prstGeom prst="halfFrame">
            <a:avLst>
              <a:gd name="adj1" fmla="val 17470"/>
              <a:gd name="adj2" fmla="val 17121"/>
            </a:avLst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>
              <a:solidFill>
                <a:srgbClr val="F6F4E6"/>
              </a:solidFill>
            </a:endParaRPr>
          </a:p>
        </p:txBody>
      </p:sp>
      <p:sp>
        <p:nvSpPr>
          <p:cNvPr id="54" name="Half Frame 53">
            <a:extLst>
              <a:ext uri="{FF2B5EF4-FFF2-40B4-BE49-F238E27FC236}">
                <a16:creationId xmlns:a16="http://schemas.microsoft.com/office/drawing/2014/main" id="{03DD5762-A06E-6BB4-03D4-A48D031418CE}"/>
              </a:ext>
            </a:extLst>
          </p:cNvPr>
          <p:cNvSpPr/>
          <p:nvPr/>
        </p:nvSpPr>
        <p:spPr>
          <a:xfrm rot="8100000">
            <a:off x="5091971" y="5637400"/>
            <a:ext cx="328515" cy="338747"/>
          </a:xfrm>
          <a:prstGeom prst="halfFrame">
            <a:avLst>
              <a:gd name="adj1" fmla="val 17470"/>
              <a:gd name="adj2" fmla="val 171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>
              <a:solidFill>
                <a:srgbClr val="F58F7C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96A3C230-81E2-62C9-3FE0-792566BDE5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6249" y="1779905"/>
            <a:ext cx="2672123" cy="7776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7814728F-C809-4001-9622-9F76A88E24BE}"/>
              </a:ext>
            </a:extLst>
          </p:cNvPr>
          <p:cNvSpPr/>
          <p:nvPr/>
        </p:nvSpPr>
        <p:spPr>
          <a:xfrm rot="2700000">
            <a:off x="10584060" y="-544786"/>
            <a:ext cx="2683566" cy="1706160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8E9C93-B5F3-AF26-A781-41F7EC180309}"/>
              </a:ext>
            </a:extLst>
          </p:cNvPr>
          <p:cNvCxnSpPr>
            <a:cxnSpLocks/>
          </p:cNvCxnSpPr>
          <p:nvPr/>
        </p:nvCxnSpPr>
        <p:spPr>
          <a:xfrm flipV="1">
            <a:off x="856249" y="1371503"/>
            <a:ext cx="3318186" cy="13510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419BDB-4A07-0749-2EC1-602743CE4FC4}"/>
              </a:ext>
            </a:extLst>
          </p:cNvPr>
          <p:cNvCxnSpPr>
            <a:cxnSpLocks/>
          </p:cNvCxnSpPr>
          <p:nvPr/>
        </p:nvCxnSpPr>
        <p:spPr>
          <a:xfrm flipV="1">
            <a:off x="6311348" y="1351684"/>
            <a:ext cx="5047741" cy="20552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D251CD-62BE-584E-D246-188148F83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510" y="1738539"/>
            <a:ext cx="1223606" cy="73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Jodit WYSIWYG editor">
            <a:extLst>
              <a:ext uri="{FF2B5EF4-FFF2-40B4-BE49-F238E27FC236}">
                <a16:creationId xmlns:a16="http://schemas.microsoft.com/office/drawing/2014/main" id="{C0778228-8B63-0E81-3519-D0E482E75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689" y="4895851"/>
            <a:ext cx="1496692" cy="49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23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AE12-654E-4354-62B6-467A4A79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8F7C"/>
                </a:solidFill>
              </a:rPr>
              <a:t>User</a:t>
            </a:r>
            <a:r>
              <a:rPr lang="id-ID" dirty="0">
                <a:solidFill>
                  <a:srgbClr val="F58F7C"/>
                </a:solidFill>
              </a:rPr>
              <a:t> </a:t>
            </a:r>
            <a:r>
              <a:rPr lang="en-US" dirty="0">
                <a:solidFill>
                  <a:srgbClr val="F58F7C"/>
                </a:solidFill>
              </a:rPr>
              <a:t>Endpoint</a:t>
            </a:r>
            <a:r>
              <a:rPr lang="id-ID" dirty="0">
                <a:solidFill>
                  <a:srgbClr val="F58F7C"/>
                </a:solidFill>
              </a:rPr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B5D7-5067-5669-8D96-43F14AAD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6F4E6"/>
                </a:solidFill>
              </a:rPr>
              <a:t>(POST) http://localhost:3000/users/login</a:t>
            </a:r>
          </a:p>
          <a:p>
            <a:pPr lvl="1"/>
            <a:r>
              <a:rPr lang="en-US" dirty="0">
                <a:solidFill>
                  <a:srgbClr val="F58F7C"/>
                </a:solidFill>
              </a:rPr>
              <a:t>Login </a:t>
            </a:r>
            <a:r>
              <a:rPr lang="en-US" dirty="0" err="1">
                <a:solidFill>
                  <a:srgbClr val="F58F7C"/>
                </a:solidFill>
              </a:rPr>
              <a:t>untuk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mendapatkan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access_token</a:t>
            </a:r>
            <a:endParaRPr lang="en-US" dirty="0">
              <a:solidFill>
                <a:srgbClr val="F58F7C"/>
              </a:solidFill>
            </a:endParaRPr>
          </a:p>
          <a:p>
            <a:r>
              <a:rPr lang="en-US" dirty="0">
                <a:solidFill>
                  <a:srgbClr val="F6F4E6"/>
                </a:solidFill>
              </a:rPr>
              <a:t>(POST) http://localhost:3000/users/register</a:t>
            </a:r>
          </a:p>
          <a:p>
            <a:pPr lvl="1"/>
            <a:r>
              <a:rPr lang="en-US" dirty="0" err="1">
                <a:solidFill>
                  <a:srgbClr val="F58F7C"/>
                </a:solidFill>
              </a:rPr>
              <a:t>Membuat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akun</a:t>
            </a:r>
            <a:r>
              <a:rPr lang="en-US" dirty="0">
                <a:solidFill>
                  <a:srgbClr val="F58F7C"/>
                </a:solidFill>
              </a:rPr>
              <a:t> user </a:t>
            </a:r>
            <a:r>
              <a:rPr lang="en-US" dirty="0" err="1">
                <a:solidFill>
                  <a:srgbClr val="F58F7C"/>
                </a:solidFill>
              </a:rPr>
              <a:t>baru</a:t>
            </a:r>
            <a:endParaRPr lang="en-US" dirty="0">
              <a:solidFill>
                <a:srgbClr val="F58F7C"/>
              </a:solidFill>
            </a:endParaRPr>
          </a:p>
          <a:p>
            <a:r>
              <a:rPr lang="en-US" dirty="0">
                <a:solidFill>
                  <a:srgbClr val="F6F4E6"/>
                </a:solidFill>
              </a:rPr>
              <a:t>(GET) http://localhost:3000/users/:username</a:t>
            </a:r>
          </a:p>
          <a:p>
            <a:pPr lvl="1"/>
            <a:r>
              <a:rPr lang="en-US" dirty="0" err="1">
                <a:solidFill>
                  <a:srgbClr val="F58F7C"/>
                </a:solidFill>
              </a:rPr>
              <a:t>Mengambil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informasi</a:t>
            </a:r>
            <a:r>
              <a:rPr lang="en-US" dirty="0">
                <a:solidFill>
                  <a:srgbClr val="F58F7C"/>
                </a:solidFill>
              </a:rPr>
              <a:t> user </a:t>
            </a:r>
            <a:r>
              <a:rPr lang="en-US" dirty="0" err="1">
                <a:solidFill>
                  <a:srgbClr val="F58F7C"/>
                </a:solidFill>
              </a:rPr>
              <a:t>berdasarkan</a:t>
            </a:r>
            <a:r>
              <a:rPr lang="en-US" dirty="0">
                <a:solidFill>
                  <a:srgbClr val="F58F7C"/>
                </a:solidFill>
              </a:rPr>
              <a:t> username</a:t>
            </a:r>
          </a:p>
          <a:p>
            <a:r>
              <a:rPr lang="en-US" dirty="0">
                <a:solidFill>
                  <a:srgbClr val="F6F4E6"/>
                </a:solidFill>
              </a:rPr>
              <a:t>(PUT) http://localhost:3000/users</a:t>
            </a:r>
          </a:p>
          <a:p>
            <a:pPr lvl="1"/>
            <a:r>
              <a:rPr lang="en-US" dirty="0" err="1">
                <a:solidFill>
                  <a:srgbClr val="F58F7C"/>
                </a:solidFill>
              </a:rPr>
              <a:t>Mengubah</a:t>
            </a:r>
            <a:r>
              <a:rPr lang="en-US" dirty="0">
                <a:solidFill>
                  <a:srgbClr val="F58F7C"/>
                </a:solidFill>
              </a:rPr>
              <a:t> data user </a:t>
            </a:r>
            <a:r>
              <a:rPr lang="en-US" dirty="0" err="1">
                <a:solidFill>
                  <a:srgbClr val="F58F7C"/>
                </a:solidFill>
              </a:rPr>
              <a:t>berdasarkan</a:t>
            </a:r>
            <a:r>
              <a:rPr lang="en-US" dirty="0">
                <a:solidFill>
                  <a:srgbClr val="F58F7C"/>
                </a:solidFill>
              </a:rPr>
              <a:t> token</a:t>
            </a:r>
          </a:p>
          <a:p>
            <a:pPr marL="457200" lvl="1" indent="0">
              <a:buNone/>
            </a:pPr>
            <a:endParaRPr lang="en-US" dirty="0">
              <a:solidFill>
                <a:srgbClr val="F58F7C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D8BEB1-2C5C-B060-B5F8-F7B5CE49C643}"/>
              </a:ext>
            </a:extLst>
          </p:cNvPr>
          <p:cNvSpPr/>
          <p:nvPr/>
        </p:nvSpPr>
        <p:spPr>
          <a:xfrm rot="18900000">
            <a:off x="8789312" y="4748963"/>
            <a:ext cx="5347509" cy="3142364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918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6D8D-1A12-FC3E-60D6-6F8F40FD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8F7C"/>
                </a:solidFill>
              </a:rPr>
              <a:t>Post Endpoints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F08F-14BA-29B8-0039-361AC1D53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6F4E6"/>
                </a:solidFill>
              </a:rPr>
              <a:t>(GET) http://localhost:3000/jobs/:page/:query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58F7C"/>
                </a:solidFill>
              </a:rPr>
              <a:t>Mengambil</a:t>
            </a:r>
            <a:r>
              <a:rPr lang="en-US" dirty="0">
                <a:solidFill>
                  <a:srgbClr val="F58F7C"/>
                </a:solidFill>
              </a:rPr>
              <a:t> jobs </a:t>
            </a:r>
            <a:r>
              <a:rPr lang="en-US" dirty="0" err="1">
                <a:solidFill>
                  <a:srgbClr val="F58F7C"/>
                </a:solidFill>
              </a:rPr>
              <a:t>berdasarkan</a:t>
            </a:r>
            <a:r>
              <a:rPr lang="en-US" dirty="0">
                <a:solidFill>
                  <a:srgbClr val="F58F7C"/>
                </a:solidFill>
              </a:rPr>
              <a:t> filter yang </a:t>
            </a:r>
            <a:r>
              <a:rPr lang="en-US" dirty="0" err="1">
                <a:solidFill>
                  <a:srgbClr val="F58F7C"/>
                </a:solidFill>
              </a:rPr>
              <a:t>terulis</a:t>
            </a:r>
            <a:r>
              <a:rPr lang="en-US" dirty="0">
                <a:solidFill>
                  <a:srgbClr val="F58F7C"/>
                </a:solidFill>
              </a:rPr>
              <a:t> pada query</a:t>
            </a:r>
          </a:p>
          <a:p>
            <a:r>
              <a:rPr lang="en-US" dirty="0">
                <a:solidFill>
                  <a:srgbClr val="F6F4E6"/>
                </a:solidFill>
              </a:rPr>
              <a:t>(GET) http://localhost:3000/jobs/info/: job-id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58F7C"/>
                </a:solidFill>
              </a:rPr>
              <a:t>Mengambil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informasi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mengenai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suatu</a:t>
            </a:r>
            <a:r>
              <a:rPr lang="en-US" dirty="0">
                <a:solidFill>
                  <a:srgbClr val="F58F7C"/>
                </a:solidFill>
              </a:rPr>
              <a:t> post </a:t>
            </a:r>
            <a:r>
              <a:rPr lang="en-US" dirty="0" err="1">
                <a:solidFill>
                  <a:srgbClr val="F58F7C"/>
                </a:solidFill>
              </a:rPr>
              <a:t>berdasarkan</a:t>
            </a:r>
            <a:r>
              <a:rPr lang="en-US" dirty="0">
                <a:solidFill>
                  <a:srgbClr val="F58F7C"/>
                </a:solidFill>
              </a:rPr>
              <a:t> id post</a:t>
            </a:r>
          </a:p>
          <a:p>
            <a:r>
              <a:rPr lang="en-US" dirty="0">
                <a:solidFill>
                  <a:srgbClr val="F6F4E6"/>
                </a:solidFill>
              </a:rPr>
              <a:t>(POST) http://localhost:3000/jobs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58F7C"/>
                </a:solidFill>
              </a:rPr>
              <a:t>Membuat</a:t>
            </a:r>
            <a:r>
              <a:rPr lang="en-US" dirty="0">
                <a:solidFill>
                  <a:srgbClr val="F58F7C"/>
                </a:solidFill>
              </a:rPr>
              <a:t> post </a:t>
            </a:r>
            <a:r>
              <a:rPr lang="en-US" dirty="0" err="1">
                <a:solidFill>
                  <a:srgbClr val="F58F7C"/>
                </a:solidFill>
              </a:rPr>
              <a:t>baru</a:t>
            </a:r>
            <a:endParaRPr lang="en-US" dirty="0">
              <a:solidFill>
                <a:srgbClr val="F58F7C"/>
              </a:solidFill>
            </a:endParaRPr>
          </a:p>
          <a:p>
            <a:r>
              <a:rPr lang="en-US" dirty="0">
                <a:solidFill>
                  <a:srgbClr val="F6F4E6"/>
                </a:solidFill>
              </a:rPr>
              <a:t>(PUT) http://localhost:3000/jobs/:job-id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58F7C"/>
                </a:solidFill>
              </a:rPr>
              <a:t>Mengedit</a:t>
            </a:r>
            <a:r>
              <a:rPr lang="en-US" dirty="0">
                <a:solidFill>
                  <a:srgbClr val="F58F7C"/>
                </a:solidFill>
              </a:rPr>
              <a:t> job </a:t>
            </a:r>
            <a:r>
              <a:rPr lang="en-US" dirty="0" err="1">
                <a:solidFill>
                  <a:srgbClr val="F58F7C"/>
                </a:solidFill>
              </a:rPr>
              <a:t>berdasarkan</a:t>
            </a:r>
            <a:r>
              <a:rPr lang="en-US" dirty="0">
                <a:solidFill>
                  <a:srgbClr val="F58F7C"/>
                </a:solidFill>
              </a:rPr>
              <a:t> id job</a:t>
            </a:r>
          </a:p>
          <a:p>
            <a:r>
              <a:rPr lang="en-US" dirty="0">
                <a:solidFill>
                  <a:srgbClr val="F6F4E6"/>
                </a:solidFill>
              </a:rPr>
              <a:t>(DELETE) http://localhost:3000/jobs/:job-id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58F7C"/>
                </a:solidFill>
              </a:rPr>
              <a:t>Menghapus</a:t>
            </a:r>
            <a:r>
              <a:rPr lang="en-US" dirty="0">
                <a:solidFill>
                  <a:srgbClr val="F58F7C"/>
                </a:solidFill>
              </a:rPr>
              <a:t> job </a:t>
            </a:r>
            <a:r>
              <a:rPr lang="en-US" dirty="0" err="1">
                <a:solidFill>
                  <a:srgbClr val="F58F7C"/>
                </a:solidFill>
              </a:rPr>
              <a:t>berdasarkan</a:t>
            </a:r>
            <a:r>
              <a:rPr lang="en-US" dirty="0">
                <a:solidFill>
                  <a:srgbClr val="F58F7C"/>
                </a:solidFill>
              </a:rPr>
              <a:t> id job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2C61C-F844-B889-2296-6E81AAC780C8}"/>
              </a:ext>
            </a:extLst>
          </p:cNvPr>
          <p:cNvSpPr/>
          <p:nvPr/>
        </p:nvSpPr>
        <p:spPr>
          <a:xfrm rot="18900000">
            <a:off x="8789312" y="4748963"/>
            <a:ext cx="5347509" cy="3142364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300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9E30-C3F5-3D24-875A-036A903B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6F4E6"/>
                </a:solidFill>
              </a:rPr>
              <a:t>Demo Program</a:t>
            </a:r>
            <a:endParaRPr lang="id-ID" dirty="0">
              <a:solidFill>
                <a:srgbClr val="F6F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4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250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What is JOBHUNTER?</vt:lpstr>
      <vt:lpstr>Why JOBHUNTER? </vt:lpstr>
      <vt:lpstr>Who are the users and When users need JOBHUNTER? </vt:lpstr>
      <vt:lpstr>Entity Relationship Diagram</vt:lpstr>
      <vt:lpstr>TECH STACK</vt:lpstr>
      <vt:lpstr>User Endpoints</vt:lpstr>
      <vt:lpstr>Post Endpoints</vt:lpstr>
      <vt:lpstr>Demo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Codigram</dc:title>
  <dc:creator>Fathur</dc:creator>
  <cp:lastModifiedBy>Fathur</cp:lastModifiedBy>
  <cp:revision>16</cp:revision>
  <dcterms:created xsi:type="dcterms:W3CDTF">2022-05-23T08:33:29Z</dcterms:created>
  <dcterms:modified xsi:type="dcterms:W3CDTF">2022-06-26T16:40:01Z</dcterms:modified>
</cp:coreProperties>
</file>