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7" r:id="rId8"/>
    <p:sldId id="260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037"/>
    <a:srgbClr val="44444C"/>
    <a:srgbClr val="F6F4E6"/>
    <a:srgbClr val="F58F7C"/>
    <a:srgbClr val="070707"/>
    <a:srgbClr val="7A250A"/>
    <a:srgbClr val="EF5622"/>
    <a:srgbClr val="EB7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ADE9-2F95-46CC-EA52-3F8D9950F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7F584-2AD4-C5D8-947B-2343BB04A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B58A-3FB5-92A1-8F91-15F71318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08/07/2022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0C0D-17B5-A59B-BD4B-29BF9B2D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F033-75D9-C7A7-E7D9-4169F635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194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25A4-5DAD-220C-C0DD-84CF0F72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1C747-5A3F-9E74-EF00-F103A594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FF4E-93DD-7D90-91BB-9A62E21D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08/07/2022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794E-0CF8-1B0F-5C42-07C442A8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FC29-28DD-9649-75ED-3A290FE2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1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7B69E-9DA7-6B04-6BEE-FDF2C6D50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41910-BBFD-D747-C3C8-3C9498CE8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4A55-5011-5C7D-F296-E8A6E0C0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08/07/2022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F4CA-F450-593D-9801-AD0CDC6A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FE83-39F5-B5EA-D9D2-C8F34402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620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3D45-22D1-97AC-7844-E57D0745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2D72-021C-7E71-DBFD-F60A4E09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A26E-3915-451E-3106-1B01B691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08/07/2022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FA0-5516-4C1C-0DB5-FD96A2A5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4A74-A6EC-8496-F9F6-673CDE14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47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D8F-909F-3FA7-0B75-F661FCFE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510A-210C-A666-12F9-31BEF28C9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3CA5E-8FA3-2A06-D7F8-87380087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08/07/2022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0129-F301-873E-1C86-F95D033F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63DF-F571-F416-22D8-23BDD36E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821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3013-4371-490A-140F-A70CD1FB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90E8-67FB-81C6-28C5-99AA92A11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9350-FE87-67ED-9E5E-6F4785D62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0BDF4-53D4-EB7F-EABD-5FA4362E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08/07/2022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76EBB-F64E-AB15-E59B-89CDED8A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A1EDE-5B6C-C28E-1F22-B38D5F8E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6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45FF-B884-BAB4-6E10-3585482F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3D586-6C8C-4845-DDA8-AC3C28A3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25DB-619D-37D3-74DE-0E1BA1F6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683A-1430-F7A6-0707-C74E270F6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964E3-7B91-5FED-B43A-A90C1A906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B3E2B-0386-A036-2DA6-8A6F39C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08/07/2022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AACDA-88CE-3EBF-7C06-19C1738D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A9357-1DEA-6694-741C-87198A9E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054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F798-E70C-B7E8-D25F-D2ABD901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AB853-0057-F1BF-A669-E957B0CF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08/07/2022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4267B-08EF-399A-36A0-734ADFEB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EDE3F-B679-2473-4578-3B11AD58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625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0B188-65C8-BAF9-3DDA-C90F0659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08/07/2022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1E83E-916D-06F9-99A7-D59F3CC8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8901A-EF4C-80F8-4381-600C0DFA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578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0B04-12A4-09B3-0BA1-1B8FA1BF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71DE-4294-97A9-7918-C198D79B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C267F-6243-26DB-3DF0-BDA1D92D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0C35-D87E-DC8B-E4EA-84E5D629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08/07/2022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FFFF5-D25F-098B-2065-3FE0D07C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5B1AC-3A68-C6E4-832D-624B232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33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09E3-8471-CC62-E2F8-BF148FCC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6BCFF-7474-7FEF-EE3E-FFB62D4B5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D00F-BD2E-64D0-3592-C9B8F4F03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8945A-CB69-67DF-28CB-1D303FF7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08/07/2022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CF843-6AC0-0839-6CE2-F8F709F7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7B61-419E-3C7B-E320-5A9E2395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31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CE6C1-1630-9B76-C3E9-4D7E878E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02BEA-7EE2-9848-6E4B-39941FEC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3C769-D1E2-F49D-E46C-3D583A536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A80E-B445-4CC8-9828-88F1B53B26D6}" type="datetimeFigureOut">
              <a:rPr lang="id-ID" smtClean="0"/>
              <a:t>08/07/2022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3917-A5A8-CFD1-23C1-75DF73906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E9CE-DAE9-7D06-92BA-8D760A8B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398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BD48D1-85B8-ED94-1F49-AF2660490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6351" y="4227993"/>
            <a:ext cx="2139297" cy="431917"/>
          </a:xfrm>
        </p:spPr>
        <p:txBody>
          <a:bodyPr/>
          <a:lstStyle/>
          <a:p>
            <a:r>
              <a:rPr lang="en-US" dirty="0">
                <a:solidFill>
                  <a:srgbClr val="F6F4E6"/>
                </a:solidFill>
              </a:rPr>
              <a:t>By Fathur Danu</a:t>
            </a:r>
            <a:endParaRPr lang="id-ID" dirty="0">
              <a:solidFill>
                <a:srgbClr val="F6F4E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9EA03-0EA9-760C-EEFB-3A01AF482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26750" r="20416" b="24904"/>
          <a:stretch/>
        </p:blipFill>
        <p:spPr>
          <a:xfrm>
            <a:off x="3924300" y="2176853"/>
            <a:ext cx="4279900" cy="19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4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6D8D-1A12-FC3E-60D6-6F8F40F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Order Endpoints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2C61C-F844-B889-2296-6E81AAC780C8}"/>
              </a:ext>
            </a:extLst>
          </p:cNvPr>
          <p:cNvSpPr/>
          <p:nvPr/>
        </p:nvSpPr>
        <p:spPr>
          <a:xfrm rot="1919172">
            <a:off x="-2886676" y="5671456"/>
            <a:ext cx="5347509" cy="3142364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78EA1E1-08F6-C2D4-B84F-7C98F6CD2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391176"/>
              </p:ext>
            </p:extLst>
          </p:nvPr>
        </p:nvGraphicFramePr>
        <p:xfrm>
          <a:off x="595438" y="1821180"/>
          <a:ext cx="10919528" cy="3215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8507">
                  <a:extLst>
                    <a:ext uri="{9D8B030D-6E8A-4147-A177-3AD203B41FA5}">
                      <a16:colId xmlns:a16="http://schemas.microsoft.com/office/drawing/2014/main" val="2381980601"/>
                    </a:ext>
                  </a:extLst>
                </a:gridCol>
                <a:gridCol w="1025151">
                  <a:extLst>
                    <a:ext uri="{9D8B030D-6E8A-4147-A177-3AD203B41FA5}">
                      <a16:colId xmlns:a16="http://schemas.microsoft.com/office/drawing/2014/main" val="1272171669"/>
                    </a:ext>
                  </a:extLst>
                </a:gridCol>
                <a:gridCol w="4066988">
                  <a:extLst>
                    <a:ext uri="{9D8B030D-6E8A-4147-A177-3AD203B41FA5}">
                      <a16:colId xmlns:a16="http://schemas.microsoft.com/office/drawing/2014/main" val="2386478060"/>
                    </a:ext>
                  </a:extLst>
                </a:gridCol>
                <a:gridCol w="5218882">
                  <a:extLst>
                    <a:ext uri="{9D8B030D-6E8A-4147-A177-3AD203B41FA5}">
                      <a16:colId xmlns:a16="http://schemas.microsoft.com/office/drawing/2014/main" val="1083619000"/>
                    </a:ext>
                  </a:extLst>
                </a:gridCol>
              </a:tblGrid>
              <a:tr h="310635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63715"/>
                  </a:ext>
                </a:extLst>
              </a:tr>
              <a:tr h="368879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GET 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orders</a:t>
                      </a:r>
                      <a:r>
                        <a:rPr lang="id-ID" sz="16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semua order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654496"/>
                  </a:ext>
                </a:extLst>
              </a:tr>
              <a:tr h="36887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orders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order(transaksi) berdasarkan user id (access_token) di headers</a:t>
                      </a:r>
                      <a:endParaRPr lang="sv-S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533624765"/>
                  </a:ext>
                </a:extLst>
              </a:tr>
              <a:tr h="425858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PUT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payment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Mengubah data status pembayaran pada order produk 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11574563"/>
                  </a:ext>
                </a:extLst>
              </a:tr>
              <a:tr h="425858">
                <a:tc>
                  <a:txBody>
                    <a:bodyPr/>
                    <a:lstStyle/>
                    <a:p>
                      <a:r>
                        <a:rPr lang="en-US" sz="1600" dirty="0"/>
                        <a:t>4.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</a:t>
                      </a:r>
                      <a:endParaRPr lang="id-ID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Localhost:3000/payment</a:t>
                      </a:r>
                      <a:endParaRPr lang="id-ID" sz="16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Melakukan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pembayaran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</a:t>
                      </a:r>
                      <a:r>
                        <a:rPr lang="en-US" sz="1600" dirty="0">
                          <a:effectLst/>
                        </a:rPr>
                        <a:t> stripe</a:t>
                      </a:r>
                      <a:endParaRPr lang="id-ID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29575927"/>
                  </a:ext>
                </a:extLst>
              </a:tr>
              <a:tr h="368879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PUT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cancel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informasi order berdasarkan id</a:t>
                      </a:r>
                      <a:endParaRPr lang="sv-S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22353445"/>
                  </a:ext>
                </a:extLst>
              </a:tr>
              <a:tr h="368879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unpaid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Menampilakan</a:t>
                      </a: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data order produk yang belum dibayar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72429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00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9E30-C3F5-3D24-875A-036A903B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F6F4E6"/>
                </a:solidFill>
              </a:rPr>
              <a:t>Demo Program</a:t>
            </a:r>
            <a:endParaRPr lang="id-ID" sz="8000" dirty="0">
              <a:solidFill>
                <a:srgbClr val="F6F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4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6A90-6D9F-D27B-D724-68F6F548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365125"/>
            <a:ext cx="6589643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58F7C"/>
                </a:solidFill>
              </a:rPr>
              <a:t>Apa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itu</a:t>
            </a:r>
            <a:r>
              <a:rPr lang="en-US" dirty="0">
                <a:solidFill>
                  <a:srgbClr val="F58F7C"/>
                </a:solidFill>
              </a:rPr>
              <a:t>        ?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DD60-B605-88B4-8FF0-7054A597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80999"/>
            <a:ext cx="6715540" cy="1941305"/>
          </a:xfrm>
        </p:spPr>
        <p:txBody>
          <a:bodyPr/>
          <a:lstStyle/>
          <a:p>
            <a:r>
              <a:rPr lang="en-US" dirty="0" err="1">
                <a:solidFill>
                  <a:srgbClr val="F6F4E6"/>
                </a:solidFill>
              </a:rPr>
              <a:t>Suatu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>
                <a:solidFill>
                  <a:srgbClr val="F58F7C"/>
                </a:solidFill>
              </a:rPr>
              <a:t>E-Commerce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berupa</a:t>
            </a:r>
            <a:r>
              <a:rPr lang="en-US" dirty="0">
                <a:solidFill>
                  <a:srgbClr val="F6F4E6"/>
                </a:solidFill>
              </a:rPr>
              <a:t> website yang </a:t>
            </a:r>
            <a:r>
              <a:rPr lang="en-US" dirty="0" err="1">
                <a:solidFill>
                  <a:srgbClr val="F58F7C"/>
                </a:solidFill>
              </a:rPr>
              <a:t>menjual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produk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seperti</a:t>
            </a:r>
            <a:r>
              <a:rPr lang="en-US" dirty="0">
                <a:solidFill>
                  <a:srgbClr val="F58F7C"/>
                </a:solidFill>
              </a:rPr>
              <a:t> laptop/notebook.</a:t>
            </a:r>
            <a:endParaRPr lang="id-ID" dirty="0">
              <a:solidFill>
                <a:srgbClr val="F58F7C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3F1646-67DE-5E64-5A76-AD9837317D58}"/>
              </a:ext>
            </a:extLst>
          </p:cNvPr>
          <p:cNvCxnSpPr>
            <a:cxnSpLocks/>
          </p:cNvCxnSpPr>
          <p:nvPr/>
        </p:nvCxnSpPr>
        <p:spPr>
          <a:xfrm flipV="1">
            <a:off x="964096" y="1706160"/>
            <a:ext cx="6589643" cy="26830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61250E-0AFD-D152-0290-EEB210A581C7}"/>
              </a:ext>
            </a:extLst>
          </p:cNvPr>
          <p:cNvSpPr/>
          <p:nvPr/>
        </p:nvSpPr>
        <p:spPr>
          <a:xfrm rot="2700000">
            <a:off x="-1063488" y="5639794"/>
            <a:ext cx="2683566" cy="1706160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B46192-D9DA-977F-1989-857779D5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3734" y="1348385"/>
            <a:ext cx="4813700" cy="4813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3B9F91-4A07-E200-E549-3E16BC025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26750" r="20416" b="24904"/>
          <a:stretch/>
        </p:blipFill>
        <p:spPr>
          <a:xfrm>
            <a:off x="4499171" y="800386"/>
            <a:ext cx="897092" cy="4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1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5AF5-6222-8E05-F05D-6682AC37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298" y="1004395"/>
            <a:ext cx="6887817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58F7C"/>
                </a:solidFill>
              </a:rPr>
              <a:t>Mengapa</a:t>
            </a:r>
            <a:r>
              <a:rPr lang="en-US" dirty="0">
                <a:solidFill>
                  <a:srgbClr val="F58F7C"/>
                </a:solidFill>
              </a:rPr>
              <a:t>        ?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51D9-BEA5-4632-A624-845FFA5E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053" y="2609539"/>
            <a:ext cx="9409893" cy="3244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6F4E6"/>
                </a:solidFill>
              </a:rPr>
              <a:t>L-note </a:t>
            </a:r>
            <a:r>
              <a:rPr lang="en-US" dirty="0" err="1">
                <a:solidFill>
                  <a:srgbClr val="F6F4E6"/>
                </a:solidFill>
              </a:rPr>
              <a:t>menyediakan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fitur</a:t>
            </a:r>
            <a:r>
              <a:rPr lang="en-US" dirty="0">
                <a:solidFill>
                  <a:srgbClr val="F6F4E6"/>
                </a:solidFill>
              </a:rPr>
              <a:t> search </a:t>
            </a:r>
            <a:r>
              <a:rPr lang="en-US" dirty="0" err="1">
                <a:solidFill>
                  <a:srgbClr val="F6F4E6"/>
                </a:solidFill>
              </a:rPr>
              <a:t>untuk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mempermudah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pencarian</a:t>
            </a:r>
            <a:endParaRPr lang="en-US" dirty="0">
              <a:solidFill>
                <a:srgbClr val="F6F4E6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6F4E6"/>
                </a:solidFill>
              </a:rPr>
              <a:t>L-note </a:t>
            </a:r>
            <a:r>
              <a:rPr lang="en-US" dirty="0" err="1">
                <a:solidFill>
                  <a:srgbClr val="F6F4E6"/>
                </a:solidFill>
              </a:rPr>
              <a:t>menyediakan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kategori</a:t>
            </a:r>
            <a:r>
              <a:rPr lang="en-US" dirty="0">
                <a:solidFill>
                  <a:srgbClr val="F6F4E6"/>
                </a:solidFill>
              </a:rPr>
              <a:t> laptop </a:t>
            </a:r>
            <a:r>
              <a:rPr lang="en-US" dirty="0" err="1">
                <a:solidFill>
                  <a:srgbClr val="F6F4E6"/>
                </a:solidFill>
              </a:rPr>
              <a:t>berdasarkan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aktivitas</a:t>
            </a:r>
            <a:r>
              <a:rPr lang="en-US" dirty="0">
                <a:solidFill>
                  <a:srgbClr val="F6F4E6"/>
                </a:solidFill>
              </a:rPr>
              <a:t> customer.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6F4E6"/>
                </a:solidFill>
              </a:rPr>
              <a:t>L-note </a:t>
            </a:r>
            <a:r>
              <a:rPr lang="en-US" dirty="0" err="1">
                <a:solidFill>
                  <a:srgbClr val="F6F4E6"/>
                </a:solidFill>
              </a:rPr>
              <a:t>menyediakan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fitur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pembayaran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secara</a:t>
            </a:r>
            <a:r>
              <a:rPr lang="en-US" dirty="0">
                <a:solidFill>
                  <a:srgbClr val="F6F4E6"/>
                </a:solidFill>
              </a:rPr>
              <a:t> online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121403-501F-5EA4-DAA1-3E3BEDF5F055}"/>
              </a:ext>
            </a:extLst>
          </p:cNvPr>
          <p:cNvCxnSpPr>
            <a:cxnSpLocks/>
          </p:cNvCxnSpPr>
          <p:nvPr/>
        </p:nvCxnSpPr>
        <p:spPr>
          <a:xfrm flipV="1">
            <a:off x="1830298" y="2344216"/>
            <a:ext cx="6887817" cy="28044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F6B8F3-B2AD-4788-956A-6F985C5F9600}"/>
              </a:ext>
            </a:extLst>
          </p:cNvPr>
          <p:cNvSpPr/>
          <p:nvPr/>
        </p:nvSpPr>
        <p:spPr>
          <a:xfrm rot="2700000">
            <a:off x="-1063488" y="5639794"/>
            <a:ext cx="2683566" cy="1706160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BDCE2F-C1D2-F012-9274-C201D24F2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26750" r="20416" b="24904"/>
          <a:stretch/>
        </p:blipFill>
        <p:spPr>
          <a:xfrm>
            <a:off x="5769975" y="1439797"/>
            <a:ext cx="897092" cy="4062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7E603B-1DF3-96AE-0832-72F45C9D46CA}"/>
              </a:ext>
            </a:extLst>
          </p:cNvPr>
          <p:cNvSpPr/>
          <p:nvPr/>
        </p:nvSpPr>
        <p:spPr>
          <a:xfrm rot="2069874">
            <a:off x="8345183" y="1104674"/>
            <a:ext cx="6056662" cy="110239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8897A-775A-F404-DFFC-2F1BD6FB71A0}"/>
              </a:ext>
            </a:extLst>
          </p:cNvPr>
          <p:cNvSpPr/>
          <p:nvPr/>
        </p:nvSpPr>
        <p:spPr>
          <a:xfrm rot="2069874">
            <a:off x="8534740" y="1042284"/>
            <a:ext cx="7314519" cy="432768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876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0D3F8C1-1B41-E09A-A063-FB6823B6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72" y="2103437"/>
            <a:ext cx="97994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58F7C"/>
                </a:solidFill>
              </a:rPr>
              <a:t>Siapa</a:t>
            </a:r>
            <a:r>
              <a:rPr lang="en-US" dirty="0">
                <a:solidFill>
                  <a:srgbClr val="F58F7C"/>
                </a:solidFill>
              </a:rPr>
              <a:t> yang </a:t>
            </a:r>
            <a:r>
              <a:rPr lang="en-US" dirty="0" err="1">
                <a:solidFill>
                  <a:srgbClr val="F58F7C"/>
                </a:solidFill>
              </a:rPr>
              <a:t>menjadi</a:t>
            </a:r>
            <a:r>
              <a:rPr lang="en-US" dirty="0">
                <a:solidFill>
                  <a:srgbClr val="F58F7C"/>
                </a:solidFill>
              </a:rPr>
              <a:t> user </a:t>
            </a:r>
            <a:r>
              <a:rPr lang="en-US" dirty="0">
                <a:solidFill>
                  <a:srgbClr val="F6F4E6"/>
                </a:solidFill>
              </a:rPr>
              <a:t>dan</a:t>
            </a:r>
            <a:r>
              <a:rPr lang="en-US" dirty="0">
                <a:solidFill>
                  <a:srgbClr val="F58F7C"/>
                </a:solidFill>
              </a:rPr>
              <a:t> </a:t>
            </a:r>
            <a:br>
              <a:rPr lang="en-US" dirty="0">
                <a:solidFill>
                  <a:srgbClr val="F58F7C"/>
                </a:solidFill>
              </a:rPr>
            </a:br>
            <a:r>
              <a:rPr lang="en-US" dirty="0">
                <a:solidFill>
                  <a:srgbClr val="F58F7C"/>
                </a:solidFill>
              </a:rPr>
              <a:t>Kapan user </a:t>
            </a:r>
            <a:r>
              <a:rPr lang="en-US" dirty="0" err="1">
                <a:solidFill>
                  <a:srgbClr val="F58F7C"/>
                </a:solidFill>
              </a:rPr>
              <a:t>membutuhkan</a:t>
            </a:r>
            <a:r>
              <a:rPr lang="en-US" dirty="0">
                <a:solidFill>
                  <a:srgbClr val="F58F7C"/>
                </a:solidFill>
              </a:rPr>
              <a:t>         ? 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F7E574-CF8A-B09E-2C01-72040EF1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070" y="3843081"/>
            <a:ext cx="9799449" cy="601787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F58F7C"/>
                </a:solidFill>
              </a:rPr>
              <a:t>Siapapun</a:t>
            </a:r>
            <a:r>
              <a:rPr lang="en-US" dirty="0">
                <a:solidFill>
                  <a:srgbClr val="F58F7C"/>
                </a:solidFill>
              </a:rPr>
              <a:t>,</a:t>
            </a:r>
            <a:r>
              <a:rPr lang="en-US" dirty="0">
                <a:solidFill>
                  <a:srgbClr val="F6F4E6"/>
                </a:solidFill>
              </a:rPr>
              <a:t> Ketika </a:t>
            </a:r>
            <a:r>
              <a:rPr lang="en-US" dirty="0" err="1">
                <a:solidFill>
                  <a:srgbClr val="F58F7C"/>
                </a:solidFill>
              </a:rPr>
              <a:t>ingin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mencari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informasi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atau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membeli</a:t>
            </a:r>
            <a:r>
              <a:rPr lang="en-US" dirty="0">
                <a:solidFill>
                  <a:srgbClr val="F58F7C"/>
                </a:solidFill>
              </a:rPr>
              <a:t> laptop/notebook </a:t>
            </a:r>
            <a:r>
              <a:rPr lang="en-US" dirty="0" err="1">
                <a:solidFill>
                  <a:srgbClr val="F58F7C"/>
                </a:solidFill>
              </a:rPr>
              <a:t>kapanpun</a:t>
            </a:r>
            <a:r>
              <a:rPr lang="en-US" dirty="0">
                <a:solidFill>
                  <a:srgbClr val="F58F7C"/>
                </a:solidFill>
              </a:rPr>
              <a:t>.</a:t>
            </a:r>
            <a:endParaRPr lang="id-ID" dirty="0">
              <a:solidFill>
                <a:srgbClr val="F6F4E6"/>
              </a:solidFill>
            </a:endParaRPr>
          </a:p>
          <a:p>
            <a:pPr>
              <a:lnSpc>
                <a:spcPct val="100000"/>
              </a:lnSpc>
            </a:pPr>
            <a:endParaRPr lang="id-ID" dirty="0">
              <a:solidFill>
                <a:srgbClr val="F6F4E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F2B11E-E367-48A0-386D-A2379317EBE9}"/>
              </a:ext>
            </a:extLst>
          </p:cNvPr>
          <p:cNvCxnSpPr>
            <a:cxnSpLocks/>
          </p:cNvCxnSpPr>
          <p:nvPr/>
        </p:nvCxnSpPr>
        <p:spPr>
          <a:xfrm flipV="1">
            <a:off x="1028071" y="3431404"/>
            <a:ext cx="9799451" cy="39898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63C91B2-1C73-2073-3788-A1AC5A715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26750" r="20416" b="24904"/>
          <a:stretch/>
        </p:blipFill>
        <p:spPr>
          <a:xfrm>
            <a:off x="8253876" y="2797898"/>
            <a:ext cx="1026564" cy="46483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70FC51E-A892-EDB0-2D30-833788B23B13}"/>
              </a:ext>
            </a:extLst>
          </p:cNvPr>
          <p:cNvSpPr/>
          <p:nvPr/>
        </p:nvSpPr>
        <p:spPr>
          <a:xfrm>
            <a:off x="8833501" y="5448609"/>
            <a:ext cx="5355391" cy="5355391"/>
          </a:xfrm>
          <a:prstGeom prst="ellipse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896E33-E386-0AD7-9A8A-F8E1B10DAB71}"/>
              </a:ext>
            </a:extLst>
          </p:cNvPr>
          <p:cNvSpPr/>
          <p:nvPr/>
        </p:nvSpPr>
        <p:spPr>
          <a:xfrm>
            <a:off x="-2235900" y="-2850981"/>
            <a:ext cx="3720019" cy="3720019"/>
          </a:xfrm>
          <a:prstGeom prst="ellipse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E33FA0-3A07-FBEC-8346-91C853BB9AAA}"/>
              </a:ext>
            </a:extLst>
          </p:cNvPr>
          <p:cNvSpPr/>
          <p:nvPr/>
        </p:nvSpPr>
        <p:spPr>
          <a:xfrm>
            <a:off x="11511196" y="4960417"/>
            <a:ext cx="1386382" cy="1386382"/>
          </a:xfrm>
          <a:prstGeom prst="ellipse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595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81BC52-6FB6-4F76-F1CD-52EFF1F2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Entity Relationship Diagram</a:t>
            </a:r>
            <a:endParaRPr lang="id-ID" dirty="0">
              <a:solidFill>
                <a:srgbClr val="F58F7C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F48420-A5C9-D42F-070C-CD51072ABF27}"/>
              </a:ext>
            </a:extLst>
          </p:cNvPr>
          <p:cNvCxnSpPr>
            <a:cxnSpLocks/>
          </p:cNvCxnSpPr>
          <p:nvPr/>
        </p:nvCxnSpPr>
        <p:spPr>
          <a:xfrm flipV="1">
            <a:off x="964096" y="1449196"/>
            <a:ext cx="10078278" cy="41034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9E03965-9865-B16E-3D70-3AB16FBB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54" y="1339203"/>
            <a:ext cx="8123128" cy="53741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E35751-0894-8A00-914A-C6EE9FE4D313}"/>
              </a:ext>
            </a:extLst>
          </p:cNvPr>
          <p:cNvSpPr/>
          <p:nvPr/>
        </p:nvSpPr>
        <p:spPr>
          <a:xfrm>
            <a:off x="11786532" y="-75501"/>
            <a:ext cx="478173" cy="7013196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E05DD-CF97-5ECF-59B1-9972A2A2A6AA}"/>
              </a:ext>
            </a:extLst>
          </p:cNvPr>
          <p:cNvSpPr/>
          <p:nvPr/>
        </p:nvSpPr>
        <p:spPr>
          <a:xfrm rot="2700000">
            <a:off x="-1187199" y="5960476"/>
            <a:ext cx="2683566" cy="1706160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FAE77F-64A1-AB02-0DFD-D66B9849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450" y="4357533"/>
            <a:ext cx="2322527" cy="232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46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43A4-0767-A4D0-89DA-4E4CDB6D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15" y="413598"/>
            <a:ext cx="2919135" cy="729537"/>
          </a:xfrm>
        </p:spPr>
        <p:txBody>
          <a:bodyPr/>
          <a:lstStyle/>
          <a:p>
            <a:r>
              <a:rPr lang="en-US" b="1" dirty="0">
                <a:solidFill>
                  <a:srgbClr val="F58F7C"/>
                </a:solidFill>
              </a:rPr>
              <a:t>TECH STACK</a:t>
            </a:r>
            <a:endParaRPr lang="id-ID" b="1" dirty="0">
              <a:solidFill>
                <a:srgbClr val="F58F7C"/>
              </a:solidFill>
            </a:endParaRPr>
          </a:p>
        </p:txBody>
      </p:sp>
      <p:pic>
        <p:nvPicPr>
          <p:cNvPr id="1028" name="Picture 4" descr="nodejs-logo-e1497443346889 - Ruhi Desain">
            <a:extLst>
              <a:ext uri="{FF2B5EF4-FFF2-40B4-BE49-F238E27FC236}">
                <a16:creationId xmlns:a16="http://schemas.microsoft.com/office/drawing/2014/main" id="{FAE07BA2-27F4-ABC4-8192-A2560671CA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84" y="669890"/>
            <a:ext cx="687985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A08C35C-C42F-7EDC-847F-74F8B68A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631" y="4944429"/>
            <a:ext cx="700221" cy="72210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10D0A4D-8BA4-81D4-863D-74D5E98C8B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584" y="3253904"/>
            <a:ext cx="707241" cy="817809"/>
          </a:xfrm>
          <a:prstGeom prst="rect">
            <a:avLst/>
          </a:prstGeom>
        </p:spPr>
      </p:pic>
      <p:pic>
        <p:nvPicPr>
          <p:cNvPr id="1036" name="Picture 12" descr="GitHub - SaravananVijayamuthu/JWT_TOKEN: As a JSON object, the JSON Web  Token or JWT is used to safely transfer user information between parties.">
            <a:extLst>
              <a:ext uri="{FF2B5EF4-FFF2-40B4-BE49-F238E27FC236}">
                <a16:creationId xmlns:a16="http://schemas.microsoft.com/office/drawing/2014/main" id="{AF72D24F-792A-8D5F-921D-EE35B428C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05" y="4831093"/>
            <a:ext cx="1181155" cy="88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7E809E5-B6B2-438F-5057-8EE1AF7C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63" y="3756754"/>
            <a:ext cx="2989416" cy="4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weetalert2 - npm">
            <a:extLst>
              <a:ext uri="{FF2B5EF4-FFF2-40B4-BE49-F238E27FC236}">
                <a16:creationId xmlns:a16="http://schemas.microsoft.com/office/drawing/2014/main" id="{6EB33B98-1405-AD87-97BD-B10DA8E3B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66"/>
          <a:stretch/>
        </p:blipFill>
        <p:spPr bwMode="auto">
          <a:xfrm>
            <a:off x="6096000" y="5059798"/>
            <a:ext cx="2989416" cy="4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E5A4F3-590E-D5CC-EC39-5FF551189006}"/>
              </a:ext>
            </a:extLst>
          </p:cNvPr>
          <p:cNvSpPr txBox="1"/>
          <p:nvPr/>
        </p:nvSpPr>
        <p:spPr>
          <a:xfrm>
            <a:off x="1634159" y="1104029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F7C"/>
                </a:solidFill>
              </a:rPr>
              <a:t>Backend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73F724-6DF7-AC35-0B0B-6E4D3144B500}"/>
              </a:ext>
            </a:extLst>
          </p:cNvPr>
          <p:cNvSpPr txBox="1"/>
          <p:nvPr/>
        </p:nvSpPr>
        <p:spPr>
          <a:xfrm>
            <a:off x="8043464" y="1048643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F7C"/>
                </a:solidFill>
              </a:rPr>
              <a:t>Frontend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4F53C1-47AE-D8DC-4EAA-2E2E3755003B}"/>
              </a:ext>
            </a:extLst>
          </p:cNvPr>
          <p:cNvSpPr txBox="1"/>
          <p:nvPr/>
        </p:nvSpPr>
        <p:spPr>
          <a:xfrm>
            <a:off x="749596" y="4113685"/>
            <a:ext cx="118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SEQUELIZE</a:t>
            </a:r>
            <a:endParaRPr lang="id-ID" dirty="0">
              <a:solidFill>
                <a:srgbClr val="F6F4E6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270948-D031-04F3-81CF-5AE9CDC47856}"/>
              </a:ext>
            </a:extLst>
          </p:cNvPr>
          <p:cNvGrpSpPr/>
          <p:nvPr/>
        </p:nvGrpSpPr>
        <p:grpSpPr>
          <a:xfrm>
            <a:off x="2696691" y="1593696"/>
            <a:ext cx="896784" cy="1197975"/>
            <a:chOff x="2534384" y="3307283"/>
            <a:chExt cx="896784" cy="1197975"/>
          </a:xfrm>
        </p:grpSpPr>
        <p:pic>
          <p:nvPicPr>
            <p:cNvPr id="1034" name="Picture 10" descr="RubyGems | bcrypt vs scrypt | What are the differences?">
              <a:extLst>
                <a:ext uri="{FF2B5EF4-FFF2-40B4-BE49-F238E27FC236}">
                  <a16:creationId xmlns:a16="http://schemas.microsoft.com/office/drawing/2014/main" id="{5EA4BDA9-A6AF-79C8-2CC5-7FDD2ED75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343" y="3307283"/>
              <a:ext cx="859317" cy="85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5DFCBC-7713-824E-4F20-59DFBECE9077}"/>
                </a:ext>
              </a:extLst>
            </p:cNvPr>
            <p:cNvSpPr txBox="1"/>
            <p:nvPr/>
          </p:nvSpPr>
          <p:spPr>
            <a:xfrm>
              <a:off x="2534384" y="4135926"/>
              <a:ext cx="896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6F4E6"/>
                  </a:solidFill>
                </a:rPr>
                <a:t>BCRYPT</a:t>
              </a:r>
              <a:endParaRPr lang="id-ID" dirty="0">
                <a:solidFill>
                  <a:srgbClr val="F6F4E6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FBF5057-9A8D-7D52-6D66-0E7DAB802C2F}"/>
              </a:ext>
            </a:extLst>
          </p:cNvPr>
          <p:cNvSpPr txBox="1"/>
          <p:nvPr/>
        </p:nvSpPr>
        <p:spPr>
          <a:xfrm>
            <a:off x="773952" y="5628487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POSTGRE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1C816E-5846-7FE4-E6F8-EE78A4111B70}"/>
              </a:ext>
            </a:extLst>
          </p:cNvPr>
          <p:cNvSpPr txBox="1"/>
          <p:nvPr/>
        </p:nvSpPr>
        <p:spPr>
          <a:xfrm>
            <a:off x="2244144" y="562848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JSON WEB TOKEN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E83747-5AEA-4844-60EA-8AE8DF85E688}"/>
              </a:ext>
            </a:extLst>
          </p:cNvPr>
          <p:cNvSpPr txBox="1"/>
          <p:nvPr/>
        </p:nvSpPr>
        <p:spPr>
          <a:xfrm>
            <a:off x="7206204" y="423035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AXIOS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867FB7-238D-AF43-C59A-82BCDC7D0B03}"/>
              </a:ext>
            </a:extLst>
          </p:cNvPr>
          <p:cNvSpPr txBox="1"/>
          <p:nvPr/>
        </p:nvSpPr>
        <p:spPr>
          <a:xfrm>
            <a:off x="6836879" y="5550231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SWEETALERT2</a:t>
            </a:r>
            <a:endParaRPr lang="id-ID" dirty="0">
              <a:solidFill>
                <a:srgbClr val="F6F4E6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BA4842-7AA2-D942-3DDD-C051AF3E1F1E}"/>
              </a:ext>
            </a:extLst>
          </p:cNvPr>
          <p:cNvGrpSpPr/>
          <p:nvPr/>
        </p:nvGrpSpPr>
        <p:grpSpPr>
          <a:xfrm>
            <a:off x="9376729" y="1796262"/>
            <a:ext cx="1485900" cy="1202675"/>
            <a:chOff x="8073351" y="1669820"/>
            <a:chExt cx="1485900" cy="1202675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276F1512-1600-B9FC-89A8-DF5C1398C6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511"/>
            <a:stretch/>
          </p:blipFill>
          <p:spPr bwMode="auto">
            <a:xfrm>
              <a:off x="8073351" y="1669820"/>
              <a:ext cx="1485900" cy="84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01B1AB-C1E1-3141-B8E4-D41E7B4E5F24}"/>
                </a:ext>
              </a:extLst>
            </p:cNvPr>
            <p:cNvSpPr txBox="1"/>
            <p:nvPr/>
          </p:nvSpPr>
          <p:spPr>
            <a:xfrm>
              <a:off x="8400161" y="25031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6F4E6"/>
                  </a:solidFill>
                </a:rPr>
                <a:t>REDUX</a:t>
              </a:r>
              <a:endParaRPr lang="id-ID" dirty="0">
                <a:solidFill>
                  <a:srgbClr val="F6F4E6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2F1C8F-CCB7-8810-ED8E-083824F7B1D0}"/>
              </a:ext>
            </a:extLst>
          </p:cNvPr>
          <p:cNvGrpSpPr/>
          <p:nvPr/>
        </p:nvGrpSpPr>
        <p:grpSpPr>
          <a:xfrm>
            <a:off x="6255089" y="1796419"/>
            <a:ext cx="1020023" cy="1232262"/>
            <a:chOff x="6526786" y="1418218"/>
            <a:chExt cx="1020023" cy="12322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3E18AE-6C9E-DF8D-AD86-5A4EE2FEB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257" y="1418218"/>
              <a:ext cx="914980" cy="91498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73D9092-28CB-483C-31FB-CF2AF9A77897}"/>
                </a:ext>
              </a:extLst>
            </p:cNvPr>
            <p:cNvSpPr txBox="1"/>
            <p:nvPr/>
          </p:nvSpPr>
          <p:spPr>
            <a:xfrm>
              <a:off x="6526786" y="2281148"/>
              <a:ext cx="102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6F4E6"/>
                  </a:solidFill>
                </a:rPr>
                <a:t>REACT JS</a:t>
              </a:r>
              <a:endParaRPr lang="id-ID" dirty="0">
                <a:solidFill>
                  <a:srgbClr val="F6F4E6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09E378-9D08-BFE4-ECE5-EA3BACC1120E}"/>
              </a:ext>
            </a:extLst>
          </p:cNvPr>
          <p:cNvSpPr txBox="1"/>
          <p:nvPr/>
        </p:nvSpPr>
        <p:spPr>
          <a:xfrm>
            <a:off x="9499219" y="4198400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CKEDITOR5</a:t>
            </a:r>
            <a:endParaRPr lang="id-ID" dirty="0">
              <a:solidFill>
                <a:srgbClr val="F6F4E6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55D90A-DFEF-B60D-7F37-176C3C5706AB}"/>
              </a:ext>
            </a:extLst>
          </p:cNvPr>
          <p:cNvGrpSpPr/>
          <p:nvPr/>
        </p:nvGrpSpPr>
        <p:grpSpPr>
          <a:xfrm>
            <a:off x="619032" y="2052944"/>
            <a:ext cx="1466039" cy="744193"/>
            <a:chOff x="1472718" y="1517554"/>
            <a:chExt cx="1466039" cy="7441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01ECC2-13DA-3C6D-1040-4F442AE99923}"/>
                </a:ext>
              </a:extLst>
            </p:cNvPr>
            <p:cNvSpPr txBox="1"/>
            <p:nvPr/>
          </p:nvSpPr>
          <p:spPr>
            <a:xfrm>
              <a:off x="1714578" y="1892415"/>
              <a:ext cx="982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6F4E6"/>
                  </a:solidFill>
                </a:rPr>
                <a:t>EXPRESS</a:t>
              </a:r>
              <a:endParaRPr lang="id-ID" dirty="0">
                <a:solidFill>
                  <a:srgbClr val="F6F4E6"/>
                </a:solidFill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6A3C230-81E2-62C9-3FE0-792566BD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72718" y="1517554"/>
              <a:ext cx="1466039" cy="426641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7814728F-C809-4001-9622-9F76A88E24BE}"/>
              </a:ext>
            </a:extLst>
          </p:cNvPr>
          <p:cNvSpPr/>
          <p:nvPr/>
        </p:nvSpPr>
        <p:spPr>
          <a:xfrm rot="2700000">
            <a:off x="10584060" y="-544786"/>
            <a:ext cx="2683566" cy="1706160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8E9C93-B5F3-AF26-A781-41F7EC180309}"/>
              </a:ext>
            </a:extLst>
          </p:cNvPr>
          <p:cNvCxnSpPr>
            <a:cxnSpLocks/>
          </p:cNvCxnSpPr>
          <p:nvPr/>
        </p:nvCxnSpPr>
        <p:spPr>
          <a:xfrm flipV="1">
            <a:off x="533217" y="1110609"/>
            <a:ext cx="3318186" cy="13510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419BDB-4A07-0749-2EC1-602743CE4FC4}"/>
              </a:ext>
            </a:extLst>
          </p:cNvPr>
          <p:cNvCxnSpPr>
            <a:cxnSpLocks/>
          </p:cNvCxnSpPr>
          <p:nvPr/>
        </p:nvCxnSpPr>
        <p:spPr>
          <a:xfrm flipV="1">
            <a:off x="5739125" y="1048643"/>
            <a:ext cx="5047741" cy="20552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DACD8AE-EFA5-97A7-7CCF-DE19F96C06BA}"/>
              </a:ext>
            </a:extLst>
          </p:cNvPr>
          <p:cNvSpPr txBox="1"/>
          <p:nvPr/>
        </p:nvSpPr>
        <p:spPr>
          <a:xfrm>
            <a:off x="7724083" y="2646123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TAILWIND CSS</a:t>
            </a:r>
            <a:endParaRPr lang="id-ID" dirty="0">
              <a:solidFill>
                <a:srgbClr val="F6F4E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D251CD-62BE-584E-D246-188148F8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351" y="1899589"/>
            <a:ext cx="1223606" cy="7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EF1BC-C2D9-614F-03D4-E6D5B3B57E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591" y="3429000"/>
            <a:ext cx="812471" cy="812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CDFB93-8A20-5C70-AA9A-F6DE596123CC}"/>
              </a:ext>
            </a:extLst>
          </p:cNvPr>
          <p:cNvGrpSpPr/>
          <p:nvPr/>
        </p:nvGrpSpPr>
        <p:grpSpPr>
          <a:xfrm>
            <a:off x="2200712" y="3246114"/>
            <a:ext cx="1988814" cy="1219642"/>
            <a:chOff x="3733092" y="3795382"/>
            <a:chExt cx="1988814" cy="12196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A44FCF-21D3-3C11-4905-22BC55F26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16" t="19363" r="28188" b="34857"/>
            <a:stretch/>
          </p:blipFill>
          <p:spPr>
            <a:xfrm>
              <a:off x="4320321" y="3795382"/>
              <a:ext cx="812471" cy="93860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3A03794-84EC-4347-C51C-43E47893EEF2}"/>
                </a:ext>
              </a:extLst>
            </p:cNvPr>
            <p:cNvSpPr txBox="1"/>
            <p:nvPr/>
          </p:nvSpPr>
          <p:spPr>
            <a:xfrm>
              <a:off x="3733092" y="4645692"/>
              <a:ext cx="1988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6F4E6"/>
                  </a:solidFill>
                </a:rPr>
                <a:t>FIREBASE STORAGE</a:t>
              </a:r>
              <a:endParaRPr lang="id-ID" dirty="0">
                <a:solidFill>
                  <a:srgbClr val="F6F4E6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71DDBC-665B-953C-6B28-0E35EFA2E6CC}"/>
              </a:ext>
            </a:extLst>
          </p:cNvPr>
          <p:cNvSpPr txBox="1"/>
          <p:nvPr/>
        </p:nvSpPr>
        <p:spPr>
          <a:xfrm>
            <a:off x="617476" y="2653171"/>
            <a:ext cx="1453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Backend Framework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4E5BF3-5943-F7D9-EC65-95A1577A8685}"/>
              </a:ext>
            </a:extLst>
          </p:cNvPr>
          <p:cNvSpPr txBox="1"/>
          <p:nvPr/>
        </p:nvSpPr>
        <p:spPr>
          <a:xfrm>
            <a:off x="2741330" y="2651965"/>
            <a:ext cx="85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Encryption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CB2C00-70F1-B85D-D0C8-8546B8243BEF}"/>
              </a:ext>
            </a:extLst>
          </p:cNvPr>
          <p:cNvSpPr txBox="1"/>
          <p:nvPr/>
        </p:nvSpPr>
        <p:spPr>
          <a:xfrm>
            <a:off x="1071173" y="435204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ORM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2E9060-9A92-282D-1C8E-0CED1F464FA1}"/>
              </a:ext>
            </a:extLst>
          </p:cNvPr>
          <p:cNvSpPr txBox="1"/>
          <p:nvPr/>
        </p:nvSpPr>
        <p:spPr>
          <a:xfrm>
            <a:off x="2482667" y="4314180"/>
            <a:ext cx="1423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File Storage (Image)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FD1A26-5FA3-CCC4-7CA0-FB898FEE9907}"/>
              </a:ext>
            </a:extLst>
          </p:cNvPr>
          <p:cNvSpPr txBox="1"/>
          <p:nvPr/>
        </p:nvSpPr>
        <p:spPr>
          <a:xfrm>
            <a:off x="1033391" y="5866842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DBMS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F992FB-A524-9A44-0B14-0C6452482F1A}"/>
              </a:ext>
            </a:extLst>
          </p:cNvPr>
          <p:cNvSpPr txBox="1"/>
          <p:nvPr/>
        </p:nvSpPr>
        <p:spPr>
          <a:xfrm>
            <a:off x="2895380" y="5859319"/>
            <a:ext cx="550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Token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30106F-8819-8228-EE41-BA7EB834E6F0}"/>
              </a:ext>
            </a:extLst>
          </p:cNvPr>
          <p:cNvSpPr txBox="1"/>
          <p:nvPr/>
        </p:nvSpPr>
        <p:spPr>
          <a:xfrm>
            <a:off x="6016978" y="2913197"/>
            <a:ext cx="149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Frontend Framework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980548-EDEE-8F07-C2FC-A56A077393A3}"/>
              </a:ext>
            </a:extLst>
          </p:cNvPr>
          <p:cNvSpPr txBox="1"/>
          <p:nvPr/>
        </p:nvSpPr>
        <p:spPr>
          <a:xfrm>
            <a:off x="8173308" y="2903009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Styling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73CE75-57C2-310E-AC65-C5C3A1725A5B}"/>
              </a:ext>
            </a:extLst>
          </p:cNvPr>
          <p:cNvSpPr txBox="1"/>
          <p:nvPr/>
        </p:nvSpPr>
        <p:spPr>
          <a:xfrm>
            <a:off x="9431637" y="2892567"/>
            <a:ext cx="137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State Management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11FAA6-2630-07F7-7525-C77BAA627835}"/>
              </a:ext>
            </a:extLst>
          </p:cNvPr>
          <p:cNvSpPr txBox="1"/>
          <p:nvPr/>
        </p:nvSpPr>
        <p:spPr>
          <a:xfrm>
            <a:off x="7055874" y="4480223"/>
            <a:ext cx="1054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HTTP Request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1A8EB4-3981-A270-22A5-78939C374254}"/>
              </a:ext>
            </a:extLst>
          </p:cNvPr>
          <p:cNvSpPr txBox="1"/>
          <p:nvPr/>
        </p:nvSpPr>
        <p:spPr>
          <a:xfrm>
            <a:off x="9545641" y="4472275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Rich Text Editor</a:t>
            </a:r>
            <a:endParaRPr lang="id-ID" sz="1200" dirty="0">
              <a:solidFill>
                <a:srgbClr val="F58F7C"/>
              </a:solidFill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86FB66B-8A63-2D6D-4CEE-A2D2A79D2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073" y="4850226"/>
            <a:ext cx="1940326" cy="9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2AB2B9A-F9A6-D9E8-B339-E8155D18B745}"/>
              </a:ext>
            </a:extLst>
          </p:cNvPr>
          <p:cNvSpPr txBox="1"/>
          <p:nvPr/>
        </p:nvSpPr>
        <p:spPr>
          <a:xfrm>
            <a:off x="9734912" y="55322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STRIPE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212C66-77B7-331E-5484-440E19C93868}"/>
              </a:ext>
            </a:extLst>
          </p:cNvPr>
          <p:cNvSpPr txBox="1"/>
          <p:nvPr/>
        </p:nvSpPr>
        <p:spPr>
          <a:xfrm>
            <a:off x="7184883" y="5825650"/>
            <a:ext cx="92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Popup Alert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3E6A49-A497-1783-61FE-A79BAE3CBFD2}"/>
              </a:ext>
            </a:extLst>
          </p:cNvPr>
          <p:cNvSpPr txBox="1"/>
          <p:nvPr/>
        </p:nvSpPr>
        <p:spPr>
          <a:xfrm>
            <a:off x="9753838" y="5809357"/>
            <a:ext cx="731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Payment</a:t>
            </a:r>
            <a:endParaRPr lang="id-ID" sz="1200" dirty="0">
              <a:solidFill>
                <a:srgbClr val="F58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3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A58460-D3C3-636F-9907-9B9F6A56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128126"/>
              </p:ext>
            </p:extLst>
          </p:nvPr>
        </p:nvGraphicFramePr>
        <p:xfrm>
          <a:off x="838200" y="2921184"/>
          <a:ext cx="10515600" cy="2636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3630">
                  <a:extLst>
                    <a:ext uri="{9D8B030D-6E8A-4147-A177-3AD203B41FA5}">
                      <a16:colId xmlns:a16="http://schemas.microsoft.com/office/drawing/2014/main" val="4058718106"/>
                    </a:ext>
                  </a:extLst>
                </a:gridCol>
                <a:gridCol w="938676">
                  <a:extLst>
                    <a:ext uri="{9D8B030D-6E8A-4147-A177-3AD203B41FA5}">
                      <a16:colId xmlns:a16="http://schemas.microsoft.com/office/drawing/2014/main" val="1028906043"/>
                    </a:ext>
                  </a:extLst>
                </a:gridCol>
                <a:gridCol w="3811349">
                  <a:extLst>
                    <a:ext uri="{9D8B030D-6E8A-4147-A177-3AD203B41FA5}">
                      <a16:colId xmlns:a16="http://schemas.microsoft.com/office/drawing/2014/main" val="2956810065"/>
                    </a:ext>
                  </a:extLst>
                </a:gridCol>
                <a:gridCol w="5211945">
                  <a:extLst>
                    <a:ext uri="{9D8B030D-6E8A-4147-A177-3AD203B41FA5}">
                      <a16:colId xmlns:a16="http://schemas.microsoft.com/office/drawing/2014/main" val="152386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No.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  <a:endParaRPr lang="id-ID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Endpoint</a:t>
                      </a:r>
                      <a:endParaRPr lang="id-ID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Keterangan</a:t>
                      </a:r>
                      <a:endParaRPr lang="id-ID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3770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semua </a:t>
                      </a: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user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8064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POST 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/register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Membuat akun baru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066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POST 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Login</a:t>
                      </a: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website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70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PUT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Mengubah data </a:t>
                      </a: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user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sv-S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berdasarkan access token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9996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informasi user berdasarkan access token</a:t>
                      </a:r>
                      <a:endParaRPr lang="sv-S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982912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6AB20F5-ACF9-F221-ECDA-0C0B32439D76}"/>
              </a:ext>
            </a:extLst>
          </p:cNvPr>
          <p:cNvSpPr txBox="1">
            <a:spLocks/>
          </p:cNvSpPr>
          <p:nvPr/>
        </p:nvSpPr>
        <p:spPr>
          <a:xfrm>
            <a:off x="838200" y="180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58F7C"/>
                </a:solidFill>
              </a:rPr>
              <a:t>User</a:t>
            </a:r>
            <a:r>
              <a:rPr lang="id-ID" dirty="0">
                <a:solidFill>
                  <a:srgbClr val="F58F7C"/>
                </a:solidFill>
              </a:rPr>
              <a:t> </a:t>
            </a:r>
            <a:r>
              <a:rPr lang="en-US" dirty="0">
                <a:solidFill>
                  <a:srgbClr val="F58F7C"/>
                </a:solidFill>
              </a:rPr>
              <a:t>Endpoint</a:t>
            </a:r>
            <a:r>
              <a:rPr lang="id-ID" dirty="0">
                <a:solidFill>
                  <a:srgbClr val="F58F7C"/>
                </a:solidFill>
              </a:rPr>
              <a:t>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9F46B7-10E9-0D53-2E80-D5AC08BF9F0B}"/>
              </a:ext>
            </a:extLst>
          </p:cNvPr>
          <p:cNvSpPr txBox="1">
            <a:spLocks/>
          </p:cNvSpPr>
          <p:nvPr/>
        </p:nvSpPr>
        <p:spPr>
          <a:xfrm>
            <a:off x="310869" y="297691"/>
            <a:ext cx="26993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58F7C"/>
                </a:solidFill>
              </a:rPr>
              <a:t>BACKEND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4D1F3-2147-3A32-16AD-A01A98A6F360}"/>
              </a:ext>
            </a:extLst>
          </p:cNvPr>
          <p:cNvSpPr/>
          <p:nvPr/>
        </p:nvSpPr>
        <p:spPr>
          <a:xfrm>
            <a:off x="399647" y="1330776"/>
            <a:ext cx="2505923" cy="86963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590428-1FE5-20E9-3B7C-DC4FB77ECB77}"/>
              </a:ext>
            </a:extLst>
          </p:cNvPr>
          <p:cNvSpPr/>
          <p:nvPr/>
        </p:nvSpPr>
        <p:spPr>
          <a:xfrm>
            <a:off x="9932343" y="-2389243"/>
            <a:ext cx="3720019" cy="3720019"/>
          </a:xfrm>
          <a:prstGeom prst="ellipse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665A83-D4E4-73FA-A89B-2B38FA9C903C}"/>
              </a:ext>
            </a:extLst>
          </p:cNvPr>
          <p:cNvSpPr/>
          <p:nvPr/>
        </p:nvSpPr>
        <p:spPr>
          <a:xfrm>
            <a:off x="10041818" y="-2279768"/>
            <a:ext cx="3501067" cy="3501067"/>
          </a:xfrm>
          <a:prstGeom prst="ellipse">
            <a:avLst/>
          </a:prstGeom>
          <a:noFill/>
          <a:ln w="76200">
            <a:solidFill>
              <a:srgbClr val="2E3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413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AE12-654E-4354-62B6-467A4A79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Product</a:t>
            </a:r>
            <a:r>
              <a:rPr lang="id-ID" dirty="0">
                <a:solidFill>
                  <a:srgbClr val="F58F7C"/>
                </a:solidFill>
              </a:rPr>
              <a:t> </a:t>
            </a:r>
            <a:r>
              <a:rPr lang="en-US" dirty="0">
                <a:solidFill>
                  <a:srgbClr val="F58F7C"/>
                </a:solidFill>
              </a:rPr>
              <a:t>Endpoint</a:t>
            </a:r>
            <a:r>
              <a:rPr lang="id-ID" dirty="0">
                <a:solidFill>
                  <a:srgbClr val="F58F7C"/>
                </a:solidFill>
              </a:rPr>
              <a:t>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8BEB1-2C5C-B060-B5F8-F7B5CE49C643}"/>
              </a:ext>
            </a:extLst>
          </p:cNvPr>
          <p:cNvSpPr/>
          <p:nvPr/>
        </p:nvSpPr>
        <p:spPr>
          <a:xfrm rot="19888465">
            <a:off x="8101489" y="5485338"/>
            <a:ext cx="5347509" cy="3142364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1B2656-CDD5-32B7-1366-E284B550B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082645"/>
              </p:ext>
            </p:extLst>
          </p:nvPr>
        </p:nvGraphicFramePr>
        <p:xfrm>
          <a:off x="838200" y="1825625"/>
          <a:ext cx="10515600" cy="2138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1722">
                  <a:extLst>
                    <a:ext uri="{9D8B030D-6E8A-4147-A177-3AD203B41FA5}">
                      <a16:colId xmlns:a16="http://schemas.microsoft.com/office/drawing/2014/main" val="1296557405"/>
                    </a:ext>
                  </a:extLst>
                </a:gridCol>
                <a:gridCol w="1229990">
                  <a:extLst>
                    <a:ext uri="{9D8B030D-6E8A-4147-A177-3AD203B41FA5}">
                      <a16:colId xmlns:a16="http://schemas.microsoft.com/office/drawing/2014/main" val="3823797247"/>
                    </a:ext>
                  </a:extLst>
                </a:gridCol>
                <a:gridCol w="4437460">
                  <a:extLst>
                    <a:ext uri="{9D8B030D-6E8A-4147-A177-3AD203B41FA5}">
                      <a16:colId xmlns:a16="http://schemas.microsoft.com/office/drawing/2014/main" val="3633351604"/>
                    </a:ext>
                  </a:extLst>
                </a:gridCol>
                <a:gridCol w="4286428">
                  <a:extLst>
                    <a:ext uri="{9D8B030D-6E8A-4147-A177-3AD203B41FA5}">
                      <a16:colId xmlns:a16="http://schemas.microsoft.com/office/drawing/2014/main" val="3975719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9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400" b="1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products</a:t>
                      </a:r>
                      <a:endParaRPr lang="id-ID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semua produk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43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POST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4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products</a:t>
                      </a:r>
                      <a:endParaRPr lang="id-ID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Memasuk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</a:t>
                      </a: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</a:t>
                      </a: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data produk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199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PUT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4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products</a:t>
                      </a:r>
                      <a:r>
                        <a:rPr lang="id-ID" sz="14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/:</a:t>
                      </a:r>
                      <a:r>
                        <a:rPr lang="id-ID" sz="14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en-US" sz="14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_product</a:t>
                      </a:r>
                      <a:endParaRPr lang="id-ID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Mengubah data produk </a:t>
                      </a:r>
                      <a:r>
                        <a:rPr lang="id-ID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berdasarkan </a:t>
                      </a:r>
                      <a:r>
                        <a:rPr lang="id-ID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8667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4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products</a:t>
                      </a:r>
                      <a:r>
                        <a:rPr lang="id-ID" sz="14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/:</a:t>
                      </a:r>
                      <a:r>
                        <a:rPr lang="id-ID" sz="14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en-US" sz="14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_product</a:t>
                      </a:r>
                      <a:endParaRPr lang="id-ID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informasi produk berdasarkan </a:t>
                      </a: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53800867"/>
                  </a:ext>
                </a:extLst>
              </a:tr>
            </a:tbl>
          </a:graphicData>
        </a:graphic>
      </p:graphicFrame>
      <p:pic>
        <p:nvPicPr>
          <p:cNvPr id="2050" name="Picture 2" descr="SIMPKB Docs">
            <a:extLst>
              <a:ext uri="{FF2B5EF4-FFF2-40B4-BE49-F238E27FC236}">
                <a16:creationId xmlns:a16="http://schemas.microsoft.com/office/drawing/2014/main" id="{18C7F32D-52EA-BBC4-FA14-FF1DFC9F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27" y="4674472"/>
            <a:ext cx="2984111" cy="173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1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507616-251D-6E8D-D3C7-5C7124F3D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48249"/>
              </p:ext>
            </p:extLst>
          </p:nvPr>
        </p:nvGraphicFramePr>
        <p:xfrm>
          <a:off x="838200" y="1825625"/>
          <a:ext cx="10515600" cy="34874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1262">
                  <a:extLst>
                    <a:ext uri="{9D8B030D-6E8A-4147-A177-3AD203B41FA5}">
                      <a16:colId xmlns:a16="http://schemas.microsoft.com/office/drawing/2014/main" val="3911607198"/>
                    </a:ext>
                  </a:extLst>
                </a:gridCol>
                <a:gridCol w="962952">
                  <a:extLst>
                    <a:ext uri="{9D8B030D-6E8A-4147-A177-3AD203B41FA5}">
                      <a16:colId xmlns:a16="http://schemas.microsoft.com/office/drawing/2014/main" val="3691087908"/>
                    </a:ext>
                  </a:extLst>
                </a:gridCol>
                <a:gridCol w="4612460">
                  <a:extLst>
                    <a:ext uri="{9D8B030D-6E8A-4147-A177-3AD203B41FA5}">
                      <a16:colId xmlns:a16="http://schemas.microsoft.com/office/drawing/2014/main" val="3817346258"/>
                    </a:ext>
                  </a:extLst>
                </a:gridCol>
                <a:gridCol w="4418926">
                  <a:extLst>
                    <a:ext uri="{9D8B030D-6E8A-4147-A177-3AD203B41FA5}">
                      <a16:colId xmlns:a16="http://schemas.microsoft.com/office/drawing/2014/main" val="139162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6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400" b="1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carts</a:t>
                      </a: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/all</a:t>
                      </a:r>
                      <a:endParaRPr lang="id-ID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semua </a:t>
                      </a: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carts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95185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4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carts</a:t>
                      </a:r>
                      <a:endParaRPr lang="id-ID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cart yang berisikan lineitems berdasarkan user id (access_token) di headers</a:t>
                      </a:r>
                      <a:endParaRPr lang="sv-S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7689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POST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4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carts</a:t>
                      </a:r>
                      <a:r>
                        <a:rPr lang="id-ID" sz="14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4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endParaRPr lang="id-ID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Menambah produk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(line item)</a:t>
                      </a: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ke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dalam</a:t>
                      </a: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cart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keranjang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29523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POST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4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carts</a:t>
                      </a:r>
                      <a:r>
                        <a:rPr lang="id-ID" sz="14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4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checkout</a:t>
                      </a:r>
                      <a:endParaRPr lang="id-ID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Checkout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semua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barang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di cart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kalkulasi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diskon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pajak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dan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jumlah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harga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di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tabel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order</a:t>
                      </a:r>
                      <a:endParaRPr lang="id-ID" sz="14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7540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5.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DELETE</a:t>
                      </a:r>
                      <a:endParaRPr lang="id-ID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carts</a:t>
                      </a:r>
                      <a:r>
                        <a:rPr lang="id-ID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id-ID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id_lineItems</a:t>
                      </a:r>
                      <a:endParaRPr lang="id-ID" sz="14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Hapus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lineitems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berdasarkan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id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5684659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8D68CCB-5239-0BF2-0CD7-BAA4DDC0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Carts Endpoints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AC1E6-0244-E230-E880-678C31559154}"/>
              </a:ext>
            </a:extLst>
          </p:cNvPr>
          <p:cNvSpPr/>
          <p:nvPr/>
        </p:nvSpPr>
        <p:spPr>
          <a:xfrm>
            <a:off x="0" y="5902156"/>
            <a:ext cx="12192000" cy="128002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208B74-9A34-ECE5-05E3-87F5ADFEACBF}"/>
              </a:ext>
            </a:extLst>
          </p:cNvPr>
          <p:cNvSpPr/>
          <p:nvPr/>
        </p:nvSpPr>
        <p:spPr>
          <a:xfrm>
            <a:off x="0" y="6175937"/>
            <a:ext cx="12192000" cy="316938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732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7168</TotalTime>
  <Words>468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Apa itu        ?</vt:lpstr>
      <vt:lpstr>Mengapa        ?</vt:lpstr>
      <vt:lpstr>Siapa yang menjadi user dan  Kapan user membutuhkan         ? </vt:lpstr>
      <vt:lpstr>Entity Relationship Diagram</vt:lpstr>
      <vt:lpstr>TECH STACK</vt:lpstr>
      <vt:lpstr>PowerPoint Presentation</vt:lpstr>
      <vt:lpstr>Product Endpoints</vt:lpstr>
      <vt:lpstr>Carts Endpoints</vt:lpstr>
      <vt:lpstr>Order Endpoints</vt:lpstr>
      <vt:lpstr>Demo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Codigram</dc:title>
  <dc:creator>Fathur</dc:creator>
  <cp:lastModifiedBy>Fathur</cp:lastModifiedBy>
  <cp:revision>23</cp:revision>
  <dcterms:created xsi:type="dcterms:W3CDTF">2022-05-23T08:33:29Z</dcterms:created>
  <dcterms:modified xsi:type="dcterms:W3CDTF">2022-07-10T09:37:33Z</dcterms:modified>
</cp:coreProperties>
</file>