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17" Target="../media/image35.png" Type="http://schemas.openxmlformats.org/officeDocument/2006/relationships/image"/><Relationship Id="rId18" Target="../media/image36.png" Type="http://schemas.openxmlformats.org/officeDocument/2006/relationships/image"/><Relationship Id="rId19" Target="../media/image37.png" Type="http://schemas.openxmlformats.org/officeDocument/2006/relationships/image"/><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https://www.kaggle.com/datasets/johnsmith88/heart-disease-dataset"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Project presentation</a:t>
            </a:r>
          </a:p>
        </p:txBody>
      </p:sp>
      <p:sp>
        <p:nvSpPr>
          <p:cNvPr name="TextBox 18" id="18"/>
          <p:cNvSpPr txBox="true"/>
          <p:nvPr/>
        </p:nvSpPr>
        <p:spPr>
          <a:xfrm rot="0">
            <a:off x="4120206" y="6624033"/>
            <a:ext cx="10047588"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Fathur Imam Mujaddid</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068275" y="1323876"/>
            <a:ext cx="1415145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Challenges Faced and Learnings</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1280812" y="2547521"/>
            <a:ext cx="15640455" cy="3158674"/>
          </a:xfrm>
          <a:prstGeom prst="rect">
            <a:avLst/>
          </a:prstGeom>
        </p:spPr>
        <p:txBody>
          <a:bodyPr anchor="t" rtlCol="false" tIns="0" lIns="0" bIns="0" rIns="0">
            <a:spAutoFit/>
          </a:bodyPr>
          <a:lstStyle/>
          <a:p>
            <a:pPr algn="just">
              <a:lnSpc>
                <a:spcPts val="2824"/>
              </a:lnSpc>
              <a:spcBef>
                <a:spcPct val="0"/>
              </a:spcBef>
            </a:pPr>
            <a:r>
              <a:rPr lang="en-US" b="true" sz="2017">
                <a:solidFill>
                  <a:srgbClr val="000000"/>
                </a:solidFill>
                <a:latin typeface="DM Sans Bold"/>
                <a:ea typeface="DM Sans Bold"/>
                <a:cs typeface="DM Sans Bold"/>
                <a:sym typeface="DM Sans Bold"/>
              </a:rPr>
              <a:t>Challenges:</a:t>
            </a:r>
          </a:p>
          <a:p>
            <a:pPr algn="just">
              <a:lnSpc>
                <a:spcPts val="2824"/>
              </a:lnSpc>
              <a:spcBef>
                <a:spcPct val="0"/>
              </a:spcBef>
            </a:pPr>
          </a:p>
          <a:p>
            <a:pPr algn="just" marL="435635" indent="-217817" lvl="1">
              <a:lnSpc>
                <a:spcPts val="2824"/>
              </a:lnSpc>
              <a:buFont typeface="Arial"/>
              <a:buChar char="•"/>
            </a:pPr>
            <a:r>
              <a:rPr lang="en-US" sz="2017">
                <a:solidFill>
                  <a:srgbClr val="000000"/>
                </a:solidFill>
                <a:latin typeface="DM Sans"/>
                <a:ea typeface="DM Sans"/>
                <a:cs typeface="DM Sans"/>
                <a:sym typeface="DM Sans"/>
              </a:rPr>
              <a:t>Data Limitation for Diabetes Prediction: The dataset for diabetes prediction was limited in size, making it difficult to train a highly accurate model. This required careful feature selection and data balancing techniques to avoid overfitting.</a:t>
            </a:r>
          </a:p>
          <a:p>
            <a:pPr algn="just" marL="435635" indent="-217817" lvl="1">
              <a:lnSpc>
                <a:spcPts val="2824"/>
              </a:lnSpc>
              <a:buFont typeface="Arial"/>
              <a:buChar char="•"/>
            </a:pPr>
            <a:r>
              <a:rPr lang="en-US" sz="2017">
                <a:solidFill>
                  <a:srgbClr val="000000"/>
                </a:solidFill>
                <a:latin typeface="DM Sans"/>
                <a:ea typeface="DM Sans"/>
                <a:cs typeface="DM Sans"/>
                <a:sym typeface="DM Sans"/>
              </a:rPr>
              <a:t>High Computational Requirements for Image Data: Processing large image datasets, such as X-rays, requires significant GPU power. The dataset size (around 45 GB) presented a challenge due to hardware limitations, necessitating optimization techniques.</a:t>
            </a:r>
          </a:p>
          <a:p>
            <a:pPr algn="just" marL="435635" indent="-217817" lvl="1">
              <a:lnSpc>
                <a:spcPts val="2824"/>
              </a:lnSpc>
              <a:buFont typeface="Arial"/>
              <a:buChar char="•"/>
            </a:pPr>
            <a:r>
              <a:rPr lang="en-US" sz="2017">
                <a:solidFill>
                  <a:srgbClr val="000000"/>
                </a:solidFill>
                <a:latin typeface="DM Sans"/>
                <a:ea typeface="DM Sans"/>
                <a:cs typeface="DM Sans"/>
                <a:sym typeface="DM Sans"/>
              </a:rPr>
              <a:t>Initial Plan for Multi-Disease Classification: Initially, the goal was to classify around 15 diseases from the X-ray data. However, due to the dataset's size and computational constraints, the focus was narrowed down to pneumonia classification only.</a:t>
            </a:r>
          </a:p>
        </p:txBody>
      </p:sp>
      <p:sp>
        <p:nvSpPr>
          <p:cNvPr name="TextBox 18" id="18"/>
          <p:cNvSpPr txBox="true"/>
          <p:nvPr/>
        </p:nvSpPr>
        <p:spPr>
          <a:xfrm rot="0">
            <a:off x="1280812" y="6706320"/>
            <a:ext cx="13213960" cy="1122294"/>
          </a:xfrm>
          <a:prstGeom prst="rect">
            <a:avLst/>
          </a:prstGeom>
        </p:spPr>
        <p:txBody>
          <a:bodyPr anchor="t" rtlCol="false" tIns="0" lIns="0" bIns="0" rIns="0">
            <a:spAutoFit/>
          </a:bodyPr>
          <a:lstStyle/>
          <a:p>
            <a:pPr algn="just">
              <a:lnSpc>
                <a:spcPts val="3018"/>
              </a:lnSpc>
              <a:spcBef>
                <a:spcPct val="0"/>
              </a:spcBef>
            </a:pPr>
            <a:r>
              <a:rPr lang="en-US" b="true" sz="2155">
                <a:solidFill>
                  <a:srgbClr val="000000"/>
                </a:solidFill>
                <a:latin typeface="DM Sans Bold"/>
                <a:ea typeface="DM Sans Bold"/>
                <a:cs typeface="DM Sans Bold"/>
                <a:sym typeface="DM Sans Bold"/>
              </a:rPr>
              <a:t>Learnings: </a:t>
            </a:r>
          </a:p>
          <a:p>
            <a:pPr algn="just">
              <a:lnSpc>
                <a:spcPts val="3018"/>
              </a:lnSpc>
              <a:spcBef>
                <a:spcPct val="0"/>
              </a:spcBef>
            </a:pPr>
          </a:p>
          <a:p>
            <a:pPr algn="just" marL="465462" indent="-232731" lvl="1">
              <a:lnSpc>
                <a:spcPts val="3018"/>
              </a:lnSpc>
              <a:buFont typeface="Arial"/>
              <a:buChar char="•"/>
            </a:pPr>
            <a:r>
              <a:rPr lang="en-US" sz="2155">
                <a:solidFill>
                  <a:srgbClr val="000000"/>
                </a:solidFill>
                <a:latin typeface="DM Sans"/>
                <a:ea typeface="DM Sans"/>
                <a:cs typeface="DM Sans"/>
                <a:sym typeface="DM Sans"/>
              </a:rPr>
              <a:t>The importance of good data preprocessing and selecting a model appropriate for the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482095" y="56831"/>
            <a:ext cx="11434269" cy="2134239"/>
          </a:xfrm>
          <a:prstGeom prst="rect">
            <a:avLst/>
          </a:prstGeom>
        </p:spPr>
        <p:txBody>
          <a:bodyPr anchor="t" rtlCol="false" tIns="0" lIns="0" bIns="0" rIns="0">
            <a:spAutoFit/>
          </a:bodyPr>
          <a:lstStyle/>
          <a:p>
            <a:pPr algn="l">
              <a:lnSpc>
                <a:spcPts val="8245"/>
              </a:lnSpc>
            </a:pPr>
            <a:r>
              <a:rPr lang="en-US" sz="8500" b="true">
                <a:solidFill>
                  <a:srgbClr val="000000"/>
                </a:solidFill>
                <a:latin typeface="DM Sans Bold"/>
                <a:ea typeface="DM Sans Bold"/>
                <a:cs typeface="DM Sans Bold"/>
                <a:sym typeface="DM Sans Bold"/>
              </a:rPr>
              <a:t>Suggestions for Future Improvements</a:t>
            </a:r>
          </a:p>
        </p:txBody>
      </p:sp>
      <p:sp>
        <p:nvSpPr>
          <p:cNvPr name="TextBox 6" id="6"/>
          <p:cNvSpPr txBox="true"/>
          <p:nvPr/>
        </p:nvSpPr>
        <p:spPr>
          <a:xfrm rot="0">
            <a:off x="7284890" y="2547179"/>
            <a:ext cx="10631474" cy="7309485"/>
          </a:xfrm>
          <a:prstGeom prst="rect">
            <a:avLst/>
          </a:prstGeom>
        </p:spPr>
        <p:txBody>
          <a:bodyPr anchor="t" rtlCol="false" tIns="0" lIns="0" bIns="0" rIns="0">
            <a:spAutoFit/>
          </a:bodyPr>
          <a:lstStyle/>
          <a:p>
            <a:pPr algn="just">
              <a:lnSpc>
                <a:spcPts val="2430"/>
              </a:lnSpc>
              <a:spcBef>
                <a:spcPct val="0"/>
              </a:spcBef>
            </a:pPr>
            <a:r>
              <a:rPr lang="en-US" b="true" sz="1800" spc="107">
                <a:solidFill>
                  <a:srgbClr val="000000"/>
                </a:solidFill>
                <a:latin typeface="DM Sans Bold"/>
                <a:ea typeface="DM Sans Bold"/>
                <a:cs typeface="DM Sans Bold"/>
                <a:sym typeface="DM Sans Bold"/>
              </a:rPr>
              <a:t>M</a:t>
            </a:r>
            <a:r>
              <a:rPr lang="en-US" b="true" sz="1800" spc="107" u="none">
                <a:solidFill>
                  <a:srgbClr val="000000"/>
                </a:solidFill>
                <a:latin typeface="DM Sans Bold"/>
                <a:ea typeface="DM Sans Bold"/>
                <a:cs typeface="DM Sans Bold"/>
                <a:sym typeface="DM Sans Bold"/>
              </a:rPr>
              <a:t>odel Enhancements:</a:t>
            </a:r>
          </a:p>
          <a:p>
            <a:pPr algn="just"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Transfer Learning for X-ray Classification: To improve pneumonia detection, applying transfer learning from pre-trained models on larger medical datasets could lead to better performance without requiring extensive computational resources.</a:t>
            </a:r>
          </a:p>
          <a:p>
            <a:pPr algn="just">
              <a:lnSpc>
                <a:spcPts val="2430"/>
              </a:lnSpc>
              <a:spcBef>
                <a:spcPct val="0"/>
              </a:spcBef>
            </a:pPr>
            <a:r>
              <a:rPr lang="en-US" b="true" sz="1800" spc="107" u="none">
                <a:solidFill>
                  <a:srgbClr val="000000"/>
                </a:solidFill>
                <a:latin typeface="DM Sans Bold"/>
                <a:ea typeface="DM Sans Bold"/>
                <a:cs typeface="DM Sans Bold"/>
                <a:sym typeface="DM Sans Bold"/>
              </a:rPr>
              <a:t>Expansion to Other Diseases:</a:t>
            </a:r>
          </a:p>
          <a:p>
            <a:pPr algn="just"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Multi-Disease X-ray Classification: Revisiting the original plan to classify 15 diseases from the X-ray dataset could be a major future improvement. Using advanced models like DenseNet or EfficientNet could handle the complexity of multiple disease classification while maintaining accuracy.</a:t>
            </a:r>
          </a:p>
          <a:p>
            <a:pPr algn="just"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Disease Types to Include:</a:t>
            </a:r>
          </a:p>
          <a:p>
            <a:pPr algn="just"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Tuberculosis: A major respiratory disease detectable through X-ray images.</a:t>
            </a:r>
          </a:p>
          <a:p>
            <a:pPr algn="just"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COVID-19: Adding the capability to identify COVID-19 pneumonia could be valuable, especially with available pandemic data.</a:t>
            </a:r>
          </a:p>
          <a:p>
            <a:pPr algn="just"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Lung Cancer: Expanding to detect early signs of lung cancer would increase the model’s utility in critical diagnoses.</a:t>
            </a:r>
          </a:p>
          <a:p>
            <a:pPr algn="just"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Emphysema and other chronic respiratory conditions.</a:t>
            </a:r>
          </a:p>
          <a:p>
            <a:pPr algn="just">
              <a:lnSpc>
                <a:spcPts val="2430"/>
              </a:lnSpc>
              <a:spcBef>
                <a:spcPct val="0"/>
              </a:spcBef>
            </a:pPr>
            <a:r>
              <a:rPr lang="en-US" b="true" sz="1800" spc="107" u="none">
                <a:solidFill>
                  <a:srgbClr val="000000"/>
                </a:solidFill>
                <a:latin typeface="DM Sans Bold"/>
                <a:ea typeface="DM Sans Bold"/>
                <a:cs typeface="DM Sans Bold"/>
                <a:sym typeface="DM Sans Bold"/>
              </a:rPr>
              <a:t>Real-World Application:</a:t>
            </a:r>
          </a:p>
          <a:p>
            <a:pPr algn="just"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Web or Mobile Application: Developing a user-friendly platform where healthcare providers can upload patient data or X-ray images for real-time predictions would make the model more accessible in clinical settings.</a:t>
            </a:r>
          </a:p>
          <a:p>
            <a:pPr algn="just"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Cloud Computing for Scalability: Leveraging cloud-based GPUs (e.g., AWS, Google Cloud) could allow the model to scale up and handle larger datasets for multi-disease predictions.</a:t>
            </a:r>
          </a:p>
          <a:p>
            <a:pPr algn="just" marL="0" indent="0" lvl="0">
              <a:lnSpc>
                <a:spcPts val="243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702248"/>
            <a:ext cx="11378817"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Demo of the Model</a:t>
            </a:r>
          </a:p>
        </p:txBody>
      </p:sp>
      <p:sp>
        <p:nvSpPr>
          <p:cNvPr name="TextBox 6" id="6"/>
          <p:cNvSpPr txBox="true"/>
          <p:nvPr/>
        </p:nvSpPr>
        <p:spPr>
          <a:xfrm rot="0">
            <a:off x="1028700" y="2400963"/>
            <a:ext cx="8753347" cy="99060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Demo link:</a:t>
            </a:r>
          </a:p>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https://huggingface.co/spaces/fathurim/Multiple_Disease_Prediction_System_streamlit</a:t>
            </a:r>
          </a:p>
        </p:txBody>
      </p:sp>
      <p:sp>
        <p:nvSpPr>
          <p:cNvPr name="TextBox 7" id="7"/>
          <p:cNvSpPr txBox="true"/>
          <p:nvPr/>
        </p:nvSpPr>
        <p:spPr>
          <a:xfrm rot="0">
            <a:off x="1028700" y="4633912"/>
            <a:ext cx="8753347" cy="99060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Drive link:</a:t>
            </a:r>
          </a:p>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https://drive.google.com/drive/folders/1-H36zp9flkMVhLKMFTbz1D6w9ooz7tJH?usp=sharing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51560"/>
            <a:ext cx="18288000" cy="8206740"/>
          </a:xfrm>
          <a:custGeom>
            <a:avLst/>
            <a:gdLst/>
            <a:ahLst/>
            <a:cxnLst/>
            <a:rect r="r" b="b" t="t" l="l"/>
            <a:pathLst>
              <a:path h="8206740" w="18288000">
                <a:moveTo>
                  <a:pt x="0" y="0"/>
                </a:moveTo>
                <a:lnTo>
                  <a:pt x="18288000" y="0"/>
                </a:lnTo>
                <a:lnTo>
                  <a:pt x="18288000" y="8206740"/>
                </a:lnTo>
                <a:lnTo>
                  <a:pt x="0" y="8206740"/>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94360"/>
            <a:ext cx="18288000" cy="9098280"/>
          </a:xfrm>
          <a:custGeom>
            <a:avLst/>
            <a:gdLst/>
            <a:ahLst/>
            <a:cxnLst/>
            <a:rect r="r" b="b" t="t" l="l"/>
            <a:pathLst>
              <a:path h="9098280" w="18288000">
                <a:moveTo>
                  <a:pt x="0" y="0"/>
                </a:moveTo>
                <a:lnTo>
                  <a:pt x="18288000" y="0"/>
                </a:lnTo>
                <a:lnTo>
                  <a:pt x="18288000" y="9098280"/>
                </a:lnTo>
                <a:lnTo>
                  <a:pt x="0" y="9098280"/>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17773" y="0"/>
            <a:ext cx="10800000" cy="10287000"/>
          </a:xfrm>
          <a:custGeom>
            <a:avLst/>
            <a:gdLst/>
            <a:ahLst/>
            <a:cxnLst/>
            <a:rect r="r" b="b" t="t" l="l"/>
            <a:pathLst>
              <a:path h="10287000" w="10800000">
                <a:moveTo>
                  <a:pt x="0" y="0"/>
                </a:moveTo>
                <a:lnTo>
                  <a:pt x="10800000" y="0"/>
                </a:lnTo>
                <a:lnTo>
                  <a:pt x="10800000" y="10287000"/>
                </a:lnTo>
                <a:lnTo>
                  <a:pt x="0" y="1028700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504950" y="4807557"/>
            <a:ext cx="8739441" cy="3009425"/>
          </a:xfrm>
          <a:prstGeom prst="rect">
            <a:avLst/>
          </a:prstGeom>
        </p:spPr>
        <p:txBody>
          <a:bodyPr anchor="t" rtlCol="false" tIns="0" lIns="0" bIns="0" rIns="0">
            <a:spAutoFit/>
          </a:bodyPr>
          <a:lstStyle/>
          <a:p>
            <a:pPr algn="l" marL="489607" indent="-244804" lvl="1">
              <a:lnSpc>
                <a:spcPts val="3061"/>
              </a:lnSpc>
              <a:spcBef>
                <a:spcPct val="0"/>
              </a:spcBef>
              <a:buFont typeface="Arial"/>
              <a:buChar char="•"/>
            </a:pPr>
            <a:r>
              <a:rPr lang="en-US" sz="2267" spc="136">
                <a:solidFill>
                  <a:srgbClr val="000000"/>
                </a:solidFill>
                <a:latin typeface="DM Sans"/>
                <a:ea typeface="DM Sans"/>
                <a:cs typeface="DM Sans"/>
                <a:sym typeface="DM Sans"/>
              </a:rPr>
              <a:t>Obj</a:t>
            </a:r>
            <a:r>
              <a:rPr lang="en-US" sz="2267" spc="136" u="none">
                <a:solidFill>
                  <a:srgbClr val="000000"/>
                </a:solidFill>
                <a:latin typeface="DM Sans"/>
                <a:ea typeface="DM Sans"/>
                <a:cs typeface="DM Sans"/>
                <a:sym typeface="DM Sans"/>
              </a:rPr>
              <a:t>ective: To develop an accurate disease prediction system to assist in early diagnosis and health management.</a:t>
            </a:r>
          </a:p>
          <a:p>
            <a:pPr algn="l">
              <a:lnSpc>
                <a:spcPts val="3061"/>
              </a:lnSpc>
              <a:spcBef>
                <a:spcPct val="0"/>
              </a:spcBef>
            </a:pPr>
          </a:p>
          <a:p>
            <a:pPr algn="l" marL="489607" indent="-244804" lvl="1">
              <a:lnSpc>
                <a:spcPts val="3061"/>
              </a:lnSpc>
              <a:spcBef>
                <a:spcPct val="0"/>
              </a:spcBef>
              <a:buFont typeface="Arial"/>
              <a:buChar char="•"/>
            </a:pPr>
            <a:r>
              <a:rPr lang="en-US" sz="2267" spc="136" u="none">
                <a:solidFill>
                  <a:srgbClr val="000000"/>
                </a:solidFill>
                <a:latin typeface="DM Sans"/>
                <a:ea typeface="DM Sans"/>
                <a:cs typeface="DM Sans"/>
                <a:sym typeface="DM Sans"/>
              </a:rPr>
              <a:t>Benefits: Enhancing awareness and prevention of diseases, providing valuable information to healthcare providers.</a:t>
            </a:r>
          </a:p>
          <a:p>
            <a:pPr algn="l" marL="0" indent="0" lvl="0">
              <a:lnSpc>
                <a:spcPts val="3061"/>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50092" y="2566521"/>
            <a:ext cx="90037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Comprehensive Description of the Model</a:t>
            </a:r>
          </a:p>
        </p:txBody>
      </p:sp>
      <p:sp>
        <p:nvSpPr>
          <p:cNvPr name="TextBox 4" id="4"/>
          <p:cNvSpPr txBox="true"/>
          <p:nvPr/>
        </p:nvSpPr>
        <p:spPr>
          <a:xfrm rot="0">
            <a:off x="608571" y="6180639"/>
            <a:ext cx="7067771" cy="13239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Each model is selected based on the characteristics of the data and the type of disease being predicted. For the machine learning model, I refer to the machine learning map from scikit-learn</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1907651" y="2044565"/>
            <a:ext cx="4754642" cy="1407795"/>
          </a:xfrm>
          <a:prstGeom prst="rect">
            <a:avLst/>
          </a:prstGeom>
        </p:spPr>
        <p:txBody>
          <a:bodyPr anchor="t" rtlCol="false" tIns="0" lIns="0" bIns="0" rIns="0">
            <a:spAutoFit/>
          </a:bodyPr>
          <a:lstStyle/>
          <a:p>
            <a:pPr algn="just">
              <a:lnSpc>
                <a:spcPts val="2835"/>
              </a:lnSpc>
              <a:spcBef>
                <a:spcPct val="0"/>
              </a:spcBef>
            </a:pPr>
            <a:r>
              <a:rPr lang="en-US" sz="2100" spc="33">
                <a:solidFill>
                  <a:srgbClr val="000000"/>
                </a:solidFill>
                <a:latin typeface="DM Sans"/>
                <a:ea typeface="DM Sans"/>
                <a:cs typeface="DM Sans"/>
                <a:sym typeface="DM Sans"/>
              </a:rPr>
              <a:t>D</a:t>
            </a:r>
            <a:r>
              <a:rPr lang="en-US" sz="2100" spc="33" u="none">
                <a:solidFill>
                  <a:srgbClr val="000000"/>
                </a:solidFill>
                <a:latin typeface="DM Sans"/>
                <a:ea typeface="DM Sans"/>
                <a:cs typeface="DM Sans"/>
                <a:sym typeface="DM Sans"/>
              </a:rPr>
              <a:t>iabetes: Support Vector Classifier (SVC) - Separates classes with an optimal decision boundary.</a:t>
            </a:r>
          </a:p>
          <a:p>
            <a:pPr algn="just" marL="0" indent="0" lvl="0">
              <a:lnSpc>
                <a:spcPts val="2835"/>
              </a:lnSpc>
              <a:spcBef>
                <a:spcPct val="0"/>
              </a:spcBef>
            </a:pPr>
          </a:p>
        </p:txBody>
      </p:sp>
      <p:sp>
        <p:nvSpPr>
          <p:cNvPr name="TextBox 18" id="18"/>
          <p:cNvSpPr txBox="true"/>
          <p:nvPr/>
        </p:nvSpPr>
        <p:spPr>
          <a:xfrm rot="0">
            <a:off x="12218908" y="4554085"/>
            <a:ext cx="4443384" cy="1055370"/>
          </a:xfrm>
          <a:prstGeom prst="rect">
            <a:avLst/>
          </a:prstGeom>
        </p:spPr>
        <p:txBody>
          <a:bodyPr anchor="t" rtlCol="false" tIns="0" lIns="0" bIns="0" rIns="0">
            <a:spAutoFit/>
          </a:bodyPr>
          <a:lstStyle/>
          <a:p>
            <a:pPr algn="just" marL="0" indent="0" lvl="0">
              <a:lnSpc>
                <a:spcPts val="2835"/>
              </a:lnSpc>
              <a:spcBef>
                <a:spcPct val="0"/>
              </a:spcBef>
            </a:pPr>
            <a:r>
              <a:rPr lang="en-US" sz="2100" spc="33">
                <a:solidFill>
                  <a:srgbClr val="000000"/>
                </a:solidFill>
                <a:latin typeface="DM Sans"/>
                <a:ea typeface="DM Sans"/>
                <a:cs typeface="DM Sans"/>
                <a:sym typeface="DM Sans"/>
              </a:rPr>
              <a:t>Heart Disease: Logistic Regression - A probabilistic model for binary classification.</a:t>
            </a:r>
          </a:p>
        </p:txBody>
      </p:sp>
      <p:sp>
        <p:nvSpPr>
          <p:cNvPr name="TextBox 19" id="19"/>
          <p:cNvSpPr txBox="true"/>
          <p:nvPr/>
        </p:nvSpPr>
        <p:spPr>
          <a:xfrm rot="0">
            <a:off x="12218908" y="7098849"/>
            <a:ext cx="4443384" cy="1055370"/>
          </a:xfrm>
          <a:prstGeom prst="rect">
            <a:avLst/>
          </a:prstGeom>
        </p:spPr>
        <p:txBody>
          <a:bodyPr anchor="t" rtlCol="false" tIns="0" lIns="0" bIns="0" rIns="0">
            <a:spAutoFit/>
          </a:bodyPr>
          <a:lstStyle/>
          <a:p>
            <a:pPr algn="just" marL="0" indent="0" lvl="0">
              <a:lnSpc>
                <a:spcPts val="2834"/>
              </a:lnSpc>
              <a:spcBef>
                <a:spcPct val="0"/>
              </a:spcBef>
            </a:pPr>
            <a:r>
              <a:rPr lang="en-US" sz="2099" spc="33">
                <a:solidFill>
                  <a:srgbClr val="000000"/>
                </a:solidFill>
                <a:latin typeface="DM Sans"/>
                <a:ea typeface="DM Sans"/>
                <a:cs typeface="DM Sans"/>
                <a:sym typeface="DM Sans"/>
              </a:rPr>
              <a:t>Pneumonia: ResNet18 - A deep CNN architecture for classifying X-ray images.</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57640" y="365655"/>
            <a:ext cx="14972719" cy="9335018"/>
          </a:xfrm>
          <a:custGeom>
            <a:avLst/>
            <a:gdLst/>
            <a:ahLst/>
            <a:cxnLst/>
            <a:rect r="r" b="b" t="t" l="l"/>
            <a:pathLst>
              <a:path h="9335018" w="14972719">
                <a:moveTo>
                  <a:pt x="0" y="0"/>
                </a:moveTo>
                <a:lnTo>
                  <a:pt x="14972720" y="0"/>
                </a:lnTo>
                <a:lnTo>
                  <a:pt x="14972720" y="9335018"/>
                </a:lnTo>
                <a:lnTo>
                  <a:pt x="0" y="9335018"/>
                </a:lnTo>
                <a:lnTo>
                  <a:pt x="0" y="0"/>
                </a:lnTo>
                <a:close/>
              </a:path>
            </a:pathLst>
          </a:custGeom>
          <a:blipFill>
            <a:blip r:embed="rId2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537065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692531" y="126182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537065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28700" y="5370657"/>
            <a:ext cx="5038071" cy="668736"/>
            <a:chOff x="0" y="0"/>
            <a:chExt cx="1048738" cy="139206"/>
          </a:xfrm>
        </p:grpSpPr>
        <p:sp>
          <p:nvSpPr>
            <p:cNvPr name="Freeform 13" id="13"/>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4" id="14"/>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692531"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6692531"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3" id="23"/>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4" id="24"/>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5" id="25"/>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6" id="26"/>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7" id="27"/>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8" id="28"/>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9" id="29"/>
          <p:cNvSpPr/>
          <p:nvPr/>
        </p:nvSpPr>
        <p:spPr>
          <a:xfrm flipH="false" flipV="false" rot="0">
            <a:off x="7062826" y="2345894"/>
            <a:ext cx="3992028" cy="1927186"/>
          </a:xfrm>
          <a:custGeom>
            <a:avLst/>
            <a:gdLst/>
            <a:ahLst/>
            <a:cxnLst/>
            <a:rect r="r" b="b" t="t" l="l"/>
            <a:pathLst>
              <a:path h="1927186" w="3992028">
                <a:moveTo>
                  <a:pt x="0" y="0"/>
                </a:moveTo>
                <a:lnTo>
                  <a:pt x="3992028" y="0"/>
                </a:lnTo>
                <a:lnTo>
                  <a:pt x="3992028" y="1927185"/>
                </a:lnTo>
                <a:lnTo>
                  <a:pt x="0" y="1927185"/>
                </a:lnTo>
                <a:lnTo>
                  <a:pt x="0" y="0"/>
                </a:lnTo>
                <a:close/>
              </a:path>
            </a:pathLst>
          </a:custGeom>
          <a:blipFill>
            <a:blip r:embed="rId17"/>
            <a:stretch>
              <a:fillRect l="0" t="0" r="0" b="0"/>
            </a:stretch>
          </a:blipFill>
        </p:spPr>
      </p:sp>
      <p:sp>
        <p:nvSpPr>
          <p:cNvPr name="Freeform 30" id="30"/>
          <p:cNvSpPr/>
          <p:nvPr/>
        </p:nvSpPr>
        <p:spPr>
          <a:xfrm flipH="false" flipV="false" rot="0">
            <a:off x="1373416" y="6267993"/>
            <a:ext cx="4110248" cy="2040950"/>
          </a:xfrm>
          <a:custGeom>
            <a:avLst/>
            <a:gdLst/>
            <a:ahLst/>
            <a:cxnLst/>
            <a:rect r="r" b="b" t="t" l="l"/>
            <a:pathLst>
              <a:path h="2040950" w="4110248">
                <a:moveTo>
                  <a:pt x="0" y="0"/>
                </a:moveTo>
                <a:lnTo>
                  <a:pt x="4110247" y="0"/>
                </a:lnTo>
                <a:lnTo>
                  <a:pt x="4110247" y="2040951"/>
                </a:lnTo>
                <a:lnTo>
                  <a:pt x="0" y="2040951"/>
                </a:lnTo>
                <a:lnTo>
                  <a:pt x="0" y="0"/>
                </a:lnTo>
                <a:close/>
              </a:path>
            </a:pathLst>
          </a:custGeom>
          <a:blipFill>
            <a:blip r:embed="rId18"/>
            <a:stretch>
              <a:fillRect l="0" t="0" r="0" b="0"/>
            </a:stretch>
          </a:blipFill>
        </p:spPr>
      </p:sp>
      <p:sp>
        <p:nvSpPr>
          <p:cNvPr name="Freeform 31" id="31"/>
          <p:cNvSpPr/>
          <p:nvPr/>
        </p:nvSpPr>
        <p:spPr>
          <a:xfrm flipH="false" flipV="false" rot="0">
            <a:off x="7256745" y="6458493"/>
            <a:ext cx="3909641" cy="2100703"/>
          </a:xfrm>
          <a:custGeom>
            <a:avLst/>
            <a:gdLst/>
            <a:ahLst/>
            <a:cxnLst/>
            <a:rect r="r" b="b" t="t" l="l"/>
            <a:pathLst>
              <a:path h="2100703" w="3909641">
                <a:moveTo>
                  <a:pt x="0" y="0"/>
                </a:moveTo>
                <a:lnTo>
                  <a:pt x="3909642" y="0"/>
                </a:lnTo>
                <a:lnTo>
                  <a:pt x="3909642" y="2100703"/>
                </a:lnTo>
                <a:lnTo>
                  <a:pt x="0" y="2100703"/>
                </a:lnTo>
                <a:lnTo>
                  <a:pt x="0" y="0"/>
                </a:lnTo>
                <a:close/>
              </a:path>
            </a:pathLst>
          </a:custGeom>
          <a:blipFill>
            <a:blip r:embed="rId19"/>
            <a:stretch>
              <a:fillRect l="0" t="0" r="0" b="0"/>
            </a:stretch>
          </a:blipFill>
        </p:spPr>
      </p:sp>
      <p:sp>
        <p:nvSpPr>
          <p:cNvPr name="TextBox 32" id="32"/>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Diabetes Prediction</a:t>
            </a:r>
          </a:p>
        </p:txBody>
      </p:sp>
      <p:sp>
        <p:nvSpPr>
          <p:cNvPr name="TextBox 33" id="33"/>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Heart Disease Prediction</a:t>
            </a:r>
          </a:p>
        </p:txBody>
      </p:sp>
      <p:sp>
        <p:nvSpPr>
          <p:cNvPr name="TextBox 34" id="34"/>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Pneumonia Prediction</a:t>
            </a:r>
          </a:p>
        </p:txBody>
      </p:sp>
      <p:sp>
        <p:nvSpPr>
          <p:cNvPr name="TextBox 35" id="35"/>
          <p:cNvSpPr txBox="true"/>
          <p:nvPr/>
        </p:nvSpPr>
        <p:spPr>
          <a:xfrm rot="0">
            <a:off x="-927624" y="1433277"/>
            <a:ext cx="8153054" cy="1876210"/>
          </a:xfrm>
          <a:prstGeom prst="rect">
            <a:avLst/>
          </a:prstGeom>
        </p:spPr>
        <p:txBody>
          <a:bodyPr anchor="t" rtlCol="false" tIns="0" lIns="0" bIns="0" rIns="0">
            <a:spAutoFit/>
          </a:bodyPr>
          <a:lstStyle/>
          <a:p>
            <a:pPr algn="ctr">
              <a:lnSpc>
                <a:spcPts val="7267"/>
              </a:lnSpc>
            </a:pPr>
            <a:r>
              <a:rPr lang="en-US" b="true" sz="7492">
                <a:solidFill>
                  <a:srgbClr val="000000"/>
                </a:solidFill>
                <a:latin typeface="DM Sans Bold"/>
                <a:ea typeface="DM Sans Bold"/>
                <a:cs typeface="DM Sans Bold"/>
                <a:sym typeface="DM Sans Bold"/>
              </a:rPr>
              <a:t>Model Efectiveness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676760" y="4141722"/>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2757061"/>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44768" y="535305"/>
            <a:ext cx="122534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Overview of Dataset</a:t>
            </a:r>
          </a:p>
        </p:txBody>
      </p:sp>
      <p:sp>
        <p:nvSpPr>
          <p:cNvPr name="TextBox 6" id="6"/>
          <p:cNvSpPr txBox="true"/>
          <p:nvPr/>
        </p:nvSpPr>
        <p:spPr>
          <a:xfrm rot="0">
            <a:off x="6776503" y="2858833"/>
            <a:ext cx="10899347" cy="5665418"/>
          </a:xfrm>
          <a:prstGeom prst="rect">
            <a:avLst/>
          </a:prstGeom>
        </p:spPr>
        <p:txBody>
          <a:bodyPr anchor="t" rtlCol="false" tIns="0" lIns="0" bIns="0" rIns="0">
            <a:spAutoFit/>
          </a:bodyPr>
          <a:lstStyle/>
          <a:p>
            <a:pPr algn="l">
              <a:lnSpc>
                <a:spcPts val="4155"/>
              </a:lnSpc>
            </a:pPr>
            <a:r>
              <a:rPr lang="en-US" sz="3078" spc="184">
                <a:solidFill>
                  <a:srgbClr val="000000"/>
                </a:solidFill>
                <a:latin typeface="DM Sans"/>
                <a:ea typeface="DM Sans"/>
                <a:cs typeface="DM Sans"/>
                <a:sym typeface="DM Sans"/>
              </a:rPr>
              <a:t>Dataset : </a:t>
            </a:r>
            <a:r>
              <a:rPr lang="en-US" sz="3078" spc="184" b="true">
                <a:solidFill>
                  <a:srgbClr val="000000"/>
                </a:solidFill>
                <a:latin typeface="DM Sans Bold"/>
                <a:ea typeface="DM Sans Bold"/>
                <a:cs typeface="DM Sans Bold"/>
                <a:sym typeface="DM Sans Bold"/>
              </a:rPr>
              <a:t>Diabetes Prediction</a:t>
            </a:r>
          </a:p>
          <a:p>
            <a:pPr algn="l">
              <a:lnSpc>
                <a:spcPts val="4155"/>
              </a:lnSpc>
            </a:pPr>
          </a:p>
          <a:p>
            <a:pPr algn="l">
              <a:lnSpc>
                <a:spcPts val="4155"/>
              </a:lnSpc>
            </a:pPr>
            <a:r>
              <a:rPr lang="en-US" sz="3078" spc="184">
                <a:solidFill>
                  <a:srgbClr val="000000"/>
                </a:solidFill>
                <a:latin typeface="DM Sans"/>
                <a:ea typeface="DM Sans"/>
                <a:cs typeface="DM Sans"/>
                <a:sym typeface="DM Sans"/>
              </a:rPr>
              <a:t>Source: </a:t>
            </a:r>
            <a:r>
              <a:rPr lang="en-US" sz="3078" spc="184" b="true">
                <a:solidFill>
                  <a:srgbClr val="000000"/>
                </a:solidFill>
                <a:latin typeface="DM Sans Bold"/>
                <a:ea typeface="DM Sans Bold"/>
                <a:cs typeface="DM Sans Bold"/>
                <a:sym typeface="DM Sans Bold"/>
              </a:rPr>
              <a:t>https://www.kaggle.com/datasets/uciml/pima-indians-diabetes-database</a:t>
            </a:r>
          </a:p>
          <a:p>
            <a:pPr algn="l">
              <a:lnSpc>
                <a:spcPts val="4155"/>
              </a:lnSpc>
            </a:pPr>
          </a:p>
          <a:p>
            <a:pPr algn="just" marL="0" indent="0" lvl="0">
              <a:lnSpc>
                <a:spcPts val="4155"/>
              </a:lnSpc>
              <a:spcBef>
                <a:spcPct val="0"/>
              </a:spcBef>
            </a:pPr>
            <a:r>
              <a:rPr lang="en-US" sz="3078" spc="184">
                <a:solidFill>
                  <a:srgbClr val="000000"/>
                </a:solidFill>
                <a:latin typeface="DM Sans"/>
                <a:ea typeface="DM Sans"/>
                <a:cs typeface="DM Sans"/>
                <a:sym typeface="DM Sans"/>
              </a:rPr>
              <a:t>The datasets consist of several medical predictor (independent) variables and one target (dependent) variable, Outcome. Independent variables include the number of pregnancies the patient has had, their BMI, insulin level, age, and so 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676760" y="4141722"/>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2757061"/>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44768" y="535305"/>
            <a:ext cx="122534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Overview of Dataset</a:t>
            </a:r>
          </a:p>
        </p:txBody>
      </p:sp>
      <p:sp>
        <p:nvSpPr>
          <p:cNvPr name="TextBox 6" id="6"/>
          <p:cNvSpPr txBox="true"/>
          <p:nvPr/>
        </p:nvSpPr>
        <p:spPr>
          <a:xfrm rot="0">
            <a:off x="6776503" y="2858833"/>
            <a:ext cx="11240824" cy="6697497"/>
          </a:xfrm>
          <a:prstGeom prst="rect">
            <a:avLst/>
          </a:prstGeom>
        </p:spPr>
        <p:txBody>
          <a:bodyPr anchor="t" rtlCol="false" tIns="0" lIns="0" bIns="0" rIns="0">
            <a:spAutoFit/>
          </a:bodyPr>
          <a:lstStyle/>
          <a:p>
            <a:pPr algn="l">
              <a:lnSpc>
                <a:spcPts val="4155"/>
              </a:lnSpc>
            </a:pPr>
            <a:r>
              <a:rPr lang="en-US" sz="3078" spc="184">
                <a:solidFill>
                  <a:srgbClr val="000000"/>
                </a:solidFill>
                <a:latin typeface="DM Sans"/>
                <a:ea typeface="DM Sans"/>
                <a:cs typeface="DM Sans"/>
                <a:sym typeface="DM Sans"/>
              </a:rPr>
              <a:t>Dataset : </a:t>
            </a:r>
            <a:r>
              <a:rPr lang="en-US" sz="3078" spc="184" b="true">
                <a:solidFill>
                  <a:srgbClr val="000000"/>
                </a:solidFill>
                <a:latin typeface="DM Sans Bold"/>
                <a:ea typeface="DM Sans Bold"/>
                <a:cs typeface="DM Sans Bold"/>
                <a:sym typeface="DM Sans Bold"/>
              </a:rPr>
              <a:t>Heart Disease Prediction</a:t>
            </a:r>
          </a:p>
          <a:p>
            <a:pPr algn="l">
              <a:lnSpc>
                <a:spcPts val="4155"/>
              </a:lnSpc>
            </a:pPr>
          </a:p>
          <a:p>
            <a:pPr algn="l">
              <a:lnSpc>
                <a:spcPts val="4155"/>
              </a:lnSpc>
            </a:pPr>
            <a:r>
              <a:rPr lang="en-US" sz="3078" spc="184">
                <a:solidFill>
                  <a:srgbClr val="000000"/>
                </a:solidFill>
                <a:latin typeface="DM Sans"/>
                <a:ea typeface="DM Sans"/>
                <a:cs typeface="DM Sans"/>
                <a:sym typeface="DM Sans"/>
              </a:rPr>
              <a:t>Source: </a:t>
            </a:r>
            <a:r>
              <a:rPr lang="en-US" b="true" sz="3078" spc="184" u="sng">
                <a:solidFill>
                  <a:srgbClr val="000000"/>
                </a:solidFill>
                <a:latin typeface="DM Sans Bold"/>
                <a:ea typeface="DM Sans Bold"/>
                <a:cs typeface="DM Sans Bold"/>
                <a:sym typeface="DM Sans Bold"/>
                <a:hlinkClick r:id="rId7" tooltip="https://www.kaggle.com/datasets/johnsmith88/heart-disease-dataset"/>
              </a:rPr>
              <a:t>https://www.kaggle.com/datasets/uciml/pima-indians-diabetes-database</a:t>
            </a:r>
          </a:p>
          <a:p>
            <a:pPr algn="l">
              <a:lnSpc>
                <a:spcPts val="4155"/>
              </a:lnSpc>
            </a:pPr>
          </a:p>
          <a:p>
            <a:pPr algn="just" marL="0" indent="0" lvl="0">
              <a:lnSpc>
                <a:spcPts val="4155"/>
              </a:lnSpc>
              <a:spcBef>
                <a:spcPct val="0"/>
              </a:spcBef>
            </a:pPr>
            <a:r>
              <a:rPr lang="en-US" sz="3078" spc="184">
                <a:solidFill>
                  <a:srgbClr val="000000"/>
                </a:solidFill>
                <a:latin typeface="DM Sans"/>
                <a:ea typeface="DM Sans"/>
                <a:cs typeface="DM Sans"/>
                <a:sym typeface="DM Sans"/>
              </a:rPr>
              <a:t>This data set dates from 1988 and consists of four databases: Cleveland, Hungary, Switzerland, and Long Beach V. It contains 76 attributes, including the predicted attribute, but all published experiments refer to using a subset of 14 of them. The "target" field refers to the presence of heart disease in the patient. It is integer valued 0 = no disease and 1 = disease.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676760" y="4141722"/>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2757061"/>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44768" y="535305"/>
            <a:ext cx="122534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Overview of Dataset</a:t>
            </a:r>
          </a:p>
        </p:txBody>
      </p:sp>
      <p:sp>
        <p:nvSpPr>
          <p:cNvPr name="TextBox 6" id="6"/>
          <p:cNvSpPr txBox="true"/>
          <p:nvPr/>
        </p:nvSpPr>
        <p:spPr>
          <a:xfrm rot="0">
            <a:off x="6883215" y="1854781"/>
            <a:ext cx="10997084" cy="7534449"/>
          </a:xfrm>
          <a:prstGeom prst="rect">
            <a:avLst/>
          </a:prstGeom>
        </p:spPr>
        <p:txBody>
          <a:bodyPr anchor="t" rtlCol="false" tIns="0" lIns="0" bIns="0" rIns="0">
            <a:spAutoFit/>
          </a:bodyPr>
          <a:lstStyle/>
          <a:p>
            <a:pPr algn="l">
              <a:lnSpc>
                <a:spcPts val="3521"/>
              </a:lnSpc>
            </a:pPr>
            <a:r>
              <a:rPr lang="en-US" sz="2608" spc="156">
                <a:solidFill>
                  <a:srgbClr val="000000"/>
                </a:solidFill>
                <a:latin typeface="DM Sans"/>
                <a:ea typeface="DM Sans"/>
                <a:cs typeface="DM Sans"/>
                <a:sym typeface="DM Sans"/>
              </a:rPr>
              <a:t>Dataset : </a:t>
            </a:r>
            <a:r>
              <a:rPr lang="en-US" sz="2608" spc="156" b="true">
                <a:solidFill>
                  <a:srgbClr val="000000"/>
                </a:solidFill>
                <a:latin typeface="DM Sans Bold"/>
                <a:ea typeface="DM Sans Bold"/>
                <a:cs typeface="DM Sans Bold"/>
                <a:sym typeface="DM Sans Bold"/>
              </a:rPr>
              <a:t>Pneumonia prediction</a:t>
            </a:r>
          </a:p>
          <a:p>
            <a:pPr algn="l">
              <a:lnSpc>
                <a:spcPts val="3521"/>
              </a:lnSpc>
            </a:pPr>
          </a:p>
          <a:p>
            <a:pPr algn="l">
              <a:lnSpc>
                <a:spcPts val="3521"/>
              </a:lnSpc>
            </a:pPr>
            <a:r>
              <a:rPr lang="en-US" sz="2608" spc="156">
                <a:solidFill>
                  <a:srgbClr val="000000"/>
                </a:solidFill>
                <a:latin typeface="DM Sans"/>
                <a:ea typeface="DM Sans"/>
                <a:cs typeface="DM Sans"/>
                <a:sym typeface="DM Sans"/>
              </a:rPr>
              <a:t>Source: </a:t>
            </a:r>
            <a:r>
              <a:rPr lang="en-US" sz="2608" spc="156" b="true">
                <a:solidFill>
                  <a:srgbClr val="000000"/>
                </a:solidFill>
                <a:latin typeface="DM Sans Bold"/>
                <a:ea typeface="DM Sans Bold"/>
                <a:cs typeface="DM Sans Bold"/>
                <a:sym typeface="DM Sans Bold"/>
              </a:rPr>
              <a:t>https://www.kaggle.com/datasets/paultimothymooney/chest-xray-pneumonia</a:t>
            </a:r>
          </a:p>
          <a:p>
            <a:pPr algn="l">
              <a:lnSpc>
                <a:spcPts val="3521"/>
              </a:lnSpc>
            </a:pPr>
          </a:p>
          <a:p>
            <a:pPr algn="just">
              <a:lnSpc>
                <a:spcPts val="3521"/>
              </a:lnSpc>
            </a:pPr>
            <a:r>
              <a:rPr lang="en-US" sz="2608" spc="156">
                <a:solidFill>
                  <a:srgbClr val="000000"/>
                </a:solidFill>
                <a:latin typeface="DM Sans"/>
                <a:ea typeface="DM Sans"/>
                <a:cs typeface="DM Sans"/>
                <a:sym typeface="DM Sans"/>
              </a:rPr>
              <a:t>The dataset is organized into 3 folders (train, test, val) and contains subfolders for each image category (Pneumonia/Normal). There are 5,863 X-Ray images (JPEG) and 2 categories (Pneumonia/Normal).</a:t>
            </a:r>
          </a:p>
          <a:p>
            <a:pPr algn="just">
              <a:lnSpc>
                <a:spcPts val="3521"/>
              </a:lnSpc>
            </a:pPr>
            <a:r>
              <a:rPr lang="en-US" sz="2608" spc="156">
                <a:solidFill>
                  <a:srgbClr val="000000"/>
                </a:solidFill>
                <a:latin typeface="DM Sans"/>
                <a:ea typeface="DM Sans"/>
                <a:cs typeface="DM Sans"/>
                <a:sym typeface="DM Sans"/>
              </a:rPr>
              <a:t>For the analysis of chest x-ray images, all chest radiographs were initially screened for quality control by removing all low quality or unreadable scans. The diagnoses for the images were then graded by two expert physicians before being cleared for training the AI system. In order to account for any grading errors, the evaluation set was also checked by a third expert.</a:t>
            </a:r>
          </a:p>
          <a:p>
            <a:pPr algn="just" marL="0" indent="0" lvl="0">
              <a:lnSpc>
                <a:spcPts val="352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Methodology</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28841"/>
            <a:ext cx="2642294" cy="1618488"/>
          </a:xfrm>
          <a:prstGeom prst="rect">
            <a:avLst/>
          </a:prstGeom>
        </p:spPr>
        <p:txBody>
          <a:bodyPr anchor="t" rtlCol="false" tIns="0" lIns="0" bIns="0" rIns="0">
            <a:spAutoFit/>
          </a:bodyPr>
          <a:lstStyle/>
          <a:p>
            <a:pPr algn="l">
              <a:lnSpc>
                <a:spcPts val="3276"/>
              </a:lnSpc>
            </a:pPr>
            <a:r>
              <a:rPr lang="en-US" sz="2100" b="true">
                <a:solidFill>
                  <a:srgbClr val="000000"/>
                </a:solidFill>
                <a:latin typeface="DM Sans Bold"/>
                <a:ea typeface="DM Sans Bold"/>
                <a:cs typeface="DM Sans Bold"/>
                <a:sym typeface="DM Sans Bold"/>
              </a:rPr>
              <a:t>Data Collection</a:t>
            </a:r>
            <a:r>
              <a:rPr lang="en-US" sz="2100">
                <a:solidFill>
                  <a:srgbClr val="000000"/>
                </a:solidFill>
                <a:latin typeface="DM Sans"/>
                <a:ea typeface="DM Sans"/>
                <a:cs typeface="DM Sans"/>
                <a:sym typeface="DM Sans"/>
              </a:rPr>
              <a:t>: Gathering the dataset from relevant sources</a:t>
            </a:r>
          </a:p>
        </p:txBody>
      </p:sp>
      <p:sp>
        <p:nvSpPr>
          <p:cNvPr name="TextBox 20" id="20"/>
          <p:cNvSpPr txBox="true"/>
          <p:nvPr/>
        </p:nvSpPr>
        <p:spPr>
          <a:xfrm rot="0">
            <a:off x="5942564" y="6428841"/>
            <a:ext cx="2728526" cy="2028063"/>
          </a:xfrm>
          <a:prstGeom prst="rect">
            <a:avLst/>
          </a:prstGeom>
        </p:spPr>
        <p:txBody>
          <a:bodyPr anchor="t" rtlCol="false" tIns="0" lIns="0" bIns="0" rIns="0">
            <a:spAutoFit/>
          </a:bodyPr>
          <a:lstStyle/>
          <a:p>
            <a:pPr algn="l">
              <a:lnSpc>
                <a:spcPts val="3276"/>
              </a:lnSpc>
            </a:pPr>
            <a:r>
              <a:rPr lang="en-US" sz="2100" b="true">
                <a:solidFill>
                  <a:srgbClr val="000000"/>
                </a:solidFill>
                <a:latin typeface="DM Sans Bold"/>
                <a:ea typeface="DM Sans Bold"/>
                <a:cs typeface="DM Sans Bold"/>
                <a:sym typeface="DM Sans Bold"/>
              </a:rPr>
              <a:t>Data Exploration: </a:t>
            </a:r>
            <a:r>
              <a:rPr lang="en-US" sz="2100">
                <a:solidFill>
                  <a:srgbClr val="000000"/>
                </a:solidFill>
                <a:latin typeface="DM Sans"/>
                <a:ea typeface="DM Sans"/>
                <a:cs typeface="DM Sans"/>
                <a:sym typeface="DM Sans"/>
              </a:rPr>
              <a:t>Conducting statistical analysis and visualizations to understand the data.</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60119" y="6428841"/>
            <a:ext cx="2743632" cy="2847213"/>
          </a:xfrm>
          <a:prstGeom prst="rect">
            <a:avLst/>
          </a:prstGeom>
        </p:spPr>
        <p:txBody>
          <a:bodyPr anchor="t" rtlCol="false" tIns="0" lIns="0" bIns="0" rIns="0">
            <a:spAutoFit/>
          </a:bodyPr>
          <a:lstStyle/>
          <a:p>
            <a:pPr algn="l">
              <a:lnSpc>
                <a:spcPts val="3276"/>
              </a:lnSpc>
            </a:pPr>
            <a:r>
              <a:rPr lang="en-US" sz="2100" b="true">
                <a:solidFill>
                  <a:srgbClr val="000000"/>
                </a:solidFill>
                <a:latin typeface="DM Sans Bold"/>
                <a:ea typeface="DM Sans Bold"/>
                <a:cs typeface="DM Sans Bold"/>
                <a:sym typeface="DM Sans Bold"/>
              </a:rPr>
              <a:t>Model Training:</a:t>
            </a:r>
            <a:r>
              <a:rPr lang="en-US" sz="2100">
                <a:solidFill>
                  <a:srgbClr val="000000"/>
                </a:solidFill>
                <a:latin typeface="DM Sans"/>
                <a:ea typeface="DM Sans"/>
                <a:cs typeface="DM Sans"/>
                <a:sym typeface="DM Sans"/>
              </a:rPr>
              <a:t> Splitting the data into training and testing sets, training the model with hyperparameter tuning.</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396694" y="6428841"/>
            <a:ext cx="2642294" cy="2028063"/>
          </a:xfrm>
          <a:prstGeom prst="rect">
            <a:avLst/>
          </a:prstGeom>
        </p:spPr>
        <p:txBody>
          <a:bodyPr anchor="t" rtlCol="false" tIns="0" lIns="0" bIns="0" rIns="0">
            <a:spAutoFit/>
          </a:bodyPr>
          <a:lstStyle/>
          <a:p>
            <a:pPr algn="l">
              <a:lnSpc>
                <a:spcPts val="3276"/>
              </a:lnSpc>
            </a:pPr>
            <a:r>
              <a:rPr lang="en-US" sz="2100">
                <a:solidFill>
                  <a:srgbClr val="000000"/>
                </a:solidFill>
                <a:latin typeface="DM Sans"/>
                <a:ea typeface="DM Sans"/>
                <a:cs typeface="DM Sans"/>
                <a:sym typeface="DM Sans"/>
              </a:rPr>
              <a:t>E</a:t>
            </a:r>
            <a:r>
              <a:rPr lang="en-US" sz="2100" b="true">
                <a:solidFill>
                  <a:srgbClr val="000000"/>
                </a:solidFill>
                <a:latin typeface="DM Sans Bold"/>
                <a:ea typeface="DM Sans Bold"/>
                <a:cs typeface="DM Sans Bold"/>
                <a:sym typeface="DM Sans Bold"/>
              </a:rPr>
              <a:t>valuation: </a:t>
            </a:r>
            <a:r>
              <a:rPr lang="en-US" sz="2100">
                <a:solidFill>
                  <a:srgbClr val="000000"/>
                </a:solidFill>
                <a:latin typeface="DM Sans"/>
                <a:ea typeface="DM Sans"/>
                <a:cs typeface="DM Sans"/>
                <a:sym typeface="DM Sans"/>
              </a:rPr>
              <a:t>Measuring model performance and comparing it to the baseline.</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DAGTLSaankg</dc:identifier>
  <dcterms:modified xsi:type="dcterms:W3CDTF">2011-08-01T06:04:30Z</dcterms:modified>
  <cp:revision>1</cp:revision>
  <dc:title>Presented by Fathur Imam Mujaddid</dc:title>
</cp:coreProperties>
</file>