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75" r:id="rId6"/>
    <p:sldId id="276" r:id="rId7"/>
    <p:sldId id="266" r:id="rId8"/>
    <p:sldId id="267" r:id="rId9"/>
    <p:sldId id="274" r:id="rId10"/>
    <p:sldId id="270" r:id="rId11"/>
    <p:sldId id="268" r:id="rId12"/>
    <p:sldId id="269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al__ma_Sayfas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al__ma_Sayfas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al__ma_Sayfas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Satışlar</c:v>
                </c:pt>
              </c:strCache>
            </c:strRef>
          </c:tx>
          <c:invertIfNegative val="0"/>
          <c:cat>
            <c:strRef>
              <c:f>Sayfa1!$A$2:$A$3</c:f>
              <c:strCache>
                <c:ptCount val="2"/>
                <c:pt idx="0">
                  <c:v>positive(626)</c:v>
                </c:pt>
                <c:pt idx="1">
                  <c:v>negative(332)</c:v>
                </c:pt>
              </c:strCache>
            </c:strRef>
          </c:cat>
          <c:val>
            <c:numRef>
              <c:f>Sayfa1!$B$2:$B$3</c:f>
              <c:numCache>
                <c:formatCode>General</c:formatCode>
                <c:ptCount val="2"/>
                <c:pt idx="0">
                  <c:v>626</c:v>
                </c:pt>
                <c:pt idx="1">
                  <c:v>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04-4FFE-9E31-E147FD4345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83363455"/>
        <c:axId val="883363871"/>
      </c:barChart>
      <c:catAx>
        <c:axId val="88336345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883363871"/>
        <c:auto val="1"/>
        <c:lblAlgn val="ctr"/>
        <c:lblOffset val="100"/>
        <c:noMultiLvlLbl val="0"/>
      </c:catAx>
      <c:valAx>
        <c:axId val="883363871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883363455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Satışlar</c:v>
                </c:pt>
              </c:strCache>
            </c:strRef>
          </c:tx>
          <c:invertIfNegative val="0"/>
          <c:cat>
            <c:strRef>
              <c:f>Sayfa1!$A$2:$A$3</c:f>
              <c:strCache>
                <c:ptCount val="2"/>
                <c:pt idx="0">
                  <c:v>positive(288)</c:v>
                </c:pt>
                <c:pt idx="1">
                  <c:v>negative(162)</c:v>
                </c:pt>
              </c:strCache>
            </c:strRef>
          </c:cat>
          <c:val>
            <c:numRef>
              <c:f>Sayfa1!$B$2:$B$3</c:f>
              <c:numCache>
                <c:formatCode>General</c:formatCode>
                <c:ptCount val="2"/>
                <c:pt idx="0">
                  <c:v>288</c:v>
                </c:pt>
                <c:pt idx="1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1B-4D5D-817D-237DFBA70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060167055"/>
        <c:axId val="1060168719"/>
      </c:barChart>
      <c:catAx>
        <c:axId val="10601670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60168719"/>
        <c:auto val="1"/>
        <c:lblAlgn val="ctr"/>
        <c:lblOffset val="100"/>
        <c:noMultiLvlLbl val="0"/>
      </c:catAx>
      <c:valAx>
        <c:axId val="1060168719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60167055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Satışlar</c:v>
                </c:pt>
              </c:strCache>
            </c:strRef>
          </c:tx>
          <c:cat>
            <c:strRef>
              <c:f>Sayfa1!$A$2:$A$3</c:f>
              <c:strCache>
                <c:ptCount val="2"/>
                <c:pt idx="0">
                  <c:v>positive(288)</c:v>
                </c:pt>
                <c:pt idx="1">
                  <c:v>negative(162)</c:v>
                </c:pt>
              </c:strCache>
            </c:strRef>
          </c:cat>
          <c:val>
            <c:numRef>
              <c:f>Sayfa1!$B$2:$B$3</c:f>
              <c:numCache>
                <c:formatCode>General</c:formatCode>
                <c:ptCount val="2"/>
                <c:pt idx="0">
                  <c:v>388</c:v>
                </c:pt>
                <c:pt idx="1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63-4FDC-8EC3-08C41E38E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3030801578634785"/>
          <c:y val="0.37722215693187611"/>
          <c:w val="0.247796793023951"/>
          <c:h val="0.36980922160849294"/>
        </c:manualLayout>
      </c:layout>
      <c:overlay val="0"/>
      <c:txPr>
        <a:bodyPr/>
        <a:lstStyle/>
        <a:p>
          <a:pPr>
            <a:defRPr sz="1600"/>
          </a:pPr>
          <a:endParaRPr lang="tr-T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Değ.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Sayfa1!$A$2:$A$18</c:f>
              <c:numCache>
                <c:formatCode>General</c:formatCode>
                <c:ptCount val="17"/>
                <c:pt idx="0">
                  <c:v>1</c:v>
                </c:pt>
                <c:pt idx="1">
                  <c:v>3</c:v>
                </c:pt>
                <c:pt idx="2">
                  <c:v>7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  <c:pt idx="6">
                  <c:v>24</c:v>
                </c:pt>
                <c:pt idx="7">
                  <c:v>28</c:v>
                </c:pt>
                <c:pt idx="8">
                  <c:v>32</c:v>
                </c:pt>
                <c:pt idx="9">
                  <c:v>36</c:v>
                </c:pt>
                <c:pt idx="10">
                  <c:v>40</c:v>
                </c:pt>
                <c:pt idx="11">
                  <c:v>44</c:v>
                </c:pt>
                <c:pt idx="12">
                  <c:v>48</c:v>
                </c:pt>
                <c:pt idx="13">
                  <c:v>50</c:v>
                </c:pt>
                <c:pt idx="14">
                  <c:v>51</c:v>
                </c:pt>
                <c:pt idx="15">
                  <c:v>53</c:v>
                </c:pt>
                <c:pt idx="16">
                  <c:v>55</c:v>
                </c:pt>
              </c:numCache>
            </c:numRef>
          </c:cat>
          <c:val>
            <c:numRef>
              <c:f>Sayfa1!$B$2:$B$18</c:f>
              <c:numCache>
                <c:formatCode>#,##0.0000</c:formatCode>
                <c:ptCount val="17"/>
                <c:pt idx="0">
                  <c:v>70.669291338582696</c:v>
                </c:pt>
                <c:pt idx="1">
                  <c:v>71.850300000000004</c:v>
                </c:pt>
                <c:pt idx="2">
                  <c:v>73.031400000000005</c:v>
                </c:pt>
                <c:pt idx="3">
                  <c:v>74.606200000000001</c:v>
                </c:pt>
                <c:pt idx="4">
                  <c:v>76.181100000000001</c:v>
                </c:pt>
                <c:pt idx="5">
                  <c:v>77.558999999999997</c:v>
                </c:pt>
                <c:pt idx="6">
                  <c:v>74.803100000000001</c:v>
                </c:pt>
                <c:pt idx="7">
                  <c:v>75.196799999999996</c:v>
                </c:pt>
                <c:pt idx="8">
                  <c:v>75.590500000000006</c:v>
                </c:pt>
                <c:pt idx="9">
                  <c:v>76.377899999999997</c:v>
                </c:pt>
                <c:pt idx="10">
                  <c:v>76.968500000000006</c:v>
                </c:pt>
                <c:pt idx="11">
                  <c:v>77.755899999999997</c:v>
                </c:pt>
                <c:pt idx="12">
                  <c:v>78.149600000000007</c:v>
                </c:pt>
                <c:pt idx="13">
                  <c:v>82.677099999999996</c:v>
                </c:pt>
                <c:pt idx="14">
                  <c:v>80.118099999999998</c:v>
                </c:pt>
                <c:pt idx="15">
                  <c:v>80.314899999999994</c:v>
                </c:pt>
                <c:pt idx="16">
                  <c:v>80.314899999999994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76-4811-A2B7-30342A902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861328"/>
        <c:axId val="189863408"/>
      </c:lineChart>
      <c:catAx>
        <c:axId val="189861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89863408"/>
        <c:crosses val="autoZero"/>
        <c:auto val="1"/>
        <c:lblAlgn val="ctr"/>
        <c:lblOffset val="100"/>
        <c:noMultiLvlLbl val="0"/>
      </c:catAx>
      <c:valAx>
        <c:axId val="18986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898613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μ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Sayfa1!$A$2:$A$10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Sayfa1!$B$2:$B$10</c:f>
              <c:numCache>
                <c:formatCode>#,##0.0000</c:formatCode>
                <c:ptCount val="9"/>
                <c:pt idx="0">
                  <c:v>76.968500000000006</c:v>
                </c:pt>
                <c:pt idx="1">
                  <c:v>82.677099999999996</c:v>
                </c:pt>
                <c:pt idx="2">
                  <c:v>79.133799999999994</c:v>
                </c:pt>
                <c:pt idx="3">
                  <c:v>80.118099999999998</c:v>
                </c:pt>
                <c:pt idx="4">
                  <c:v>80.314899999999994</c:v>
                </c:pt>
                <c:pt idx="5">
                  <c:v>80.314899999999994</c:v>
                </c:pt>
                <c:pt idx="6">
                  <c:v>80.511799999999994</c:v>
                </c:pt>
                <c:pt idx="7">
                  <c:v>80.118099999999998</c:v>
                </c:pt>
                <c:pt idx="8">
                  <c:v>80.314899999999994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78-43D6-BE9E-7FC8F31832B0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α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Sayfa1!$A$2:$A$10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Sayfa1!$C$2:$C$10</c:f>
              <c:numCache>
                <c:formatCode>General</c:formatCode>
                <c:ptCount val="9"/>
                <c:pt idx="0">
                  <c:v>73.622</c:v>
                </c:pt>
                <c:pt idx="1">
                  <c:v>73.818799999999996</c:v>
                </c:pt>
                <c:pt idx="2">
                  <c:v>74.409400000000005</c:v>
                </c:pt>
                <c:pt idx="3">
                  <c:v>75.393699999999995</c:v>
                </c:pt>
                <c:pt idx="4">
                  <c:v>75.787400000000005</c:v>
                </c:pt>
                <c:pt idx="5">
                  <c:v>76.968500000000006</c:v>
                </c:pt>
                <c:pt idx="6">
                  <c:v>79.330699999999993</c:v>
                </c:pt>
                <c:pt idx="7">
                  <c:v>80.511799999999994</c:v>
                </c:pt>
                <c:pt idx="8">
                  <c:v>82.677099999999996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78-43D6-BE9E-7FC8F3183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861328"/>
        <c:axId val="189863408"/>
      </c:lineChart>
      <c:catAx>
        <c:axId val="189861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89863408"/>
        <c:crosses val="autoZero"/>
        <c:auto val="1"/>
        <c:lblAlgn val="ctr"/>
        <c:lblOffset val="100"/>
        <c:noMultiLvlLbl val="0"/>
      </c:catAx>
      <c:valAx>
        <c:axId val="18986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898613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911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476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3231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5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2578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5027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938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8590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212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116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021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760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517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896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798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603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54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5635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403648" y="692696"/>
            <a:ext cx="6777318" cy="2473312"/>
          </a:xfrm>
        </p:spPr>
        <p:txBody>
          <a:bodyPr/>
          <a:lstStyle/>
          <a:p>
            <a:r>
              <a:rPr lang="tr-TR" sz="4400" dirty="0" smtClean="0"/>
              <a:t/>
            </a:r>
            <a:br>
              <a:rPr lang="tr-TR" sz="4400" dirty="0" smtClean="0"/>
            </a:br>
            <a:r>
              <a:rPr lang="tr-TR" sz="4400" dirty="0"/>
              <a:t/>
            </a:r>
            <a:br>
              <a:rPr lang="tr-TR" sz="4400" dirty="0"/>
            </a:br>
            <a:r>
              <a:rPr lang="tr-TR" sz="4400" dirty="0" smtClean="0"/>
              <a:t/>
            </a:r>
            <a:br>
              <a:rPr lang="tr-TR" sz="4400" dirty="0" smtClean="0"/>
            </a:br>
            <a:r>
              <a:rPr lang="tr-TR" sz="4000" dirty="0"/>
              <a:t>DÜZCE ÜNİVERSİTE</a:t>
            </a:r>
            <a:r>
              <a:rPr lang="tr-TR" sz="6000" dirty="0"/>
              <a:t/>
            </a:r>
            <a:br>
              <a:rPr lang="tr-TR" sz="6000" dirty="0"/>
            </a:br>
            <a:r>
              <a:rPr lang="tr-TR" sz="3200" dirty="0" smtClean="0"/>
              <a:t>Bilgisayar Mühendisliği                     </a:t>
            </a:r>
            <a:r>
              <a:rPr lang="tr-TR" sz="2400" dirty="0" smtClean="0"/>
              <a:t>Bulanık Mantık ve Yapay Sinir Ağlarına Giriş</a:t>
            </a:r>
            <a:br>
              <a:rPr lang="tr-TR" sz="2400" dirty="0" smtClean="0"/>
            </a:br>
            <a:r>
              <a:rPr lang="tr-TR" sz="2400" dirty="0" smtClean="0"/>
              <a:t>Tic-Tac-Toe EndGame YSA</a:t>
            </a:r>
            <a:endParaRPr lang="tr-TR" sz="2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2541458"/>
          </a:xfrm>
        </p:spPr>
        <p:txBody>
          <a:bodyPr>
            <a:normAutofit fontScale="25000" lnSpcReduction="20000"/>
          </a:bodyPr>
          <a:lstStyle/>
          <a:p>
            <a:r>
              <a:rPr lang="tr-TR" sz="8000" b="1" dirty="0"/>
              <a:t>Dersi Veren :</a:t>
            </a:r>
          </a:p>
          <a:p>
            <a:r>
              <a:rPr lang="tr-TR" sz="8000" b="1" dirty="0"/>
              <a:t>Dr. Öğr. Ü. </a:t>
            </a:r>
            <a:r>
              <a:rPr lang="tr-TR" sz="8000" b="1" dirty="0" smtClean="0"/>
              <a:t>Zehra KARAPINAR ŞENTÜRK</a:t>
            </a:r>
            <a:endParaRPr lang="tr-TR" sz="8000" b="1" dirty="0"/>
          </a:p>
          <a:p>
            <a:endParaRPr lang="tr-TR" sz="8000" b="1" dirty="0"/>
          </a:p>
          <a:p>
            <a:r>
              <a:rPr lang="tr-TR" sz="8000" b="1" dirty="0"/>
              <a:t>Hazırlayan :</a:t>
            </a:r>
          </a:p>
          <a:p>
            <a:r>
              <a:rPr lang="tr-TR" sz="8000" b="1" dirty="0" smtClean="0"/>
              <a:t>Fatih Karaüzüm</a:t>
            </a:r>
            <a:endParaRPr lang="tr-TR" sz="8000" b="1" dirty="0"/>
          </a:p>
          <a:p>
            <a:r>
              <a:rPr lang="tr-TR" sz="8000" b="1" dirty="0" smtClean="0"/>
              <a:t>151001052</a:t>
            </a:r>
            <a:endParaRPr lang="tr-TR" sz="8000" b="1" dirty="0"/>
          </a:p>
          <a:p>
            <a:r>
              <a:rPr lang="tr-TR" sz="8000" b="1" dirty="0"/>
              <a:t>N.Ö</a:t>
            </a:r>
            <a:r>
              <a:rPr lang="tr-TR" b="1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27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smtClean="0"/>
              <a:t>Ara Nöron, Mü, Alfa Karar Verme</a:t>
            </a:r>
            <a:endParaRPr lang="tr-TR" sz="3600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Ara nöron, mü ve Alfa'ya bulmak için, iç içe 3 for kullanılmıştır. Bu işlem sonucunda </a:t>
            </a:r>
            <a:r>
              <a:rPr lang="tr-TR" dirty="0"/>
              <a:t>veriler dosya içerisinde bulunan </a:t>
            </a:r>
            <a:r>
              <a:rPr lang="tr-TR" dirty="0" smtClean="0"/>
              <a:t>‘AraNöron,Mü,Alfa.xlsx’ dosyasında yer almaktadır.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	for aranoron=0:1:55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dirty="0" smtClean="0"/>
              <a:t>		 </a:t>
            </a:r>
            <a:r>
              <a:rPr lang="tr-TR" dirty="0"/>
              <a:t>for nu=0.1:0.1:0.9</a:t>
            </a: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tr-TR" dirty="0" smtClean="0"/>
              <a:t>			  </a:t>
            </a:r>
            <a:r>
              <a:rPr lang="tr-TR" dirty="0"/>
              <a:t>for alfa=0.1:0.1:0.9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88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smtClean="0"/>
              <a:t>Ara Nöron Sayısı Belirleme</a:t>
            </a:r>
            <a:endParaRPr lang="tr-TR" sz="4400" dirty="0"/>
          </a:p>
        </p:txBody>
      </p:sp>
      <p:graphicFrame>
        <p:nvGraphicFramePr>
          <p:cNvPr id="7" name="Grafik 6"/>
          <p:cNvGraphicFramePr/>
          <p:nvPr>
            <p:extLst>
              <p:ext uri="{D42A27DB-BD31-4B8C-83A1-F6EECF244321}">
                <p14:modId xmlns:p14="http://schemas.microsoft.com/office/powerpoint/2010/main" val="1882088748"/>
              </p:ext>
            </p:extLst>
          </p:nvPr>
        </p:nvGraphicFramePr>
        <p:xfrm>
          <a:off x="971600" y="2132856"/>
          <a:ext cx="7272808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56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smtClean="0"/>
              <a:t>Nü ve Alfa’ya Karar Verme</a:t>
            </a:r>
            <a:endParaRPr lang="tr-TR" sz="4400" dirty="0"/>
          </a:p>
        </p:txBody>
      </p:sp>
      <p:graphicFrame>
        <p:nvGraphicFramePr>
          <p:cNvPr id="5" name="Grafik 4"/>
          <p:cNvGraphicFramePr/>
          <p:nvPr>
            <p:extLst>
              <p:ext uri="{D42A27DB-BD31-4B8C-83A1-F6EECF244321}">
                <p14:modId xmlns:p14="http://schemas.microsoft.com/office/powerpoint/2010/main" val="2268540068"/>
              </p:ext>
            </p:extLst>
          </p:nvPr>
        </p:nvGraphicFramePr>
        <p:xfrm>
          <a:off x="755576" y="2132856"/>
          <a:ext cx="7632848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54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Çıkış Nöron Sayısını Belirleme</a:t>
            </a:r>
            <a:endParaRPr lang="tr-TR" sz="4000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Çıkışımızda 2 farklı sınıf olduğu için 1 tane giriş nöronu kullanılmıştır.</a:t>
            </a:r>
          </a:p>
          <a:p>
            <a:r>
              <a:rPr lang="tr-TR" dirty="0" smtClean="0"/>
              <a:t>Bütün kriterler belirlendikten sonra yapay sinir ağı oluşturuldu.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15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76672"/>
            <a:ext cx="5308088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Ağımız %82 oranında doğruluk ile çalışmaktadır. </a:t>
            </a:r>
          </a:p>
          <a:p>
            <a:r>
              <a:rPr lang="tr-TR" dirty="0" smtClean="0"/>
              <a:t>Bu oranı yükseltmek için eğitim verisi artırılabilir veya sınıf dağılımı eşitlenebilir.</a:t>
            </a:r>
          </a:p>
          <a:p>
            <a:endParaRPr lang="tr-TR" dirty="0" smtClean="0"/>
          </a:p>
        </p:txBody>
      </p:sp>
      <p:pic>
        <p:nvPicPr>
          <p:cNvPr id="4098" name="Picture 2" descr="Doğruluk Oran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1088"/>
            <a:ext cx="767520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9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 smtClean="0"/>
              <a:t>Veri Tabanı Hakkında Bilgi</a:t>
            </a:r>
            <a:endParaRPr lang="tr-TR" sz="4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Tic-Tac-Toe EndGame veri seti girilen özniteliklere göre oyun sonunda x karakterinin kazanma durumunu incelemektedir.</a:t>
            </a:r>
          </a:p>
          <a:p>
            <a:endParaRPr lang="tr-TR" dirty="0" smtClean="0"/>
          </a:p>
          <a:p>
            <a:r>
              <a:rPr lang="tr-TR" dirty="0" smtClean="0"/>
              <a:t>1991 </a:t>
            </a:r>
            <a:r>
              <a:rPr lang="tr-TR" dirty="0"/>
              <a:t>yılında David W. Aha</a:t>
            </a:r>
            <a:r>
              <a:rPr lang="tr-TR" dirty="0" smtClean="0"/>
              <a:t> </a:t>
            </a:r>
            <a:r>
              <a:rPr lang="tr-TR" dirty="0"/>
              <a:t>tarafından oluşturulmuştur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Veritabanında 9 adet öznitelik(giriş değeri), 2 adet farklı sınıf(çıkış) değeri bulunmaktadır.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89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Girişler ve Değerleri</a:t>
            </a:r>
            <a:endParaRPr lang="tr-TR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494953"/>
              </p:ext>
            </p:extLst>
          </p:nvPr>
        </p:nvGraphicFramePr>
        <p:xfrm>
          <a:off x="1835696" y="1628800"/>
          <a:ext cx="5328593" cy="4680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330">
                  <a:extLst>
                    <a:ext uri="{9D8B030D-6E8A-4147-A177-3AD203B41FA5}">
                      <a16:colId xmlns:a16="http://schemas.microsoft.com/office/drawing/2014/main" val="1566651999"/>
                    </a:ext>
                  </a:extLst>
                </a:gridCol>
                <a:gridCol w="2386968">
                  <a:extLst>
                    <a:ext uri="{9D8B030D-6E8A-4147-A177-3AD203B41FA5}">
                      <a16:colId xmlns:a16="http://schemas.microsoft.com/office/drawing/2014/main" val="3928594063"/>
                    </a:ext>
                  </a:extLst>
                </a:gridCol>
                <a:gridCol w="1941295">
                  <a:extLst>
                    <a:ext uri="{9D8B030D-6E8A-4147-A177-3AD203B41FA5}">
                      <a16:colId xmlns:a16="http://schemas.microsoft.com/office/drawing/2014/main" val="505067393"/>
                    </a:ext>
                  </a:extLst>
                </a:gridCol>
              </a:tblGrid>
              <a:tr h="323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Veri Seti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Değerler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0355061"/>
                  </a:ext>
                </a:extLst>
              </a:tr>
              <a:tr h="3329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tr-TR" sz="1200" dirty="0">
                          <a:effectLst/>
                        </a:rPr>
                        <a:t>Top-Left-Square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X, O, B(Blank)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9915420"/>
                  </a:ext>
                </a:extLst>
              </a:tr>
              <a:tr h="323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Top-Middle-Square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X, O, B(Blank)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5098795"/>
                  </a:ext>
                </a:extLst>
              </a:tr>
              <a:tr h="323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Top-Right-Square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X, O, B(Blank)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9450684"/>
                  </a:ext>
                </a:extLst>
              </a:tr>
              <a:tr h="3329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Middle-Left-Square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X, O, B(Blank)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5988960"/>
                  </a:ext>
                </a:extLst>
              </a:tr>
              <a:tr h="687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Middle-Middle-Square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X, O, B(Blank)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8655440"/>
                  </a:ext>
                </a:extLst>
              </a:tr>
              <a:tr h="323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6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Middle-Right-Square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X, O, B(Blank)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7579087"/>
                  </a:ext>
                </a:extLst>
              </a:tr>
              <a:tr h="3329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Bottom-Left-Square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X, O, B(Blank)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3699557"/>
                  </a:ext>
                </a:extLst>
              </a:tr>
              <a:tr h="687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Bottom-Middle-Square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X, O, B(Blank)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8261934"/>
                  </a:ext>
                </a:extLst>
              </a:tr>
              <a:tr h="323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9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Bottom-Right-Square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X, O, B(Blank)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0533659"/>
                  </a:ext>
                </a:extLst>
              </a:tr>
              <a:tr h="687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Class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Positive, Negative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8313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7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Sınıf Dağılımı</a:t>
            </a:r>
            <a:endParaRPr lang="tr-TR" dirty="0"/>
          </a:p>
        </p:txBody>
      </p:sp>
      <p:graphicFrame>
        <p:nvGraphicFramePr>
          <p:cNvPr id="4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096114"/>
              </p:ext>
            </p:extLst>
          </p:nvPr>
        </p:nvGraphicFramePr>
        <p:xfrm>
          <a:off x="827088" y="2052638"/>
          <a:ext cx="6985272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60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Eğitim Verisindeki Sınıf </a:t>
            </a:r>
            <a:r>
              <a:rPr lang="tr-TR" dirty="0"/>
              <a:t>Dağılımı</a:t>
            </a:r>
          </a:p>
        </p:txBody>
      </p:sp>
      <p:graphicFrame>
        <p:nvGraphicFramePr>
          <p:cNvPr id="4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537955"/>
              </p:ext>
            </p:extLst>
          </p:nvPr>
        </p:nvGraphicFramePr>
        <p:xfrm>
          <a:off x="827088" y="2052638"/>
          <a:ext cx="7561336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594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Test </a:t>
            </a:r>
            <a:r>
              <a:rPr lang="tr-TR" dirty="0"/>
              <a:t>Verisindeki Sınıf Dağılımı</a:t>
            </a:r>
          </a:p>
        </p:txBody>
      </p:sp>
      <p:graphicFrame>
        <p:nvGraphicFramePr>
          <p:cNvPr id="4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404741"/>
              </p:ext>
            </p:extLst>
          </p:nvPr>
        </p:nvGraphicFramePr>
        <p:xfrm>
          <a:off x="827088" y="2052638"/>
          <a:ext cx="7201296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464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smtClean="0"/>
              <a:t>Veritabanının Düzenlenmesi</a:t>
            </a:r>
            <a:endParaRPr lang="tr-TR" sz="4400" dirty="0"/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710197"/>
              </p:ext>
            </p:extLst>
          </p:nvPr>
        </p:nvGraphicFramePr>
        <p:xfrm>
          <a:off x="1407312" y="2276872"/>
          <a:ext cx="6132779" cy="3528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3865">
                  <a:extLst>
                    <a:ext uri="{9D8B030D-6E8A-4147-A177-3AD203B41FA5}">
                      <a16:colId xmlns:a16="http://schemas.microsoft.com/office/drawing/2014/main" val="1722861396"/>
                    </a:ext>
                  </a:extLst>
                </a:gridCol>
                <a:gridCol w="2013614">
                  <a:extLst>
                    <a:ext uri="{9D8B030D-6E8A-4147-A177-3AD203B41FA5}">
                      <a16:colId xmlns:a16="http://schemas.microsoft.com/office/drawing/2014/main" val="2550315763"/>
                    </a:ext>
                  </a:extLst>
                </a:gridCol>
                <a:gridCol w="1637650">
                  <a:extLst>
                    <a:ext uri="{9D8B030D-6E8A-4147-A177-3AD203B41FA5}">
                      <a16:colId xmlns:a16="http://schemas.microsoft.com/office/drawing/2014/main" val="3092378039"/>
                    </a:ext>
                  </a:extLst>
                </a:gridCol>
                <a:gridCol w="1637650">
                  <a:extLst>
                    <a:ext uri="{9D8B030D-6E8A-4147-A177-3AD203B41FA5}">
                      <a16:colId xmlns:a16="http://schemas.microsoft.com/office/drawing/2014/main" val="4229106425"/>
                    </a:ext>
                  </a:extLst>
                </a:gridCol>
              </a:tblGrid>
              <a:tr h="320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Veri Seti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Değerler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2688551"/>
                  </a:ext>
                </a:extLst>
              </a:tr>
              <a:tr h="320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tr-TR" sz="1200">
                          <a:effectLst/>
                        </a:rPr>
                        <a:t>Top-Left-Square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X, O, B(Blank)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1, 0, 0.5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499790"/>
                  </a:ext>
                </a:extLst>
              </a:tr>
              <a:tr h="320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Top-Middle-Square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X, O, B(Blank)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1, 0, 0.5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0279378"/>
                  </a:ext>
                </a:extLst>
              </a:tr>
              <a:tr h="320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Top-Right-Square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X, O, B(Blank)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1, 0, 0.5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3259493"/>
                  </a:ext>
                </a:extLst>
              </a:tr>
              <a:tr h="320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Middle-Left-Square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X, O, B(Blank)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1, 0, 0.5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4358381"/>
                  </a:ext>
                </a:extLst>
              </a:tr>
              <a:tr h="320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Middle-Middle-Square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X, O, B(Blank)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1, 0, 0.5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7676355"/>
                  </a:ext>
                </a:extLst>
              </a:tr>
              <a:tr h="320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6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Middle-Right-Square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X, O, B(Blank)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1, 0, 0.5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037038"/>
                  </a:ext>
                </a:extLst>
              </a:tr>
              <a:tr h="320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7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Bottom-Left-Square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X, O, B(Blank)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1, 0, 0.5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2419868"/>
                  </a:ext>
                </a:extLst>
              </a:tr>
              <a:tr h="320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Bottom-Middle-Square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X, O, B(Blank)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1, 0, 0.5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3103303"/>
                  </a:ext>
                </a:extLst>
              </a:tr>
              <a:tr h="320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9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Bottom-Right-Square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X, O, B(Blank)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1, 0, 0.5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20585"/>
                  </a:ext>
                </a:extLst>
              </a:tr>
              <a:tr h="320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Class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Positive, Negative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1, 0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347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7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Normalizasyon İşlemi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Alınan veri setinde öznitelik değerleri 1 ile 0 arasında olduğu için normalizasyon yapılmasına gerek duyulmamıştır.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49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Test ve Eğitim Verilerinin Belirlenmesi</a:t>
            </a:r>
            <a:endParaRPr lang="tr-TR" sz="3200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Verilerden 450 tanesi eğitim için, 508 tanesi test için kullanılmıştır.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2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411</Words>
  <Application>Microsoft Office PowerPoint</Application>
  <PresentationFormat>Ekran Gösterisi (4:3)</PresentationFormat>
  <Paragraphs>114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İyon</vt:lpstr>
      <vt:lpstr>   DÜZCE ÜNİVERSİTE Bilgisayar Mühendisliği                     Bulanık Mantık ve Yapay Sinir Ağlarına Giriş Tic-Tac-Toe EndGame YSA</vt:lpstr>
      <vt:lpstr>Veri Tabanı Hakkında Bilgi</vt:lpstr>
      <vt:lpstr>Girişler ve Değerleri</vt:lpstr>
      <vt:lpstr>Sınıf Dağılımı</vt:lpstr>
      <vt:lpstr>Eğitim Verisindeki Sınıf Dağılımı</vt:lpstr>
      <vt:lpstr>Test Verisindeki Sınıf Dağılımı</vt:lpstr>
      <vt:lpstr>Veritabanının Düzenlenmesi</vt:lpstr>
      <vt:lpstr>Normalizasyon İşlemi</vt:lpstr>
      <vt:lpstr>Test ve Eğitim Verilerinin Belirlenmesi</vt:lpstr>
      <vt:lpstr>Ara Nöron, Mü, Alfa Karar Verme</vt:lpstr>
      <vt:lpstr>Ara Nöron Sayısı Belirleme</vt:lpstr>
      <vt:lpstr>Nü ve Alfa’ya Karar Verme</vt:lpstr>
      <vt:lpstr>Çıkış Nöron Sayısını Belirleme</vt:lpstr>
      <vt:lpstr>PowerPoint Sunusu</vt:lpstr>
      <vt:lpstr>Sonuç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DÜZCE ÜNİVERSİTE Bilgisayar Mühendisliği                     Bulanık Mantık ve Yapay Sinir Ağlarına Giriş </dc:title>
  <dc:creator>Emre</dc:creator>
  <cp:lastModifiedBy>Fatih Karaüzüm</cp:lastModifiedBy>
  <cp:revision>23</cp:revision>
  <dcterms:created xsi:type="dcterms:W3CDTF">2018-12-09T21:43:41Z</dcterms:created>
  <dcterms:modified xsi:type="dcterms:W3CDTF">2018-12-18T21:09:59Z</dcterms:modified>
</cp:coreProperties>
</file>