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C4474-E3CE-FAA8-4B8C-C2939E03D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434675B-0CDC-F44C-08B0-B34C224FD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B3A34B-3F77-780A-2854-27F3AEF9E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930A35-8C01-07D5-3A3D-0B095D09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8C1F40-F89A-4365-FB62-C44CE78B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6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E3F04-DB84-9778-D36F-9280186E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15AB22-DE6E-3BF1-03F6-529C8D5C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2269D-7B59-289C-7C60-E9C9FA4D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E5C544-5723-AAEE-01C3-0F0A7A38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4D1E99-6B65-59D6-85BA-16F32A4B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3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B64371-8128-EFCF-604E-ABBD46BD0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40CB8F-4551-3B3A-9DCA-69B64FA9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496E4E-3562-157D-6139-0BE099B5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9030AA-11A5-5C62-E360-DEFFA876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3FBCB9-8503-3CB1-7F94-0156CAD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212596-73ED-0220-45B3-C7179D27C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8C46A-1250-4D41-734E-B2C460D9F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FA09BD-968E-6393-FA31-B11B438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E35A7E-3DC8-CFDF-96C1-92035D820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F32280-F744-1219-9EB3-CE49AAC70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0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B8A534-3B80-4044-60C5-B4E760732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ACFE70-0C77-2345-7E41-B49FF268A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840980-F53A-EFA5-5220-D2853308D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5264BB-7678-724D-FEFC-9CC8423E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C34E3C-4BFF-654D-1A52-C05BFF8DA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7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6A1E25-280B-FBA8-B0C8-EA04F036B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7D4527-F19C-EBE0-57D1-D3290F786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E73F05-2834-6AAF-B694-83F2769A4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789B68-E3CC-5A61-A05F-BD6E0BF24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C83030-BCEF-8F78-5D8E-B92C4692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EAC494-55A2-D2EF-D4DC-877D8205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C06764-826F-6460-BD24-31EB13F6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F3CC14C-2802-7CE1-A425-8AB555E98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5AAFD22-A458-DBB3-461A-76E6F2C30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C7C45D-BA6D-AD28-B43C-8EFABA33C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BD6121-13C3-3A38-492F-0699DE6A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39FC61E-186E-F669-F25B-46CCC496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4BB9E81-6E50-2E3A-C5BC-BF6A7C76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CF2A64-A951-5828-C28D-9D24EE73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253218-70E0-9FEA-5D0E-A88B8DB3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F32BD73-283D-A307-371D-1E1840D1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998F8A-C822-CF40-ADFA-01A89CBE6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9B952D-6205-9AA9-0661-BACEF888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DE7FDB-CBF7-3E30-F484-2A7132E0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8E78816-974A-751E-270B-811DEACA9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3FA434-D2A7-C764-24A8-94FD5B66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6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BEBD25-4939-65E8-6666-A9966634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096C66-17F3-036D-0632-85DD05EEC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AFAF7F-111B-4C93-2DA3-ACBD6CF25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A00A6A-BF1D-2AF7-1190-251EBA988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F3A8F-2D67-C8A8-1647-70E11D03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968DD7-0294-BB89-5A1D-76033139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4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F0949-91AE-3C18-4392-28AF1245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C5181B-078A-4FDE-5A75-7DE977083D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BA6311-D716-ECF7-3658-EBFD2E5D5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CAB6045-4ADF-37B5-DD77-14830E1AD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95BEA9-AB6B-4EFE-76AD-D6F7ACB47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4C605-97B0-049B-829B-BD5B9CD3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59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8B63A4-3A67-2E82-F746-697407C5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07E311-E9BA-A16A-3580-04B4467F0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A2F504-F331-EAD6-3E61-60CD33EC8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9BBA9-1C82-4491-A951-1CC26D66E27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49DB1A9-2DE3-A167-EB7F-58144EA2F2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8AE68-7807-1E38-2DF2-1F359675A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76BC80-9879-400D-9BB3-9B2963DE78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5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2E9D427-9EA5-7DD4-199F-07B1A0A50BD0}"/>
              </a:ext>
            </a:extLst>
          </p:cNvPr>
          <p:cNvGrpSpPr/>
          <p:nvPr/>
        </p:nvGrpSpPr>
        <p:grpSpPr>
          <a:xfrm>
            <a:off x="1173018" y="785090"/>
            <a:ext cx="9513454" cy="5043055"/>
            <a:chOff x="1182255" y="1246909"/>
            <a:chExt cx="9513454" cy="2008908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B1EF5B32-614A-34DC-7352-DEF34D51BC56}"/>
                </a:ext>
              </a:extLst>
            </p:cNvPr>
            <p:cNvSpPr/>
            <p:nvPr/>
          </p:nvSpPr>
          <p:spPr>
            <a:xfrm>
              <a:off x="1182255" y="1246909"/>
              <a:ext cx="9513454" cy="200890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2DC705FF-2EA6-3FBF-C587-2E955E2F9D5F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55" y="1246909"/>
              <a:ext cx="9513454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DC4ADB8F-503D-2CC0-53C6-9D21FDA2BE59}"/>
                </a:ext>
              </a:extLst>
            </p:cNvPr>
            <p:cNvCxnSpPr>
              <a:cxnSpLocks/>
            </p:cNvCxnSpPr>
            <p:nvPr/>
          </p:nvCxnSpPr>
          <p:spPr>
            <a:xfrm>
              <a:off x="1182255" y="3255817"/>
              <a:ext cx="9513454" cy="0"/>
            </a:xfrm>
            <a:prstGeom prst="line">
              <a:avLst/>
            </a:prstGeom>
            <a:ln w="762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6EAC0F86-816F-DD1F-49B6-64BFB1A03832}"/>
                </a:ext>
              </a:extLst>
            </p:cNvPr>
            <p:cNvSpPr/>
            <p:nvPr/>
          </p:nvSpPr>
          <p:spPr>
            <a:xfrm>
              <a:off x="1182255" y="1916545"/>
              <a:ext cx="9513454" cy="6696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de-DE" sz="32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Electrolyte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de-DE" sz="3200" i="1" baseline="30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2-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+H</a:t>
              </a:r>
              <a:r>
                <a:rPr lang="de-DE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H</a:t>
              </a:r>
              <a:r>
                <a:rPr lang="de-DE" sz="3200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2</a:t>
              </a:r>
              <a:r>
                <a:rPr lang="de-DE" sz="3200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O</a:t>
              </a:r>
              <a:endParaRPr lang="de-DE" sz="3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2BD5FA66-C356-ABEA-7BC9-D918C2598791}"/>
              </a:ext>
            </a:extLst>
          </p:cNvPr>
          <p:cNvSpPr txBox="1"/>
          <p:nvPr/>
        </p:nvSpPr>
        <p:spPr>
          <a:xfrm>
            <a:off x="1173018" y="1333211"/>
            <a:ext cx="95134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Anode</a:t>
            </a:r>
            <a:endParaRPr lang="en-US" sz="32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F8E3C2D-40FE-E534-AC2E-6241DAF8304D}"/>
              </a:ext>
            </a:extLst>
          </p:cNvPr>
          <p:cNvSpPr txBox="1"/>
          <p:nvPr/>
        </p:nvSpPr>
        <p:spPr>
          <a:xfrm>
            <a:off x="1076036" y="4695244"/>
            <a:ext cx="951345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3200" i="1" dirty="0" err="1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Cathode</a:t>
            </a:r>
            <a:endParaRPr lang="en-US" sz="32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89893BAB-3079-FD02-47C9-7AB086EF9EF9}"/>
              </a:ext>
            </a:extLst>
          </p:cNvPr>
          <p:cNvCxnSpPr>
            <a:cxnSpLocks/>
          </p:cNvCxnSpPr>
          <p:nvPr/>
        </p:nvCxnSpPr>
        <p:spPr>
          <a:xfrm>
            <a:off x="775855" y="461818"/>
            <a:ext cx="90516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C0BCB221-A8EA-341B-6DAB-241EE14E7B46}"/>
              </a:ext>
            </a:extLst>
          </p:cNvPr>
          <p:cNvCxnSpPr>
            <a:cxnSpLocks/>
          </p:cNvCxnSpPr>
          <p:nvPr/>
        </p:nvCxnSpPr>
        <p:spPr>
          <a:xfrm>
            <a:off x="775855" y="434103"/>
            <a:ext cx="0" cy="900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B0F59B2A-C9CE-AFA8-BD11-BF2C70D94DAB}"/>
              </a:ext>
            </a:extLst>
          </p:cNvPr>
          <p:cNvSpPr txBox="1"/>
          <p:nvPr/>
        </p:nvSpPr>
        <p:spPr>
          <a:xfrm>
            <a:off x="1228436" y="74003"/>
            <a:ext cx="4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75B46CAC-D78F-CB93-7F1E-6CF22DDB698A}"/>
              </a:ext>
            </a:extLst>
          </p:cNvPr>
          <p:cNvSpPr txBox="1"/>
          <p:nvPr/>
        </p:nvSpPr>
        <p:spPr>
          <a:xfrm>
            <a:off x="390238" y="884103"/>
            <a:ext cx="489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B42C0DD2-DCF7-4634-A3DA-176AA7D6E063}"/>
              </a:ext>
            </a:extLst>
          </p:cNvPr>
          <p:cNvSpPr/>
          <p:nvPr/>
        </p:nvSpPr>
        <p:spPr>
          <a:xfrm>
            <a:off x="951346" y="1333211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feil: nach rechts 27">
            <a:extLst>
              <a:ext uri="{FF2B5EF4-FFF2-40B4-BE49-F238E27FC236}">
                <a16:creationId xmlns:a16="http://schemas.microsoft.com/office/drawing/2014/main" id="{65F4D4F0-9F49-7919-0BE0-0CD4009F9FAD}"/>
              </a:ext>
            </a:extLst>
          </p:cNvPr>
          <p:cNvSpPr/>
          <p:nvPr/>
        </p:nvSpPr>
        <p:spPr>
          <a:xfrm>
            <a:off x="10460178" y="1333211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F5B880AD-4C3D-D5F0-FF82-D2A389607F40}"/>
              </a:ext>
            </a:extLst>
          </p:cNvPr>
          <p:cNvSpPr/>
          <p:nvPr/>
        </p:nvSpPr>
        <p:spPr>
          <a:xfrm>
            <a:off x="992910" y="4695244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87DF96C9-9571-C688-7E75-E38A9263AA02}"/>
              </a:ext>
            </a:extLst>
          </p:cNvPr>
          <p:cNvSpPr/>
          <p:nvPr/>
        </p:nvSpPr>
        <p:spPr>
          <a:xfrm>
            <a:off x="10432471" y="4756865"/>
            <a:ext cx="637309" cy="58477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46C9A89-8AA0-8BAF-1579-8A71372CE730}"/>
              </a:ext>
            </a:extLst>
          </p:cNvPr>
          <p:cNvSpPr txBox="1"/>
          <p:nvPr/>
        </p:nvSpPr>
        <p:spPr>
          <a:xfrm>
            <a:off x="1161474" y="828317"/>
            <a:ext cx="4454236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873D6DB-A3BA-60E0-1E75-4AF77CB5CF68}"/>
              </a:ext>
            </a:extLst>
          </p:cNvPr>
          <p:cNvSpPr txBox="1"/>
          <p:nvPr/>
        </p:nvSpPr>
        <p:spPr>
          <a:xfrm>
            <a:off x="7398328" y="846633"/>
            <a:ext cx="350981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H2O,Anode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49ACD597-2395-87F4-61F7-6FF433DEA0FD}"/>
              </a:ext>
            </a:extLst>
          </p:cNvPr>
          <p:cNvSpPr txBox="1"/>
          <p:nvPr/>
        </p:nvSpPr>
        <p:spPr>
          <a:xfrm>
            <a:off x="1200724" y="2545988"/>
            <a:ext cx="4301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48B3583-12EA-9410-3D65-69A2A7B0285E}"/>
              </a:ext>
            </a:extLst>
          </p:cNvPr>
          <p:cNvSpPr txBox="1"/>
          <p:nvPr/>
        </p:nvSpPr>
        <p:spPr>
          <a:xfrm>
            <a:off x="7398329" y="2460196"/>
            <a:ext cx="328814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H2O,TPB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de-DE" sz="2400" i="1" baseline="-25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de-DE" sz="2400" i="1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i="1" dirty="0">
              <a:solidFill>
                <a:schemeClr val="l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A84E181-0749-914E-949D-772041BC75AC}"/>
              </a:ext>
            </a:extLst>
          </p:cNvPr>
          <p:cNvSpPr/>
          <p:nvPr/>
        </p:nvSpPr>
        <p:spPr>
          <a:xfrm>
            <a:off x="992910" y="1917986"/>
            <a:ext cx="9915232" cy="1207000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58FA3FCA-FC91-767A-2EA5-40252F918F7E}"/>
              </a:ext>
            </a:extLst>
          </p:cNvPr>
          <p:cNvSpPr/>
          <p:nvPr/>
        </p:nvSpPr>
        <p:spPr>
          <a:xfrm>
            <a:off x="4922981" y="2438396"/>
            <a:ext cx="579581" cy="5795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H</a:t>
            </a:r>
            <a:r>
              <a:rPr lang="de-DE" sz="1400" baseline="-25000" dirty="0"/>
              <a:t>2</a:t>
            </a:r>
            <a:endParaRPr lang="en-US" sz="1400" baseline="-25000" dirty="0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6C5EA82-CB3B-E765-05E6-FDF293AADC07}"/>
              </a:ext>
            </a:extLst>
          </p:cNvPr>
          <p:cNvSpPr/>
          <p:nvPr/>
        </p:nvSpPr>
        <p:spPr>
          <a:xfrm>
            <a:off x="5966692" y="2441855"/>
            <a:ext cx="771234" cy="579581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H</a:t>
            </a:r>
            <a:r>
              <a:rPr lang="de-DE" sz="1200" baseline="-25000" dirty="0"/>
              <a:t>2</a:t>
            </a:r>
            <a:r>
              <a:rPr lang="de-DE" sz="1200" dirty="0"/>
              <a:t>O</a:t>
            </a:r>
            <a:endParaRPr lang="en-US" sz="1200" dirty="0"/>
          </a:p>
        </p:txBody>
      </p:sp>
      <p:grpSp>
        <p:nvGrpSpPr>
          <p:cNvPr id="49" name="Gruppieren 48">
            <a:extLst>
              <a:ext uri="{FF2B5EF4-FFF2-40B4-BE49-F238E27FC236}">
                <a16:creationId xmlns:a16="http://schemas.microsoft.com/office/drawing/2014/main" id="{3B826E50-AF46-DF05-B455-54D2A9F31EFA}"/>
              </a:ext>
            </a:extLst>
          </p:cNvPr>
          <p:cNvGrpSpPr/>
          <p:nvPr/>
        </p:nvGrpSpPr>
        <p:grpSpPr>
          <a:xfrm>
            <a:off x="6629980" y="2624220"/>
            <a:ext cx="213589" cy="190545"/>
            <a:chOff x="6546272" y="2660073"/>
            <a:chExt cx="404091" cy="152400"/>
          </a:xfrm>
        </p:grpSpPr>
        <p:cxnSp>
          <p:nvCxnSpPr>
            <p:cNvPr id="42" name="Gerade Verbindung mit Pfeil 41">
              <a:extLst>
                <a:ext uri="{FF2B5EF4-FFF2-40B4-BE49-F238E27FC236}">
                  <a16:creationId xmlns:a16="http://schemas.microsoft.com/office/drawing/2014/main" id="{C20970CD-F636-4E4A-4E8E-7838C2950388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>
              <a:extLst>
                <a:ext uri="{FF2B5EF4-FFF2-40B4-BE49-F238E27FC236}">
                  <a16:creationId xmlns:a16="http://schemas.microsoft.com/office/drawing/2014/main" id="{D333D76C-BB84-A4DC-702D-529ED44D4DE8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uppieren 49">
            <a:extLst>
              <a:ext uri="{FF2B5EF4-FFF2-40B4-BE49-F238E27FC236}">
                <a16:creationId xmlns:a16="http://schemas.microsoft.com/office/drawing/2014/main" id="{CC4B10B2-F437-66A7-A9F7-1F19CF3DD1DE}"/>
              </a:ext>
            </a:extLst>
          </p:cNvPr>
          <p:cNvGrpSpPr/>
          <p:nvPr/>
        </p:nvGrpSpPr>
        <p:grpSpPr>
          <a:xfrm rot="10800000">
            <a:off x="5825262" y="2633842"/>
            <a:ext cx="213589" cy="190545"/>
            <a:chOff x="6546272" y="2660073"/>
            <a:chExt cx="404091" cy="152400"/>
          </a:xfrm>
        </p:grpSpPr>
        <p:cxnSp>
          <p:nvCxnSpPr>
            <p:cNvPr id="51" name="Gerade Verbindung mit Pfeil 50">
              <a:extLst>
                <a:ext uri="{FF2B5EF4-FFF2-40B4-BE49-F238E27FC236}">
                  <a16:creationId xmlns:a16="http://schemas.microsoft.com/office/drawing/2014/main" id="{D0D4345E-8D7F-E21E-94ED-C3B4F35AFB6E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B336785C-5FC2-52EA-62EF-4102DCFF1E15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1BB885C8-7693-BB65-6E5B-E82A665ED026}"/>
              </a:ext>
            </a:extLst>
          </p:cNvPr>
          <p:cNvGrpSpPr/>
          <p:nvPr/>
        </p:nvGrpSpPr>
        <p:grpSpPr>
          <a:xfrm rot="10800000">
            <a:off x="5395767" y="2633842"/>
            <a:ext cx="213589" cy="190545"/>
            <a:chOff x="6546272" y="2660073"/>
            <a:chExt cx="404091" cy="152400"/>
          </a:xfrm>
        </p:grpSpPr>
        <p:cxnSp>
          <p:nvCxnSpPr>
            <p:cNvPr id="54" name="Gerade Verbindung mit Pfeil 53">
              <a:extLst>
                <a:ext uri="{FF2B5EF4-FFF2-40B4-BE49-F238E27FC236}">
                  <a16:creationId xmlns:a16="http://schemas.microsoft.com/office/drawing/2014/main" id="{C55317B5-80DA-97D9-A6E8-FBE5DF9004C6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F0772370-89BD-71C1-B9A2-D7149A8110C0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BAD99FE1-74F6-7772-46A4-E1CBF7AB97A7}"/>
              </a:ext>
            </a:extLst>
          </p:cNvPr>
          <p:cNvGrpSpPr/>
          <p:nvPr/>
        </p:nvGrpSpPr>
        <p:grpSpPr>
          <a:xfrm>
            <a:off x="4792810" y="2633842"/>
            <a:ext cx="213589" cy="190545"/>
            <a:chOff x="6546272" y="2660073"/>
            <a:chExt cx="404091" cy="152400"/>
          </a:xfrm>
        </p:grpSpPr>
        <p:cxnSp>
          <p:nvCxnSpPr>
            <p:cNvPr id="57" name="Gerade Verbindung mit Pfeil 56">
              <a:extLst>
                <a:ext uri="{FF2B5EF4-FFF2-40B4-BE49-F238E27FC236}">
                  <a16:creationId xmlns:a16="http://schemas.microsoft.com/office/drawing/2014/main" id="{D1872397-4D3D-F97D-D2B0-7F4A578C706C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3" y="2660073"/>
              <a:ext cx="4040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mit Pfeil 57">
              <a:extLst>
                <a:ext uri="{FF2B5EF4-FFF2-40B4-BE49-F238E27FC236}">
                  <a16:creationId xmlns:a16="http://schemas.microsoft.com/office/drawing/2014/main" id="{C3697AFB-627A-70CD-767F-881C76E78A9F}"/>
                </a:ext>
              </a:extLst>
            </p:cNvPr>
            <p:cNvCxnSpPr>
              <a:cxnSpLocks/>
            </p:cNvCxnSpPr>
            <p:nvPr/>
          </p:nvCxnSpPr>
          <p:spPr>
            <a:xfrm>
              <a:off x="6546272" y="2812473"/>
              <a:ext cx="4040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6424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5BBBEC-54B4-30A5-2159-848ADDA8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Zhu Paper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6594E-8AFB-826B-514A-106DB843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Es wird eine Konzentration an beiden Interfaces berechnet und dann eine Stromstärke dazu aufgelöst.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64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</vt:lpstr>
      <vt:lpstr>PowerPoint-Präsentation</vt:lpstr>
      <vt:lpstr>Zhu Paper</vt:lpstr>
    </vt:vector>
  </TitlesOfParts>
  <Company>Universitaet Duisburg-Essen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Fatih Durmus</dc:creator>
  <cp:lastModifiedBy>Fatih Durmus</cp:lastModifiedBy>
  <cp:revision>8</cp:revision>
  <dcterms:created xsi:type="dcterms:W3CDTF">2025-09-08T12:50:33Z</dcterms:created>
  <dcterms:modified xsi:type="dcterms:W3CDTF">2025-09-08T14:16:26Z</dcterms:modified>
</cp:coreProperties>
</file>