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62" r:id="rId5"/>
    <p:sldId id="263" r:id="rId6"/>
    <p:sldId id="259" r:id="rId7"/>
    <p:sldId id="264" r:id="rId8"/>
    <p:sldId id="256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C4474-E3CE-FAA8-4B8C-C2939E03D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34675B-0CDC-F44C-08B0-B34C224FD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B3A34B-3F77-780A-2854-27F3AEF9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930A35-8C01-07D5-3A3D-0B095D09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8C1F40-F89A-4365-FB62-C44CE78B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E3F04-DB84-9778-D36F-9280186E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15AB22-DE6E-3BF1-03F6-529C8D5C9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A2269D-7B59-289C-7C60-E9C9FA4D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5C544-5723-AAEE-01C3-0F0A7A38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4D1E99-6B65-59D6-85BA-16F32A4B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3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B64371-8128-EFCF-604E-ABBD46BD0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40CB8F-4551-3B3A-9DCA-69B64FA98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496E4E-3562-157D-6139-0BE099B5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030AA-11A5-5C62-E360-DEFFA876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FBCB9-8503-3CB1-7F94-0156CAD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12596-73ED-0220-45B3-C7179D27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8C46A-1250-4D41-734E-B2C460D9F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FA09BD-968E-6393-FA31-B11B4385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E35A7E-3DC8-CFDF-96C1-92035D82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F32280-F744-1219-9EB3-CE49AAC7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8A534-3B80-4044-60C5-B4E76073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ACFE70-0C77-2345-7E41-B49FF268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840980-F53A-EFA5-5220-D2853308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5264BB-7678-724D-FEFC-9CC8423E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C34E3C-4BFF-654D-1A52-C05BFF8D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7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A1E25-280B-FBA8-B0C8-EA04F036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7D4527-F19C-EBE0-57D1-D3290F786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E73F05-2834-6AAF-B694-83F2769A4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89B68-E3CC-5A61-A05F-BD6E0BF2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C83030-BCEF-8F78-5D8E-B92C4692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EAC494-55A2-D2EF-D4DC-877D8205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06764-826F-6460-BD24-31EB13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3CC14C-2802-7CE1-A425-8AB555E98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AAFD22-A458-DBB3-461A-76E6F2C30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C7C45D-BA6D-AD28-B43C-8EFABA33C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BD6121-13C3-3A38-492F-0699DE6A1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9FC61E-186E-F669-F25B-46CCC496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BB9E81-6E50-2E3A-C5BC-BF6A7C76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CF2A64-A951-5828-C28D-9D24EE73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53218-70E0-9FEA-5D0E-A88B8DB3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32BD73-283D-A307-371D-1E1840D1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998F8A-C822-CF40-ADFA-01A89CBE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9B952D-6205-9AA9-0661-BACEF888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1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DE7FDB-CBF7-3E30-F484-2A7132E0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E78816-974A-751E-270B-811DEACA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3FA434-D2A7-C764-24A8-94FD5B66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1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EBD25-4939-65E8-6666-A9966634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096C66-17F3-036D-0632-85DD05EEC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AFAF7F-111B-4C93-2DA3-ACBD6CF25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A00A6A-BF1D-2AF7-1190-251EBA98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8F3A8F-2D67-C8A8-1647-70E11D03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968DD7-0294-BB89-5A1D-76033139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4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F0949-91AE-3C18-4392-28AF1245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C5181B-078A-4FDE-5A75-7DE97708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BA6311-D716-ECF7-3658-EBFD2E5D5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B6045-4ADF-37B5-DD77-14830E1A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95BEA9-AB6B-4EFE-76AD-D6F7ACB4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E4C605-97B0-049B-829B-BD5B9CD3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8B63A4-3A67-2E82-F746-697407C5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07E311-E9BA-A16A-3580-04B4467F0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A2F504-F331-EAD6-3E61-60CD33EC8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C9BBA9-1C82-4491-A951-1CC26D66E27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9DB1A9-2DE3-A167-EB7F-58144EA2F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98AE68-7807-1E38-2DF2-1F359675A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5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BBBEC-54B4-30A5-2159-848ADDA8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Zhu Paper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6594E-8AFB-826B-514A-106DB843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wird eine Konzentration an beiden Interfaces berechnet und dann eine Stromstärke dazu aufgelöst.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6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86DDC-E429-7434-513B-9F8F985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Meine Interessen und Fortbildungswünsche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7E62908-4D2B-5477-053A-587AD3D4FCFA}"/>
              </a:ext>
            </a:extLst>
          </p:cNvPr>
          <p:cNvSpPr txBox="1"/>
          <p:nvPr/>
        </p:nvSpPr>
        <p:spPr>
          <a:xfrm>
            <a:off x="969818" y="1588655"/>
            <a:ext cx="8645237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de-DE" dirty="0"/>
              <a:t>Ich bin an dem generellen Thema der </a:t>
            </a:r>
            <a:r>
              <a:rPr lang="de-DE" dirty="0" err="1"/>
              <a:t>rSOC</a:t>
            </a:r>
            <a:r>
              <a:rPr lang="de-DE" dirty="0"/>
              <a:t> sehr interessiert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de-DE" dirty="0"/>
              <a:t>Besonders am Aufstellen und Verbessern von numerischen Modellen 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de-DE" dirty="0"/>
              <a:t>Den Teststand sehe ich als essentiell an, aber mit dem derzeitigen Equipment ist das experimentelle Arbeiten limitiert. Ein µ-CT oder REM könnte dies bereits ändern.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de-DE" dirty="0"/>
              <a:t>Ich würde gerne veröffentlichen, denke aber, dass ich erst Ende nächsten Jahres soweit sein werde. Ich würde mich aber hier auch gerne (verbindlich) drauf festlegen.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de-DE" dirty="0"/>
              <a:t>Ich habe ein Interesse an der Lehre und würde dies gerne jetzt verfolgen. Im späteren Verlauf meiner Promotion bin ich unsicher über meine zeitlichen Kapazitäten.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de-DE" dirty="0"/>
              <a:t>Falls es wieder dazu kommt, dass ich die LBM-Methode verwende, würde ich gerne an der jährlich angebotenen Summer  School teilnehmen.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1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E16E0-DAF3-43E2-0842-276CE0EA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Jahresgespräch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8F0C5-AB14-0ECC-7FB9-38E77A93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Mit Blick auf die bald anstehenden Jahresgespräche bzw. Kooperations- und Fördergespräche bitte ich euch folgendes vorzubereiten: 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Eine kurze Präsentation 4-5 Folien bezüglich eurer wissenschaftlichen Arbeiten und möglichen Promotionsinhalte. 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Ergänzt dazu gerne eine Folie mit euren derzeitigen Aufgaben.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Ergänzt dazu gerne eine weitere Folie mit euren Interessen und ggf. (persönlichen) fachlichen Fortbildungswünschen – sodass wir das dann diskutieren können. 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Anbei findet ihr auch noch ein paar hilfreiche Fragen, die ihr euch selbst stellen könnt – es kann aber auch sein, dass die ein oder anderen Fragen nicht ganz auf eure Tätigkeit oder Rolle am LEE passt. 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Sollte es euer </a:t>
            </a:r>
            <a:r>
              <a:rPr lang="de-DE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erstes Jahresgespräch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sein, dann </a:t>
            </a:r>
            <a:r>
              <a:rPr lang="de-DE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bitte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ich </a:t>
            </a:r>
            <a:r>
              <a:rPr lang="de-DE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euch auch den Feedbackbogen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einmal für euch auszufüllen. Viele Dinge sind auch ein wenig redundant zu Punkt 4, was aber nicht schlimm ist. 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9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E2368AB2-796A-A960-BB1A-B53475D3D9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691"/>
          <a:stretch/>
        </p:blipFill>
        <p:spPr>
          <a:xfrm>
            <a:off x="1430400" y="5074033"/>
            <a:ext cx="2683503" cy="174798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BA5B53D-9906-AA2F-05F4-6A931A1CC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905" y="2048094"/>
            <a:ext cx="2080041" cy="322897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386DDC-E429-7434-513B-9F8F985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Wissenschaftliche Arbeit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43C59D-5997-6E32-7B5C-E2605615C3C2}"/>
              </a:ext>
            </a:extLst>
          </p:cNvPr>
          <p:cNvSpPr txBox="1"/>
          <p:nvPr/>
        </p:nvSpPr>
        <p:spPr>
          <a:xfrm>
            <a:off x="742948" y="1625526"/>
            <a:ext cx="808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Primäre Aufgabe: Das Projekt </a:t>
            </a:r>
            <a:r>
              <a:rPr lang="de-DE" i="1" dirty="0" err="1"/>
              <a:t>HyDi.KWK</a:t>
            </a:r>
            <a:r>
              <a:rPr lang="de-DE" dirty="0"/>
              <a:t> in leitender Position bearbeiten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555DB51-D9D9-1FF5-4F62-3EC675A65037}"/>
              </a:ext>
            </a:extLst>
          </p:cNvPr>
          <p:cNvSpPr txBox="1"/>
          <p:nvPr/>
        </p:nvSpPr>
        <p:spPr>
          <a:xfrm>
            <a:off x="742948" y="2337019"/>
            <a:ext cx="366712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Aufbau der Forschungsinfrastruktur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de-DE" dirty="0"/>
              <a:t>SOC-Testanlage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de-DE" dirty="0" err="1"/>
              <a:t>Stackerweiterung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de-DE" dirty="0"/>
              <a:t>Gasanalytik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de-DE" dirty="0"/>
              <a:t>Optische Analytik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de-DE" dirty="0"/>
              <a:t>Gasversorgungsinfrastruktur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009494-778D-15A2-7EE1-5289B3AB61B2}"/>
              </a:ext>
            </a:extLst>
          </p:cNvPr>
          <p:cNvSpPr txBox="1"/>
          <p:nvPr/>
        </p:nvSpPr>
        <p:spPr>
          <a:xfrm>
            <a:off x="6696075" y="2262187"/>
            <a:ext cx="466248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Modellierung der SOFC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de-DE" dirty="0"/>
              <a:t>SOC-Testanlage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de-DE" dirty="0"/>
              <a:t>Gasanalytik/Optische Analytik/</a:t>
            </a:r>
            <a:r>
              <a:rPr lang="de-DE" dirty="0" err="1"/>
              <a:t>Stackerweiterung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de-DE" dirty="0"/>
              <a:t>Gasversorgungsinfrastruktur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de-DE" dirty="0"/>
              <a:t>In enger Abstimmung mit Friedrich/Robert, für Gewinnbringung beim Lehrstuhl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2071935-123C-A5DE-106C-2AF5CB856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267" y="5277070"/>
            <a:ext cx="2867316" cy="154494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C07003A-1D4D-083E-7705-01F919DB8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950" y="5188610"/>
            <a:ext cx="2479773" cy="166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0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86DDC-E429-7434-513B-9F8F985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Wissenschaftliche Arbeit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FA84F8-00FA-0144-B817-7EB2EBE5C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6" y="1343800"/>
            <a:ext cx="10030691" cy="498614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C2C21C26-E68E-D440-E0AF-33750CE16EF2}"/>
              </a:ext>
            </a:extLst>
          </p:cNvPr>
          <p:cNvSpPr/>
          <p:nvPr/>
        </p:nvSpPr>
        <p:spPr>
          <a:xfrm>
            <a:off x="997526" y="3429000"/>
            <a:ext cx="10030691" cy="14547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1343FC5-C4C2-200F-B34C-6C8C349D00F0}"/>
              </a:ext>
            </a:extLst>
          </p:cNvPr>
          <p:cNvSpPr/>
          <p:nvPr/>
        </p:nvSpPr>
        <p:spPr>
          <a:xfrm>
            <a:off x="997525" y="4301836"/>
            <a:ext cx="10030691" cy="14547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C32BDE-F85F-4079-BD5A-2362C630DDF1}"/>
              </a:ext>
            </a:extLst>
          </p:cNvPr>
          <p:cNvSpPr/>
          <p:nvPr/>
        </p:nvSpPr>
        <p:spPr>
          <a:xfrm>
            <a:off x="997521" y="4578807"/>
            <a:ext cx="10030691" cy="14547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F12AAEE-50F9-CF28-5812-CB48A4DD7FE5}"/>
              </a:ext>
            </a:extLst>
          </p:cNvPr>
          <p:cNvSpPr/>
          <p:nvPr/>
        </p:nvSpPr>
        <p:spPr>
          <a:xfrm>
            <a:off x="997524" y="5146724"/>
            <a:ext cx="10030691" cy="14547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7D276D9-52DF-1FB7-3DB8-35E699073BFE}"/>
              </a:ext>
            </a:extLst>
          </p:cNvPr>
          <p:cNvSpPr/>
          <p:nvPr/>
        </p:nvSpPr>
        <p:spPr>
          <a:xfrm>
            <a:off x="997523" y="5709766"/>
            <a:ext cx="10030691" cy="14547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E648A1-9C5F-095E-CCC9-3D9B15A5748A}"/>
              </a:ext>
            </a:extLst>
          </p:cNvPr>
          <p:cNvSpPr/>
          <p:nvPr/>
        </p:nvSpPr>
        <p:spPr>
          <a:xfrm>
            <a:off x="997522" y="6010176"/>
            <a:ext cx="10030691" cy="14547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28281D3-1F8A-4977-A605-2EC470014BE3}"/>
              </a:ext>
            </a:extLst>
          </p:cNvPr>
          <p:cNvCxnSpPr>
            <a:cxnSpLocks/>
          </p:cNvCxnSpPr>
          <p:nvPr/>
        </p:nvCxnSpPr>
        <p:spPr>
          <a:xfrm>
            <a:off x="637521" y="3501737"/>
            <a:ext cx="36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630D71B-5B0B-9253-8979-C0E83874761B}"/>
              </a:ext>
            </a:extLst>
          </p:cNvPr>
          <p:cNvCxnSpPr>
            <a:cxnSpLocks/>
          </p:cNvCxnSpPr>
          <p:nvPr/>
        </p:nvCxnSpPr>
        <p:spPr>
          <a:xfrm>
            <a:off x="637521" y="4374573"/>
            <a:ext cx="36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AF7073A-C666-8C36-A1A3-FFB5D493C0C7}"/>
              </a:ext>
            </a:extLst>
          </p:cNvPr>
          <p:cNvCxnSpPr>
            <a:cxnSpLocks/>
          </p:cNvCxnSpPr>
          <p:nvPr/>
        </p:nvCxnSpPr>
        <p:spPr>
          <a:xfrm>
            <a:off x="637521" y="5219461"/>
            <a:ext cx="36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8D26956-2192-00A5-FF05-9941A5320A6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37521" y="5782503"/>
            <a:ext cx="3600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9CDE381-8634-8C1E-C12C-7A85E1C145E2}"/>
              </a:ext>
            </a:extLst>
          </p:cNvPr>
          <p:cNvCxnSpPr>
            <a:cxnSpLocks/>
          </p:cNvCxnSpPr>
          <p:nvPr/>
        </p:nvCxnSpPr>
        <p:spPr>
          <a:xfrm>
            <a:off x="637521" y="6082913"/>
            <a:ext cx="36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01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86DDC-E429-7434-513B-9F8F985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Wissenschaftliche Arbeit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FA84F8-00FA-0144-B817-7EB2EBE5C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4" y="1343801"/>
            <a:ext cx="4959931" cy="246552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96AC41C-2E48-7522-69E6-15C0445A0677}"/>
              </a:ext>
            </a:extLst>
          </p:cNvPr>
          <p:cNvSpPr txBox="1"/>
          <p:nvPr/>
        </p:nvSpPr>
        <p:spPr>
          <a:xfrm>
            <a:off x="838200" y="3940083"/>
            <a:ext cx="9855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Für uns wichtige Meilensteine:</a:t>
            </a:r>
          </a:p>
          <a:p>
            <a:pPr marL="342900" indent="-342900">
              <a:buAutoNum type="arabicPeriod"/>
            </a:pPr>
            <a:r>
              <a:rPr lang="de-DE" dirty="0"/>
              <a:t>Ausschreibung </a:t>
            </a:r>
            <a:r>
              <a:rPr lang="de-DE" dirty="0" err="1"/>
              <a:t>rSOC</a:t>
            </a:r>
            <a:r>
              <a:rPr lang="de-DE" dirty="0"/>
              <a:t> Versuchstand erfolgreich beendet</a:t>
            </a:r>
          </a:p>
          <a:p>
            <a:pPr marL="342900" indent="-342900">
              <a:buAutoNum type="arabicPeriod"/>
            </a:pPr>
            <a:r>
              <a:rPr lang="de-DE" dirty="0"/>
              <a:t>Inbetriebnahme </a:t>
            </a:r>
            <a:r>
              <a:rPr lang="de-DE" dirty="0" err="1"/>
              <a:t>rSOC</a:t>
            </a:r>
            <a:r>
              <a:rPr lang="de-DE" dirty="0"/>
              <a:t> Versuchstand abgeschlossen</a:t>
            </a:r>
          </a:p>
          <a:p>
            <a:pPr marL="342900" indent="-342900">
              <a:buAutoNum type="arabicPeriod"/>
            </a:pPr>
            <a:r>
              <a:rPr lang="de-DE" dirty="0"/>
              <a:t>Fertigstellung der KWK-Einzelmodelle abgeschlossen</a:t>
            </a:r>
          </a:p>
          <a:p>
            <a:pPr marL="342900" indent="-342900">
              <a:buAutoNum type="arabicPeriod"/>
            </a:pPr>
            <a:r>
              <a:rPr lang="de-DE" dirty="0"/>
              <a:t>Versuchsergebnisse zu Wasserstoff in KWK-Systemen liegen vor</a:t>
            </a:r>
          </a:p>
          <a:p>
            <a:pPr marL="342900" indent="-342900">
              <a:buAutoNum type="arabicPeriod"/>
            </a:pPr>
            <a:r>
              <a:rPr lang="de-DE" dirty="0"/>
              <a:t>Analyse Anwendungspotential </a:t>
            </a:r>
            <a:r>
              <a:rPr lang="de-DE" dirty="0" err="1"/>
              <a:t>rSOFC</a:t>
            </a:r>
            <a:r>
              <a:rPr lang="de-DE" dirty="0"/>
              <a:t> abgeschlossen; Anwendungsfälle identifiziert</a:t>
            </a:r>
          </a:p>
          <a:p>
            <a:pPr marL="342900" indent="-342900">
              <a:buAutoNum type="arabicPeriod"/>
            </a:pPr>
            <a:r>
              <a:rPr lang="de-DE" dirty="0"/>
              <a:t>Wirtschaftlichkeitsrechnungen der KWK-Anlagen im Globalsystem sind abgeschlossen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25F5390-20E9-F926-F4DD-870366DA6B65}"/>
              </a:ext>
            </a:extLst>
          </p:cNvPr>
          <p:cNvSpPr txBox="1"/>
          <p:nvPr/>
        </p:nvSpPr>
        <p:spPr>
          <a:xfrm>
            <a:off x="6710221" y="1821444"/>
            <a:ext cx="448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Wir liegen sehr gut im Zeitplan!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549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8719FAB7-A2F0-F439-2D0D-D41FC52B5686}"/>
              </a:ext>
            </a:extLst>
          </p:cNvPr>
          <p:cNvSpPr txBox="1"/>
          <p:nvPr/>
        </p:nvSpPr>
        <p:spPr>
          <a:xfrm>
            <a:off x="7758807" y="3780506"/>
            <a:ext cx="23798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Beschaffung eines </a:t>
            </a:r>
            <a:r>
              <a:rPr lang="de-DE" b="1" dirty="0"/>
              <a:t>Einzelzellen-teststands</a:t>
            </a:r>
            <a:r>
              <a:rPr lang="de-DE" dirty="0"/>
              <a:t> und Analyse von </a:t>
            </a:r>
            <a:r>
              <a:rPr lang="de-DE" b="1" dirty="0"/>
              <a:t>Anwendungsfällen</a:t>
            </a:r>
            <a:r>
              <a:rPr lang="de-DE" dirty="0"/>
              <a:t> und Wirtschaftlichkeit </a:t>
            </a:r>
          </a:p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386DDC-E429-7434-513B-9F8F985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Promotionsinhalte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28A134-5DF3-0D25-8337-D31B1B7C8587}"/>
              </a:ext>
            </a:extLst>
          </p:cNvPr>
          <p:cNvSpPr/>
          <p:nvPr/>
        </p:nvSpPr>
        <p:spPr>
          <a:xfrm>
            <a:off x="4046611" y="3108471"/>
            <a:ext cx="3190730" cy="3190730"/>
          </a:xfrm>
          <a:prstGeom prst="ellipse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HyDi.KWK</a:t>
            </a:r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285328E-3314-8961-6843-E09FD1345DC6}"/>
              </a:ext>
            </a:extLst>
          </p:cNvPr>
          <p:cNvSpPr/>
          <p:nvPr/>
        </p:nvSpPr>
        <p:spPr>
          <a:xfrm>
            <a:off x="1145310" y="1582222"/>
            <a:ext cx="4769745" cy="2445266"/>
          </a:xfrm>
          <a:prstGeom prst="ellipse">
            <a:avLst/>
          </a:prstGeom>
          <a:solidFill>
            <a:schemeClr val="accent3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Meine möglichen Promotionsinhalte</a:t>
            </a:r>
            <a:endParaRPr lang="en-US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F5F5012-9116-51DB-7E6F-14C1368A4B2F}"/>
              </a:ext>
            </a:extLst>
          </p:cNvPr>
          <p:cNvSpPr/>
          <p:nvPr/>
        </p:nvSpPr>
        <p:spPr>
          <a:xfrm>
            <a:off x="4547467" y="1690688"/>
            <a:ext cx="2189018" cy="2189018"/>
          </a:xfrm>
          <a:prstGeom prst="ellipse">
            <a:avLst/>
          </a:prstGeom>
          <a:solidFill>
            <a:schemeClr val="accent2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Colins Dissertation</a:t>
            </a:r>
            <a:endParaRPr lang="en-US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A5BAD29-50C8-1410-A203-A500941540B3}"/>
              </a:ext>
            </a:extLst>
          </p:cNvPr>
          <p:cNvCxnSpPr>
            <a:cxnSpLocks/>
            <a:endCxn id="3" idx="7"/>
          </p:cNvCxnSpPr>
          <p:nvPr/>
        </p:nvCxnSpPr>
        <p:spPr>
          <a:xfrm flipH="1">
            <a:off x="6415911" y="1766888"/>
            <a:ext cx="521465" cy="244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83F673B-9FE2-6783-A406-7E900AF36785}"/>
              </a:ext>
            </a:extLst>
          </p:cNvPr>
          <p:cNvSpPr txBox="1"/>
          <p:nvPr/>
        </p:nvSpPr>
        <p:spPr>
          <a:xfrm>
            <a:off x="6984091" y="1582222"/>
            <a:ext cx="2686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Fokus auf numerische Modelle und Kinetik</a:t>
            </a:r>
          </a:p>
          <a:p>
            <a:r>
              <a:rPr lang="de-DE" dirty="0"/>
              <a:t>(</a:t>
            </a:r>
            <a:r>
              <a:rPr lang="de-DE" b="1" dirty="0"/>
              <a:t>Einzelzellenmodell</a:t>
            </a:r>
            <a:r>
              <a:rPr lang="de-DE" dirty="0"/>
              <a:t>)</a:t>
            </a:r>
            <a:endParaRPr lang="en-US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3686B0D-7219-6E07-39A5-5A11017303F7}"/>
              </a:ext>
            </a:extLst>
          </p:cNvPr>
          <p:cNvCxnSpPr>
            <a:cxnSpLocks/>
          </p:cNvCxnSpPr>
          <p:nvPr/>
        </p:nvCxnSpPr>
        <p:spPr>
          <a:xfrm flipH="1">
            <a:off x="7237341" y="4138288"/>
            <a:ext cx="521465" cy="244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262C3DC-9D33-C117-E6E9-779D8A84B39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178858" y="3669387"/>
            <a:ext cx="664965" cy="591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8D988EE8-E2A8-0BC2-6E2A-5C27A009479F}"/>
              </a:ext>
            </a:extLst>
          </p:cNvPr>
          <p:cNvSpPr txBox="1"/>
          <p:nvPr/>
        </p:nvSpPr>
        <p:spPr>
          <a:xfrm>
            <a:off x="526473" y="4216543"/>
            <a:ext cx="34266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Als Basis habe ich </a:t>
            </a:r>
            <a:r>
              <a:rPr lang="de-DE" b="1" dirty="0"/>
              <a:t>Colins</a:t>
            </a:r>
            <a:r>
              <a:rPr lang="de-DE" dirty="0"/>
              <a:t> </a:t>
            </a:r>
            <a:r>
              <a:rPr lang="de-DE" b="1" dirty="0"/>
              <a:t>Dissertation</a:t>
            </a:r>
            <a:r>
              <a:rPr lang="de-DE" dirty="0"/>
              <a:t> und den </a:t>
            </a:r>
            <a:r>
              <a:rPr lang="de-DE" b="1" dirty="0"/>
              <a:t>Einzelzellenteststand</a:t>
            </a:r>
            <a:r>
              <a:rPr lang="de-DE" dirty="0"/>
              <a:t> vom </a:t>
            </a:r>
            <a:r>
              <a:rPr lang="de-DE" dirty="0" err="1"/>
              <a:t>HyDi.KWK</a:t>
            </a:r>
            <a:r>
              <a:rPr lang="de-DE" dirty="0"/>
              <a:t>. Daraus ergeben sich mehrere Möglichkeiten für mich zur </a:t>
            </a:r>
            <a:r>
              <a:rPr lang="de-DE" b="1" dirty="0"/>
              <a:t>Fortführung, Validierung und Erweiterung </a:t>
            </a:r>
            <a:r>
              <a:rPr lang="de-DE" dirty="0"/>
              <a:t>von Colins Arbeit</a:t>
            </a:r>
            <a:endParaRPr lang="en-US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6F82194-7CC5-C651-8522-17C073F19691}"/>
              </a:ext>
            </a:extLst>
          </p:cNvPr>
          <p:cNvCxnSpPr>
            <a:cxnSpLocks/>
          </p:cNvCxnSpPr>
          <p:nvPr/>
        </p:nvCxnSpPr>
        <p:spPr>
          <a:xfrm>
            <a:off x="10152786" y="1541318"/>
            <a:ext cx="0" cy="46767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9B69673F-CC2F-2D53-DC3A-64B943AEE960}"/>
              </a:ext>
            </a:extLst>
          </p:cNvPr>
          <p:cNvSpPr txBox="1"/>
          <p:nvPr/>
        </p:nvSpPr>
        <p:spPr>
          <a:xfrm>
            <a:off x="10248691" y="1449545"/>
            <a:ext cx="268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Makroskopisches</a:t>
            </a:r>
          </a:p>
          <a:p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Modell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87856C-F8E1-A9D2-329A-4A88BDA5C111}"/>
              </a:ext>
            </a:extLst>
          </p:cNvPr>
          <p:cNvSpPr txBox="1"/>
          <p:nvPr/>
        </p:nvSpPr>
        <p:spPr>
          <a:xfrm>
            <a:off x="10248691" y="2944573"/>
            <a:ext cx="268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Einzelzellen-</a:t>
            </a:r>
          </a:p>
          <a:p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modell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DCF4B67-6D00-8377-A6B5-3D5AB7ED1FA6}"/>
              </a:ext>
            </a:extLst>
          </p:cNvPr>
          <p:cNvSpPr txBox="1"/>
          <p:nvPr/>
        </p:nvSpPr>
        <p:spPr>
          <a:xfrm>
            <a:off x="10248691" y="4439601"/>
            <a:ext cx="268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Stackmodell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2B6DCF8-3413-8FEC-1ADB-6E360BF35841}"/>
              </a:ext>
            </a:extLst>
          </p:cNvPr>
          <p:cNvSpPr txBox="1"/>
          <p:nvPr/>
        </p:nvSpPr>
        <p:spPr>
          <a:xfrm>
            <a:off x="10248691" y="5657631"/>
            <a:ext cx="268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Holistische </a:t>
            </a:r>
          </a:p>
          <a:p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Betrachtung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97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86DDC-E429-7434-513B-9F8F985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Promotionsinhalte</a:t>
            </a:r>
            <a:endParaRPr lang="en-US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D32E9E4-61D5-0728-18CB-E856B83BD2E2}"/>
              </a:ext>
            </a:extLst>
          </p:cNvPr>
          <p:cNvSpPr/>
          <p:nvPr/>
        </p:nvSpPr>
        <p:spPr>
          <a:xfrm rot="5400000">
            <a:off x="3229263" y="-23812"/>
            <a:ext cx="985981" cy="441498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Einzelzellenmodell</a:t>
            </a:r>
            <a:endParaRPr lang="en-US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C32EB1F-B689-FAD6-9F4E-4651DA727382}"/>
              </a:ext>
            </a:extLst>
          </p:cNvPr>
          <p:cNvSpPr/>
          <p:nvPr/>
        </p:nvSpPr>
        <p:spPr>
          <a:xfrm>
            <a:off x="1161473" y="5819121"/>
            <a:ext cx="2914072" cy="8216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Degradationseffekte</a:t>
            </a:r>
            <a:endParaRPr lang="en-US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78417AB9-F313-2AB8-69F1-8BADBE9B88DF}"/>
              </a:ext>
            </a:extLst>
          </p:cNvPr>
          <p:cNvSpPr/>
          <p:nvPr/>
        </p:nvSpPr>
        <p:spPr>
          <a:xfrm>
            <a:off x="3873500" y="4517593"/>
            <a:ext cx="3168072" cy="8216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Diffusionsmodelle </a:t>
            </a:r>
          </a:p>
          <a:p>
            <a:pPr algn="ctr"/>
            <a:r>
              <a:rPr lang="de-DE" dirty="0"/>
              <a:t>(LBM-Integration)</a:t>
            </a:r>
            <a:endParaRPr lang="en-US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FBB65EF-7D69-800B-35EB-5F50EE901E47}"/>
              </a:ext>
            </a:extLst>
          </p:cNvPr>
          <p:cNvSpPr/>
          <p:nvPr/>
        </p:nvSpPr>
        <p:spPr>
          <a:xfrm rot="5400000">
            <a:off x="3229264" y="1129867"/>
            <a:ext cx="985981" cy="44149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Validierung des Modells durch experimentelle Daten</a:t>
            </a:r>
            <a:endParaRPr lang="en-US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AE689DA-F22A-23D0-EF7C-28EF7FF17B88}"/>
              </a:ext>
            </a:extLst>
          </p:cNvPr>
          <p:cNvSpPr/>
          <p:nvPr/>
        </p:nvSpPr>
        <p:spPr>
          <a:xfrm>
            <a:off x="592570" y="4405527"/>
            <a:ext cx="2788804" cy="8216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Erweiterung SOEC/</a:t>
            </a:r>
            <a:r>
              <a:rPr lang="de-DE" dirty="0" err="1"/>
              <a:t>rSOC</a:t>
            </a:r>
            <a:endParaRPr lang="en-US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049F65BC-FC16-8F55-295C-FC1423BDEC6B}"/>
              </a:ext>
            </a:extLst>
          </p:cNvPr>
          <p:cNvSpPr/>
          <p:nvPr/>
        </p:nvSpPr>
        <p:spPr>
          <a:xfrm>
            <a:off x="6631710" y="5819122"/>
            <a:ext cx="3168072" cy="8216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Temperaturabhängigkeiten</a:t>
            </a:r>
            <a:endParaRPr lang="en-US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3054DEF-35AA-2F24-3D2A-84E381F3B3C0}"/>
              </a:ext>
            </a:extLst>
          </p:cNvPr>
          <p:cNvSpPr/>
          <p:nvPr/>
        </p:nvSpPr>
        <p:spPr>
          <a:xfrm>
            <a:off x="7227453" y="4433453"/>
            <a:ext cx="3168072" cy="8216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Kinetisches Modell</a:t>
            </a:r>
            <a:endParaRPr lang="en-US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D9709A4-9746-C1A8-BD29-09AA10E2F79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3722253" y="2676669"/>
            <a:ext cx="1" cy="16769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krümmt 22">
            <a:extLst>
              <a:ext uri="{FF2B5EF4-FFF2-40B4-BE49-F238E27FC236}">
                <a16:creationId xmlns:a16="http://schemas.microsoft.com/office/drawing/2014/main" id="{71624F3F-86B4-787B-78A1-9D9D4F3E1519}"/>
              </a:ext>
            </a:extLst>
          </p:cNvPr>
          <p:cNvCxnSpPr>
            <a:stCxn id="10" idx="3"/>
            <a:endCxn id="7" idx="0"/>
          </p:cNvCxnSpPr>
          <p:nvPr/>
        </p:nvCxnSpPr>
        <p:spPr>
          <a:xfrm rot="5400000">
            <a:off x="2175996" y="4272862"/>
            <a:ext cx="1988773" cy="1103745"/>
          </a:xfrm>
          <a:prstGeom prst="curvedConnector3">
            <a:avLst>
              <a:gd name="adj1" fmla="val 80188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krümmt 24">
            <a:extLst>
              <a:ext uri="{FF2B5EF4-FFF2-40B4-BE49-F238E27FC236}">
                <a16:creationId xmlns:a16="http://schemas.microsoft.com/office/drawing/2014/main" id="{C0D27023-6370-5BD6-8441-442BE815AB56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rot="16200000" flipH="1">
            <a:off x="4246273" y="3306329"/>
            <a:ext cx="687245" cy="1735282"/>
          </a:xfrm>
          <a:prstGeom prst="curvedConnector5">
            <a:avLst>
              <a:gd name="adj1" fmla="val 33263"/>
              <a:gd name="adj2" fmla="val 204458"/>
              <a:gd name="adj3" fmla="val 66737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23C5F835-0E03-0E4B-1956-807ED3635C6B}"/>
              </a:ext>
            </a:extLst>
          </p:cNvPr>
          <p:cNvCxnSpPr>
            <a:cxnSpLocks/>
            <a:stCxn id="10" idx="3"/>
          </p:cNvCxnSpPr>
          <p:nvPr/>
        </p:nvCxnSpPr>
        <p:spPr>
          <a:xfrm rot="16200000" flipH="1">
            <a:off x="5113914" y="2438688"/>
            <a:ext cx="565438" cy="3348758"/>
          </a:xfrm>
          <a:prstGeom prst="curvedConnector4">
            <a:avLst>
              <a:gd name="adj1" fmla="val 40429"/>
              <a:gd name="adj2" fmla="val 57361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D1C74ED5-A1AB-FDD9-ECC5-04870F789CFE}"/>
              </a:ext>
            </a:extLst>
          </p:cNvPr>
          <p:cNvCxnSpPr>
            <a:cxnSpLocks/>
            <a:stCxn id="10" idx="3"/>
            <a:endCxn id="15" idx="0"/>
          </p:cNvCxnSpPr>
          <p:nvPr/>
        </p:nvCxnSpPr>
        <p:spPr>
          <a:xfrm rot="5400000">
            <a:off x="2567024" y="3250296"/>
            <a:ext cx="575179" cy="1735282"/>
          </a:xfrm>
          <a:prstGeom prst="curvedConnector5">
            <a:avLst>
              <a:gd name="adj1" fmla="val 39744"/>
              <a:gd name="adj2" fmla="val 71640"/>
              <a:gd name="adj3" fmla="val 60256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krümmt 37">
            <a:extLst>
              <a:ext uri="{FF2B5EF4-FFF2-40B4-BE49-F238E27FC236}">
                <a16:creationId xmlns:a16="http://schemas.microsoft.com/office/drawing/2014/main" id="{792B06A2-2003-AB80-FDE8-9FC77D7D154C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rot="16200000" flipH="1">
            <a:off x="3977194" y="3575408"/>
            <a:ext cx="2399576" cy="2909456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krümmt 40">
            <a:extLst>
              <a:ext uri="{FF2B5EF4-FFF2-40B4-BE49-F238E27FC236}">
                <a16:creationId xmlns:a16="http://schemas.microsoft.com/office/drawing/2014/main" id="{BF2441AA-7904-0A84-B643-3CA798DA78AB}"/>
              </a:ext>
            </a:extLst>
          </p:cNvPr>
          <p:cNvCxnSpPr>
            <a:cxnSpLocks/>
            <a:stCxn id="10" idx="3"/>
            <a:endCxn id="18" idx="0"/>
          </p:cNvCxnSpPr>
          <p:nvPr/>
        </p:nvCxnSpPr>
        <p:spPr>
          <a:xfrm rot="16200000" flipH="1">
            <a:off x="5965319" y="1587282"/>
            <a:ext cx="603105" cy="5089235"/>
          </a:xfrm>
          <a:prstGeom prst="curvedConnector5">
            <a:avLst>
              <a:gd name="adj1" fmla="val 37904"/>
              <a:gd name="adj2" fmla="val 39281"/>
              <a:gd name="adj3" fmla="val 62096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Geschweifte Klammer rechts 43">
            <a:extLst>
              <a:ext uri="{FF2B5EF4-FFF2-40B4-BE49-F238E27FC236}">
                <a16:creationId xmlns:a16="http://schemas.microsoft.com/office/drawing/2014/main" id="{C45B32CD-13CF-9408-D4A5-125C2FD310F8}"/>
              </a:ext>
            </a:extLst>
          </p:cNvPr>
          <p:cNvSpPr/>
          <p:nvPr/>
        </p:nvSpPr>
        <p:spPr>
          <a:xfrm>
            <a:off x="10280073" y="4173970"/>
            <a:ext cx="572654" cy="2399577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Verbinder: gekrümmt 44">
            <a:extLst>
              <a:ext uri="{FF2B5EF4-FFF2-40B4-BE49-F238E27FC236}">
                <a16:creationId xmlns:a16="http://schemas.microsoft.com/office/drawing/2014/main" id="{C2576876-B501-4F62-A8A3-9F83F98C4E0D}"/>
              </a:ext>
            </a:extLst>
          </p:cNvPr>
          <p:cNvCxnSpPr>
            <a:cxnSpLocks/>
            <a:stCxn id="44" idx="1"/>
            <a:endCxn id="10" idx="0"/>
          </p:cNvCxnSpPr>
          <p:nvPr/>
        </p:nvCxnSpPr>
        <p:spPr>
          <a:xfrm rot="10800000">
            <a:off x="5929745" y="3337359"/>
            <a:ext cx="4922982" cy="2036401"/>
          </a:xfrm>
          <a:prstGeom prst="curvedConnector3">
            <a:avLst>
              <a:gd name="adj1" fmla="val -20732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003CE93-2E6F-66C3-D78B-767302134E65}"/>
              </a:ext>
            </a:extLst>
          </p:cNvPr>
          <p:cNvSpPr txBox="1"/>
          <p:nvPr/>
        </p:nvSpPr>
        <p:spPr>
          <a:xfrm>
            <a:off x="6339507" y="1560678"/>
            <a:ext cx="5221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Möglichkeiten zur Erweiterung und Verbesserung sind Vielfältig. Aktuell möchte ich mich noch nicht festlegen.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6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2E9D427-9EA5-7DD4-199F-07B1A0A50BD0}"/>
              </a:ext>
            </a:extLst>
          </p:cNvPr>
          <p:cNvGrpSpPr/>
          <p:nvPr/>
        </p:nvGrpSpPr>
        <p:grpSpPr>
          <a:xfrm>
            <a:off x="1173018" y="785090"/>
            <a:ext cx="9513454" cy="5043055"/>
            <a:chOff x="1182255" y="1246909"/>
            <a:chExt cx="9513454" cy="2008908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1EF5B32-614A-34DC-7352-DEF34D51BC56}"/>
                </a:ext>
              </a:extLst>
            </p:cNvPr>
            <p:cNvSpPr/>
            <p:nvPr/>
          </p:nvSpPr>
          <p:spPr>
            <a:xfrm>
              <a:off x="1182255" y="1246909"/>
              <a:ext cx="9513454" cy="20089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2DC705FF-2EA6-3FBF-C587-2E955E2F9D5F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55" y="1246909"/>
              <a:ext cx="9513454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DC4ADB8F-503D-2CC0-53C6-9D21FDA2BE59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55" y="3255817"/>
              <a:ext cx="9513454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EAC0F86-816F-DD1F-49B6-64BFB1A03832}"/>
                </a:ext>
              </a:extLst>
            </p:cNvPr>
            <p:cNvSpPr/>
            <p:nvPr/>
          </p:nvSpPr>
          <p:spPr>
            <a:xfrm>
              <a:off x="1182255" y="1916545"/>
              <a:ext cx="9513454" cy="6696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de-DE" sz="3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Electrolyte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de-DE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de-DE" sz="3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2-</a:t>
              </a:r>
              <a:r>
                <a:rPr lang="de-DE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+H</a:t>
              </a:r>
              <a:r>
                <a:rPr lang="de-DE" sz="3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32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H</a:t>
              </a:r>
              <a:r>
                <a:rPr lang="de-DE" sz="3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2</a:t>
              </a:r>
              <a:r>
                <a:rPr lang="de-DE" sz="32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O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2BD5FA66-C356-ABEA-7BC9-D918C2598791}"/>
              </a:ext>
            </a:extLst>
          </p:cNvPr>
          <p:cNvSpPr txBox="1"/>
          <p:nvPr/>
        </p:nvSpPr>
        <p:spPr>
          <a:xfrm>
            <a:off x="1173018" y="1333211"/>
            <a:ext cx="951345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2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Anode</a:t>
            </a:r>
            <a:endParaRPr lang="en-US" sz="3200" i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F8E3C2D-40FE-E534-AC2E-6241DAF8304D}"/>
              </a:ext>
            </a:extLst>
          </p:cNvPr>
          <p:cNvSpPr txBox="1"/>
          <p:nvPr/>
        </p:nvSpPr>
        <p:spPr>
          <a:xfrm>
            <a:off x="1076036" y="4695244"/>
            <a:ext cx="951345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200" i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Cathode</a:t>
            </a:r>
            <a:endParaRPr lang="en-US" sz="3200" i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9893BAB-3079-FD02-47C9-7AB086EF9EF9}"/>
              </a:ext>
            </a:extLst>
          </p:cNvPr>
          <p:cNvCxnSpPr>
            <a:cxnSpLocks/>
          </p:cNvCxnSpPr>
          <p:nvPr/>
        </p:nvCxnSpPr>
        <p:spPr>
          <a:xfrm>
            <a:off x="775855" y="461818"/>
            <a:ext cx="9051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0BCB221-A8EA-341B-6DAB-241EE14E7B46}"/>
              </a:ext>
            </a:extLst>
          </p:cNvPr>
          <p:cNvCxnSpPr>
            <a:cxnSpLocks/>
          </p:cNvCxnSpPr>
          <p:nvPr/>
        </p:nvCxnSpPr>
        <p:spPr>
          <a:xfrm>
            <a:off x="775855" y="434103"/>
            <a:ext cx="0" cy="90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B0F59B2A-C9CE-AFA8-BD11-BF2C70D94DAB}"/>
              </a:ext>
            </a:extLst>
          </p:cNvPr>
          <p:cNvSpPr txBox="1"/>
          <p:nvPr/>
        </p:nvSpPr>
        <p:spPr>
          <a:xfrm>
            <a:off x="1228436" y="74003"/>
            <a:ext cx="48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5B46CAC-D78F-CB93-7F1E-6CF22DDB698A}"/>
              </a:ext>
            </a:extLst>
          </p:cNvPr>
          <p:cNvSpPr txBox="1"/>
          <p:nvPr/>
        </p:nvSpPr>
        <p:spPr>
          <a:xfrm>
            <a:off x="390238" y="884103"/>
            <a:ext cx="48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B42C0DD2-DCF7-4634-A3DA-176AA7D6E063}"/>
              </a:ext>
            </a:extLst>
          </p:cNvPr>
          <p:cNvSpPr/>
          <p:nvPr/>
        </p:nvSpPr>
        <p:spPr>
          <a:xfrm>
            <a:off x="951346" y="1333211"/>
            <a:ext cx="637309" cy="584775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65F4D4F0-9F49-7919-0BE0-0CD4009F9FAD}"/>
              </a:ext>
            </a:extLst>
          </p:cNvPr>
          <p:cNvSpPr/>
          <p:nvPr/>
        </p:nvSpPr>
        <p:spPr>
          <a:xfrm>
            <a:off x="10460178" y="1333211"/>
            <a:ext cx="637309" cy="584775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F5B880AD-4C3D-D5F0-FF82-D2A389607F40}"/>
              </a:ext>
            </a:extLst>
          </p:cNvPr>
          <p:cNvSpPr/>
          <p:nvPr/>
        </p:nvSpPr>
        <p:spPr>
          <a:xfrm>
            <a:off x="992910" y="4695244"/>
            <a:ext cx="637309" cy="584775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87DF96C9-9571-C688-7E75-E38A9263AA02}"/>
              </a:ext>
            </a:extLst>
          </p:cNvPr>
          <p:cNvSpPr/>
          <p:nvPr/>
        </p:nvSpPr>
        <p:spPr>
          <a:xfrm>
            <a:off x="10432471" y="4756865"/>
            <a:ext cx="637309" cy="584775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6C9A89-8AA0-8BAF-1579-8A71372CE730}"/>
              </a:ext>
            </a:extLst>
          </p:cNvPr>
          <p:cNvSpPr txBox="1"/>
          <p:nvPr/>
        </p:nvSpPr>
        <p:spPr>
          <a:xfrm>
            <a:off x="1161474" y="828317"/>
            <a:ext cx="44542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H2,Anode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H2O,Anode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i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873D6DB-A3BA-60E0-1E75-4AF77CB5CF68}"/>
              </a:ext>
            </a:extLst>
          </p:cNvPr>
          <p:cNvSpPr txBox="1"/>
          <p:nvPr/>
        </p:nvSpPr>
        <p:spPr>
          <a:xfrm>
            <a:off x="7398328" y="846633"/>
            <a:ext cx="35098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H2,Anode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H2O,Anode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i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9ACD597-2395-87F4-61F7-6FF433DEA0FD}"/>
              </a:ext>
            </a:extLst>
          </p:cNvPr>
          <p:cNvSpPr txBox="1"/>
          <p:nvPr/>
        </p:nvSpPr>
        <p:spPr>
          <a:xfrm>
            <a:off x="1200724" y="2545988"/>
            <a:ext cx="43018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H2,TPB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H2O,TPB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i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48B3583-12EA-9410-3D65-69A2A7B0285E}"/>
              </a:ext>
            </a:extLst>
          </p:cNvPr>
          <p:cNvSpPr txBox="1"/>
          <p:nvPr/>
        </p:nvSpPr>
        <p:spPr>
          <a:xfrm>
            <a:off x="7398329" y="2460196"/>
            <a:ext cx="32881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H2,TPB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H2O,TPB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i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8A84E181-0749-914E-949D-772041BC75AC}"/>
              </a:ext>
            </a:extLst>
          </p:cNvPr>
          <p:cNvSpPr/>
          <p:nvPr/>
        </p:nvSpPr>
        <p:spPr>
          <a:xfrm>
            <a:off x="992910" y="1917986"/>
            <a:ext cx="9915232" cy="120700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8FA3FCA-FC91-767A-2EA5-40252F918F7E}"/>
              </a:ext>
            </a:extLst>
          </p:cNvPr>
          <p:cNvSpPr/>
          <p:nvPr/>
        </p:nvSpPr>
        <p:spPr>
          <a:xfrm>
            <a:off x="4922981" y="2438396"/>
            <a:ext cx="579581" cy="57958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H</a:t>
            </a:r>
            <a:r>
              <a:rPr lang="de-DE" sz="1400" baseline="-25000" dirty="0"/>
              <a:t>2</a:t>
            </a:r>
            <a:endParaRPr lang="en-US" sz="1400" baseline="-25000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6C5EA82-CB3B-E765-05E6-FDF293AADC07}"/>
              </a:ext>
            </a:extLst>
          </p:cNvPr>
          <p:cNvSpPr/>
          <p:nvPr/>
        </p:nvSpPr>
        <p:spPr>
          <a:xfrm>
            <a:off x="5966692" y="2441855"/>
            <a:ext cx="771234" cy="57958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H</a:t>
            </a:r>
            <a:r>
              <a:rPr lang="de-DE" sz="1200" baseline="-25000" dirty="0"/>
              <a:t>2</a:t>
            </a:r>
            <a:r>
              <a:rPr lang="de-DE" sz="1200" dirty="0"/>
              <a:t>O</a:t>
            </a:r>
            <a:endParaRPr lang="en-US" sz="1200" dirty="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B826E50-AF46-DF05-B455-54D2A9F31EFA}"/>
              </a:ext>
            </a:extLst>
          </p:cNvPr>
          <p:cNvGrpSpPr/>
          <p:nvPr/>
        </p:nvGrpSpPr>
        <p:grpSpPr>
          <a:xfrm>
            <a:off x="6629980" y="2624220"/>
            <a:ext cx="213589" cy="190545"/>
            <a:chOff x="6546272" y="2660073"/>
            <a:chExt cx="404091" cy="15240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C20970CD-F636-4E4A-4E8E-7838C2950388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73" y="2660073"/>
              <a:ext cx="404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D333D76C-BB84-A4DC-702D-529ED44D4DE8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72" y="2812473"/>
              <a:ext cx="4040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C4B10B2-F437-66A7-A9F7-1F19CF3DD1DE}"/>
              </a:ext>
            </a:extLst>
          </p:cNvPr>
          <p:cNvGrpSpPr/>
          <p:nvPr/>
        </p:nvGrpSpPr>
        <p:grpSpPr>
          <a:xfrm rot="10800000">
            <a:off x="5825262" y="2633842"/>
            <a:ext cx="213589" cy="190545"/>
            <a:chOff x="6546272" y="2660073"/>
            <a:chExt cx="404091" cy="152400"/>
          </a:xfrm>
        </p:grpSpPr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D0D4345E-8D7F-E21E-94ED-C3B4F35AFB6E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73" y="2660073"/>
              <a:ext cx="404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B336785C-5FC2-52EA-62EF-4102DCFF1E15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72" y="2812473"/>
              <a:ext cx="4040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1BB885C8-7693-BB65-6E5B-E82A665ED026}"/>
              </a:ext>
            </a:extLst>
          </p:cNvPr>
          <p:cNvGrpSpPr/>
          <p:nvPr/>
        </p:nvGrpSpPr>
        <p:grpSpPr>
          <a:xfrm rot="10800000">
            <a:off x="5395767" y="2633842"/>
            <a:ext cx="213589" cy="190545"/>
            <a:chOff x="6546272" y="2660073"/>
            <a:chExt cx="404091" cy="152400"/>
          </a:xfrm>
        </p:grpSpPr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C55317B5-80DA-97D9-A6E8-FBE5DF9004C6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73" y="2660073"/>
              <a:ext cx="404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F0772370-89BD-71C1-B9A2-D7149A8110C0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72" y="2812473"/>
              <a:ext cx="4040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AD99FE1-74F6-7772-46A4-E1CBF7AB97A7}"/>
              </a:ext>
            </a:extLst>
          </p:cNvPr>
          <p:cNvGrpSpPr/>
          <p:nvPr/>
        </p:nvGrpSpPr>
        <p:grpSpPr>
          <a:xfrm>
            <a:off x="4792810" y="2633842"/>
            <a:ext cx="213589" cy="190545"/>
            <a:chOff x="6546272" y="2660073"/>
            <a:chExt cx="404091" cy="152400"/>
          </a:xfrm>
        </p:grpSpPr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D1872397-4D3D-F97D-D2B0-7F4A578C706C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73" y="2660073"/>
              <a:ext cx="404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C3697AFB-627A-70CD-767F-881C76E78A9F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72" y="2812473"/>
              <a:ext cx="4040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642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86DDC-E429-7434-513B-9F8F985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Derzeitige Aufgaben</a:t>
            </a:r>
            <a:endParaRPr lang="en-US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D542A4E-5E6C-E3BF-E783-94485F405B09}"/>
              </a:ext>
            </a:extLst>
          </p:cNvPr>
          <p:cNvGrpSpPr/>
          <p:nvPr/>
        </p:nvGrpSpPr>
        <p:grpSpPr>
          <a:xfrm>
            <a:off x="736600" y="1690686"/>
            <a:ext cx="10125364" cy="1738313"/>
            <a:chOff x="838200" y="1690688"/>
            <a:chExt cx="10125364" cy="900112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29A55075-91EC-C944-8C5C-7E6FCC9A0FBF}"/>
                </a:ext>
              </a:extLst>
            </p:cNvPr>
            <p:cNvSpPr/>
            <p:nvPr/>
          </p:nvSpPr>
          <p:spPr>
            <a:xfrm>
              <a:off x="838200" y="1690688"/>
              <a:ext cx="10125364" cy="900112"/>
            </a:xfrm>
            <a:prstGeom prst="roundRect">
              <a:avLst/>
            </a:prstGeom>
            <a:solidFill>
              <a:schemeClr val="accent1">
                <a:lumMod val="50000"/>
                <a:alpha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800" b="1" dirty="0" err="1"/>
                <a:t>HyDi.KWK</a:t>
              </a:r>
              <a:endParaRPr lang="en-US" sz="2800" b="1" dirty="0"/>
            </a:p>
          </p:txBody>
        </p:sp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E060F754-3186-607B-A6E7-7E9591D9C39A}"/>
                </a:ext>
              </a:extLst>
            </p:cNvPr>
            <p:cNvSpPr/>
            <p:nvPr/>
          </p:nvSpPr>
          <p:spPr>
            <a:xfrm>
              <a:off x="838200" y="2274022"/>
              <a:ext cx="5972175" cy="316778"/>
            </a:xfrm>
            <a:prstGeom prst="roundRect">
              <a:avLst/>
            </a:prstGeom>
            <a:solidFill>
              <a:schemeClr val="tx2">
                <a:lumMod val="75000"/>
                <a:lumOff val="25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Modellierung</a:t>
              </a:r>
              <a:endParaRPr lang="en-US" dirty="0"/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C1E0C906-63F0-82EB-2D90-28C29E2C2C38}"/>
                </a:ext>
              </a:extLst>
            </p:cNvPr>
            <p:cNvSpPr/>
            <p:nvPr/>
          </p:nvSpPr>
          <p:spPr>
            <a:xfrm>
              <a:off x="6810375" y="2274022"/>
              <a:ext cx="3343562" cy="316778"/>
            </a:xfrm>
            <a:prstGeom prst="roundRect">
              <a:avLst/>
            </a:prstGeom>
            <a:solidFill>
              <a:schemeClr val="tx2">
                <a:lumMod val="50000"/>
                <a:lumOff val="50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Ausschreibungen</a:t>
              </a:r>
              <a:endParaRPr lang="en-US" dirty="0"/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4A8AF0C1-A29B-FFF9-65A1-D857A2E87AE6}"/>
                </a:ext>
              </a:extLst>
            </p:cNvPr>
            <p:cNvSpPr/>
            <p:nvPr/>
          </p:nvSpPr>
          <p:spPr>
            <a:xfrm>
              <a:off x="10048876" y="2274022"/>
              <a:ext cx="914688" cy="316778"/>
            </a:xfrm>
            <a:prstGeom prst="roundRect">
              <a:avLst/>
            </a:prstGeom>
            <a:solidFill>
              <a:schemeClr val="tx2">
                <a:lumMod val="25000"/>
                <a:lumOff val="75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etc.</a:t>
              </a:r>
              <a:endParaRPr lang="en-US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4B21867-CA0E-8C99-D820-7674A0027097}"/>
              </a:ext>
            </a:extLst>
          </p:cNvPr>
          <p:cNvGrpSpPr/>
          <p:nvPr/>
        </p:nvGrpSpPr>
        <p:grpSpPr>
          <a:xfrm>
            <a:off x="736600" y="3560712"/>
            <a:ext cx="10125364" cy="1223820"/>
            <a:chOff x="838200" y="2968626"/>
            <a:chExt cx="10125364" cy="900112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8C5C45BC-AA6E-E182-531F-4B83A0F0D97A}"/>
                </a:ext>
              </a:extLst>
            </p:cNvPr>
            <p:cNvSpPr/>
            <p:nvPr/>
          </p:nvSpPr>
          <p:spPr>
            <a:xfrm>
              <a:off x="838200" y="2968626"/>
              <a:ext cx="10125364" cy="900112"/>
            </a:xfrm>
            <a:prstGeom prst="roundRect">
              <a:avLst/>
            </a:prstGeom>
            <a:solidFill>
              <a:schemeClr val="accent5">
                <a:alpha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400" b="1" dirty="0"/>
                <a:t>Nicht-wissenschaftliche Aufgaben</a:t>
              </a:r>
              <a:endParaRPr lang="en-US" sz="2400" b="1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048E779D-5BB8-295E-D289-7AA3E159FAFB}"/>
                </a:ext>
              </a:extLst>
            </p:cNvPr>
            <p:cNvSpPr/>
            <p:nvPr/>
          </p:nvSpPr>
          <p:spPr>
            <a:xfrm>
              <a:off x="838201" y="3551960"/>
              <a:ext cx="3895724" cy="316778"/>
            </a:xfrm>
            <a:prstGeom prst="roundRect">
              <a:avLst/>
            </a:prstGeom>
            <a:solidFill>
              <a:schemeClr val="accent5">
                <a:lumMod val="75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IT-Administration</a:t>
              </a:r>
              <a:endParaRPr lang="en-US" dirty="0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3882EE5F-53B6-F14D-599D-0BAFA131F75D}"/>
                </a:ext>
              </a:extLst>
            </p:cNvPr>
            <p:cNvSpPr/>
            <p:nvPr/>
          </p:nvSpPr>
          <p:spPr>
            <a:xfrm>
              <a:off x="4733925" y="3551960"/>
              <a:ext cx="1514475" cy="31677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Website</a:t>
              </a:r>
              <a:endParaRPr lang="en-US" dirty="0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92181513-E100-C6D4-DD41-4EC087FCF5D1}"/>
                </a:ext>
              </a:extLst>
            </p:cNvPr>
            <p:cNvSpPr/>
            <p:nvPr/>
          </p:nvSpPr>
          <p:spPr>
            <a:xfrm>
              <a:off x="9334500" y="3551960"/>
              <a:ext cx="1629064" cy="3167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Organisation</a:t>
              </a:r>
              <a:endParaRPr lang="en-US" dirty="0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36E19C71-8653-97ED-E1C8-F6D99C39F133}"/>
                </a:ext>
              </a:extLst>
            </p:cNvPr>
            <p:cNvSpPr/>
            <p:nvPr/>
          </p:nvSpPr>
          <p:spPr>
            <a:xfrm>
              <a:off x="6248400" y="3551960"/>
              <a:ext cx="3086099" cy="31677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Lehre</a:t>
              </a:r>
              <a:endParaRPr lang="en-US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5EABA41-8DDD-221F-5C9C-138A63588252}"/>
              </a:ext>
            </a:extLst>
          </p:cNvPr>
          <p:cNvGrpSpPr/>
          <p:nvPr/>
        </p:nvGrpSpPr>
        <p:grpSpPr>
          <a:xfrm>
            <a:off x="736600" y="4916246"/>
            <a:ext cx="10125364" cy="1059383"/>
            <a:chOff x="838200" y="4501285"/>
            <a:chExt cx="10125364" cy="900112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B5456CD6-9C43-44F8-3539-D2470314E5F4}"/>
                </a:ext>
              </a:extLst>
            </p:cNvPr>
            <p:cNvSpPr/>
            <p:nvPr/>
          </p:nvSpPr>
          <p:spPr>
            <a:xfrm>
              <a:off x="838200" y="4501285"/>
              <a:ext cx="10125364" cy="900112"/>
            </a:xfrm>
            <a:prstGeom prst="roundRect">
              <a:avLst/>
            </a:prstGeom>
            <a:solidFill>
              <a:schemeClr val="accent3">
                <a:alpha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400" b="1" dirty="0"/>
                <a:t>Weiteres</a:t>
              </a:r>
              <a:endParaRPr lang="en-US" sz="2400" b="1" dirty="0"/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4C7B9EB6-5CB4-0CBC-590D-FDDB0DD98082}"/>
                </a:ext>
              </a:extLst>
            </p:cNvPr>
            <p:cNvSpPr/>
            <p:nvPr/>
          </p:nvSpPr>
          <p:spPr>
            <a:xfrm>
              <a:off x="838201" y="5084619"/>
              <a:ext cx="3838284" cy="3167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Zuarbeit </a:t>
              </a:r>
              <a:r>
                <a:rPr lang="de-DE" dirty="0" err="1"/>
                <a:t>DynaFlex</a:t>
              </a:r>
              <a:endParaRPr lang="en-US" dirty="0"/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A7E0F6AC-A61A-667D-94C7-B6CCB07E4F46}"/>
                </a:ext>
              </a:extLst>
            </p:cNvPr>
            <p:cNvSpPr/>
            <p:nvPr/>
          </p:nvSpPr>
          <p:spPr>
            <a:xfrm>
              <a:off x="4676486" y="5084619"/>
              <a:ext cx="3028949" cy="31677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Abschlussarbeiten</a:t>
              </a:r>
              <a:endParaRPr lang="en-US" dirty="0"/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7EB7895E-C3BE-FA3B-9557-E9551AB67D46}"/>
                </a:ext>
              </a:extLst>
            </p:cNvPr>
            <p:cNvSpPr/>
            <p:nvPr/>
          </p:nvSpPr>
          <p:spPr>
            <a:xfrm>
              <a:off x="9334500" y="5084619"/>
              <a:ext cx="1629064" cy="3167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etc.</a:t>
              </a:r>
              <a:endParaRPr lang="en-US" dirty="0"/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CDB10341-A3A8-FBE9-6FD3-7F2B8371C008}"/>
                </a:ext>
              </a:extLst>
            </p:cNvPr>
            <p:cNvSpPr/>
            <p:nvPr/>
          </p:nvSpPr>
          <p:spPr>
            <a:xfrm>
              <a:off x="7705435" y="5084619"/>
              <a:ext cx="1629064" cy="31677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Schreiben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14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Breitbild</PresentationFormat>
  <Paragraphs>93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Courier New</vt:lpstr>
      <vt:lpstr>Times New Roman</vt:lpstr>
      <vt:lpstr>Wingdings</vt:lpstr>
      <vt:lpstr>Office</vt:lpstr>
      <vt:lpstr>Zhu Paper</vt:lpstr>
      <vt:lpstr>Jahresgespräch</vt:lpstr>
      <vt:lpstr>Wissenschaftliche Arbeit</vt:lpstr>
      <vt:lpstr>Wissenschaftliche Arbeit</vt:lpstr>
      <vt:lpstr>Wissenschaftliche Arbeit</vt:lpstr>
      <vt:lpstr>Promotionsinhalte</vt:lpstr>
      <vt:lpstr>Promotionsinhalte</vt:lpstr>
      <vt:lpstr>PowerPoint-Präsentation</vt:lpstr>
      <vt:lpstr>Derzeitige Aufgaben</vt:lpstr>
      <vt:lpstr>Meine Interessen und Fortbildungswünsche</vt:lpstr>
    </vt:vector>
  </TitlesOfParts>
  <Company>Universitaet Duisburg-Essen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Fatih Durmus</dc:creator>
  <cp:lastModifiedBy>Fatih Durmus</cp:lastModifiedBy>
  <cp:revision>41</cp:revision>
  <dcterms:created xsi:type="dcterms:W3CDTF">2025-09-08T12:50:33Z</dcterms:created>
  <dcterms:modified xsi:type="dcterms:W3CDTF">2025-09-10T12:46:50Z</dcterms:modified>
</cp:coreProperties>
</file>