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ih" initials="F" lastIdx="1" clrIdx="0">
    <p:extLst>
      <p:ext uri="{19B8F6BF-5375-455C-9EA6-DF929625EA0E}">
        <p15:presenceInfo xmlns:p15="http://schemas.microsoft.com/office/powerpoint/2012/main" userId="be1a5825ff37c2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946C5921-D34A-49B0-A47C-5C934413270C}"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184563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46C5921-D34A-49B0-A47C-5C934413270C}" type="datetimeFigureOut">
              <a:rPr lang="tr-TR" smtClean="0"/>
              <a:t>18.06.2021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370961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46C5921-D34A-49B0-A47C-5C934413270C}" type="datetimeFigureOut">
              <a:rPr lang="tr-TR" smtClean="0"/>
              <a:t>18.06.2021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142424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46C5921-D34A-49B0-A47C-5C934413270C}" type="datetimeFigureOut">
              <a:rPr lang="tr-TR" smtClean="0"/>
              <a:t>18.06.2021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6CC8CA-46D4-4CD9-B8D3-5A7E93561327}"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0152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46C5921-D34A-49B0-A47C-5C934413270C}" type="datetimeFigureOut">
              <a:rPr lang="tr-TR" smtClean="0"/>
              <a:t>18.06.2021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606100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946C5921-D34A-49B0-A47C-5C934413270C}" type="datetimeFigureOut">
              <a:rPr lang="tr-TR" smtClean="0"/>
              <a:t>18.06.2021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1714742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946C5921-D34A-49B0-A47C-5C934413270C}" type="datetimeFigureOut">
              <a:rPr lang="tr-TR" smtClean="0"/>
              <a:t>18.06.2021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740354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46C5921-D34A-49B0-A47C-5C934413270C}"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794373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46C5921-D34A-49B0-A47C-5C934413270C}"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417107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46C5921-D34A-49B0-A47C-5C934413270C}"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305417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smtClean="0"/>
              <a:t>Asıl başlık stili için tıklatın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46C5921-D34A-49B0-A47C-5C934413270C}"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127171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46C5921-D34A-49B0-A47C-5C934413270C}" type="datetimeFigureOut">
              <a:rPr lang="tr-TR" smtClean="0"/>
              <a:t>18.06.2021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369259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913795" y="2912232"/>
            <a:ext cx="5107208" cy="287896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2912232"/>
            <a:ext cx="5095357" cy="287896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46C5921-D34A-49B0-A47C-5C934413270C}" type="datetimeFigureOut">
              <a:rPr lang="tr-TR" smtClean="0"/>
              <a:t>18.06.2021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368705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946C5921-D34A-49B0-A47C-5C934413270C}" type="datetimeFigureOut">
              <a:rPr lang="tr-TR" smtClean="0"/>
              <a:t>18.06.2021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13626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C5921-D34A-49B0-A47C-5C934413270C}" type="datetimeFigureOut">
              <a:rPr lang="tr-TR" smtClean="0"/>
              <a:t>18.06.2021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27500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smtClean="0"/>
              <a:t>Asıl başlık stili için tıklatın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46C5921-D34A-49B0-A47C-5C934413270C}" type="datetimeFigureOut">
              <a:rPr lang="tr-TR" smtClean="0"/>
              <a:t>18.06.2021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7805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46C5921-D34A-49B0-A47C-5C934413270C}" type="datetimeFigureOut">
              <a:rPr lang="tr-TR" smtClean="0"/>
              <a:t>18.06.2021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6CC8CA-46D4-4CD9-B8D3-5A7E93561327}" type="slidenum">
              <a:rPr lang="tr-TR" smtClean="0"/>
              <a:t>‹#›</a:t>
            </a:fld>
            <a:endParaRPr lang="tr-TR"/>
          </a:p>
        </p:txBody>
      </p:sp>
    </p:spTree>
    <p:extLst>
      <p:ext uri="{BB962C8B-B14F-4D97-AF65-F5344CB8AC3E}">
        <p14:creationId xmlns:p14="http://schemas.microsoft.com/office/powerpoint/2010/main" val="261790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6C5921-D34A-49B0-A47C-5C934413270C}" type="datetimeFigureOut">
              <a:rPr lang="tr-TR" smtClean="0"/>
              <a:t>18.06.2021</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E6CC8CA-46D4-4CD9-B8D3-5A7E93561327}" type="slidenum">
              <a:rPr lang="tr-TR" smtClean="0"/>
              <a:t>‹#›</a:t>
            </a:fld>
            <a:endParaRPr lang="tr-TR"/>
          </a:p>
        </p:txBody>
      </p:sp>
    </p:spTree>
    <p:extLst>
      <p:ext uri="{BB962C8B-B14F-4D97-AF65-F5344CB8AC3E}">
        <p14:creationId xmlns:p14="http://schemas.microsoft.com/office/powerpoint/2010/main" val="2492848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hyperlink" Target="https://stats.stackexchange.com/questions/58855/why-do-we-use-k-means-instead-of-other-algorithms" TargetMode="External"/><Relationship Id="rId3" Type="http://schemas.openxmlformats.org/officeDocument/2006/relationships/hyperlink" Target="https://en.wikipedia.org/wiki/K-means_clustering" TargetMode="External"/><Relationship Id="rId7" Type="http://schemas.openxmlformats.org/officeDocument/2006/relationships/hyperlink" Target="https://tureng.com/tr/turkce-ingilizce" TargetMode="External"/><Relationship Id="rId2" Type="http://schemas.openxmlformats.org/officeDocument/2006/relationships/hyperlink" Target="https://developers.google.com/machine-learning/clustering/algorithm/advantages-disadvantages#:~:text=Advantages%20of%20k-means&amp;text=Guarantees%20convergence.,sizes%2C%20such%20as%20elliptical%20clusters." TargetMode="External"/><Relationship Id="rId1" Type="http://schemas.openxmlformats.org/officeDocument/2006/relationships/slideLayout" Target="../slideLayouts/slideLayout2.xml"/><Relationship Id="rId6" Type="http://schemas.openxmlformats.org/officeDocument/2006/relationships/hyperlink" Target="https://www.geeksforgeeks.org/k-means-clustering-introduction/" TargetMode="External"/><Relationship Id="rId5" Type="http://schemas.openxmlformats.org/officeDocument/2006/relationships/hyperlink" Target="https://www.youtube.com/watch?v=5aUPhfjcuiA" TargetMode="External"/><Relationship Id="rId4" Type="http://schemas.openxmlformats.org/officeDocument/2006/relationships/hyperlink" Target="https://www.youtube.com/watch?v=_S5tvagaQRU" TargetMode="External"/><Relationship Id="rId9" Type="http://schemas.openxmlformats.org/officeDocument/2006/relationships/hyperlink" Target="https://stackoverflow.com/questions/18634149/what-is-the-time-complexity-of-k-mea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556592"/>
            <a:ext cx="9144000" cy="1005302"/>
          </a:xfrm>
        </p:spPr>
        <p:txBody>
          <a:bodyPr>
            <a:normAutofit fontScale="90000"/>
          </a:bodyPr>
          <a:lstStyle/>
          <a:p>
            <a:r>
              <a:rPr lang="tr-TR" dirty="0" smtClean="0"/>
              <a:t>K </a:t>
            </a:r>
            <a:r>
              <a:rPr lang="tr-TR" dirty="0" err="1" smtClean="0"/>
              <a:t>Means</a:t>
            </a:r>
            <a:r>
              <a:rPr lang="tr-TR" dirty="0" smtClean="0"/>
              <a:t> </a:t>
            </a:r>
            <a:r>
              <a:rPr lang="tr-TR" dirty="0" err="1" smtClean="0"/>
              <a:t>ClusterIng</a:t>
            </a:r>
            <a:r>
              <a:rPr lang="tr-TR" dirty="0" smtClean="0"/>
              <a:t> (Kümeleme) Algoritması</a:t>
            </a:r>
            <a:endParaRPr lang="tr-TR" dirty="0"/>
          </a:p>
        </p:txBody>
      </p:sp>
      <p:sp>
        <p:nvSpPr>
          <p:cNvPr id="3" name="Alt Başlık 2"/>
          <p:cNvSpPr>
            <a:spLocks noGrp="1"/>
          </p:cNvSpPr>
          <p:nvPr>
            <p:ph type="subTitle" idx="1"/>
          </p:nvPr>
        </p:nvSpPr>
        <p:spPr>
          <a:xfrm>
            <a:off x="1524000" y="4643660"/>
            <a:ext cx="9001462" cy="1655762"/>
          </a:xfrm>
        </p:spPr>
        <p:txBody>
          <a:bodyPr>
            <a:normAutofit lnSpcReduction="10000"/>
          </a:bodyPr>
          <a:lstStyle/>
          <a:p>
            <a:r>
              <a:rPr lang="tr-TR" dirty="0" smtClean="0"/>
              <a:t>Fatih Altıncı – 20011610</a:t>
            </a:r>
          </a:p>
          <a:p>
            <a:r>
              <a:rPr lang="tr-TR" dirty="0" smtClean="0"/>
              <a:t>Doç. Dr. Mehmet Fatih Amasyalı</a:t>
            </a:r>
          </a:p>
          <a:p>
            <a:r>
              <a:rPr lang="tr-TR" dirty="0" smtClean="0"/>
              <a:t>Yapısal Programlamaya Giriş </a:t>
            </a:r>
            <a:r>
              <a:rPr lang="tr-TR" smtClean="0"/>
              <a:t>Proje Sunumu</a:t>
            </a:r>
            <a:endParaRPr lang="tr-TR" dirty="0" smtClean="0"/>
          </a:p>
          <a:p>
            <a:endParaRPr lang="tr-TR" dirty="0"/>
          </a:p>
        </p:txBody>
      </p:sp>
      <p:pic>
        <p:nvPicPr>
          <p:cNvPr id="1026" name="Picture 2" descr="https://editor.analyticsvidhya.com/uploads/46668k-means-clustering-algorithm-in-machine-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392" y="1754989"/>
            <a:ext cx="5343525"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3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t>
            </a:r>
            <a:r>
              <a:rPr lang="tr-TR" dirty="0" err="1"/>
              <a:t>means</a:t>
            </a:r>
            <a:r>
              <a:rPr lang="tr-TR" dirty="0"/>
              <a:t> ile örnek soru </a:t>
            </a:r>
            <a:r>
              <a:rPr lang="tr-TR" dirty="0" smtClean="0"/>
              <a:t>çözümü</a:t>
            </a:r>
            <a:br>
              <a:rPr lang="tr-TR" dirty="0" smtClean="0"/>
            </a:br>
            <a:r>
              <a:rPr lang="tr-TR" dirty="0" smtClean="0"/>
              <a:t>Programlama aşaması</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İlk olarak, 6*6 boyutlarında iki boyutlu bir dizinini oluşturulduğunu varsayıyoruz. Rastgele bir sayı üreterek, rastgele değerlere sahip iki boyutlu bir dizi oluşturulur. Bu değerler, 06 gibi, bunun ilk nesne noktası olduğunu gösterir. Altıncı noktanın nesne noktası olduğunu, ve eğer 00’sa, bu koordinatın nesne noktası olmadığını belirtir.</a:t>
            </a:r>
          </a:p>
          <a:p>
            <a:r>
              <a:rPr lang="tr-TR" dirty="0" smtClean="0"/>
              <a:t>Ardından, 2 kategoriye ayırarak d1 ve d2 dizisi, her nesne noktası ve 2 koordinat noktası arasındaki mesafeyi hesaplayarak ilk sınıflandırma için iki başlangıç koordinat noktası belirleriz.</a:t>
            </a:r>
          </a:p>
          <a:p>
            <a:r>
              <a:rPr lang="tr-TR" dirty="0">
                <a:effectLst/>
              </a:rPr>
              <a:t>Ardından, yeni iki koordinat noktasının elde edilebilmesi için sırasıyla d1 dizisindeki ve d2 dizisindeki nesne noktaları kümesinin merkez değer koordinatlarını </a:t>
            </a:r>
            <a:r>
              <a:rPr lang="tr-TR" dirty="0" smtClean="0">
                <a:effectLst/>
              </a:rPr>
              <a:t>buluruz. </a:t>
            </a:r>
          </a:p>
          <a:p>
            <a:r>
              <a:rPr lang="tr-TR" dirty="0" smtClean="0">
                <a:effectLst/>
              </a:rPr>
              <a:t>Son olarak, yinelemeli algoritma </a:t>
            </a:r>
            <a:r>
              <a:rPr lang="tr-TR" dirty="0" err="1" smtClean="0">
                <a:effectLst/>
              </a:rPr>
              <a:t>aracalığıyla</a:t>
            </a:r>
            <a:r>
              <a:rPr lang="tr-TR" dirty="0" smtClean="0">
                <a:effectLst/>
              </a:rPr>
              <a:t>, artık değiştirilmeyen yani nihai koordinat noktalarını bulunur ve sınıflandırma tamamlanır.</a:t>
            </a:r>
            <a:endParaRPr lang="tr-TR" dirty="0"/>
          </a:p>
        </p:txBody>
      </p:sp>
    </p:spTree>
    <p:extLst>
      <p:ext uri="{BB962C8B-B14F-4D97-AF65-F5344CB8AC3E}">
        <p14:creationId xmlns:p14="http://schemas.microsoft.com/office/powerpoint/2010/main" val="192791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3795" y="0"/>
            <a:ext cx="10353761" cy="1326321"/>
          </a:xfrm>
        </p:spPr>
        <p:txBody>
          <a:bodyPr/>
          <a:lstStyle/>
          <a:p>
            <a:r>
              <a:rPr lang="tr-TR" dirty="0"/>
              <a:t>K-</a:t>
            </a:r>
            <a:r>
              <a:rPr lang="tr-TR" dirty="0" err="1"/>
              <a:t>means</a:t>
            </a:r>
            <a:r>
              <a:rPr lang="tr-TR" dirty="0"/>
              <a:t> ile örnek soru çözümü</a:t>
            </a:r>
            <a:br>
              <a:rPr lang="tr-TR" dirty="0"/>
            </a:br>
            <a:r>
              <a:rPr lang="tr-TR" dirty="0"/>
              <a:t>Programlama </a:t>
            </a:r>
            <a:r>
              <a:rPr lang="tr-TR" dirty="0" smtClean="0"/>
              <a:t>ÇIKTILARI</a:t>
            </a:r>
            <a:endParaRPr lang="tr-TR" dirty="0"/>
          </a:p>
        </p:txBody>
      </p:sp>
      <p:pic>
        <p:nvPicPr>
          <p:cNvPr id="4" name="İçerik Yer Tutucusu 3"/>
          <p:cNvPicPr>
            <a:picLocks noGrp="1" noChangeAspect="1"/>
          </p:cNvPicPr>
          <p:nvPr>
            <p:ph idx="1"/>
          </p:nvPr>
        </p:nvPicPr>
        <p:blipFill>
          <a:blip r:embed="rId2"/>
          <a:stretch>
            <a:fillRect/>
          </a:stretch>
        </p:blipFill>
        <p:spPr>
          <a:xfrm>
            <a:off x="0" y="1160584"/>
            <a:ext cx="6432500" cy="2611315"/>
          </a:xfrm>
          <a:prstGeom prst="rect">
            <a:avLst/>
          </a:prstGeom>
        </p:spPr>
      </p:pic>
      <p:pic>
        <p:nvPicPr>
          <p:cNvPr id="5" name="Resim 4"/>
          <p:cNvPicPr>
            <a:picLocks noChangeAspect="1"/>
          </p:cNvPicPr>
          <p:nvPr/>
        </p:nvPicPr>
        <p:blipFill>
          <a:blip r:embed="rId3"/>
          <a:stretch>
            <a:fillRect/>
          </a:stretch>
        </p:blipFill>
        <p:spPr>
          <a:xfrm>
            <a:off x="6432500" y="1160584"/>
            <a:ext cx="5759500" cy="5697415"/>
          </a:xfrm>
          <a:prstGeom prst="rect">
            <a:avLst/>
          </a:prstGeom>
        </p:spPr>
      </p:pic>
      <p:pic>
        <p:nvPicPr>
          <p:cNvPr id="6" name="Resim 5"/>
          <p:cNvPicPr>
            <a:picLocks noChangeAspect="1"/>
          </p:cNvPicPr>
          <p:nvPr/>
        </p:nvPicPr>
        <p:blipFill>
          <a:blip r:embed="rId4"/>
          <a:stretch>
            <a:fillRect/>
          </a:stretch>
        </p:blipFill>
        <p:spPr>
          <a:xfrm>
            <a:off x="0" y="3771899"/>
            <a:ext cx="6432500" cy="3086101"/>
          </a:xfrm>
          <a:prstGeom prst="rect">
            <a:avLst/>
          </a:prstGeom>
        </p:spPr>
      </p:pic>
    </p:spTree>
    <p:extLst>
      <p:ext uri="{BB962C8B-B14F-4D97-AF65-F5344CB8AC3E}">
        <p14:creationId xmlns:p14="http://schemas.microsoft.com/office/powerpoint/2010/main" val="261944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p:txBody>
          <a:bodyPr>
            <a:normAutofit lnSpcReduction="10000"/>
          </a:bodyPr>
          <a:lstStyle/>
          <a:p>
            <a:r>
              <a:rPr lang="tr-TR" dirty="0" smtClean="0">
                <a:hlinkClick r:id="rId2"/>
              </a:rPr>
              <a:t>Google Akademik – K </a:t>
            </a:r>
            <a:r>
              <a:rPr lang="tr-TR" dirty="0" err="1" smtClean="0">
                <a:hlinkClick r:id="rId2"/>
              </a:rPr>
              <a:t>Means</a:t>
            </a:r>
            <a:r>
              <a:rPr lang="tr-TR" dirty="0" smtClean="0">
                <a:hlinkClick r:id="rId2"/>
              </a:rPr>
              <a:t> </a:t>
            </a:r>
            <a:r>
              <a:rPr lang="tr-TR" dirty="0" err="1" smtClean="0">
                <a:hlinkClick r:id="rId2"/>
              </a:rPr>
              <a:t>Advantages</a:t>
            </a:r>
            <a:r>
              <a:rPr lang="tr-TR" dirty="0" smtClean="0">
                <a:hlinkClick r:id="rId2"/>
              </a:rPr>
              <a:t> </a:t>
            </a:r>
            <a:r>
              <a:rPr lang="tr-TR" dirty="0" err="1" smtClean="0">
                <a:hlinkClick r:id="rId2"/>
              </a:rPr>
              <a:t>and</a:t>
            </a:r>
            <a:r>
              <a:rPr lang="tr-TR" dirty="0" smtClean="0">
                <a:hlinkClick r:id="rId2"/>
              </a:rPr>
              <a:t> </a:t>
            </a:r>
            <a:r>
              <a:rPr lang="tr-TR" dirty="0" err="1" smtClean="0">
                <a:hlinkClick r:id="rId2"/>
              </a:rPr>
              <a:t>Disadvantages</a:t>
            </a:r>
            <a:endParaRPr lang="tr-TR" dirty="0" smtClean="0"/>
          </a:p>
          <a:p>
            <a:r>
              <a:rPr lang="tr-TR" dirty="0" smtClean="0">
                <a:hlinkClick r:id="rId3"/>
              </a:rPr>
              <a:t>Wikipedia – K </a:t>
            </a:r>
            <a:r>
              <a:rPr lang="tr-TR" dirty="0" err="1" smtClean="0">
                <a:hlinkClick r:id="rId3"/>
              </a:rPr>
              <a:t>Means</a:t>
            </a:r>
            <a:r>
              <a:rPr lang="tr-TR" dirty="0" smtClean="0">
                <a:hlinkClick r:id="rId3"/>
              </a:rPr>
              <a:t> Clustering</a:t>
            </a:r>
            <a:endParaRPr lang="tr-TR" dirty="0" smtClean="0"/>
          </a:p>
          <a:p>
            <a:r>
              <a:rPr lang="tr-TR" dirty="0" smtClean="0">
                <a:hlinkClick r:id="rId4"/>
              </a:rPr>
              <a:t>Youtube – </a:t>
            </a:r>
            <a:r>
              <a:rPr lang="tr-TR" dirty="0" err="1" smtClean="0">
                <a:hlinkClick r:id="rId4"/>
              </a:rPr>
              <a:t>Introduction</a:t>
            </a:r>
            <a:r>
              <a:rPr lang="tr-TR" dirty="0" smtClean="0">
                <a:hlinkClick r:id="rId4"/>
              </a:rPr>
              <a:t> </a:t>
            </a:r>
            <a:r>
              <a:rPr lang="tr-TR" dirty="0" err="1" smtClean="0">
                <a:hlinkClick r:id="rId4"/>
              </a:rPr>
              <a:t>to</a:t>
            </a:r>
            <a:r>
              <a:rPr lang="tr-TR" dirty="0" smtClean="0">
                <a:hlinkClick r:id="rId4"/>
              </a:rPr>
              <a:t> K </a:t>
            </a:r>
            <a:r>
              <a:rPr lang="tr-TR" dirty="0" err="1" smtClean="0">
                <a:hlinkClick r:id="rId4"/>
              </a:rPr>
              <a:t>Means</a:t>
            </a:r>
            <a:r>
              <a:rPr lang="tr-TR" dirty="0" smtClean="0">
                <a:hlinkClick r:id="rId4"/>
              </a:rPr>
              <a:t> Clustering</a:t>
            </a:r>
            <a:endParaRPr lang="tr-TR" dirty="0" smtClean="0"/>
          </a:p>
          <a:p>
            <a:r>
              <a:rPr lang="tr-TR" dirty="0" smtClean="0">
                <a:hlinkClick r:id="rId5"/>
              </a:rPr>
              <a:t>Youtube – K </a:t>
            </a:r>
            <a:r>
              <a:rPr lang="tr-TR" dirty="0" err="1" smtClean="0">
                <a:hlinkClick r:id="rId5"/>
              </a:rPr>
              <a:t>Means</a:t>
            </a:r>
            <a:r>
              <a:rPr lang="tr-TR" dirty="0" smtClean="0">
                <a:hlinkClick r:id="rId5"/>
              </a:rPr>
              <a:t> Tekniği </a:t>
            </a:r>
            <a:endParaRPr lang="tr-TR" dirty="0" smtClean="0"/>
          </a:p>
          <a:p>
            <a:r>
              <a:rPr lang="tr-TR" dirty="0" smtClean="0">
                <a:hlinkClick r:id="rId6"/>
              </a:rPr>
              <a:t>Geeksforgeeks – K </a:t>
            </a:r>
            <a:r>
              <a:rPr lang="tr-TR" dirty="0" err="1" smtClean="0">
                <a:hlinkClick r:id="rId6"/>
              </a:rPr>
              <a:t>Means</a:t>
            </a:r>
            <a:r>
              <a:rPr lang="tr-TR" dirty="0" smtClean="0">
                <a:hlinkClick r:id="rId6"/>
              </a:rPr>
              <a:t> Clustering </a:t>
            </a:r>
            <a:r>
              <a:rPr lang="tr-TR" dirty="0" err="1" smtClean="0">
                <a:hlinkClick r:id="rId6"/>
              </a:rPr>
              <a:t>Introduction</a:t>
            </a:r>
            <a:endParaRPr lang="tr-TR" dirty="0" smtClean="0"/>
          </a:p>
          <a:p>
            <a:r>
              <a:rPr lang="tr-TR" dirty="0" smtClean="0">
                <a:hlinkClick r:id="rId7"/>
              </a:rPr>
              <a:t>Tureng – Yabancı Kelimelerin Türkçe Karşılıkları</a:t>
            </a:r>
            <a:endParaRPr lang="tr-TR" dirty="0" smtClean="0"/>
          </a:p>
          <a:p>
            <a:r>
              <a:rPr lang="tr-TR" dirty="0" smtClean="0">
                <a:hlinkClick r:id="rId8"/>
              </a:rPr>
              <a:t>Stack Exchange</a:t>
            </a:r>
            <a:endParaRPr lang="tr-TR" dirty="0" smtClean="0"/>
          </a:p>
          <a:p>
            <a:r>
              <a:rPr lang="en-US" dirty="0" smtClean="0">
                <a:hlinkClick r:id="rId9"/>
              </a:rPr>
              <a:t>Stack Overflow – K Means Clustering Time Complexity </a:t>
            </a:r>
            <a:endParaRPr lang="tr-TR" dirty="0" smtClean="0"/>
          </a:p>
          <a:p>
            <a:endParaRPr lang="tr-TR" dirty="0"/>
          </a:p>
        </p:txBody>
      </p:sp>
    </p:spTree>
    <p:extLst>
      <p:ext uri="{BB962C8B-B14F-4D97-AF65-F5344CB8AC3E}">
        <p14:creationId xmlns:p14="http://schemas.microsoft.com/office/powerpoint/2010/main" val="348227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Clusterıng</a:t>
            </a:r>
            <a:r>
              <a:rPr lang="tr-TR" dirty="0" smtClean="0"/>
              <a:t> (Kümeleme) nedir?</a:t>
            </a:r>
            <a:endParaRPr lang="tr-TR" dirty="0"/>
          </a:p>
        </p:txBody>
      </p:sp>
      <p:sp>
        <p:nvSpPr>
          <p:cNvPr id="3" name="İçerik Yer Tutucusu 2"/>
          <p:cNvSpPr>
            <a:spLocks noGrp="1"/>
          </p:cNvSpPr>
          <p:nvPr>
            <p:ph idx="1"/>
          </p:nvPr>
        </p:nvSpPr>
        <p:spPr/>
        <p:txBody>
          <a:bodyPr/>
          <a:lstStyle/>
          <a:p>
            <a:r>
              <a:rPr lang="tr-TR" dirty="0" smtClean="0"/>
              <a:t>Kümeleme veri seti içerisindeki </a:t>
            </a:r>
            <a:r>
              <a:rPr lang="tr-TR" smtClean="0"/>
              <a:t>benzer </a:t>
            </a:r>
            <a:r>
              <a:rPr lang="tr-TR" smtClean="0"/>
              <a:t>ilişkileri </a:t>
            </a:r>
            <a:r>
              <a:rPr lang="tr-TR" dirty="0" smtClean="0"/>
              <a:t>ve yapıları bulur ve benzer özellikleri taşıyan verileri gruplar. Gruplama yapılırken etiketler bilinmediği için, kümeleme analizi denetimsiz ya da </a:t>
            </a:r>
            <a:r>
              <a:rPr lang="tr-TR" dirty="0" err="1" smtClean="0"/>
              <a:t>danışmasız</a:t>
            </a:r>
            <a:r>
              <a:rPr lang="tr-TR" dirty="0" smtClean="0"/>
              <a:t> öğrenme çeşididir.</a:t>
            </a:r>
          </a:p>
          <a:p>
            <a:endParaRPr lang="tr-TR" dirty="0"/>
          </a:p>
          <a:p>
            <a:r>
              <a:rPr lang="tr-TR" dirty="0" smtClean="0"/>
              <a:t>Kümeleme: Benzer veri noktalarının aynı gruplarda yer alacak şekilde ayrıştırılmasıdır. </a:t>
            </a:r>
          </a:p>
          <a:p>
            <a:r>
              <a:rPr lang="tr-TR" dirty="0" smtClean="0"/>
              <a:t>Kümeleme algoritmaları verinin özelliklerinden öğrenerek en iyi bölünmeyi bulmaya çalışır.</a:t>
            </a:r>
            <a:endParaRPr lang="tr-TR" dirty="0"/>
          </a:p>
        </p:txBody>
      </p:sp>
    </p:spTree>
    <p:extLst>
      <p:ext uri="{BB962C8B-B14F-4D97-AF65-F5344CB8AC3E}">
        <p14:creationId xmlns:p14="http://schemas.microsoft.com/office/powerpoint/2010/main" val="154050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3795" y="124570"/>
            <a:ext cx="10353761" cy="1326321"/>
          </a:xfrm>
        </p:spPr>
        <p:txBody>
          <a:bodyPr/>
          <a:lstStyle/>
          <a:p>
            <a:r>
              <a:rPr lang="tr-TR" dirty="0" smtClean="0"/>
              <a:t>K </a:t>
            </a:r>
            <a:r>
              <a:rPr lang="tr-TR" dirty="0" err="1" smtClean="0"/>
              <a:t>means</a:t>
            </a:r>
            <a:r>
              <a:rPr lang="tr-TR" dirty="0" smtClean="0"/>
              <a:t> </a:t>
            </a:r>
            <a:r>
              <a:rPr lang="tr-TR" dirty="0" err="1" smtClean="0"/>
              <a:t>clusterıng</a:t>
            </a:r>
            <a:r>
              <a:rPr lang="tr-TR" dirty="0" smtClean="0"/>
              <a:t> (kümeleme) algoritması nedir?</a:t>
            </a:r>
            <a:endParaRPr lang="tr-TR" dirty="0"/>
          </a:p>
        </p:txBody>
      </p:sp>
      <p:sp>
        <p:nvSpPr>
          <p:cNvPr id="3" name="İçerik Yer Tutucusu 2"/>
          <p:cNvSpPr>
            <a:spLocks noGrp="1"/>
          </p:cNvSpPr>
          <p:nvPr>
            <p:ph idx="1"/>
          </p:nvPr>
        </p:nvSpPr>
        <p:spPr>
          <a:xfrm>
            <a:off x="913795" y="1450891"/>
            <a:ext cx="10353762" cy="4226340"/>
          </a:xfrm>
        </p:spPr>
        <p:txBody>
          <a:bodyPr>
            <a:normAutofit fontScale="92500" lnSpcReduction="10000"/>
          </a:bodyPr>
          <a:lstStyle/>
          <a:p>
            <a:r>
              <a:rPr lang="tr-TR" dirty="0" smtClean="0"/>
              <a:t>K </a:t>
            </a:r>
            <a:r>
              <a:rPr lang="tr-TR" dirty="0" err="1" smtClean="0"/>
              <a:t>means</a:t>
            </a:r>
            <a:r>
              <a:rPr lang="tr-TR" dirty="0" smtClean="0"/>
              <a:t> algoritması verideki belirli bölgeleri temsil eden küme merkezlerini bulmaya çalışır. Bu küme merkezleri kümeye ait bütün noktaların aritmetik ortalamasıdır. Verideki her nokta, kendi küme merkezine diğer kümelerin merkezinden daha yakındır. Bu iki şartı sağlamak için, algoritmanın 2 adımı tekrar eder. </a:t>
            </a:r>
          </a:p>
          <a:p>
            <a:r>
              <a:rPr lang="tr-TR" dirty="0" smtClean="0"/>
              <a:t>1- Ayrılacak küme sayısı kadar nokta belirlenir ve bu noktalar merkez kabul edilir. Bu merkeze en yakın noktaların ortalaması bulunur. Bulunan ortalamalar merkez kabul edilerek küme merkezleri güncellenir. </a:t>
            </a:r>
          </a:p>
          <a:p>
            <a:r>
              <a:rPr lang="tr-TR" dirty="0" smtClean="0"/>
              <a:t>2- Tekrar bu merkezlere yakın noktalar bulunur ve bunların ortalaması alınır. Bu ortalamalar merkez olur. Tekrar küme merkezleri güncellenir ve bu adımlar küme merkezi değişmeyene kadar devam eder.</a:t>
            </a:r>
          </a:p>
          <a:p>
            <a:r>
              <a:rPr lang="tr-TR" dirty="0" smtClean="0"/>
              <a:t>Sağda matematiksel ifadesini de belirttim.</a:t>
            </a:r>
          </a:p>
        </p:txBody>
      </p:sp>
      <p:pic>
        <p:nvPicPr>
          <p:cNvPr id="4" name="Resim 3"/>
          <p:cNvPicPr>
            <a:picLocks noChangeAspect="1"/>
          </p:cNvPicPr>
          <p:nvPr/>
        </p:nvPicPr>
        <p:blipFill>
          <a:blip r:embed="rId2"/>
          <a:stretch>
            <a:fillRect/>
          </a:stretch>
        </p:blipFill>
        <p:spPr>
          <a:xfrm>
            <a:off x="6490915" y="4766267"/>
            <a:ext cx="5701085" cy="2091733"/>
          </a:xfrm>
          <a:prstGeom prst="rect">
            <a:avLst/>
          </a:prstGeom>
        </p:spPr>
      </p:pic>
    </p:spTree>
    <p:extLst>
      <p:ext uri="{BB962C8B-B14F-4D97-AF65-F5344CB8AC3E}">
        <p14:creationId xmlns:p14="http://schemas.microsoft.com/office/powerpoint/2010/main" val="56317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Uygulama alanları</a:t>
            </a:r>
            <a:endParaRPr lang="tr-TR" dirty="0"/>
          </a:p>
        </p:txBody>
      </p:sp>
      <p:sp>
        <p:nvSpPr>
          <p:cNvPr id="3" name="İçerik Yer Tutucusu 2"/>
          <p:cNvSpPr>
            <a:spLocks noGrp="1"/>
          </p:cNvSpPr>
          <p:nvPr>
            <p:ph idx="1"/>
          </p:nvPr>
        </p:nvSpPr>
        <p:spPr/>
        <p:txBody>
          <a:bodyPr>
            <a:normAutofit fontScale="85000" lnSpcReduction="10000"/>
          </a:bodyPr>
          <a:lstStyle/>
          <a:p>
            <a:r>
              <a:rPr lang="tr-TR" dirty="0" smtClean="0"/>
              <a:t>Peki bu algoritmayı nerelerde kullanabiliriz? Aşağıda birkaç örnek kullanım alanı verdim.</a:t>
            </a:r>
          </a:p>
          <a:p>
            <a:endParaRPr lang="tr-TR" dirty="0"/>
          </a:p>
          <a:p>
            <a:r>
              <a:rPr lang="tr-TR" dirty="0" smtClean="0"/>
              <a:t>Belgeleri Sınıflandırma</a:t>
            </a:r>
          </a:p>
          <a:p>
            <a:r>
              <a:rPr lang="tr-TR" dirty="0" smtClean="0"/>
              <a:t>Suç Yerlerinin Belirlenmesi</a:t>
            </a:r>
          </a:p>
          <a:p>
            <a:r>
              <a:rPr lang="tr-TR" dirty="0" smtClean="0"/>
              <a:t>Müşteri </a:t>
            </a:r>
            <a:r>
              <a:rPr lang="tr-TR" dirty="0" err="1" smtClean="0"/>
              <a:t>Segmentasyonu</a:t>
            </a:r>
            <a:endParaRPr lang="tr-TR" dirty="0" smtClean="0"/>
          </a:p>
          <a:p>
            <a:r>
              <a:rPr lang="tr-TR" dirty="0" smtClean="0"/>
              <a:t>Oyuncu Analizi</a:t>
            </a:r>
          </a:p>
          <a:p>
            <a:r>
              <a:rPr lang="tr-TR" dirty="0" smtClean="0"/>
              <a:t>Dolandırıcılık Tespiti</a:t>
            </a:r>
          </a:p>
          <a:p>
            <a:r>
              <a:rPr lang="tr-TR" dirty="0" smtClean="0"/>
              <a:t>Çağrı Kaydı Detay Analizi </a:t>
            </a:r>
          </a:p>
          <a:p>
            <a:r>
              <a:rPr lang="tr-TR" dirty="0" smtClean="0"/>
              <a:t>BT Uyarılarının Kümelenmesi </a:t>
            </a:r>
            <a:endParaRPr lang="tr-TR" dirty="0"/>
          </a:p>
        </p:txBody>
      </p:sp>
    </p:spTree>
    <p:extLst>
      <p:ext uri="{BB962C8B-B14F-4D97-AF65-F5344CB8AC3E}">
        <p14:creationId xmlns:p14="http://schemas.microsoft.com/office/powerpoint/2010/main" val="375603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RAKİP ALGORİTMALAR</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Aynı amaç için kullanılan, rakip veya alternatif algoritmalar nelerdir? Benzer </a:t>
            </a:r>
            <a:r>
              <a:rPr lang="tr-TR" dirty="0"/>
              <a:t>sayılabilecek fakat farklı teknikleri kullanan algoritmalardan bazıları </a:t>
            </a:r>
            <a:r>
              <a:rPr lang="tr-TR" dirty="0" smtClean="0"/>
              <a:t>bunlardır:</a:t>
            </a:r>
            <a:endParaRPr lang="tr-TR" dirty="0"/>
          </a:p>
          <a:p>
            <a:pPr marL="0" indent="0">
              <a:buNone/>
            </a:pPr>
            <a:endParaRPr lang="tr-TR" dirty="0" smtClean="0"/>
          </a:p>
          <a:p>
            <a:r>
              <a:rPr lang="tr-TR" dirty="0" err="1" smtClean="0">
                <a:effectLst/>
              </a:rPr>
              <a:t>Single-Linkage</a:t>
            </a:r>
            <a:r>
              <a:rPr lang="tr-TR" dirty="0" smtClean="0">
                <a:effectLst/>
              </a:rPr>
              <a:t> Clustering </a:t>
            </a:r>
          </a:p>
          <a:p>
            <a:r>
              <a:rPr lang="tr-TR" dirty="0" err="1" smtClean="0"/>
              <a:t>Fuzzy</a:t>
            </a:r>
            <a:r>
              <a:rPr lang="tr-TR" dirty="0" smtClean="0"/>
              <a:t> C-</a:t>
            </a:r>
            <a:r>
              <a:rPr lang="tr-TR" dirty="0" err="1" smtClean="0"/>
              <a:t>Means</a:t>
            </a:r>
            <a:endParaRPr lang="tr-TR" dirty="0" smtClean="0"/>
          </a:p>
          <a:p>
            <a:r>
              <a:rPr lang="tr-TR" dirty="0" err="1" smtClean="0"/>
              <a:t>Flame</a:t>
            </a:r>
            <a:r>
              <a:rPr lang="tr-TR" dirty="0" smtClean="0"/>
              <a:t> Clustering</a:t>
            </a:r>
          </a:p>
          <a:p>
            <a:r>
              <a:rPr lang="tr-TR" dirty="0" smtClean="0"/>
              <a:t>SUBCLU</a:t>
            </a:r>
          </a:p>
          <a:p>
            <a:r>
              <a:rPr lang="tr-TR" dirty="0" err="1" smtClean="0"/>
              <a:t>Ward’s</a:t>
            </a:r>
            <a:r>
              <a:rPr lang="tr-TR" dirty="0" smtClean="0"/>
              <a:t> </a:t>
            </a:r>
            <a:r>
              <a:rPr lang="tr-TR" dirty="0" err="1" smtClean="0"/>
              <a:t>Method</a:t>
            </a:r>
            <a:endParaRPr lang="tr-TR" dirty="0" smtClean="0"/>
          </a:p>
          <a:p>
            <a:r>
              <a:rPr lang="tr-TR" dirty="0" smtClean="0"/>
              <a:t>WACA Clustering</a:t>
            </a:r>
          </a:p>
          <a:p>
            <a:pPr marL="0" indent="0">
              <a:buNone/>
            </a:pPr>
            <a:endParaRPr lang="tr-TR" dirty="0" smtClean="0"/>
          </a:p>
        </p:txBody>
      </p:sp>
    </p:spTree>
    <p:extLst>
      <p:ext uri="{BB962C8B-B14F-4D97-AF65-F5344CB8AC3E}">
        <p14:creationId xmlns:p14="http://schemas.microsoft.com/office/powerpoint/2010/main" val="36516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3796" y="0"/>
            <a:ext cx="10353761" cy="1326321"/>
          </a:xfrm>
        </p:spPr>
        <p:txBody>
          <a:bodyPr/>
          <a:lstStyle/>
          <a:p>
            <a:r>
              <a:rPr lang="tr-TR" dirty="0" smtClean="0"/>
              <a:t>Avantajlar ve dezavantajlar</a:t>
            </a:r>
            <a:endParaRPr lang="tr-TR" dirty="0"/>
          </a:p>
        </p:txBody>
      </p:sp>
      <p:sp>
        <p:nvSpPr>
          <p:cNvPr id="3" name="İçerik Yer Tutucusu 2"/>
          <p:cNvSpPr>
            <a:spLocks noGrp="1"/>
          </p:cNvSpPr>
          <p:nvPr>
            <p:ph idx="1"/>
          </p:nvPr>
        </p:nvSpPr>
        <p:spPr>
          <a:xfrm>
            <a:off x="895322" y="1144718"/>
            <a:ext cx="10353762" cy="4323209"/>
          </a:xfrm>
        </p:spPr>
        <p:txBody>
          <a:bodyPr/>
          <a:lstStyle/>
          <a:p>
            <a:r>
              <a:rPr lang="tr-TR" dirty="0">
                <a:effectLst/>
              </a:rPr>
              <a:t>Daha iyi özelliklere sahip diğer kümeleme algoritmaları daha </a:t>
            </a:r>
            <a:r>
              <a:rPr lang="tr-TR" dirty="0" smtClean="0">
                <a:effectLst/>
              </a:rPr>
              <a:t>pahalıya gelir. Pahalıdan kasıt algoritmanın çalışma hızı ve bellek yoğunluğudur. </a:t>
            </a:r>
            <a:r>
              <a:rPr lang="tr-TR" dirty="0">
                <a:effectLst/>
              </a:rPr>
              <a:t>Bu durumda, </a:t>
            </a:r>
            <a:r>
              <a:rPr lang="tr-TR" dirty="0" smtClean="0">
                <a:effectLst/>
              </a:rPr>
              <a:t>k-</a:t>
            </a:r>
            <a:r>
              <a:rPr lang="tr-TR" dirty="0" err="1" smtClean="0">
                <a:effectLst/>
              </a:rPr>
              <a:t>means</a:t>
            </a:r>
            <a:r>
              <a:rPr lang="tr-TR" dirty="0" smtClean="0">
                <a:effectLst/>
              </a:rPr>
              <a:t>, </a:t>
            </a:r>
            <a:r>
              <a:rPr lang="tr-TR" dirty="0">
                <a:effectLst/>
              </a:rPr>
              <a:t>alanı diğer kümeleme algoritmalarının uygulanabileceği ayrık daha küçük alt alanlara indirgeyerek ön kümeleme için harika bir çözüm haline gelir. </a:t>
            </a:r>
            <a:endParaRPr lang="tr-TR" dirty="0" smtClean="0">
              <a:effectLst/>
            </a:endParaRPr>
          </a:p>
          <a:p>
            <a:pPr marL="0" indent="0">
              <a:buNone/>
            </a:pPr>
            <a:r>
              <a:rPr lang="tr-TR" dirty="0" smtClean="0"/>
              <a:t> </a:t>
            </a:r>
            <a:endParaRPr lang="tr-TR" dirty="0"/>
          </a:p>
        </p:txBody>
      </p:sp>
      <p:sp>
        <p:nvSpPr>
          <p:cNvPr id="4" name="Metin kutusu 3"/>
          <p:cNvSpPr txBox="1"/>
          <p:nvPr/>
        </p:nvSpPr>
        <p:spPr>
          <a:xfrm>
            <a:off x="913796" y="3395993"/>
            <a:ext cx="5456504" cy="2862322"/>
          </a:xfrm>
          <a:prstGeom prst="rect">
            <a:avLst/>
          </a:prstGeom>
          <a:noFill/>
        </p:spPr>
        <p:txBody>
          <a:bodyPr wrap="square" rtlCol="0">
            <a:spAutoFit/>
          </a:bodyPr>
          <a:lstStyle/>
          <a:p>
            <a:pPr lvl="1"/>
            <a:r>
              <a:rPr lang="tr-TR" dirty="0" smtClean="0"/>
              <a:t>                         AVANTAJLAR</a:t>
            </a:r>
          </a:p>
          <a:p>
            <a:endParaRPr lang="tr-TR" dirty="0"/>
          </a:p>
          <a:p>
            <a:pPr marL="285750" indent="-285750">
              <a:buFont typeface="Arial" panose="020B0604020202020204" pitchFamily="34" charset="0"/>
              <a:buChar char="•"/>
            </a:pPr>
            <a:r>
              <a:rPr lang="tr-TR" dirty="0" smtClean="0"/>
              <a:t>Uygulaması nispeten daha basittir.</a:t>
            </a:r>
          </a:p>
          <a:p>
            <a:pPr marL="285750" indent="-285750">
              <a:buFont typeface="Arial" panose="020B0604020202020204" pitchFamily="34" charset="0"/>
              <a:buChar char="•"/>
            </a:pPr>
            <a:r>
              <a:rPr lang="tr-TR" dirty="0" smtClean="0"/>
              <a:t>Büyük veri kümelerini ölçekler.</a:t>
            </a:r>
          </a:p>
          <a:p>
            <a:pPr marL="285750" indent="-285750">
              <a:buFont typeface="Arial" panose="020B0604020202020204" pitchFamily="34" charset="0"/>
              <a:buChar char="•"/>
            </a:pPr>
            <a:r>
              <a:rPr lang="tr-TR" dirty="0" smtClean="0"/>
              <a:t>Yakınsamayı garanti eder.</a:t>
            </a:r>
          </a:p>
          <a:p>
            <a:pPr marL="285750" indent="-285750">
              <a:buFont typeface="Arial" panose="020B0604020202020204" pitchFamily="34" charset="0"/>
              <a:buChar char="•"/>
            </a:pPr>
            <a:r>
              <a:rPr lang="tr-TR" dirty="0" smtClean="0"/>
              <a:t>Merkezlerin konumlarını yarı otomatik başlatma ile yapabilir.</a:t>
            </a:r>
          </a:p>
          <a:p>
            <a:pPr marL="285750" indent="-285750">
              <a:buFont typeface="Arial" panose="020B0604020202020204" pitchFamily="34" charset="0"/>
              <a:buChar char="•"/>
            </a:pPr>
            <a:r>
              <a:rPr lang="tr-TR" dirty="0" smtClean="0"/>
              <a:t>Eliptik kümeler gibi farklı şekil ve büyüklükteki kümelerin belirli özelliklerini genel yönleri ile vurgular.</a:t>
            </a:r>
            <a:endParaRPr lang="tr-TR" dirty="0"/>
          </a:p>
        </p:txBody>
      </p:sp>
      <p:sp>
        <p:nvSpPr>
          <p:cNvPr id="5" name="Metin kutusu 4"/>
          <p:cNvSpPr txBox="1"/>
          <p:nvPr/>
        </p:nvSpPr>
        <p:spPr>
          <a:xfrm flipH="1">
            <a:off x="6370299" y="3395993"/>
            <a:ext cx="4897257" cy="2308324"/>
          </a:xfrm>
          <a:prstGeom prst="rect">
            <a:avLst/>
          </a:prstGeom>
          <a:noFill/>
        </p:spPr>
        <p:txBody>
          <a:bodyPr wrap="square" rtlCol="0">
            <a:spAutoFit/>
          </a:bodyPr>
          <a:lstStyle/>
          <a:p>
            <a:r>
              <a:rPr lang="tr-TR" dirty="0" smtClean="0"/>
              <a:t>                       DEZANAVANTAJLAR</a:t>
            </a:r>
          </a:p>
          <a:p>
            <a:endParaRPr lang="tr-TR" dirty="0"/>
          </a:p>
          <a:p>
            <a:pPr marL="285750" indent="-285750">
              <a:buFont typeface="Arial" panose="020B0604020202020204" pitchFamily="34" charset="0"/>
              <a:buChar char="•"/>
            </a:pPr>
            <a:r>
              <a:rPr lang="tr-TR" dirty="0" smtClean="0"/>
              <a:t>K’yi elle seçmek</a:t>
            </a:r>
          </a:p>
          <a:p>
            <a:pPr marL="285750" indent="-285750">
              <a:buFont typeface="Arial" panose="020B0604020202020204" pitchFamily="34" charset="0"/>
              <a:buChar char="•"/>
            </a:pPr>
            <a:r>
              <a:rPr lang="tr-TR" dirty="0" smtClean="0"/>
              <a:t>Başlangıç değerline bağımlı olmak</a:t>
            </a:r>
          </a:p>
          <a:p>
            <a:pPr marL="285750" indent="-285750">
              <a:buFont typeface="Arial" panose="020B0604020202020204" pitchFamily="34" charset="0"/>
              <a:buChar char="•"/>
            </a:pPr>
            <a:r>
              <a:rPr lang="tr-TR" dirty="0" smtClean="0"/>
              <a:t>Değişen boyut ve yoğunlukta kümeleme verileri</a:t>
            </a:r>
          </a:p>
          <a:p>
            <a:pPr marL="285750" indent="-285750">
              <a:buFont typeface="Arial" panose="020B0604020202020204" pitchFamily="34" charset="0"/>
              <a:buChar char="•"/>
            </a:pPr>
            <a:r>
              <a:rPr lang="tr-TR" dirty="0" smtClean="0"/>
              <a:t>Kümelenmeye aykırı değerler</a:t>
            </a:r>
          </a:p>
          <a:p>
            <a:pPr marL="285750" indent="-285750">
              <a:buFont typeface="Arial" panose="020B0604020202020204" pitchFamily="34" charset="0"/>
              <a:buChar char="•"/>
            </a:pPr>
            <a:r>
              <a:rPr lang="tr-TR" dirty="0" smtClean="0"/>
              <a:t>Boyut sayısı ile ölçekleme</a:t>
            </a:r>
            <a:endParaRPr lang="tr-TR" dirty="0"/>
          </a:p>
        </p:txBody>
      </p:sp>
    </p:spTree>
    <p:extLst>
      <p:ext uri="{BB962C8B-B14F-4D97-AF65-F5344CB8AC3E}">
        <p14:creationId xmlns:p14="http://schemas.microsoft.com/office/powerpoint/2010/main" val="45981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Karmaşıklığı</a:t>
            </a:r>
            <a:endParaRPr lang="tr-TR" dirty="0"/>
          </a:p>
        </p:txBody>
      </p:sp>
      <p:sp>
        <p:nvSpPr>
          <p:cNvPr id="3" name="İçerik Yer Tutucusu 2"/>
          <p:cNvSpPr>
            <a:spLocks noGrp="1"/>
          </p:cNvSpPr>
          <p:nvPr>
            <p:ph idx="1"/>
          </p:nvPr>
        </p:nvSpPr>
        <p:spPr/>
        <p:txBody>
          <a:bodyPr>
            <a:normAutofit/>
          </a:bodyPr>
          <a:lstStyle/>
          <a:p>
            <a:pPr marL="0" indent="0">
              <a:buNone/>
            </a:pPr>
            <a:r>
              <a:rPr lang="tr-TR" dirty="0" smtClean="0"/>
              <a:t>Algoritmanın çözülecek probleme göre nasıl kullanıldığına göre değişir. K </a:t>
            </a:r>
            <a:r>
              <a:rPr lang="tr-TR" dirty="0" err="1" smtClean="0"/>
              <a:t>Means</a:t>
            </a:r>
            <a:r>
              <a:rPr lang="tr-TR" dirty="0" smtClean="0"/>
              <a:t> dediğimiz k değişkenini belirleyerek yapılan kümele algoritmalarının birden çok varyantı </a:t>
            </a:r>
            <a:r>
              <a:rPr lang="tr-TR" smtClean="0"/>
              <a:t>var. Genel </a:t>
            </a:r>
            <a:r>
              <a:rPr lang="tr-TR" dirty="0" smtClean="0"/>
              <a:t>olarak Lloyd’un algoritmasının ve çoğu varyantının karmaşıklığı . </a:t>
            </a:r>
          </a:p>
          <a:p>
            <a:pPr marL="0" indent="0">
              <a:buNone/>
            </a:pPr>
            <a:r>
              <a:rPr lang="en-US" dirty="0"/>
              <a:t>O(n * K * I * d)</a:t>
            </a:r>
          </a:p>
          <a:p>
            <a:pPr marL="0" indent="0">
              <a:buNone/>
            </a:pPr>
            <a:r>
              <a:rPr lang="en-US" dirty="0" smtClean="0"/>
              <a:t>n </a:t>
            </a:r>
            <a:r>
              <a:rPr lang="en-US" dirty="0"/>
              <a:t>: </a:t>
            </a:r>
            <a:r>
              <a:rPr lang="tr-TR" dirty="0" smtClean="0"/>
              <a:t>noktaların sayısı</a:t>
            </a:r>
            <a:endParaRPr lang="en-US" dirty="0"/>
          </a:p>
          <a:p>
            <a:pPr marL="0" indent="0">
              <a:buNone/>
            </a:pPr>
            <a:r>
              <a:rPr lang="en-US" dirty="0"/>
              <a:t>K : </a:t>
            </a:r>
            <a:r>
              <a:rPr lang="tr-TR" dirty="0" smtClean="0"/>
              <a:t>kümelerin sayısı</a:t>
            </a:r>
            <a:endParaRPr lang="en-US" dirty="0"/>
          </a:p>
          <a:p>
            <a:pPr marL="0" indent="0">
              <a:buNone/>
            </a:pPr>
            <a:r>
              <a:rPr lang="en-US" dirty="0"/>
              <a:t>I : </a:t>
            </a:r>
            <a:r>
              <a:rPr lang="tr-TR" dirty="0" smtClean="0"/>
              <a:t> </a:t>
            </a:r>
            <a:r>
              <a:rPr lang="tr-TR" dirty="0" err="1" smtClean="0"/>
              <a:t>iterasyon</a:t>
            </a:r>
            <a:r>
              <a:rPr lang="tr-TR" dirty="0" smtClean="0"/>
              <a:t> sayısı</a:t>
            </a:r>
            <a:endParaRPr lang="en-US" dirty="0"/>
          </a:p>
          <a:p>
            <a:pPr marL="0" indent="0">
              <a:buNone/>
            </a:pPr>
            <a:r>
              <a:rPr lang="en-US" dirty="0"/>
              <a:t>d : </a:t>
            </a:r>
            <a:r>
              <a:rPr lang="tr-TR" dirty="0" smtClean="0"/>
              <a:t>nitelik sayısı</a:t>
            </a:r>
            <a:endParaRPr lang="tr-TR" dirty="0"/>
          </a:p>
        </p:txBody>
      </p:sp>
    </p:spTree>
    <p:extLst>
      <p:ext uri="{BB962C8B-B14F-4D97-AF65-F5344CB8AC3E}">
        <p14:creationId xmlns:p14="http://schemas.microsoft.com/office/powerpoint/2010/main" val="195219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t>
            </a:r>
            <a:r>
              <a:rPr lang="tr-TR" dirty="0" err="1" smtClean="0"/>
              <a:t>means</a:t>
            </a:r>
            <a:r>
              <a:rPr lang="tr-TR" dirty="0" smtClean="0"/>
              <a:t> ile örnek soru çözümü</a:t>
            </a:r>
            <a:endParaRPr lang="tr-TR" dirty="0"/>
          </a:p>
        </p:txBody>
      </p:sp>
      <p:pic>
        <p:nvPicPr>
          <p:cNvPr id="4" name="İçerik Yer Tutucusu 3"/>
          <p:cNvPicPr>
            <a:picLocks noGrp="1" noChangeAspect="1"/>
          </p:cNvPicPr>
          <p:nvPr>
            <p:ph idx="1"/>
          </p:nvPr>
        </p:nvPicPr>
        <p:blipFill>
          <a:blip r:embed="rId2"/>
          <a:stretch>
            <a:fillRect/>
          </a:stretch>
        </p:blipFill>
        <p:spPr>
          <a:xfrm>
            <a:off x="2461846" y="2095500"/>
            <a:ext cx="7007469" cy="3695700"/>
          </a:xfrm>
          <a:prstGeom prst="rect">
            <a:avLst/>
          </a:prstGeom>
        </p:spPr>
      </p:pic>
    </p:spTree>
    <p:extLst>
      <p:ext uri="{BB962C8B-B14F-4D97-AF65-F5344CB8AC3E}">
        <p14:creationId xmlns:p14="http://schemas.microsoft.com/office/powerpoint/2010/main" val="284397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t>
            </a:r>
            <a:r>
              <a:rPr lang="tr-TR" dirty="0" err="1"/>
              <a:t>means</a:t>
            </a:r>
            <a:r>
              <a:rPr lang="tr-TR" dirty="0"/>
              <a:t> ile örnek soru </a:t>
            </a:r>
            <a:r>
              <a:rPr lang="tr-TR" dirty="0" smtClean="0"/>
              <a:t>çözümü</a:t>
            </a:r>
            <a:br>
              <a:rPr lang="tr-TR" dirty="0" smtClean="0"/>
            </a:br>
            <a:r>
              <a:rPr lang="tr-TR" dirty="0" smtClean="0"/>
              <a:t>ŞEMA BİLGİSİ</a:t>
            </a:r>
            <a:endParaRPr lang="tr-TR" dirty="0"/>
          </a:p>
        </p:txBody>
      </p:sp>
      <p:sp>
        <p:nvSpPr>
          <p:cNvPr id="3" name="İçerik Yer Tutucusu 2"/>
          <p:cNvSpPr>
            <a:spLocks noGrp="1"/>
          </p:cNvSpPr>
          <p:nvPr>
            <p:ph idx="1"/>
          </p:nvPr>
        </p:nvSpPr>
        <p:spPr/>
        <p:txBody>
          <a:bodyPr/>
          <a:lstStyle/>
          <a:p>
            <a:r>
              <a:rPr lang="tr-TR" dirty="0" smtClean="0"/>
              <a:t>Az önceki şekilde a, orijinal nesne noktasını gösteriyor. Şekil b’de önce </a:t>
            </a:r>
            <a:r>
              <a:rPr lang="tr-TR" dirty="0" err="1" smtClean="0"/>
              <a:t>k’nın</a:t>
            </a:r>
            <a:r>
              <a:rPr lang="tr-TR" dirty="0" smtClean="0"/>
              <a:t> 2 olduğunu varsayıyoruz, yani örnek uzay alanında rastgele iki koordinat noktası seçiyoruz ve ardından her noktayı hesaplıyoruz. İkisi arasındaki mesafe, şekil c’de gösterildiği gibi iki kategoriye ayrılıyor ve ardından merkezi koordinat noktaları her nesne noktası kümesinde sayılır, böylece d grafiğinin iki yeni koordinat noktasını elde ederiz. Böyle yinelemeli bir süreçte, nihai sonuç istikrarlı olma eğilimindedir ve sonunda şekil f’de gösterildiği gibi iki kategori elde ederiz. </a:t>
            </a:r>
            <a:endParaRPr lang="tr-TR" dirty="0"/>
          </a:p>
        </p:txBody>
      </p:sp>
    </p:spTree>
    <p:extLst>
      <p:ext uri="{BB962C8B-B14F-4D97-AF65-F5344CB8AC3E}">
        <p14:creationId xmlns:p14="http://schemas.microsoft.com/office/powerpoint/2010/main" val="3663414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610</TotalTime>
  <Words>731</Words>
  <Application>Microsoft Office PowerPoint</Application>
  <PresentationFormat>Geniş ekran</PresentationFormat>
  <Paragraphs>75</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Bookman Old Style</vt:lpstr>
      <vt:lpstr>Rockwell</vt:lpstr>
      <vt:lpstr>Damask</vt:lpstr>
      <vt:lpstr>K Means ClusterIng (Kümeleme) Algoritması</vt:lpstr>
      <vt:lpstr>Clusterıng (Kümeleme) nedir?</vt:lpstr>
      <vt:lpstr>K means clusterıng (kümeleme) algoritması nedir?</vt:lpstr>
      <vt:lpstr>Uygulama alanları</vt:lpstr>
      <vt:lpstr>RAKİP ALGORİTMALAR</vt:lpstr>
      <vt:lpstr>Avantajlar ve dezavantajlar</vt:lpstr>
      <vt:lpstr>Karmaşıklığı</vt:lpstr>
      <vt:lpstr>K-means ile örnek soru çözümü</vt:lpstr>
      <vt:lpstr>K-means ile örnek soru çözümü ŞEMA BİLGİSİ</vt:lpstr>
      <vt:lpstr>K-means ile örnek soru çözümü Programlama aşaması</vt:lpstr>
      <vt:lpstr>K-means ile örnek soru çözümü Programlama ÇIKTILARI</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ClusterIng (Kümeleme) Algoritması</dc:title>
  <dc:creator>Fatih</dc:creator>
  <cp:lastModifiedBy>Fatih</cp:lastModifiedBy>
  <cp:revision>42</cp:revision>
  <dcterms:created xsi:type="dcterms:W3CDTF">2021-06-17T12:52:05Z</dcterms:created>
  <dcterms:modified xsi:type="dcterms:W3CDTF">2021-06-18T00:43:16Z</dcterms:modified>
</cp:coreProperties>
</file>