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9" r:id="rId5"/>
    <p:sldId id="261" r:id="rId6"/>
    <p:sldId id="260" r:id="rId7"/>
    <p:sldId id="262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12.02.2019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  <a:r>
              <a:rPr lang="tr-TR" dirty="0"/>
              <a:t> in CE</a:t>
            </a:r>
            <a:r>
              <a:rPr lang="en-US" dirty="0"/>
              <a:t/>
            </a:r>
            <a:br>
              <a:rPr lang="en-US" dirty="0"/>
            </a:br>
            <a:r>
              <a:rPr lang="tr-TR" dirty="0"/>
              <a:t>BLG</a:t>
            </a:r>
            <a:r>
              <a:rPr lang="en-US" dirty="0"/>
              <a:t> </a:t>
            </a:r>
            <a:r>
              <a:rPr lang="tr-TR" dirty="0"/>
              <a:t>202</a:t>
            </a:r>
            <a:r>
              <a:rPr lang="en-US" dirty="0"/>
              <a:t>E</a:t>
            </a:r>
            <a:br>
              <a:rPr lang="en-US" dirty="0"/>
            </a:br>
            <a:r>
              <a:rPr lang="tr-TR" dirty="0"/>
              <a:t>Spring</a:t>
            </a:r>
            <a:r>
              <a:rPr lang="en-US" dirty="0"/>
              <a:t> Term</a:t>
            </a:r>
            <a:br>
              <a:rPr lang="en-US" dirty="0"/>
            </a:br>
            <a:r>
              <a:rPr lang="en-US" dirty="0"/>
              <a:t>201</a:t>
            </a:r>
            <a:r>
              <a:rPr lang="tr-TR" dirty="0"/>
              <a:t>8</a:t>
            </a:r>
            <a:r>
              <a:rPr lang="en-US" dirty="0"/>
              <a:t>-201</a:t>
            </a:r>
            <a:r>
              <a:rPr lang="tr-TR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126" y="1219199"/>
            <a:ext cx="9032875" cy="5085521"/>
          </a:xfrm>
        </p:spPr>
        <p:txBody>
          <a:bodyPr>
            <a:normAutofit/>
          </a:bodyPr>
          <a:lstStyle/>
          <a:p>
            <a:r>
              <a:rPr lang="en-US" dirty="0"/>
              <a:t>By this week, you should install MATLAB </a:t>
            </a:r>
            <a:r>
              <a:rPr lang="tr-TR" dirty="0"/>
              <a:t>–</a:t>
            </a:r>
            <a:r>
              <a:rPr lang="tr-TR" dirty="0" err="1"/>
              <a:t>Octave</a:t>
            </a:r>
            <a:r>
              <a:rPr lang="tr-TR" dirty="0"/>
              <a:t> </a:t>
            </a:r>
            <a:r>
              <a:rPr lang="en-US" dirty="0"/>
              <a:t>(if you have not done so) to your personal computer</a:t>
            </a:r>
          </a:p>
          <a:p>
            <a:endParaRPr lang="en-US" dirty="0"/>
          </a:p>
          <a:p>
            <a:r>
              <a:rPr lang="en-US" dirty="0"/>
              <a:t>Get a hold of the textbook, Read Chapter 1 and 2.</a:t>
            </a:r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ALWAYS READ THE CORRESPONDING CHAPTERS OF THE BOOK.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Your HW1 will be posted soon. Start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27895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Class Time:</a:t>
            </a:r>
            <a:r>
              <a:rPr lang="en-US" dirty="0"/>
              <a:t> Tuesday, </a:t>
            </a:r>
            <a:r>
              <a:rPr lang="tr-TR" dirty="0"/>
              <a:t>09</a:t>
            </a:r>
            <a:r>
              <a:rPr lang="en-US" dirty="0"/>
              <a:t>:30-1</a:t>
            </a:r>
            <a:r>
              <a:rPr lang="tr-TR" dirty="0"/>
              <a:t>2</a:t>
            </a:r>
            <a:r>
              <a:rPr lang="en-US" dirty="0"/>
              <a:t>:20</a:t>
            </a:r>
          </a:p>
          <a:p>
            <a:r>
              <a:rPr lang="en-US" b="1" dirty="0"/>
              <a:t>Instructor (CRN </a:t>
            </a:r>
            <a:r>
              <a:rPr lang="tr-TR" b="1" dirty="0"/>
              <a:t>21398</a:t>
            </a:r>
            <a:r>
              <a:rPr lang="en-US" b="1" dirty="0"/>
              <a:t>):</a:t>
            </a:r>
            <a:r>
              <a:rPr lang="en-US" dirty="0"/>
              <a:t> Assoc. Prof. Dr. </a:t>
            </a:r>
            <a:r>
              <a:rPr lang="tr-TR" dirty="0"/>
              <a:t>Yusuf YASLAN</a:t>
            </a:r>
          </a:p>
          <a:p>
            <a:pPr marL="0" indent="0">
              <a:buNone/>
            </a:pPr>
            <a:r>
              <a:rPr lang="tr-TR" dirty="0"/>
              <a:t>  	Class </a:t>
            </a:r>
            <a:r>
              <a:rPr lang="tr-TR" dirty="0" err="1"/>
              <a:t>location</a:t>
            </a:r>
            <a:r>
              <a:rPr lang="tr-TR" dirty="0"/>
              <a:t>: EEB</a:t>
            </a:r>
          </a:p>
          <a:p>
            <a:pPr marL="0" indent="0">
              <a:buNone/>
            </a:pPr>
            <a:r>
              <a:rPr lang="en-US" dirty="0"/>
              <a:t>	 Office: EEB- </a:t>
            </a:r>
            <a:r>
              <a:rPr lang="tr-TR" dirty="0"/>
              <a:t>2216</a:t>
            </a:r>
            <a:endParaRPr lang="en-US" dirty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/>
              <a:t>yyaslan@itu.edu.tr</a:t>
            </a:r>
            <a:endParaRPr lang="en-US" sz="2400" dirty="0"/>
          </a:p>
          <a:p>
            <a:pPr marL="349211" lvl="1" indent="0">
              <a:buNone/>
            </a:pPr>
            <a:r>
              <a:rPr lang="en-US" sz="2400" dirty="0"/>
              <a:t> </a:t>
            </a:r>
            <a:endParaRPr lang="en-US" dirty="0"/>
          </a:p>
          <a:p>
            <a:r>
              <a:rPr lang="en-US" b="1" dirty="0"/>
              <a:t>Instructor (CRN </a:t>
            </a:r>
            <a:r>
              <a:rPr lang="tr-TR" b="1" dirty="0"/>
              <a:t>21397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tr-TR" dirty="0" err="1"/>
              <a:t>Assist</a:t>
            </a:r>
            <a:r>
              <a:rPr lang="tr-TR" dirty="0"/>
              <a:t>. Prof. </a:t>
            </a:r>
            <a:r>
              <a:rPr lang="en-US" dirty="0"/>
              <a:t>Dr. </a:t>
            </a:r>
            <a:r>
              <a:rPr lang="tr-TR" dirty="0"/>
              <a:t>Şerif BAHTİYAR</a:t>
            </a:r>
          </a:p>
          <a:p>
            <a:pPr marL="0" indent="0">
              <a:buNone/>
            </a:pPr>
            <a:r>
              <a:rPr lang="tr-TR" dirty="0"/>
              <a:t>	Class </a:t>
            </a:r>
            <a:r>
              <a:rPr lang="tr-TR" dirty="0" err="1"/>
              <a:t>location</a:t>
            </a:r>
            <a:r>
              <a:rPr lang="tr-TR" dirty="0"/>
              <a:t>: EEB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Office: EEB- </a:t>
            </a:r>
            <a:r>
              <a:rPr lang="tr-TR" dirty="0"/>
              <a:t>5308</a:t>
            </a:r>
            <a:endParaRPr lang="en-US" dirty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/>
              <a:t>bahtiyars@itu.edu.tr</a:t>
            </a:r>
          </a:p>
          <a:p>
            <a:pPr marL="34921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Course Assistants</a:t>
            </a:r>
          </a:p>
          <a:p>
            <a:pPr marL="514350" indent="-514350">
              <a:buAutoNum type="arabicParenR"/>
            </a:pPr>
            <a:r>
              <a:rPr lang="tr-TR" sz="3200" dirty="0" smtClean="0"/>
              <a:t>Beyza Eken</a:t>
            </a:r>
          </a:p>
          <a:p>
            <a:pPr marL="514350" indent="-514350">
              <a:buAutoNum type="arabicParenR"/>
            </a:pPr>
            <a:endParaRPr lang="tr-TR" sz="3200" dirty="0"/>
          </a:p>
          <a:p>
            <a:pPr marL="514350" indent="-514350">
              <a:buFont typeface="Wingdings 3"/>
              <a:buAutoNum type="arabicParenR"/>
            </a:pPr>
            <a:r>
              <a:rPr lang="tr-TR" sz="3200" dirty="0"/>
              <a:t>Ruşen </a:t>
            </a:r>
            <a:r>
              <a:rPr lang="tr-TR" sz="3200" dirty="0" err="1"/>
              <a:t>Halepmollası</a:t>
            </a:r>
            <a:endParaRPr lang="tr-TR" sz="3200" dirty="0"/>
          </a:p>
          <a:p>
            <a:pPr marL="514350" indent="-514350">
              <a:buAutoNum type="arabicParenR"/>
            </a:pPr>
            <a:endParaRPr lang="tr-TR" sz="3200" dirty="0"/>
          </a:p>
          <a:p>
            <a:pPr marL="514350" indent="-514350">
              <a:buAutoNum type="arabicParenR"/>
            </a:pPr>
            <a:r>
              <a:rPr lang="tr-TR" sz="3200" dirty="0" smtClean="0"/>
              <a:t>Gülçin Baykal</a:t>
            </a:r>
            <a:endParaRPr lang="tr-TR" sz="3200" dirty="0"/>
          </a:p>
          <a:p>
            <a:pPr marL="514350" indent="-514350">
              <a:buAutoNum type="arabicParenR"/>
            </a:pPr>
            <a:endParaRPr lang="tr-TR" sz="32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Look at to web about contacts to the assistants!</a:t>
            </a:r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Linear Algebra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Calculus 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-</a:t>
            </a:r>
            <a:r>
              <a:rPr lang="tr-TR" dirty="0"/>
              <a:t> </a:t>
            </a:r>
            <a:r>
              <a:rPr lang="en-US" dirty="0"/>
              <a:t>Basic Programming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Textbook:</a:t>
            </a: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First Course on Numerical Methods, Uri M. </a:t>
            </a:r>
            <a:r>
              <a:rPr lang="en-US" dirty="0" err="1"/>
              <a:t>Ascher</a:t>
            </a:r>
            <a:r>
              <a:rPr lang="en-US" dirty="0"/>
              <a:t> and Chen Greif,  SIAM 2011.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Software tool: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MATLAB</a:t>
            </a:r>
            <a:r>
              <a:rPr lang="tr-TR" dirty="0"/>
              <a:t> - </a:t>
            </a:r>
            <a:r>
              <a:rPr lang="tr-TR" dirty="0" err="1"/>
              <a:t>Octave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r>
              <a:rPr lang="en-US" b="1" u="sng" dirty="0"/>
              <a:t>Additional Sources: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Numerical Mathematics and Computing, 7th Edition, by Ward Cheney and David Kincaid, Thomson Brooks &amp; Cole, 2013.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Numerical Computing with MATLAB, </a:t>
            </a:r>
            <a:r>
              <a:rPr lang="en-US" dirty="0" err="1"/>
              <a:t>Mathworks</a:t>
            </a:r>
            <a:r>
              <a:rPr lang="en-US" dirty="0"/>
              <a:t>, Cleve </a:t>
            </a:r>
            <a:r>
              <a:rPr lang="en-US" dirty="0" err="1"/>
              <a:t>Moler</a:t>
            </a:r>
            <a:r>
              <a:rPr lang="en-US" dirty="0"/>
              <a:t>, 2004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-</a:t>
            </a:r>
            <a:r>
              <a:rPr lang="tr-TR" dirty="0"/>
              <a:t> </a:t>
            </a:r>
            <a:r>
              <a:rPr lang="en-US" dirty="0"/>
              <a:t>An Introduction to Programming and Numerical Methods in MATLAB; S.R. Otto and J.P. Denier, Springer, 2005.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- Course Slides. </a:t>
            </a:r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4 </a:t>
            </a:r>
            <a:r>
              <a:rPr lang="en-US" dirty="0" err="1"/>
              <a:t>Homeworks</a:t>
            </a:r>
            <a:r>
              <a:rPr lang="tr-TR" dirty="0"/>
              <a:t> (</a:t>
            </a:r>
            <a:r>
              <a:rPr lang="tr-TR" dirty="0" err="1"/>
              <a:t>HWs</a:t>
            </a:r>
            <a:r>
              <a:rPr lang="tr-TR" dirty="0"/>
              <a:t>)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4 x </a:t>
            </a:r>
            <a:r>
              <a:rPr lang="tr-TR" dirty="0"/>
              <a:t>5</a:t>
            </a:r>
            <a:r>
              <a:rPr lang="en-US" dirty="0"/>
              <a:t>=</a:t>
            </a:r>
            <a:r>
              <a:rPr lang="tr-TR" dirty="0"/>
              <a:t>2</a:t>
            </a:r>
            <a:r>
              <a:rPr lang="en-US" dirty="0"/>
              <a:t>0 %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Midterm</a:t>
            </a:r>
            <a:r>
              <a:rPr lang="tr-TR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/>
              <a:t>35</a:t>
            </a:r>
            <a:r>
              <a:rPr lang="en-US" dirty="0"/>
              <a:t> %</a:t>
            </a:r>
          </a:p>
          <a:p>
            <a:pPr marL="0" indent="0">
              <a:buNone/>
            </a:pPr>
            <a:r>
              <a:rPr lang="en-US" dirty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4</a:t>
            </a:r>
            <a:r>
              <a:rPr lang="tr-TR" dirty="0"/>
              <a:t>5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Final Exam Condition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	(M</a:t>
            </a:r>
            <a:r>
              <a:rPr lang="tr-TR" dirty="0" err="1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+ (First </a:t>
            </a:r>
            <a:r>
              <a:rPr lang="tr-TR" smtClean="0">
                <a:solidFill>
                  <a:srgbClr val="FF0000"/>
                </a:solidFill>
                <a:sym typeface="Wingdings"/>
              </a:rPr>
              <a:t>2</a:t>
            </a:r>
            <a:r>
              <a:rPr lang="en-US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HWs)) &gt; 30/100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b="1" u="sng" dirty="0"/>
              <a:t>Cheating attempts: </a:t>
            </a:r>
            <a:r>
              <a:rPr lang="en-US" dirty="0"/>
              <a:t>Disciplinary action will be taken.</a:t>
            </a: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457"/>
            <a:ext cx="8229600" cy="775855"/>
          </a:xfrm>
        </p:spPr>
        <p:txBody>
          <a:bodyPr/>
          <a:lstStyle/>
          <a:p>
            <a:r>
              <a:rPr lang="tr-TR" dirty="0" err="1"/>
              <a:t>Syllabus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4949991"/>
              </p:ext>
            </p:extLst>
          </p:nvPr>
        </p:nvGraphicFramePr>
        <p:xfrm>
          <a:off x="122830" y="910573"/>
          <a:ext cx="8911988" cy="571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tr-TR" sz="1800" dirty="0" err="1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05.02.2019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Introduction: Error Analysis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12.02.2019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Number Representation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19.02.2019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I–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1– HW1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26.02.2019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Non-Linear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Equations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05.03.2019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 Systems I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12.03.2019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Linear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Systems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II–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2 - HW2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19.03.2019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Eigenvalue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Problems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26.03.2019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Spring Break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02.04.2019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SVD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– HW3 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09.04.2019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Midterm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16.04.2019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Polynomial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I– </a:t>
                      </a:r>
                      <a:r>
                        <a:rPr lang="tr-T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3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23.04.2019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Interpolation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30.04.2019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Differentiation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I– HW4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07.05.2019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Differentiation</a:t>
                      </a: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II-</a:t>
                      </a:r>
                      <a:r>
                        <a:rPr lang="en-US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Recitation</a:t>
                      </a:r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 4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14.05.2019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&quot;Gill Sans MT&quot;"/>
                        </a:rPr>
                        <a:t>Integration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&quot;Gill Sans MT&quot;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Knowledge of the fundamental algorithms in numerical mathematics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choose the appropriate numerical method for problems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interpret numerical results, be aware of sources of numerical errors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Ability to implement numerical algorithms efficiently in MATLAB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You should learn by DOING it yourself (assignments)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Note: In this course: typically no emphasis on proofs or Hardware related issues (e.g. Parallel implementations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1316</TotalTime>
  <Words>326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"Gill Sans MT"</vt:lpstr>
      <vt:lpstr>Bookman Old Style</vt:lpstr>
      <vt:lpstr>Calibri</vt:lpstr>
      <vt:lpstr>Gill Sans MT</vt:lpstr>
      <vt:lpstr>Wingdings</vt:lpstr>
      <vt:lpstr>Wingdings 3</vt:lpstr>
      <vt:lpstr>Origin</vt:lpstr>
      <vt:lpstr>NUMERICAL METHODS in CE BLG 202E Spring Term 2018-2019</vt:lpstr>
      <vt:lpstr>General Info</vt:lpstr>
      <vt:lpstr>General Info</vt:lpstr>
      <vt:lpstr>General Info</vt:lpstr>
      <vt:lpstr>General Info</vt:lpstr>
      <vt:lpstr>General Info</vt:lpstr>
      <vt:lpstr>General Info</vt:lpstr>
      <vt:lpstr>Syllabus</vt:lpstr>
      <vt:lpstr>Goals</vt:lpstr>
      <vt:lpstr>Preparation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145</cp:revision>
  <dcterms:created xsi:type="dcterms:W3CDTF">2012-09-21T10:30:37Z</dcterms:created>
  <dcterms:modified xsi:type="dcterms:W3CDTF">2019-02-12T10:49:58Z</dcterms:modified>
</cp:coreProperties>
</file>