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74" r:id="rId1"/>
  </p:sldMasterIdLst>
  <p:sldIdLst>
    <p:sldId id="256" r:id="rId2"/>
    <p:sldId id="280" r:id="rId3"/>
    <p:sldId id="258" r:id="rId4"/>
    <p:sldId id="262" r:id="rId5"/>
    <p:sldId id="293" r:id="rId6"/>
    <p:sldId id="269" r:id="rId7"/>
    <p:sldId id="277" r:id="rId8"/>
    <p:sldId id="273" r:id="rId9"/>
    <p:sldId id="274" r:id="rId10"/>
    <p:sldId id="285" r:id="rId11"/>
    <p:sldId id="292" r:id="rId12"/>
    <p:sldId id="282" r:id="rId13"/>
    <p:sldId id="291"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3" d="100"/>
          <a:sy n="73" d="100"/>
        </p:scale>
        <p:origin x="576"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174F719-BAC0-40CF-863B-BA5473EB8447}" type="datetimeFigureOut">
              <a:rPr lang="en-MY" smtClean="0"/>
              <a:t>25/5/2017</a:t>
            </a:fld>
            <a:endParaRPr lang="en-MY"/>
          </a:p>
        </p:txBody>
      </p:sp>
      <p:sp>
        <p:nvSpPr>
          <p:cNvPr id="5" name="Footer Placeholder 4"/>
          <p:cNvSpPr>
            <a:spLocks noGrp="1"/>
          </p:cNvSpPr>
          <p:nvPr>
            <p:ph type="ftr" sz="quarter" idx="11"/>
          </p:nvPr>
        </p:nvSpPr>
        <p:spPr>
          <a:xfrm>
            <a:off x="2692397" y="5037663"/>
            <a:ext cx="5214635" cy="279400"/>
          </a:xfrm>
        </p:spPr>
        <p:txBody>
          <a:bodyPr/>
          <a:lstStyle/>
          <a:p>
            <a:endParaRPr lang="en-MY"/>
          </a:p>
        </p:txBody>
      </p:sp>
      <p:sp>
        <p:nvSpPr>
          <p:cNvPr id="6" name="Slide Number Placeholder 5"/>
          <p:cNvSpPr>
            <a:spLocks noGrp="1"/>
          </p:cNvSpPr>
          <p:nvPr>
            <p:ph type="sldNum" sz="quarter" idx="12"/>
          </p:nvPr>
        </p:nvSpPr>
        <p:spPr>
          <a:xfrm>
            <a:off x="8956900" y="5037663"/>
            <a:ext cx="551167" cy="279400"/>
          </a:xfrm>
        </p:spPr>
        <p:txBody>
          <a:bodyPr/>
          <a:lstStyle/>
          <a:p>
            <a:fld id="{8B6B2231-D628-4514-9F14-99F515C74B16}" type="slidenum">
              <a:rPr lang="en-MY" smtClean="0"/>
              <a:t>‹#›</a:t>
            </a:fld>
            <a:endParaRPr lang="en-MY"/>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0024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174F719-BAC0-40CF-863B-BA5473EB8447}" type="datetimeFigureOut">
              <a:rPr lang="en-MY" smtClean="0"/>
              <a:t>25/5/2017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B6B2231-D628-4514-9F14-99F515C74B16}" type="slidenum">
              <a:rPr lang="en-MY" smtClean="0"/>
              <a:t>‹#›</a:t>
            </a:fld>
            <a:endParaRPr lang="en-MY"/>
          </a:p>
        </p:txBody>
      </p:sp>
    </p:spTree>
    <p:extLst>
      <p:ext uri="{BB962C8B-B14F-4D97-AF65-F5344CB8AC3E}">
        <p14:creationId xmlns:p14="http://schemas.microsoft.com/office/powerpoint/2010/main" val="25659202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74F719-BAC0-40CF-863B-BA5473EB8447}" type="datetimeFigureOut">
              <a:rPr lang="en-MY" smtClean="0"/>
              <a:t>25/5/2017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B6B2231-D628-4514-9F14-99F515C74B16}" type="slidenum">
              <a:rPr lang="en-MY" smtClean="0"/>
              <a:t>‹#›</a:t>
            </a:fld>
            <a:endParaRPr lang="en-MY"/>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43745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74F719-BAC0-40CF-863B-BA5473EB8447}" type="datetimeFigureOut">
              <a:rPr lang="en-MY" smtClean="0"/>
              <a:t>25/5/2017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B6B2231-D628-4514-9F14-99F515C74B16}" type="slidenum">
              <a:rPr lang="en-MY" smtClean="0"/>
              <a:t>‹#›</a:t>
            </a:fld>
            <a:endParaRPr lang="en-MY"/>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9338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74F719-BAC0-40CF-863B-BA5473EB8447}" type="datetimeFigureOut">
              <a:rPr lang="en-MY" smtClean="0"/>
              <a:t>25/5/2017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B6B2231-D628-4514-9F14-99F515C74B16}" type="slidenum">
              <a:rPr lang="en-MY" smtClean="0"/>
              <a:t>‹#›</a:t>
            </a:fld>
            <a:endParaRPr lang="en-MY"/>
          </a:p>
        </p:txBody>
      </p:sp>
    </p:spTree>
    <p:extLst>
      <p:ext uri="{BB962C8B-B14F-4D97-AF65-F5344CB8AC3E}">
        <p14:creationId xmlns:p14="http://schemas.microsoft.com/office/powerpoint/2010/main" val="1223448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74F719-BAC0-40CF-863B-BA5473EB8447}" type="datetimeFigureOut">
              <a:rPr lang="en-MY" smtClean="0"/>
              <a:t>25/5/2017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B6B2231-D628-4514-9F14-99F515C74B16}" type="slidenum">
              <a:rPr lang="en-MY" smtClean="0"/>
              <a:t>‹#›</a:t>
            </a:fld>
            <a:endParaRPr lang="en-MY"/>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57879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74F719-BAC0-40CF-863B-BA5473EB8447}" type="datetimeFigureOut">
              <a:rPr lang="en-MY" smtClean="0"/>
              <a:t>25/5/2017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B6B2231-D628-4514-9F14-99F515C74B16}" type="slidenum">
              <a:rPr lang="en-MY" smtClean="0"/>
              <a:t>‹#›</a:t>
            </a:fld>
            <a:endParaRPr lang="en-MY"/>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1451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74F719-BAC0-40CF-863B-BA5473EB8447}" type="datetimeFigureOut">
              <a:rPr lang="en-MY" smtClean="0"/>
              <a:t>25/5/2017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B6B2231-D628-4514-9F14-99F515C74B16}" type="slidenum">
              <a:rPr lang="en-MY" smtClean="0"/>
              <a:t>‹#›</a:t>
            </a:fld>
            <a:endParaRPr lang="en-MY"/>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0251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74F719-BAC0-40CF-863B-BA5473EB8447}" type="datetimeFigureOut">
              <a:rPr lang="en-MY" smtClean="0"/>
              <a:t>25/5/2017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B6B2231-D628-4514-9F14-99F515C74B16}" type="slidenum">
              <a:rPr lang="en-MY" smtClean="0"/>
              <a:t>‹#›</a:t>
            </a:fld>
            <a:endParaRPr lang="en-MY"/>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7654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74F719-BAC0-40CF-863B-BA5473EB8447}" type="datetimeFigureOut">
              <a:rPr lang="en-MY" smtClean="0"/>
              <a:t>25/5/2017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B6B2231-D628-4514-9F14-99F515C74B16}" type="slidenum">
              <a:rPr lang="en-MY" smtClean="0"/>
              <a:t>‹#›</a:t>
            </a:fld>
            <a:endParaRPr lang="en-MY"/>
          </a:p>
        </p:txBody>
      </p:sp>
    </p:spTree>
    <p:extLst>
      <p:ext uri="{BB962C8B-B14F-4D97-AF65-F5344CB8AC3E}">
        <p14:creationId xmlns:p14="http://schemas.microsoft.com/office/powerpoint/2010/main" val="3885858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74F719-BAC0-40CF-863B-BA5473EB8447}" type="datetimeFigureOut">
              <a:rPr lang="en-MY" smtClean="0"/>
              <a:t>25/5/2017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B6B2231-D628-4514-9F14-99F515C74B16}" type="slidenum">
              <a:rPr lang="en-MY" smtClean="0"/>
              <a:t>‹#›</a:t>
            </a:fld>
            <a:endParaRPr lang="en-MY"/>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7725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74F719-BAC0-40CF-863B-BA5473EB8447}" type="datetimeFigureOut">
              <a:rPr lang="en-MY" smtClean="0"/>
              <a:t>25/5/2017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B6B2231-D628-4514-9F14-99F515C74B16}" type="slidenum">
              <a:rPr lang="en-MY" smtClean="0"/>
              <a:t>‹#›</a:t>
            </a:fld>
            <a:endParaRPr lang="en-MY"/>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3864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74F719-BAC0-40CF-863B-BA5473EB8447}" type="datetimeFigureOut">
              <a:rPr lang="en-MY" smtClean="0"/>
              <a:t>25/5/2017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8B6B2231-D628-4514-9F14-99F515C74B16}" type="slidenum">
              <a:rPr lang="en-MY" smtClean="0"/>
              <a:t>‹#›</a:t>
            </a:fld>
            <a:endParaRPr lang="en-MY"/>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0859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74F719-BAC0-40CF-863B-BA5473EB8447}" type="datetimeFigureOut">
              <a:rPr lang="en-MY" smtClean="0"/>
              <a:t>25/5/2017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8B6B2231-D628-4514-9F14-99F515C74B16}" type="slidenum">
              <a:rPr lang="en-MY" smtClean="0"/>
              <a:t>‹#›</a:t>
            </a:fld>
            <a:endParaRPr lang="en-MY"/>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2092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4F719-BAC0-40CF-863B-BA5473EB8447}" type="datetimeFigureOut">
              <a:rPr lang="en-MY" smtClean="0"/>
              <a:t>25/5/2017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8B6B2231-D628-4514-9F14-99F515C74B16}" type="slidenum">
              <a:rPr lang="en-MY" smtClean="0"/>
              <a:t>‹#›</a:t>
            </a:fld>
            <a:endParaRPr lang="en-MY"/>
          </a:p>
        </p:txBody>
      </p:sp>
    </p:spTree>
    <p:extLst>
      <p:ext uri="{BB962C8B-B14F-4D97-AF65-F5344CB8AC3E}">
        <p14:creationId xmlns:p14="http://schemas.microsoft.com/office/powerpoint/2010/main" val="3242219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174F719-BAC0-40CF-863B-BA5473EB8447}" type="datetimeFigureOut">
              <a:rPr lang="en-MY" smtClean="0"/>
              <a:t>25/5/2017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B6B2231-D628-4514-9F14-99F515C74B16}" type="slidenum">
              <a:rPr lang="en-MY" smtClean="0"/>
              <a:t>‹#›</a:t>
            </a:fld>
            <a:endParaRPr lang="en-MY"/>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31933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174F719-BAC0-40CF-863B-BA5473EB8447}" type="datetimeFigureOut">
              <a:rPr lang="en-MY" smtClean="0"/>
              <a:t>25/5/2017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B6B2231-D628-4514-9F14-99F515C74B16}" type="slidenum">
              <a:rPr lang="en-MY" smtClean="0"/>
              <a:t>‹#›</a:t>
            </a:fld>
            <a:endParaRPr lang="en-MY"/>
          </a:p>
        </p:txBody>
      </p:sp>
    </p:spTree>
    <p:extLst>
      <p:ext uri="{BB962C8B-B14F-4D97-AF65-F5344CB8AC3E}">
        <p14:creationId xmlns:p14="http://schemas.microsoft.com/office/powerpoint/2010/main" val="2772468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74F719-BAC0-40CF-863B-BA5473EB8447}" type="datetimeFigureOut">
              <a:rPr lang="en-MY" smtClean="0"/>
              <a:t>25/5/2017</a:t>
            </a:fld>
            <a:endParaRPr lang="en-MY"/>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MY"/>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6B2231-D628-4514-9F14-99F515C74B16}" type="slidenum">
              <a:rPr lang="en-MY" smtClean="0"/>
              <a:t>‹#›</a:t>
            </a:fld>
            <a:endParaRPr lang="en-MY"/>
          </a:p>
        </p:txBody>
      </p:sp>
    </p:spTree>
    <p:extLst>
      <p:ext uri="{BB962C8B-B14F-4D97-AF65-F5344CB8AC3E}">
        <p14:creationId xmlns:p14="http://schemas.microsoft.com/office/powerpoint/2010/main" val="1105253344"/>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44904" y="1855687"/>
            <a:ext cx="7949481" cy="1857829"/>
          </a:xfrm>
        </p:spPr>
        <p:txBody>
          <a:bodyPr>
            <a:normAutofit/>
          </a:bodyPr>
          <a:lstStyle/>
          <a:p>
            <a:pPr algn="ctr"/>
            <a:r>
              <a:rPr lang="en-MY" sz="4900" b="1" dirty="0"/>
              <a:t>FINAL YEAR PROJECT </a:t>
            </a:r>
            <a:r>
              <a:rPr lang="en-MY" sz="4900" b="1" dirty="0" smtClean="0"/>
              <a:t> PRESENTATION</a:t>
            </a:r>
            <a:endParaRPr lang="en-MY" dirty="0"/>
          </a:p>
        </p:txBody>
      </p:sp>
      <p:sp>
        <p:nvSpPr>
          <p:cNvPr id="3" name="Subtitle 2"/>
          <p:cNvSpPr>
            <a:spLocks noGrp="1"/>
          </p:cNvSpPr>
          <p:nvPr>
            <p:ph type="subTitle" idx="1"/>
          </p:nvPr>
        </p:nvSpPr>
        <p:spPr>
          <a:xfrm>
            <a:off x="1801109" y="4153131"/>
            <a:ext cx="8637072" cy="977621"/>
          </a:xfrm>
        </p:spPr>
        <p:txBody>
          <a:bodyPr/>
          <a:lstStyle/>
          <a:p>
            <a:pPr algn="ctr"/>
            <a:endParaRPr lang="en-MY" dirty="0"/>
          </a:p>
          <a:p>
            <a:r>
              <a:rPr lang="en-MY" dirty="0"/>
              <a:t>NURUL FATIHAH BINTI MOHD RASID (BK13110347)</a:t>
            </a:r>
          </a:p>
          <a:p>
            <a:pPr algn="ctr"/>
            <a:endParaRPr lang="en-MY" dirty="0"/>
          </a:p>
        </p:txBody>
      </p:sp>
    </p:spTree>
    <p:extLst>
      <p:ext uri="{BB962C8B-B14F-4D97-AF65-F5344CB8AC3E}">
        <p14:creationId xmlns:p14="http://schemas.microsoft.com/office/powerpoint/2010/main" val="28348852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b="1" dirty="0"/>
              <a:t>Context Diagram</a:t>
            </a:r>
            <a:r>
              <a:rPr lang="en-MY" dirty="0"/>
              <a:t/>
            </a:r>
            <a:br>
              <a:rPr lang="en-MY" dirty="0"/>
            </a:br>
            <a:r>
              <a:rPr lang="en-MY" b="1" dirty="0" smtClean="0"/>
              <a:t>(</a:t>
            </a:r>
            <a:r>
              <a:rPr lang="en-MY" b="1" dirty="0"/>
              <a:t>Data Flow Diagram (DFD)</a:t>
            </a:r>
            <a:r>
              <a:rPr lang="en-MY" dirty="0"/>
              <a:t/>
            </a:r>
            <a:br>
              <a:rPr lang="en-MY" dirty="0"/>
            </a:br>
            <a:endParaRPr lang="en-MY" dirty="0"/>
          </a:p>
        </p:txBody>
      </p:sp>
      <p:pic>
        <p:nvPicPr>
          <p:cNvPr id="5" name="Picture 4"/>
          <p:cNvPicPr>
            <a:picLocks noChangeAspect="1"/>
          </p:cNvPicPr>
          <p:nvPr/>
        </p:nvPicPr>
        <p:blipFill rotWithShape="1">
          <a:blip r:embed="rId2"/>
          <a:srcRect l="23529" t="34687" r="21303" b="12188"/>
          <a:stretch/>
        </p:blipFill>
        <p:spPr>
          <a:xfrm>
            <a:off x="1295403" y="2060666"/>
            <a:ext cx="9601196" cy="3886200"/>
          </a:xfrm>
          <a:prstGeom prst="rect">
            <a:avLst/>
          </a:prstGeom>
          <a:ln>
            <a:solidFill>
              <a:schemeClr val="tx1"/>
            </a:solidFill>
          </a:ln>
        </p:spPr>
      </p:pic>
    </p:spTree>
    <p:extLst>
      <p:ext uri="{BB962C8B-B14F-4D97-AF65-F5344CB8AC3E}">
        <p14:creationId xmlns:p14="http://schemas.microsoft.com/office/powerpoint/2010/main" val="2864183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t>Work progress</a:t>
            </a:r>
            <a:endParaRPr lang="en-MY" b="1" dirty="0"/>
          </a:p>
        </p:txBody>
      </p:sp>
      <p:sp>
        <p:nvSpPr>
          <p:cNvPr id="3" name="Content Placeholder 2"/>
          <p:cNvSpPr>
            <a:spLocks noGrp="1"/>
          </p:cNvSpPr>
          <p:nvPr>
            <p:ph idx="1"/>
          </p:nvPr>
        </p:nvSpPr>
        <p:spPr>
          <a:xfrm>
            <a:off x="1295401" y="2556932"/>
            <a:ext cx="3807177" cy="3318936"/>
          </a:xfrm>
        </p:spPr>
        <p:txBody>
          <a:bodyPr>
            <a:normAutofit fontScale="92500" lnSpcReduction="10000"/>
          </a:bodyPr>
          <a:lstStyle/>
          <a:p>
            <a:pPr marL="0" indent="0">
              <a:buNone/>
            </a:pPr>
            <a:r>
              <a:rPr lang="en-MY" dirty="0" smtClean="0"/>
              <a:t>Set A</a:t>
            </a:r>
          </a:p>
          <a:p>
            <a:pPr>
              <a:buFont typeface="Wingdings" panose="05000000000000000000" pitchFamily="2" charset="2"/>
              <a:buChar char="ü"/>
            </a:pPr>
            <a:r>
              <a:rPr lang="en-MY" dirty="0" smtClean="0"/>
              <a:t>Research on OS Configuration</a:t>
            </a:r>
          </a:p>
          <a:p>
            <a:pPr>
              <a:buFont typeface="Wingdings" panose="05000000000000000000" pitchFamily="2" charset="2"/>
              <a:buChar char="ü"/>
            </a:pPr>
            <a:r>
              <a:rPr lang="en-MY" dirty="0" smtClean="0"/>
              <a:t>Camera installation and Configuration test</a:t>
            </a:r>
          </a:p>
          <a:p>
            <a:pPr>
              <a:buFont typeface="Wingdings" panose="05000000000000000000" pitchFamily="2" charset="2"/>
              <a:buChar char="ü"/>
            </a:pPr>
            <a:r>
              <a:rPr lang="en-MY" dirty="0" smtClean="0"/>
              <a:t>Image capture configuration</a:t>
            </a:r>
          </a:p>
          <a:p>
            <a:pPr>
              <a:buFont typeface="Wingdings" panose="05000000000000000000" pitchFamily="2" charset="2"/>
              <a:buChar char="ü"/>
            </a:pPr>
            <a:r>
              <a:rPr lang="en-MY" dirty="0" smtClean="0"/>
              <a:t>Data of image capture connect to google drive as server.</a:t>
            </a:r>
          </a:p>
          <a:p>
            <a:pPr>
              <a:buFont typeface="Wingdings" panose="05000000000000000000" pitchFamily="2" charset="2"/>
              <a:buChar char="ü"/>
            </a:pPr>
            <a:endParaRPr lang="en-MY" dirty="0"/>
          </a:p>
        </p:txBody>
      </p:sp>
      <p:sp>
        <p:nvSpPr>
          <p:cNvPr id="5" name="Content Placeholder 2"/>
          <p:cNvSpPr txBox="1">
            <a:spLocks/>
          </p:cNvSpPr>
          <p:nvPr/>
        </p:nvSpPr>
        <p:spPr>
          <a:xfrm>
            <a:off x="6096000" y="2556932"/>
            <a:ext cx="3807177" cy="3318936"/>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MY" dirty="0" smtClean="0"/>
              <a:t>Set B</a:t>
            </a:r>
          </a:p>
          <a:p>
            <a:pPr>
              <a:buFont typeface="Wingdings" panose="05000000000000000000" pitchFamily="2" charset="2"/>
              <a:buChar char="ü"/>
            </a:pPr>
            <a:r>
              <a:rPr lang="en-MY" dirty="0" smtClean="0"/>
              <a:t>Interface design</a:t>
            </a:r>
          </a:p>
          <a:p>
            <a:pPr>
              <a:buFont typeface="Wingdings" panose="05000000000000000000" pitchFamily="2" charset="2"/>
              <a:buChar char="ü"/>
            </a:pPr>
            <a:r>
              <a:rPr lang="en-MY" dirty="0" smtClean="0"/>
              <a:t>Database connection</a:t>
            </a:r>
          </a:p>
          <a:p>
            <a:pPr>
              <a:buFont typeface="Wingdings" panose="05000000000000000000" pitchFamily="2" charset="2"/>
              <a:buChar char="ü"/>
            </a:pPr>
            <a:r>
              <a:rPr lang="en-MY" dirty="0" smtClean="0"/>
              <a:t>Login function</a:t>
            </a:r>
          </a:p>
          <a:p>
            <a:pPr>
              <a:buFont typeface="Wingdings" panose="05000000000000000000" pitchFamily="2" charset="2"/>
              <a:buChar char="ü"/>
            </a:pPr>
            <a:r>
              <a:rPr lang="en-MY" dirty="0" smtClean="0"/>
              <a:t>Data collection</a:t>
            </a:r>
          </a:p>
          <a:p>
            <a:pPr>
              <a:buFont typeface="Wingdings" panose="05000000000000000000" pitchFamily="2" charset="2"/>
              <a:buChar char="ü"/>
            </a:pPr>
            <a:r>
              <a:rPr lang="en-MY" dirty="0" smtClean="0"/>
              <a:t>Data show function</a:t>
            </a:r>
          </a:p>
          <a:p>
            <a:pPr>
              <a:buFont typeface="Wingdings" panose="05000000000000000000" pitchFamily="2" charset="2"/>
              <a:buChar char="ü"/>
            </a:pPr>
            <a:r>
              <a:rPr lang="en-MY" dirty="0" smtClean="0"/>
              <a:t>Friendly user interface</a:t>
            </a:r>
          </a:p>
          <a:p>
            <a:pPr>
              <a:buFont typeface="Wingdings" panose="05000000000000000000" pitchFamily="2" charset="2"/>
              <a:buChar char="ü"/>
            </a:pPr>
            <a:r>
              <a:rPr lang="en-MY" dirty="0" smtClean="0"/>
              <a:t>Full function test</a:t>
            </a:r>
            <a:endParaRPr lang="en-MY" dirty="0"/>
          </a:p>
        </p:txBody>
      </p:sp>
    </p:spTree>
    <p:extLst>
      <p:ext uri="{BB962C8B-B14F-4D97-AF65-F5344CB8AC3E}">
        <p14:creationId xmlns:p14="http://schemas.microsoft.com/office/powerpoint/2010/main" val="4294275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Conclusion</a:t>
            </a:r>
          </a:p>
        </p:txBody>
      </p:sp>
      <p:sp>
        <p:nvSpPr>
          <p:cNvPr id="3" name="Content Placeholder 2"/>
          <p:cNvSpPr>
            <a:spLocks noGrp="1"/>
          </p:cNvSpPr>
          <p:nvPr>
            <p:ph idx="1"/>
          </p:nvPr>
        </p:nvSpPr>
        <p:spPr>
          <a:xfrm>
            <a:off x="754380" y="2285999"/>
            <a:ext cx="10378440" cy="3580978"/>
          </a:xfrm>
        </p:spPr>
        <p:txBody>
          <a:bodyPr>
            <a:normAutofit/>
          </a:bodyPr>
          <a:lstStyle/>
          <a:p>
            <a:pPr marL="0" indent="0">
              <a:buNone/>
            </a:pPr>
            <a:endParaRPr lang="en-MY" b="1" dirty="0"/>
          </a:p>
          <a:p>
            <a:r>
              <a:rPr lang="en-MY" dirty="0"/>
              <a:t>Developing security monitoring system for CCNA Lab for (FCI) is the </a:t>
            </a:r>
            <a:r>
              <a:rPr lang="en-MY" dirty="0" smtClean="0"/>
              <a:t>solution </a:t>
            </a:r>
            <a:r>
              <a:rPr lang="en-MY" dirty="0"/>
              <a:t>to solve the problem faced by Lab technician and Lecture. By having a security monitoring system, labs will be secured and the lab equipment’s will be safely intact. There are several problems such as report of missing facilities at the lab such as mouse, cable and others can be preventing. </a:t>
            </a:r>
          </a:p>
        </p:txBody>
      </p:sp>
    </p:spTree>
    <p:extLst>
      <p:ext uri="{BB962C8B-B14F-4D97-AF65-F5344CB8AC3E}">
        <p14:creationId xmlns:p14="http://schemas.microsoft.com/office/powerpoint/2010/main" val="2027187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4058791"/>
          </a:xfrm>
        </p:spPr>
        <p:txBody>
          <a:bodyPr>
            <a:normAutofit/>
          </a:bodyPr>
          <a:lstStyle/>
          <a:p>
            <a:r>
              <a:rPr lang="en-MY" sz="5400" b="1" dirty="0" smtClean="0"/>
              <a:t>Work progress demonstration</a:t>
            </a:r>
            <a:br>
              <a:rPr lang="en-MY" sz="5400" b="1" dirty="0" smtClean="0"/>
            </a:br>
            <a:r>
              <a:rPr lang="en-MY" sz="5400" b="1" dirty="0"/>
              <a:t/>
            </a:r>
            <a:br>
              <a:rPr lang="en-MY" sz="5400" b="1" dirty="0"/>
            </a:br>
            <a:r>
              <a:rPr lang="en-MY" sz="3600" dirty="0" smtClean="0"/>
              <a:t>configuration and development</a:t>
            </a:r>
            <a:r>
              <a:rPr lang="en-MY" sz="5400" b="1" dirty="0" smtClean="0"/>
              <a:t/>
            </a:r>
            <a:br>
              <a:rPr lang="en-MY" sz="5400" b="1" dirty="0" smtClean="0"/>
            </a:br>
            <a:endParaRPr lang="en-MY" sz="5400" b="1" dirty="0"/>
          </a:p>
        </p:txBody>
      </p:sp>
    </p:spTree>
    <p:extLst>
      <p:ext uri="{BB962C8B-B14F-4D97-AF65-F5344CB8AC3E}">
        <p14:creationId xmlns:p14="http://schemas.microsoft.com/office/powerpoint/2010/main" val="154779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Thank You</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4500" y="3554413"/>
            <a:ext cx="1143000" cy="1323975"/>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697529">
            <a:off x="2394437" y="4216401"/>
            <a:ext cx="1143000" cy="1323975"/>
          </a:xfrm>
          <a:prstGeom prst="rect">
            <a:avLst/>
          </a:prstGeom>
        </p:spPr>
      </p:pic>
    </p:spTree>
    <p:extLst>
      <p:ext uri="{BB962C8B-B14F-4D97-AF65-F5344CB8AC3E}">
        <p14:creationId xmlns:p14="http://schemas.microsoft.com/office/powerpoint/2010/main" val="38985120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4904" y="2295302"/>
            <a:ext cx="7949481" cy="1857829"/>
          </a:xfrm>
        </p:spPr>
        <p:txBody>
          <a:bodyPr>
            <a:noAutofit/>
          </a:bodyPr>
          <a:lstStyle/>
          <a:p>
            <a:r>
              <a:rPr lang="en-MY" sz="3600" b="1" dirty="0"/>
              <a:t>SECURITY MONITORING SYSTEM FOR LABS BY USING RASPBERRY PI IN FACULTY OF COMPUTING AND INFORMATICS</a:t>
            </a:r>
            <a:endParaRPr lang="en-MY" sz="3600" dirty="0"/>
          </a:p>
        </p:txBody>
      </p:sp>
      <p:sp>
        <p:nvSpPr>
          <p:cNvPr id="3" name="Subtitle 2"/>
          <p:cNvSpPr>
            <a:spLocks noGrp="1"/>
          </p:cNvSpPr>
          <p:nvPr>
            <p:ph type="subTitle" idx="1"/>
          </p:nvPr>
        </p:nvSpPr>
        <p:spPr>
          <a:xfrm>
            <a:off x="1801109" y="4153131"/>
            <a:ext cx="8637072" cy="977621"/>
          </a:xfrm>
        </p:spPr>
        <p:txBody>
          <a:bodyPr/>
          <a:lstStyle/>
          <a:p>
            <a:pPr algn="ctr"/>
            <a:endParaRPr lang="en-MY" dirty="0"/>
          </a:p>
          <a:p>
            <a:r>
              <a:rPr lang="en-MY" dirty="0"/>
              <a:t>NURUL FATIHAH BINTI MOHD RASID (BK13110347)</a:t>
            </a:r>
          </a:p>
          <a:p>
            <a:pPr algn="ctr"/>
            <a:endParaRPr lang="en-MY" dirty="0"/>
          </a:p>
        </p:txBody>
      </p:sp>
    </p:spTree>
    <p:extLst>
      <p:ext uri="{BB962C8B-B14F-4D97-AF65-F5344CB8AC3E}">
        <p14:creationId xmlns:p14="http://schemas.microsoft.com/office/powerpoint/2010/main" val="2887129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722" y="1805093"/>
            <a:ext cx="9601196" cy="778088"/>
          </a:xfrm>
        </p:spPr>
        <p:txBody>
          <a:bodyPr>
            <a:normAutofit fontScale="90000"/>
          </a:bodyPr>
          <a:lstStyle/>
          <a:p>
            <a:r>
              <a:rPr lang="en-MY" b="1" dirty="0"/>
              <a:t>Objectives</a:t>
            </a:r>
            <a:r>
              <a:rPr lang="en-MY" dirty="0"/>
              <a:t/>
            </a:r>
            <a:br>
              <a:rPr lang="en-MY" dirty="0"/>
            </a:br>
            <a:endParaRPr lang="en-MY" dirty="0"/>
          </a:p>
        </p:txBody>
      </p:sp>
      <p:sp>
        <p:nvSpPr>
          <p:cNvPr id="3" name="Content Placeholder 2"/>
          <p:cNvSpPr>
            <a:spLocks noGrp="1"/>
          </p:cNvSpPr>
          <p:nvPr>
            <p:ph idx="1"/>
          </p:nvPr>
        </p:nvSpPr>
        <p:spPr>
          <a:xfrm>
            <a:off x="1952979" y="2954497"/>
            <a:ext cx="8105422" cy="2121085"/>
          </a:xfrm>
        </p:spPr>
        <p:txBody>
          <a:bodyPr>
            <a:normAutofit lnSpcReduction="10000"/>
          </a:bodyPr>
          <a:lstStyle/>
          <a:p>
            <a:pPr lvl="0"/>
            <a:r>
              <a:rPr lang="en-MY" dirty="0"/>
              <a:t>To develop a security monitoring system using Raspberry Pi</a:t>
            </a:r>
          </a:p>
          <a:p>
            <a:pPr lvl="0"/>
            <a:r>
              <a:rPr lang="en-MY" dirty="0"/>
              <a:t>To configure the security monitoring system more efficiently in the lab </a:t>
            </a:r>
          </a:p>
          <a:p>
            <a:pPr lvl="0"/>
            <a:r>
              <a:rPr lang="en-MY" dirty="0"/>
              <a:t>To test the security monitoring system in terms of effectiveness, functionality and user-friendliness</a:t>
            </a:r>
          </a:p>
          <a:p>
            <a:endParaRPr lang="en-MY" b="1" dirty="0"/>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195790" y="804168"/>
            <a:ext cx="1327137" cy="12115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4508" y="5194301"/>
            <a:ext cx="704850" cy="952500"/>
          </a:xfrm>
          <a:prstGeom prst="rect">
            <a:avLst/>
          </a:prstGeom>
        </p:spPr>
      </p:pic>
    </p:spTree>
    <p:extLst>
      <p:ext uri="{BB962C8B-B14F-4D97-AF65-F5344CB8AC3E}">
        <p14:creationId xmlns:p14="http://schemas.microsoft.com/office/powerpoint/2010/main" val="643121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b="1" dirty="0"/>
              <a:t>Raspberry Pi</a:t>
            </a:r>
            <a:r>
              <a:rPr lang="en-MY" dirty="0"/>
              <a:t/>
            </a:r>
            <a:br>
              <a:rPr lang="en-MY" dirty="0"/>
            </a:br>
            <a:endParaRPr lang="en-MY" dirty="0"/>
          </a:p>
        </p:txBody>
      </p:sp>
      <p:pic>
        <p:nvPicPr>
          <p:cNvPr id="4" name="Content Placeholder 3" descr="download.jpg"/>
          <p:cNvPicPr>
            <a:picLocks noGrp="1"/>
          </p:cNvPicPr>
          <p:nvPr>
            <p:ph idx="1"/>
          </p:nvPr>
        </p:nvPicPr>
        <p:blipFill>
          <a:blip r:embed="rId2"/>
          <a:stretch>
            <a:fillRect/>
          </a:stretch>
        </p:blipFill>
        <p:spPr>
          <a:xfrm>
            <a:off x="4669759" y="3094892"/>
            <a:ext cx="2838450" cy="1609725"/>
          </a:xfrm>
          <a:prstGeom prst="rect">
            <a:avLst/>
          </a:prstGeom>
          <a:ln>
            <a:solidFill>
              <a:schemeClr val="tx1"/>
            </a:solidFill>
          </a:ln>
        </p:spPr>
      </p:pic>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95790" y="804168"/>
            <a:ext cx="1327137" cy="1211564"/>
          </a:xfrm>
          <a:prstGeom prst="rect">
            <a:avLst/>
          </a:prstGeom>
        </p:spPr>
      </p:pic>
      <p:sp>
        <p:nvSpPr>
          <p:cNvPr id="3" name="Thought Bubble: Cloud 2"/>
          <p:cNvSpPr/>
          <p:nvPr/>
        </p:nvSpPr>
        <p:spPr>
          <a:xfrm>
            <a:off x="7337101" y="1670539"/>
            <a:ext cx="4391837" cy="1618770"/>
          </a:xfrm>
          <a:prstGeom prst="cloudCallout">
            <a:avLst>
              <a:gd name="adj1" fmla="val -53663"/>
              <a:gd name="adj2" fmla="val 930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Tahoma" panose="020B0604030504040204" pitchFamily="34" charset="0"/>
              <a:ea typeface="Calibri" panose="020F0502020204030204" pitchFamily="34" charset="0"/>
            </a:endParaRPr>
          </a:p>
          <a:p>
            <a:pPr algn="ctr"/>
            <a:r>
              <a:rPr lang="en-MY" dirty="0">
                <a:latin typeface="Tahoma" panose="020B0604030504040204" pitchFamily="34" charset="0"/>
                <a:ea typeface="Calibri" panose="020F0502020204030204" pitchFamily="34" charset="0"/>
              </a:rPr>
              <a:t>Raspberry Pi could work as a very capable, very tiny and very cheap modems media centre</a:t>
            </a:r>
            <a:endParaRPr lang="en-MY" dirty="0"/>
          </a:p>
          <a:p>
            <a:pPr algn="ctr"/>
            <a:endParaRPr lang="en-MY" dirty="0"/>
          </a:p>
        </p:txBody>
      </p:sp>
      <p:sp>
        <p:nvSpPr>
          <p:cNvPr id="10" name="Thought Bubble: Cloud 9"/>
          <p:cNvSpPr/>
          <p:nvPr/>
        </p:nvSpPr>
        <p:spPr>
          <a:xfrm>
            <a:off x="6992042" y="4393580"/>
            <a:ext cx="5081954" cy="1618770"/>
          </a:xfrm>
          <a:prstGeom prst="cloudCallout">
            <a:avLst>
              <a:gd name="adj1" fmla="val -49659"/>
              <a:gd name="adj2" fmla="val -546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latin typeface="Tahoma" panose="020B0604030504040204" pitchFamily="34" charset="0"/>
                <a:ea typeface="Calibri" panose="020F0502020204030204" pitchFamily="34" charset="0"/>
              </a:rPr>
              <a:t>   </a:t>
            </a:r>
          </a:p>
          <a:p>
            <a:pPr algn="ctr"/>
            <a:r>
              <a:rPr lang="en-MY" dirty="0">
                <a:latin typeface="Tahoma" panose="020B0604030504040204" pitchFamily="34" charset="0"/>
                <a:ea typeface="Calibri" panose="020F0502020204030204" pitchFamily="34" charset="0"/>
              </a:rPr>
              <a:t> able to understand and shaping future digital world, able to save problem and equipped for the jobs of the future </a:t>
            </a:r>
            <a:endParaRPr lang="en-MY" dirty="0"/>
          </a:p>
        </p:txBody>
      </p:sp>
      <p:sp>
        <p:nvSpPr>
          <p:cNvPr id="11" name="Thought Bubble: Cloud 10"/>
          <p:cNvSpPr/>
          <p:nvPr/>
        </p:nvSpPr>
        <p:spPr>
          <a:xfrm>
            <a:off x="758816" y="1229619"/>
            <a:ext cx="3747501" cy="2112760"/>
          </a:xfrm>
          <a:prstGeom prst="cloudCallout">
            <a:avLst>
              <a:gd name="adj1" fmla="val 46737"/>
              <a:gd name="adj2" fmla="val 67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latin typeface="Tahoma" panose="020B0604030504040204" pitchFamily="34" charset="0"/>
                <a:ea typeface="Calibri" panose="020F0502020204030204" pitchFamily="34" charset="0"/>
              </a:rPr>
              <a:t>Raspberry Pi known as foundation works to put the power of digital making into hands of people </a:t>
            </a:r>
          </a:p>
        </p:txBody>
      </p:sp>
      <p:sp>
        <p:nvSpPr>
          <p:cNvPr id="12" name="Thought Bubble: Cloud 11"/>
          <p:cNvSpPr/>
          <p:nvPr/>
        </p:nvSpPr>
        <p:spPr>
          <a:xfrm>
            <a:off x="595374" y="4146585"/>
            <a:ext cx="3747501" cy="2112760"/>
          </a:xfrm>
          <a:prstGeom prst="cloudCallout">
            <a:avLst>
              <a:gd name="adj1" fmla="val 77707"/>
              <a:gd name="adj2" fmla="val -39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latin typeface="Tahoma" panose="020B0604030504040204" pitchFamily="34" charset="0"/>
                <a:ea typeface="Calibri" panose="020F0502020204030204" pitchFamily="34" charset="0"/>
              </a:rPr>
              <a:t>It provides low-cost, high performance computer that people use to learn, solve problem and have fun</a:t>
            </a:r>
            <a:endParaRPr lang="en-MY" dirty="0"/>
          </a:p>
        </p:txBody>
      </p:sp>
    </p:spTree>
    <p:extLst>
      <p:ext uri="{BB962C8B-B14F-4D97-AF65-F5344CB8AC3E}">
        <p14:creationId xmlns:p14="http://schemas.microsoft.com/office/powerpoint/2010/main" val="3645890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anim calcmode="lin" valueType="num">
                                      <p:cBhvr>
                                        <p:cTn id="33" dur="1000" fill="hold"/>
                                        <p:tgtEl>
                                          <p:spTgt spid="3"/>
                                        </p:tgtEl>
                                        <p:attrNameLst>
                                          <p:attrName>ppt_x</p:attrName>
                                        </p:attrNameLst>
                                      </p:cBhvr>
                                      <p:tavLst>
                                        <p:tav tm="0">
                                          <p:val>
                                            <p:strVal val="#ppt_x"/>
                                          </p:val>
                                        </p:tav>
                                        <p:tav tm="100000">
                                          <p:val>
                                            <p:strVal val="#ppt_x"/>
                                          </p:val>
                                        </p:tav>
                                      </p:tavLst>
                                    </p:anim>
                                    <p:anim calcmode="lin" valueType="num">
                                      <p:cBhvr>
                                        <p:cTn id="3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1000"/>
                                        <p:tgtEl>
                                          <p:spTgt spid="10"/>
                                        </p:tgtEl>
                                      </p:cBhvr>
                                    </p:animEffect>
                                    <p:anim calcmode="lin" valueType="num">
                                      <p:cBhvr>
                                        <p:cTn id="47" dur="1000" fill="hold"/>
                                        <p:tgtEl>
                                          <p:spTgt spid="10"/>
                                        </p:tgtEl>
                                        <p:attrNameLst>
                                          <p:attrName>ppt_x</p:attrName>
                                        </p:attrNameLst>
                                      </p:cBhvr>
                                      <p:tavLst>
                                        <p:tav tm="0">
                                          <p:val>
                                            <p:strVal val="#ppt_x"/>
                                          </p:val>
                                        </p:tav>
                                        <p:tav tm="100000">
                                          <p:val>
                                            <p:strVal val="#ppt_x"/>
                                          </p:val>
                                        </p:tav>
                                      </p:tavLst>
                                    </p:anim>
                                    <p:anim calcmode="lin" valueType="num">
                                      <p:cBhvr>
                                        <p:cTn id="4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sers\fatiha\Pictures\Screenshots\Screenshot (409).png"/>
          <p:cNvPicPr/>
          <p:nvPr/>
        </p:nvPicPr>
        <p:blipFill>
          <a:blip r:embed="rId2">
            <a:extLst>
              <a:ext uri="{28A0092B-C50C-407E-A947-70E740481C1C}">
                <a14:useLocalDpi xmlns:a14="http://schemas.microsoft.com/office/drawing/2010/main" val="0"/>
              </a:ext>
            </a:extLst>
          </a:blip>
          <a:srcRect/>
          <a:stretch>
            <a:fillRect/>
          </a:stretch>
        </p:blipFill>
        <p:spPr bwMode="auto">
          <a:xfrm>
            <a:off x="1638302" y="2815271"/>
            <a:ext cx="4160203" cy="2625408"/>
          </a:xfrm>
          <a:prstGeom prst="rect">
            <a:avLst/>
          </a:prstGeom>
          <a:noFill/>
          <a:ln>
            <a:solidFill>
              <a:schemeClr val="tx1"/>
            </a:solidFill>
          </a:ln>
        </p:spPr>
      </p:pic>
      <p:sp>
        <p:nvSpPr>
          <p:cNvPr id="7" name="Rectangle 6"/>
          <p:cNvSpPr/>
          <p:nvPr/>
        </p:nvSpPr>
        <p:spPr>
          <a:xfrm>
            <a:off x="6407790" y="3112313"/>
            <a:ext cx="3970650" cy="2246769"/>
          </a:xfrm>
          <a:prstGeom prst="rect">
            <a:avLst/>
          </a:prstGeom>
        </p:spPr>
        <p:txBody>
          <a:bodyPr wrap="square">
            <a:spAutoFit/>
          </a:bodyPr>
          <a:lstStyle/>
          <a:p>
            <a:r>
              <a:rPr lang="en-MY" sz="2000" dirty="0">
                <a:latin typeface="Tahoma" panose="020B0604030504040204" pitchFamily="34" charset="0"/>
                <a:ea typeface="Calibri" panose="020F0502020204030204" pitchFamily="34" charset="0"/>
              </a:rPr>
              <a:t>The prototyping model is systems development (SDM) where doing prototype of product by which an early approximate final system achieved is build, tested and worked as necessary function of product needed</a:t>
            </a:r>
            <a:endParaRPr lang="en-MY" sz="2000" dirty="0"/>
          </a:p>
        </p:txBody>
      </p:sp>
      <p:sp>
        <p:nvSpPr>
          <p:cNvPr id="8" name="Title 1"/>
          <p:cNvSpPr>
            <a:spLocks noGrp="1"/>
          </p:cNvSpPr>
          <p:nvPr>
            <p:ph type="title"/>
          </p:nvPr>
        </p:nvSpPr>
        <p:spPr>
          <a:xfrm>
            <a:off x="1295402" y="1531620"/>
            <a:ext cx="9601196" cy="754379"/>
          </a:xfrm>
        </p:spPr>
        <p:txBody>
          <a:bodyPr>
            <a:normAutofit fontScale="90000"/>
          </a:bodyPr>
          <a:lstStyle/>
          <a:p>
            <a:r>
              <a:rPr lang="en-MY" b="1" dirty="0" smtClean="0"/>
              <a:t>Methodology </a:t>
            </a:r>
            <a:r>
              <a:rPr lang="en-MY" b="1" dirty="0"/>
              <a:t>Used</a:t>
            </a:r>
            <a:r>
              <a:rPr lang="en-MY" dirty="0"/>
              <a:t/>
            </a:r>
            <a:br>
              <a:rPr lang="en-MY" dirty="0"/>
            </a:br>
            <a:endParaRPr lang="en-MY" dirty="0"/>
          </a:p>
        </p:txBody>
      </p:sp>
    </p:spTree>
    <p:extLst>
      <p:ext uri="{BB962C8B-B14F-4D97-AF65-F5344CB8AC3E}">
        <p14:creationId xmlns:p14="http://schemas.microsoft.com/office/powerpoint/2010/main" val="1769768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397" y="1312178"/>
            <a:ext cx="9601196" cy="732368"/>
          </a:xfrm>
        </p:spPr>
        <p:txBody>
          <a:bodyPr>
            <a:normAutofit fontScale="90000"/>
          </a:bodyPr>
          <a:lstStyle/>
          <a:p>
            <a:r>
              <a:rPr lang="en-MY" b="1" dirty="0" smtClean="0"/>
              <a:t>Methodology </a:t>
            </a:r>
            <a:r>
              <a:rPr lang="en-MY" b="1" dirty="0"/>
              <a:t>Used</a:t>
            </a:r>
            <a:r>
              <a:rPr lang="en-MY" dirty="0"/>
              <a:t/>
            </a:r>
            <a:br>
              <a:rPr lang="en-MY" dirty="0"/>
            </a:br>
            <a:endParaRPr lang="en-MY" dirty="0"/>
          </a:p>
        </p:txBody>
      </p:sp>
      <p:pic>
        <p:nvPicPr>
          <p:cNvPr id="4" name="Content Placeholder 3" descr="Image result for waterfall methodology 2011"/>
          <p:cNvPicPr>
            <a:picLocks noGrp="1"/>
          </p:cNvPicPr>
          <p:nvPr>
            <p:ph idx="1"/>
          </p:nvPr>
        </p:nvPicPr>
        <p:blipFill>
          <a:blip r:embed="rId2"/>
          <a:srcRect/>
          <a:stretch>
            <a:fillRect/>
          </a:stretch>
        </p:blipFill>
        <p:spPr bwMode="auto">
          <a:xfrm>
            <a:off x="853148" y="2492097"/>
            <a:ext cx="5593498" cy="3068037"/>
          </a:xfrm>
          <a:prstGeom prst="rect">
            <a:avLst/>
          </a:prstGeom>
          <a:noFill/>
          <a:ln w="9525">
            <a:solidFill>
              <a:schemeClr val="tx1"/>
            </a:solidFill>
            <a:miter lim="800000"/>
            <a:headEnd/>
            <a:tailEnd/>
          </a:ln>
        </p:spPr>
      </p:pic>
      <p:sp>
        <p:nvSpPr>
          <p:cNvPr id="5" name="Rectangle 4"/>
          <p:cNvSpPr/>
          <p:nvPr/>
        </p:nvSpPr>
        <p:spPr>
          <a:xfrm>
            <a:off x="6842802" y="3056619"/>
            <a:ext cx="3923791" cy="1938992"/>
          </a:xfrm>
          <a:prstGeom prst="rect">
            <a:avLst/>
          </a:prstGeom>
        </p:spPr>
        <p:txBody>
          <a:bodyPr wrap="square">
            <a:spAutoFit/>
          </a:bodyPr>
          <a:lstStyle/>
          <a:p>
            <a:r>
              <a:rPr lang="en-MY" sz="2000" dirty="0">
                <a:latin typeface="Tahoma" panose="020B0604030504040204" pitchFamily="34" charset="0"/>
                <a:ea typeface="Calibri" panose="020F0502020204030204" pitchFamily="34" charset="0"/>
              </a:rPr>
              <a:t>Waterfall development is a type of structured design methodology, where it is linear and sequential</a:t>
            </a:r>
          </a:p>
          <a:p>
            <a:r>
              <a:rPr lang="en-MY" sz="2000" dirty="0">
                <a:latin typeface="Tahoma" panose="020B0604030504040204" pitchFamily="34" charset="0"/>
                <a:ea typeface="Calibri" panose="020F0502020204030204" pitchFamily="34" charset="0"/>
              </a:rPr>
              <a:t>as the flow goes downwards through the phase step by step </a:t>
            </a:r>
            <a:endParaRPr lang="en-MY" sz="2000" dirty="0"/>
          </a:p>
        </p:txBody>
      </p:sp>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03025" y="706396"/>
            <a:ext cx="1327137" cy="1211564"/>
          </a:xfrm>
          <a:prstGeom prst="rect">
            <a:avLst/>
          </a:prstGeom>
        </p:spPr>
      </p:pic>
    </p:spTree>
    <p:extLst>
      <p:ext uri="{BB962C8B-B14F-4D97-AF65-F5344CB8AC3E}">
        <p14:creationId xmlns:p14="http://schemas.microsoft.com/office/powerpoint/2010/main" val="2914416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4824630" y="667931"/>
            <a:ext cx="2782118" cy="1049235"/>
          </a:xfrm>
        </p:spPr>
        <p:txBody>
          <a:bodyPr>
            <a:normAutofit fontScale="90000"/>
          </a:bodyPr>
          <a:lstStyle/>
          <a:p>
            <a:r>
              <a:rPr lang="en-MY" b="1" dirty="0"/>
              <a:t>Topology</a:t>
            </a:r>
            <a:r>
              <a:rPr lang="en-MY" dirty="0"/>
              <a:t/>
            </a:r>
            <a:br>
              <a:rPr lang="en-MY" dirty="0"/>
            </a:br>
            <a:endParaRPr lang="en-MY"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7810" y="1398494"/>
            <a:ext cx="10152529" cy="5108856"/>
          </a:xfrm>
          <a:prstGeom prst="rect">
            <a:avLst/>
          </a:prstGeom>
        </p:spPr>
      </p:pic>
      <p:sp>
        <p:nvSpPr>
          <p:cNvPr id="5" name="Arrow: Right 4"/>
          <p:cNvSpPr/>
          <p:nvPr/>
        </p:nvSpPr>
        <p:spPr>
          <a:xfrm>
            <a:off x="2380130" y="2057400"/>
            <a:ext cx="309282" cy="322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Arrow: Right 5"/>
          <p:cNvSpPr/>
          <p:nvPr/>
        </p:nvSpPr>
        <p:spPr>
          <a:xfrm>
            <a:off x="6239434" y="2030506"/>
            <a:ext cx="309282" cy="322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Arrow: Right 6"/>
          <p:cNvSpPr/>
          <p:nvPr/>
        </p:nvSpPr>
        <p:spPr>
          <a:xfrm rot="5221321">
            <a:off x="9941829" y="1940826"/>
            <a:ext cx="194074" cy="354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Arrow: Right 8"/>
          <p:cNvSpPr/>
          <p:nvPr/>
        </p:nvSpPr>
        <p:spPr>
          <a:xfrm rot="8112912">
            <a:off x="6926337" y="4895439"/>
            <a:ext cx="309282" cy="322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Arrow: Right 9"/>
          <p:cNvSpPr/>
          <p:nvPr/>
        </p:nvSpPr>
        <p:spPr>
          <a:xfrm rot="2271730">
            <a:off x="4994834" y="4896597"/>
            <a:ext cx="309282" cy="322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Arrow: Right 10"/>
          <p:cNvSpPr/>
          <p:nvPr/>
        </p:nvSpPr>
        <p:spPr>
          <a:xfrm rot="10594273">
            <a:off x="5793854" y="3764240"/>
            <a:ext cx="309282" cy="322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Arrow: Right 11"/>
          <p:cNvSpPr/>
          <p:nvPr/>
        </p:nvSpPr>
        <p:spPr>
          <a:xfrm>
            <a:off x="6084792" y="3800098"/>
            <a:ext cx="309282" cy="322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Arrow: Right 13"/>
          <p:cNvSpPr/>
          <p:nvPr/>
        </p:nvSpPr>
        <p:spPr>
          <a:xfrm rot="5400000">
            <a:off x="7095565" y="3941717"/>
            <a:ext cx="309282" cy="322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Arrow: Right 14"/>
          <p:cNvSpPr/>
          <p:nvPr/>
        </p:nvSpPr>
        <p:spPr>
          <a:xfrm rot="5400000">
            <a:off x="4773706" y="3941716"/>
            <a:ext cx="309282" cy="322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Arrow: Right 16"/>
          <p:cNvSpPr/>
          <p:nvPr/>
        </p:nvSpPr>
        <p:spPr>
          <a:xfrm rot="10800000">
            <a:off x="9702052" y="5508812"/>
            <a:ext cx="309282" cy="322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8" name="Arrow: Right 17"/>
          <p:cNvSpPr/>
          <p:nvPr/>
        </p:nvSpPr>
        <p:spPr>
          <a:xfrm rot="5400000" flipV="1">
            <a:off x="5964563" y="2212044"/>
            <a:ext cx="344722" cy="309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570887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3" presetClass="path" presetSubtype="0" accel="50000" decel="50000" fill="hold" grpId="0" nodeType="clickEffect">
                                  <p:stCondLst>
                                    <p:cond delay="0"/>
                                  </p:stCondLst>
                                  <p:childTnLst>
                                    <p:animMotion origin="layout" path="M 0 0 L 0.25 0 E" pathEditMode="relative" ptsTypes="">
                                      <p:cBhvr>
                                        <p:cTn id="28" dur="1500" fill="hold"/>
                                        <p:tgtEl>
                                          <p:spTgt spid="5"/>
                                        </p:tgtEl>
                                        <p:attrNameLst>
                                          <p:attrName>ppt_x</p:attrName>
                                          <p:attrName>ppt_y</p:attrName>
                                        </p:attrNameLst>
                                      </p:cBhvr>
                                    </p:animMotion>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2"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63" presetClass="path" presetSubtype="0" accel="50000" decel="50000" fill="hold" grpId="1" nodeType="clickEffect">
                                  <p:stCondLst>
                                    <p:cond delay="0"/>
                                  </p:stCondLst>
                                  <p:childTnLst>
                                    <p:animMotion origin="layout" path="M 1.04167E-6 -4.44444E-6 L 0.25 -4.44444E-6 " pathEditMode="relative" rAng="0" ptsTypes="AA">
                                      <p:cBhvr>
                                        <p:cTn id="36" dur="1500" fill="hold"/>
                                        <p:tgtEl>
                                          <p:spTgt spid="6"/>
                                        </p:tgtEl>
                                        <p:attrNameLst>
                                          <p:attrName>ppt_x</p:attrName>
                                          <p:attrName>ppt_y</p:attrName>
                                        </p:attrNameLst>
                                      </p:cBhvr>
                                      <p:rCtr x="12500" y="0"/>
                                    </p:animMotion>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0" nodeType="clickEffect">
                                  <p:stCondLst>
                                    <p:cond delay="0"/>
                                  </p:stCondLst>
                                  <p:childTnLst>
                                    <p:animMotion origin="layout" path="M 2.5E-6 3.7037E-6 L -0.003 0.5206 " pathEditMode="relative" rAng="0" ptsTypes="AA">
                                      <p:cBhvr>
                                        <p:cTn id="44" dur="1500" fill="hold"/>
                                        <p:tgtEl>
                                          <p:spTgt spid="7"/>
                                        </p:tgtEl>
                                        <p:attrNameLst>
                                          <p:attrName>ppt_x</p:attrName>
                                          <p:attrName>ppt_y</p:attrName>
                                        </p:attrNameLst>
                                      </p:cBhvr>
                                      <p:rCtr x="-156" y="26019"/>
                                    </p:animMotion>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35" presetClass="path" presetSubtype="0" accel="50000" decel="50000" fill="hold" grpId="0" nodeType="clickEffect">
                                  <p:stCondLst>
                                    <p:cond delay="0"/>
                                  </p:stCondLst>
                                  <p:childTnLst>
                                    <p:animMotion origin="layout" path="M 0 0 L -0.25 0 E" pathEditMode="relative" ptsTypes="">
                                      <p:cBhvr>
                                        <p:cTn id="52" dur="1500" fill="hold"/>
                                        <p:tgtEl>
                                          <p:spTgt spid="17"/>
                                        </p:tgtEl>
                                        <p:attrNameLst>
                                          <p:attrName>ppt_x</p:attrName>
                                          <p:attrName>ppt_y</p:attrName>
                                        </p:attrNameLst>
                                      </p:cBhvr>
                                    </p:animMotion>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0" nodeType="clickEffect">
                                  <p:stCondLst>
                                    <p:cond delay="0"/>
                                  </p:stCondLst>
                                  <p:childTnLst>
                                    <p:animMotion origin="layout" path="M 0 0 L 0 0.25 E" pathEditMode="relative" ptsTypes="">
                                      <p:cBhvr>
                                        <p:cTn id="60" dur="1500" fill="hold"/>
                                        <p:tgtEl>
                                          <p:spTgt spid="18"/>
                                        </p:tgtEl>
                                        <p:attrNameLst>
                                          <p:attrName>ppt_x</p:attrName>
                                          <p:attrName>ppt_y</p:attrName>
                                        </p:attrNameLst>
                                      </p:cBhvr>
                                    </p:animMotion>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1" nodeType="click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grpId="0" nodeType="clickEffect">
                                  <p:stCondLst>
                                    <p:cond delay="0"/>
                                  </p:stCondLst>
                                  <p:childTnLst>
                                    <p:animMotion origin="layout" path="M 1.25E-6 3.7037E-6 L 0.08737 0.00254 " pathEditMode="relative" rAng="0" ptsTypes="AA">
                                      <p:cBhvr>
                                        <p:cTn id="68" dur="1500" fill="hold"/>
                                        <p:tgtEl>
                                          <p:spTgt spid="12"/>
                                        </p:tgtEl>
                                        <p:attrNameLst>
                                          <p:attrName>ppt_x</p:attrName>
                                          <p:attrName>ppt_y</p:attrName>
                                        </p:attrNameLst>
                                      </p:cBhvr>
                                      <p:rCtr x="4362" y="116"/>
                                    </p:animMotion>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grpId="0" nodeType="clickEffect">
                                  <p:stCondLst>
                                    <p:cond delay="0"/>
                                  </p:stCondLst>
                                  <p:childTnLst>
                                    <p:animMotion origin="layout" path="M -1.45833E-6 1.85185E-6 L 0.00443 0.07129 " pathEditMode="relative" rAng="0" ptsTypes="AA">
                                      <p:cBhvr>
                                        <p:cTn id="76" dur="1500" fill="hold"/>
                                        <p:tgtEl>
                                          <p:spTgt spid="14"/>
                                        </p:tgtEl>
                                        <p:attrNameLst>
                                          <p:attrName>ppt_x</p:attrName>
                                          <p:attrName>ppt_y</p:attrName>
                                        </p:attrNameLst>
                                      </p:cBhvr>
                                      <p:rCtr x="221" y="3565"/>
                                    </p:animMotion>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1" nodeType="click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35" presetClass="path" presetSubtype="0" accel="50000" decel="50000" fill="hold" grpId="0" nodeType="clickEffect">
                                  <p:stCondLst>
                                    <p:cond delay="0"/>
                                  </p:stCondLst>
                                  <p:childTnLst>
                                    <p:animMotion origin="layout" path="M -6.25E-7 -2.22222E-6 L -0.08372 0.00347 " pathEditMode="relative" rAng="0" ptsTypes="AA">
                                      <p:cBhvr>
                                        <p:cTn id="84" dur="1500" fill="hold"/>
                                        <p:tgtEl>
                                          <p:spTgt spid="11"/>
                                        </p:tgtEl>
                                        <p:attrNameLst>
                                          <p:attrName>ppt_x</p:attrName>
                                          <p:attrName>ppt_y</p:attrName>
                                        </p:attrNameLst>
                                      </p:cBhvr>
                                      <p:rCtr x="-4193" y="162"/>
                                    </p:animMotion>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1" nodeType="clickEffect">
                                  <p:stCondLst>
                                    <p:cond delay="0"/>
                                  </p:stCondLst>
                                  <p:childTnLst>
                                    <p:set>
                                      <p:cBhvr>
                                        <p:cTn id="88" dur="1" fill="hold">
                                          <p:stCondLst>
                                            <p:cond delay="0"/>
                                          </p:stCondLst>
                                        </p:cTn>
                                        <p:tgtEl>
                                          <p:spTgt spid="1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42" presetClass="path" presetSubtype="0" accel="50000" decel="50000" fill="hold" grpId="0" nodeType="clickEffect">
                                  <p:stCondLst>
                                    <p:cond delay="0"/>
                                  </p:stCondLst>
                                  <p:childTnLst>
                                    <p:animMotion origin="layout" path="M 3.33333E-6 1.85185E-6 L 3.33333E-6 0.10671 " pathEditMode="relative" rAng="0" ptsTypes="AA">
                                      <p:cBhvr>
                                        <p:cTn id="92" dur="1500" fill="hold"/>
                                        <p:tgtEl>
                                          <p:spTgt spid="15"/>
                                        </p:tgtEl>
                                        <p:attrNameLst>
                                          <p:attrName>ppt_x</p:attrName>
                                          <p:attrName>ppt_y</p:attrName>
                                        </p:attrNameLst>
                                      </p:cBhvr>
                                      <p:rCtr x="0" y="5324"/>
                                    </p:animMotion>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1" nodeType="clickEffect">
                                  <p:stCondLst>
                                    <p:cond delay="0"/>
                                  </p:stCondLst>
                                  <p:childTnLst>
                                    <p:set>
                                      <p:cBhvr>
                                        <p:cTn id="96" dur="1" fill="hold">
                                          <p:stCondLst>
                                            <p:cond delay="0"/>
                                          </p:stCondLst>
                                        </p:cTn>
                                        <p:tgtEl>
                                          <p:spTgt spid="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49" presetClass="path" presetSubtype="0" accel="50000" decel="50000" fill="hold" grpId="0" nodeType="clickEffect">
                                  <p:stCondLst>
                                    <p:cond delay="0"/>
                                  </p:stCondLst>
                                  <p:childTnLst>
                                    <p:animMotion origin="layout" path="M 8.33333E-7 1.48148E-6 L -0.05625 0.07477 " pathEditMode="relative" rAng="0" ptsTypes="AA">
                                      <p:cBhvr>
                                        <p:cTn id="100" dur="1500" fill="hold"/>
                                        <p:tgtEl>
                                          <p:spTgt spid="9"/>
                                        </p:tgtEl>
                                        <p:attrNameLst>
                                          <p:attrName>ppt_x</p:attrName>
                                          <p:attrName>ppt_y</p:attrName>
                                        </p:attrNameLst>
                                      </p:cBhvr>
                                      <p:rCtr x="-2812" y="3727"/>
                                    </p:animMotion>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1" nodeType="clickEffect">
                                  <p:stCondLst>
                                    <p:cond delay="0"/>
                                  </p:stCondLst>
                                  <p:childTnLst>
                                    <p:set>
                                      <p:cBhvr>
                                        <p:cTn id="104" dur="1" fill="hold">
                                          <p:stCondLst>
                                            <p:cond delay="0"/>
                                          </p:stCondLst>
                                        </p:cTn>
                                        <p:tgtEl>
                                          <p:spTgt spid="10"/>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49" presetClass="path" presetSubtype="0" accel="50000" decel="50000" fill="hold" grpId="0" nodeType="clickEffect">
                                  <p:stCondLst>
                                    <p:cond delay="0"/>
                                  </p:stCondLst>
                                  <p:childTnLst>
                                    <p:animMotion origin="layout" path="M 4.375E-6 0 L 0.06445 0.07731 " pathEditMode="relative" rAng="0" ptsTypes="AA">
                                      <p:cBhvr>
                                        <p:cTn id="108" dur="1500" fill="hold"/>
                                        <p:tgtEl>
                                          <p:spTgt spid="10"/>
                                        </p:tgtEl>
                                        <p:attrNameLst>
                                          <p:attrName>ppt_x</p:attrName>
                                          <p:attrName>ppt_y</p:attrName>
                                        </p:attrNameLst>
                                      </p:cBhvr>
                                      <p:rCtr x="3216" y="3866"/>
                                    </p:animMotion>
                                  </p:childTnLst>
                                  <p:subTnLst>
                                    <p:set>
                                      <p:cBhvr override="childStyle">
                                        <p:cTn dur="1" fill="hold" display="0" masterRel="sameClick" afterEffect="1">
                                          <p:stCondLst>
                                            <p:cond evt="end" delay="0">
                                              <p:tn val="107"/>
                                            </p:cond>
                                          </p:stCondLst>
                                        </p:cTn>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1" animBg="1"/>
      <p:bldP spid="6" grpId="2" animBg="1"/>
      <p:bldP spid="7" grpId="0" animBg="1"/>
      <p:bldP spid="7" grpId="1"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7" grpId="0" animBg="1"/>
      <p:bldP spid="17" grpId="1" animBg="1"/>
      <p:bldP spid="18" grpId="0" animBg="1"/>
      <p:bldP spid="1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b="1" dirty="0"/>
              <a:t>Step A Configuration  </a:t>
            </a:r>
            <a:r>
              <a:rPr lang="en-MY" dirty="0"/>
              <a:t/>
            </a:r>
            <a:br>
              <a:rPr lang="en-MY" dirty="0"/>
            </a:br>
            <a:endParaRPr lang="en-MY" dirty="0"/>
          </a:p>
        </p:txBody>
      </p:sp>
      <p:sp>
        <p:nvSpPr>
          <p:cNvPr id="3" name="Content Placeholder 2"/>
          <p:cNvSpPr>
            <a:spLocks noGrp="1"/>
          </p:cNvSpPr>
          <p:nvPr>
            <p:ph idx="1"/>
          </p:nvPr>
        </p:nvSpPr>
        <p:spPr/>
        <p:txBody>
          <a:bodyPr>
            <a:normAutofit fontScale="92500" lnSpcReduction="20000"/>
          </a:bodyPr>
          <a:lstStyle/>
          <a:p>
            <a:r>
              <a:rPr lang="en-MY" dirty="0"/>
              <a:t>Set A configuration need hardware to configure between camera and connection storage. Testbed project development tool are chosen to complete the system. The camera that will be used is Raspberry Pi camera and the microcontroller is Raspberry Pi </a:t>
            </a:r>
            <a:r>
              <a:rPr lang="en-MY" dirty="0" smtClean="0"/>
              <a:t>B.</a:t>
            </a:r>
            <a:endParaRPr lang="en-MY" dirty="0"/>
          </a:p>
          <a:p>
            <a:r>
              <a:rPr lang="en-MY" dirty="0"/>
              <a:t>	To start the configuration, by using SD card download the operating system for Raspberry Pi, which is </a:t>
            </a:r>
            <a:r>
              <a:rPr lang="en-MY" dirty="0" smtClean="0"/>
              <a:t>I decided to used </a:t>
            </a:r>
            <a:r>
              <a:rPr lang="en-MY" dirty="0" err="1" smtClean="0"/>
              <a:t>MotionEye</a:t>
            </a:r>
            <a:r>
              <a:rPr lang="en-MY" dirty="0" smtClean="0"/>
              <a:t> </a:t>
            </a:r>
            <a:r>
              <a:rPr lang="en-MY" dirty="0"/>
              <a:t>operating system. Next, insert it into Raspberry Pi and boot it up using monitor, keyboard mouse Ethernet connection and power supply.</a:t>
            </a:r>
          </a:p>
          <a:p>
            <a:r>
              <a:rPr lang="en-MY" dirty="0"/>
              <a:t>	After that set the </a:t>
            </a:r>
            <a:r>
              <a:rPr lang="en-MY" dirty="0" smtClean="0"/>
              <a:t>static </a:t>
            </a:r>
            <a:r>
              <a:rPr lang="en-MY" dirty="0"/>
              <a:t>IP address for Raspberry Pi, configure the camera and set the data storage </a:t>
            </a:r>
            <a:r>
              <a:rPr lang="en-MY" dirty="0" smtClean="0"/>
              <a:t>to </a:t>
            </a:r>
            <a:r>
              <a:rPr lang="en-MY" dirty="0"/>
              <a:t>cloud (Google Drive)</a:t>
            </a:r>
          </a:p>
          <a:p>
            <a:endParaRPr lang="en-MY" dirty="0"/>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195790" y="804168"/>
            <a:ext cx="1327137" cy="1211564"/>
          </a:xfrm>
          <a:prstGeom prst="rect">
            <a:avLst/>
          </a:prstGeom>
        </p:spPr>
      </p:pic>
    </p:spTree>
    <p:extLst>
      <p:ext uri="{BB962C8B-B14F-4D97-AF65-F5344CB8AC3E}">
        <p14:creationId xmlns:p14="http://schemas.microsoft.com/office/powerpoint/2010/main" val="2630621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b="1" dirty="0"/>
              <a:t>Step B Development</a:t>
            </a:r>
            <a:r>
              <a:rPr lang="en-MY" dirty="0"/>
              <a:t/>
            </a:r>
            <a:br>
              <a:rPr lang="en-MY" dirty="0"/>
            </a:br>
            <a:endParaRPr lang="en-MY" dirty="0"/>
          </a:p>
        </p:txBody>
      </p:sp>
      <p:sp>
        <p:nvSpPr>
          <p:cNvPr id="3" name="Content Placeholder 2"/>
          <p:cNvSpPr>
            <a:spLocks noGrp="1"/>
          </p:cNvSpPr>
          <p:nvPr>
            <p:ph idx="1"/>
          </p:nvPr>
        </p:nvSpPr>
        <p:spPr/>
        <p:txBody>
          <a:bodyPr/>
          <a:lstStyle/>
          <a:p>
            <a:r>
              <a:rPr lang="en-MY" dirty="0"/>
              <a:t>implement programming language to develop the </a:t>
            </a:r>
            <a:r>
              <a:rPr lang="en-MY" dirty="0" smtClean="0"/>
              <a:t>website and web view in smart phone </a:t>
            </a:r>
            <a:r>
              <a:rPr lang="en-MY" dirty="0"/>
              <a:t>interface for system development related in set A configuration result. </a:t>
            </a:r>
          </a:p>
          <a:p>
            <a:r>
              <a:rPr lang="en-MY" dirty="0"/>
              <a:t>design friendly user interface for system</a:t>
            </a:r>
          </a:p>
          <a:p>
            <a:r>
              <a:rPr lang="en-MY" dirty="0" smtClean="0"/>
              <a:t>Adobe Dreamweaver software </a:t>
            </a:r>
            <a:r>
              <a:rPr lang="en-MY" dirty="0"/>
              <a:t>is chosen to develop the design of system</a:t>
            </a:r>
          </a:p>
          <a:p>
            <a:r>
              <a:rPr lang="en-MY" dirty="0"/>
              <a:t>web view function to make it available it </a:t>
            </a:r>
            <a:r>
              <a:rPr lang="en-MY" dirty="0" smtClean="0"/>
              <a:t>smartphone.</a:t>
            </a:r>
            <a:endParaRPr lang="en-MY" dirty="0"/>
          </a:p>
          <a:p>
            <a:endParaRPr lang="en-MY" dirty="0"/>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195790" y="804168"/>
            <a:ext cx="1327137" cy="1211564"/>
          </a:xfrm>
          <a:prstGeom prst="rect">
            <a:avLst/>
          </a:prstGeom>
        </p:spPr>
      </p:pic>
    </p:spTree>
    <p:extLst>
      <p:ext uri="{BB962C8B-B14F-4D97-AF65-F5344CB8AC3E}">
        <p14:creationId xmlns:p14="http://schemas.microsoft.com/office/powerpoint/2010/main" val="15127613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3576</TotalTime>
  <Words>435</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Garamond</vt:lpstr>
      <vt:lpstr>Tahoma</vt:lpstr>
      <vt:lpstr>Wingdings</vt:lpstr>
      <vt:lpstr>Organic</vt:lpstr>
      <vt:lpstr>FINAL YEAR PROJECT  PRESENTATION</vt:lpstr>
      <vt:lpstr>SECURITY MONITORING SYSTEM FOR LABS BY USING RASPBERRY PI IN FACULTY OF COMPUTING AND INFORMATICS</vt:lpstr>
      <vt:lpstr>Objectives </vt:lpstr>
      <vt:lpstr>Raspberry Pi </vt:lpstr>
      <vt:lpstr>Methodology Used </vt:lpstr>
      <vt:lpstr>Methodology Used </vt:lpstr>
      <vt:lpstr>Topology </vt:lpstr>
      <vt:lpstr>Step A Configuration   </vt:lpstr>
      <vt:lpstr>Step B Development </vt:lpstr>
      <vt:lpstr>Context Diagram (Data Flow Diagram (DFD) </vt:lpstr>
      <vt:lpstr>Work progress</vt:lpstr>
      <vt:lpstr>Conclusion</vt:lpstr>
      <vt:lpstr>Work progress demonstration  configuration and development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MONITORING SYSTEM FOR CCNA LABS IN FACULTY OF COMPUTING AND INFORMATICS</dc:title>
  <dc:creator>fatiha rasid</dc:creator>
  <cp:lastModifiedBy>fatiha rasid</cp:lastModifiedBy>
  <cp:revision>77</cp:revision>
  <dcterms:created xsi:type="dcterms:W3CDTF">2016-10-13T16:22:21Z</dcterms:created>
  <dcterms:modified xsi:type="dcterms:W3CDTF">2017-05-25T13:50:16Z</dcterms:modified>
</cp:coreProperties>
</file>