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884CD-8786-434A-BC7E-28F9B365FA4A}" type="datetimeFigureOut">
              <a:rPr lang="tr-TR" smtClean="0"/>
              <a:t>13.03.2017</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374562-146E-41A4-B692-CC9D4F8AD481}" type="slidenum">
              <a:rPr lang="tr-TR" smtClean="0"/>
              <a:t>‹#›</a:t>
            </a:fld>
            <a:endParaRPr lang="tr-TR"/>
          </a:p>
        </p:txBody>
      </p:sp>
    </p:spTree>
    <p:extLst>
      <p:ext uri="{BB962C8B-B14F-4D97-AF65-F5344CB8AC3E}">
        <p14:creationId xmlns:p14="http://schemas.microsoft.com/office/powerpoint/2010/main" val="3939643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Başlık 13"/>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Alt Başlık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Veri Yer Tutucusu 6"/>
          <p:cNvSpPr>
            <a:spLocks noGrp="1"/>
          </p:cNvSpPr>
          <p:nvPr>
            <p:ph type="dt" sz="half" idx="10"/>
          </p:nvPr>
        </p:nvSpPr>
        <p:spPr/>
        <p:txBody>
          <a:bodyPr/>
          <a:lstStyle>
            <a:extLst/>
          </a:lstStyle>
          <a:p>
            <a:fld id="{2A5CBECA-4D2E-4905-B7BE-4013EF77B42F}" type="datetime1">
              <a:rPr lang="tr-TR" smtClean="0"/>
              <a:t>13.03.2017</a:t>
            </a:fld>
            <a:endParaRPr lang="tr-TR"/>
          </a:p>
        </p:txBody>
      </p:sp>
      <p:sp>
        <p:nvSpPr>
          <p:cNvPr id="20" name="Altbilgi Yer Tutucusu 19"/>
          <p:cNvSpPr>
            <a:spLocks noGrp="1"/>
          </p:cNvSpPr>
          <p:nvPr>
            <p:ph type="ftr" sz="quarter" idx="11"/>
          </p:nvPr>
        </p:nvSpPr>
        <p:spPr/>
        <p:txBody>
          <a:bodyPr/>
          <a:lstStyle>
            <a:extLst/>
          </a:lstStyle>
          <a:p>
            <a:endParaRPr lang="tr-TR"/>
          </a:p>
        </p:txBody>
      </p:sp>
      <p:sp>
        <p:nvSpPr>
          <p:cNvPr id="10" name="Slayt Numarası Yer Tutucusu 9"/>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FD1FD004-3601-48F3-9EAC-E1C0B618D537}" type="datetime1">
              <a:rPr lang="tr-TR" smtClean="0"/>
              <a:t>13.03.2017</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858000" y="274639"/>
            <a:ext cx="1828800" cy="5851525"/>
          </a:xfrm>
        </p:spPr>
        <p:txBody>
          <a:bodyPr vert="eaVert"/>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1143000" y="274640"/>
            <a:ext cx="55626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890920A4-27CE-4210-8F5F-1238482F987F}" type="datetime1">
              <a:rPr lang="tr-TR" smtClean="0"/>
              <a:t>13.03.2017</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BB92F8C3-6A61-4463-ADC6-F073951BD16E}" type="datetime1">
              <a:rPr lang="tr-TR" smtClean="0"/>
              <a:t>13.03.2017</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Dikdörtgen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Başlık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extLst/>
          </a:lstStyle>
          <a:p>
            <a:fld id="{5B616BDD-282C-43EF-881B-BCC5388A926E}" type="datetime1">
              <a:rPr lang="tr-TR" smtClean="0"/>
              <a:t>13.03.2017</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10" name="Dikdörtgen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435608" y="274320"/>
            <a:ext cx="7498080" cy="1143000"/>
          </a:xfrm>
        </p:spPr>
        <p:txBody>
          <a:bodyPr/>
          <a:lstStyle>
            <a:extLst/>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82036014-8EA9-4CCB-8967-CFC7FFB424FA}" type="datetime1">
              <a:rPr lang="tr-TR" smtClean="0"/>
              <a:t>13.03.2017</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p:txBody>
          <a:bodyPr/>
          <a:lstStyle>
            <a:extLst/>
          </a:lstStyle>
          <a:p>
            <a:fld id="{7C353870-3D3D-4C88-AFF6-FE05F524DD28}" type="datetime1">
              <a:rPr lang="tr-TR" smtClean="0"/>
              <a:t>13.03.2017</a:t>
            </a:fld>
            <a:endParaRPr lang="tr-TR"/>
          </a:p>
        </p:txBody>
      </p:sp>
      <p:sp>
        <p:nvSpPr>
          <p:cNvPr id="8" name="Altbilgi Yer Tutucusu 7"/>
          <p:cNvSpPr>
            <a:spLocks noGrp="1"/>
          </p:cNvSpPr>
          <p:nvPr>
            <p:ph type="ftr" sz="quarter" idx="11"/>
          </p:nvPr>
        </p:nvSpPr>
        <p:spPr/>
        <p:txBody>
          <a:bodyPr/>
          <a:lstStyle>
            <a:extLst/>
          </a:lstStyle>
          <a:p>
            <a:endParaRPr lang="tr-TR"/>
          </a:p>
        </p:txBody>
      </p:sp>
      <p:sp>
        <p:nvSpPr>
          <p:cNvPr id="9" name="Slayt Numarası Yer Tutucusu 8"/>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1435608" y="274320"/>
            <a:ext cx="7498080" cy="1143000"/>
          </a:xfrm>
        </p:spPr>
        <p:txBody>
          <a:bodyPr anchor="ctr"/>
          <a:lstStyle>
            <a:extLst/>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extLst/>
          </a:lstStyle>
          <a:p>
            <a:fld id="{0A8FE654-7795-48B1-989E-69D0C92D0C62}" type="datetime1">
              <a:rPr lang="tr-TR" smtClean="0"/>
              <a:t>13.03.2017</a:t>
            </a:fld>
            <a:endParaRPr lang="tr-TR"/>
          </a:p>
        </p:txBody>
      </p:sp>
      <p:sp>
        <p:nvSpPr>
          <p:cNvPr id="4" name="Altbilgi Yer Tutucusu 3"/>
          <p:cNvSpPr>
            <a:spLocks noGrp="1"/>
          </p:cNvSpPr>
          <p:nvPr>
            <p:ph type="ftr" sz="quarter" idx="11"/>
          </p:nvPr>
        </p:nvSpPr>
        <p:spPr/>
        <p:txBody>
          <a:bodyPr/>
          <a:lstStyle>
            <a:extLst/>
          </a:lstStyle>
          <a:p>
            <a:endParaRPr lang="tr-TR"/>
          </a:p>
        </p:txBody>
      </p:sp>
      <p:sp>
        <p:nvSpPr>
          <p:cNvPr id="5" name="Slayt Numarası Yer Tutucusu 4"/>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Veri Yer Tutucusu 1"/>
          <p:cNvSpPr>
            <a:spLocks noGrp="1"/>
          </p:cNvSpPr>
          <p:nvPr>
            <p:ph type="dt" sz="half" idx="10"/>
          </p:nvPr>
        </p:nvSpPr>
        <p:spPr/>
        <p:txBody>
          <a:bodyPr/>
          <a:lstStyle>
            <a:extLst/>
          </a:lstStyle>
          <a:p>
            <a:fld id="{11AB1272-FD46-4547-840C-0577DE794B17}" type="datetime1">
              <a:rPr lang="tr-TR" smtClean="0"/>
              <a:t>13.03.2017</a:t>
            </a:fld>
            <a:endParaRPr lang="tr-TR"/>
          </a:p>
        </p:txBody>
      </p:sp>
      <p:sp>
        <p:nvSpPr>
          <p:cNvPr id="3" name="Altbilgi Yer Tutucusu 2"/>
          <p:cNvSpPr>
            <a:spLocks noGrp="1"/>
          </p:cNvSpPr>
          <p:nvPr>
            <p:ph type="ftr" sz="quarter" idx="11"/>
          </p:nvPr>
        </p:nvSpPr>
        <p:spPr/>
        <p:txBody>
          <a:bodyPr/>
          <a:lstStyle>
            <a:extLst/>
          </a:lstStyle>
          <a:p>
            <a:endParaRPr lang="tr-TR"/>
          </a:p>
        </p:txBody>
      </p:sp>
      <p:sp>
        <p:nvSpPr>
          <p:cNvPr id="4" name="Slayt Numarası Yer Tutucusu 3"/>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6" name="Dikdörtgen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C1DF8406-F0B8-41AE-A3BA-D14CF62911D0}" type="datetime1">
              <a:rPr lang="tr-TR" smtClean="0"/>
              <a:t>13.03.2017</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extLst/>
          </a:lstStyle>
          <a:p>
            <a:fld id="{2AA8C1E4-3AE9-4A87-9AFC-3A6C5182D94A}" type="datetime1">
              <a:rPr lang="tr-TR" smtClean="0"/>
              <a:t>13.03.2017</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8" name="Dikdörtgen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Resim Yer Tutucusu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Akış Çizelgesi: İşlem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Akış Çizelgesi: İşlem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Metin Yer Tutucusu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asta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Halka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Dikdörtgen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Başlık Yer Tutucusu 4"/>
          <p:cNvSpPr>
            <a:spLocks noGrp="1"/>
          </p:cNvSpPr>
          <p:nvPr>
            <p:ph type="title"/>
          </p:nvPr>
        </p:nvSpPr>
        <p:spPr>
          <a:xfrm>
            <a:off x="1435608" y="274638"/>
            <a:ext cx="7498080" cy="1143000"/>
          </a:xfrm>
          <a:prstGeom prst="rect">
            <a:avLst/>
          </a:prstGeom>
        </p:spPr>
        <p:txBody>
          <a:bodyPr anchor="ctr">
            <a:normAutofit/>
          </a:bodyPr>
          <a:lstStyle>
            <a:extLst/>
          </a:lstStyle>
          <a:p>
            <a:r>
              <a:rPr kumimoji="0" lang="tr-TR" smtClean="0"/>
              <a:t>Asıl başlık stili için tıklatın</a:t>
            </a:r>
            <a:endParaRPr kumimoji="0" lang="en-US"/>
          </a:p>
        </p:txBody>
      </p:sp>
      <p:sp>
        <p:nvSpPr>
          <p:cNvPr id="9" name="Metin Yer Tutucusu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Veri Yer Tutucusu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C699F14-78D7-4B29-BC26-CB3CA7ED498F}" type="datetime1">
              <a:rPr lang="tr-TR" smtClean="0"/>
              <a:t>13.03.2017</a:t>
            </a:fld>
            <a:endParaRPr lang="tr-TR"/>
          </a:p>
        </p:txBody>
      </p:sp>
      <p:sp>
        <p:nvSpPr>
          <p:cNvPr id="10" name="Altbilgi Yer Tutucusu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r-TR"/>
          </a:p>
        </p:txBody>
      </p:sp>
      <p:sp>
        <p:nvSpPr>
          <p:cNvPr id="22" name="Slayt Numarası Yer Tutucusu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302176B-0E47-46AC-8F43-DAB4B8A37D06}" type="slidenum">
              <a:rPr lang="tr-TR" smtClean="0"/>
              <a:t>‹#›</a:t>
            </a:fld>
            <a:endParaRPr lang="tr-TR"/>
          </a:p>
        </p:txBody>
      </p:sp>
      <p:sp>
        <p:nvSpPr>
          <p:cNvPr id="15" name="Dikdörtgen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2560" y="1296002"/>
            <a:ext cx="7406640" cy="2493038"/>
          </a:xfrm>
        </p:spPr>
        <p:txBody>
          <a:bodyPr>
            <a:noAutofit/>
          </a:bodyPr>
          <a:lstStyle/>
          <a:p>
            <a:pPr algn="ctr"/>
            <a:r>
              <a:rPr lang="tr-TR" sz="6000" dirty="0" smtClean="0"/>
              <a:t>Bilgi Güvenliği </a:t>
            </a:r>
            <a:br>
              <a:rPr lang="tr-TR" sz="6000" dirty="0" smtClean="0"/>
            </a:br>
            <a:r>
              <a:rPr lang="tr-TR" sz="6000" dirty="0" smtClean="0"/>
              <a:t>ve </a:t>
            </a:r>
            <a:br>
              <a:rPr lang="tr-TR" sz="6000" dirty="0" smtClean="0"/>
            </a:br>
            <a:r>
              <a:rPr lang="tr-TR" sz="6000" dirty="0" err="1" smtClean="0"/>
              <a:t>Kriptografi</a:t>
            </a:r>
            <a:endParaRPr lang="tr-TR" sz="6000" dirty="0"/>
          </a:p>
        </p:txBody>
      </p:sp>
      <p:sp>
        <p:nvSpPr>
          <p:cNvPr id="3" name="Alt Başlık 2"/>
          <p:cNvSpPr>
            <a:spLocks noGrp="1"/>
          </p:cNvSpPr>
          <p:nvPr>
            <p:ph type="subTitle" idx="1"/>
          </p:nvPr>
        </p:nvSpPr>
        <p:spPr>
          <a:xfrm>
            <a:off x="1331640" y="4437112"/>
            <a:ext cx="7406640" cy="648072"/>
          </a:xfrm>
        </p:spPr>
        <p:txBody>
          <a:bodyPr/>
          <a:lstStyle/>
          <a:p>
            <a:pPr algn="ctr"/>
            <a:r>
              <a:rPr lang="tr-TR" dirty="0" err="1" smtClean="0"/>
              <a:t>Öğr</a:t>
            </a:r>
            <a:r>
              <a:rPr lang="tr-TR" dirty="0" smtClean="0"/>
              <a:t>. Gör. Dr.  Asuman GÜNAY</a:t>
            </a:r>
            <a:endParaRPr lang="tr-TR" dirty="0"/>
          </a:p>
        </p:txBody>
      </p:sp>
    </p:spTree>
    <p:extLst>
      <p:ext uri="{BB962C8B-B14F-4D97-AF65-F5344CB8AC3E}">
        <p14:creationId xmlns:p14="http://schemas.microsoft.com/office/powerpoint/2010/main" val="2798347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Simetrik Algoritmalar: </a:t>
            </a:r>
            <a:endParaRPr lang="tr-TR" dirty="0"/>
          </a:p>
        </p:txBody>
      </p:sp>
      <p:sp>
        <p:nvSpPr>
          <p:cNvPr id="3" name="İçerik Yer Tutucusu 2"/>
          <p:cNvSpPr>
            <a:spLocks noGrp="1"/>
          </p:cNvSpPr>
          <p:nvPr>
            <p:ph idx="1"/>
          </p:nvPr>
        </p:nvSpPr>
        <p:spPr>
          <a:xfrm>
            <a:off x="1435608" y="1447800"/>
            <a:ext cx="7498080" cy="5149552"/>
          </a:xfrm>
        </p:spPr>
        <p:txBody>
          <a:bodyPr>
            <a:normAutofit fontScale="70000" lnSpcReduction="20000"/>
          </a:bodyPr>
          <a:lstStyle/>
          <a:p>
            <a:pPr algn="just"/>
            <a:r>
              <a:rPr lang="tr-TR" dirty="0" smtClean="0"/>
              <a:t>Simetrik </a:t>
            </a:r>
            <a:r>
              <a:rPr lang="tr-TR" dirty="0"/>
              <a:t>algoritmalarda, şifreleme anahtarının </a:t>
            </a:r>
            <a:r>
              <a:rPr lang="tr-TR" dirty="0" err="1"/>
              <a:t>deşifreleme</a:t>
            </a:r>
            <a:r>
              <a:rPr lang="tr-TR" dirty="0"/>
              <a:t> anahtarından üretilmesi mümkün ve oldukça kolaydır. Bunun tersi de doğrudur. </a:t>
            </a:r>
          </a:p>
          <a:p>
            <a:pPr algn="just"/>
            <a:r>
              <a:rPr lang="tr-TR" dirty="0" smtClean="0"/>
              <a:t>Çoğu </a:t>
            </a:r>
            <a:r>
              <a:rPr lang="tr-TR" dirty="0"/>
              <a:t>simetrik algoritmalarda, şifreleme ve </a:t>
            </a:r>
            <a:r>
              <a:rPr lang="tr-TR" dirty="0" err="1"/>
              <a:t>deşifreleme</a:t>
            </a:r>
            <a:r>
              <a:rPr lang="tr-TR" dirty="0"/>
              <a:t> için kullanılan anahtar aynıdır. Anahtar kullanımına bağlı olarak bu algoritmalar </a:t>
            </a:r>
            <a:endParaRPr lang="tr-TR" dirty="0" smtClean="0"/>
          </a:p>
          <a:p>
            <a:pPr lvl="1" algn="just"/>
            <a:r>
              <a:rPr lang="tr-TR" sz="3400" i="1" dirty="0" smtClean="0"/>
              <a:t>tek </a:t>
            </a:r>
            <a:r>
              <a:rPr lang="tr-TR" sz="3400" i="1" dirty="0"/>
              <a:t>anahtarlı</a:t>
            </a:r>
            <a:r>
              <a:rPr lang="tr-TR" sz="3400" dirty="0"/>
              <a:t> (</a:t>
            </a:r>
            <a:r>
              <a:rPr lang="tr-TR" sz="3400" dirty="0" err="1"/>
              <a:t>single</a:t>
            </a:r>
            <a:r>
              <a:rPr lang="tr-TR" sz="3400" dirty="0"/>
              <a:t> </a:t>
            </a:r>
            <a:r>
              <a:rPr lang="tr-TR" sz="3400" dirty="0" err="1"/>
              <a:t>key</a:t>
            </a:r>
            <a:r>
              <a:rPr lang="tr-TR" sz="3400" dirty="0"/>
              <a:t>), </a:t>
            </a:r>
            <a:endParaRPr lang="tr-TR" sz="3400" dirty="0" smtClean="0"/>
          </a:p>
          <a:p>
            <a:pPr lvl="1" algn="just"/>
            <a:r>
              <a:rPr lang="tr-TR" sz="3400" i="1" dirty="0" smtClean="0"/>
              <a:t>gizli </a:t>
            </a:r>
            <a:r>
              <a:rPr lang="tr-TR" sz="3400" i="1" dirty="0"/>
              <a:t>anahtarlı</a:t>
            </a:r>
            <a:r>
              <a:rPr lang="tr-TR" sz="3400" dirty="0"/>
              <a:t> (</a:t>
            </a:r>
            <a:r>
              <a:rPr lang="tr-TR" sz="3400" dirty="0" err="1"/>
              <a:t>secret</a:t>
            </a:r>
            <a:r>
              <a:rPr lang="tr-TR" sz="3400" dirty="0"/>
              <a:t> </a:t>
            </a:r>
            <a:r>
              <a:rPr lang="tr-TR" sz="3400" dirty="0" err="1"/>
              <a:t>key</a:t>
            </a:r>
            <a:r>
              <a:rPr lang="tr-TR" sz="3400" dirty="0"/>
              <a:t>) </a:t>
            </a:r>
            <a:endParaRPr lang="tr-TR" sz="3400" dirty="0" smtClean="0"/>
          </a:p>
          <a:p>
            <a:pPr marL="82296" indent="0" algn="just">
              <a:buNone/>
            </a:pPr>
            <a:r>
              <a:rPr lang="tr-TR" dirty="0" smtClean="0"/>
              <a:t>     algoritmalar </a:t>
            </a:r>
            <a:r>
              <a:rPr lang="tr-TR" dirty="0"/>
              <a:t>olarak ta adlandırılmaktadır. </a:t>
            </a:r>
            <a:endParaRPr lang="tr-TR" dirty="0" smtClean="0"/>
          </a:p>
          <a:p>
            <a:pPr algn="just"/>
            <a:r>
              <a:rPr lang="tr-TR" dirty="0" smtClean="0"/>
              <a:t>Alıcı </a:t>
            </a:r>
            <a:r>
              <a:rPr lang="tr-TR" dirty="0"/>
              <a:t>ve göndericinin güvenli bir şekilde haberleşmesi için, öncelikle belirli bir anahtar üzerinde görüş birliğine varmaları gerekir. </a:t>
            </a:r>
            <a:endParaRPr lang="tr-TR" dirty="0" smtClean="0"/>
          </a:p>
          <a:p>
            <a:pPr algn="just"/>
            <a:r>
              <a:rPr lang="tr-TR" dirty="0" smtClean="0"/>
              <a:t>Bu </a:t>
            </a:r>
            <a:r>
              <a:rPr lang="tr-TR" dirty="0"/>
              <a:t>algoritmaların güvenliği anahtara bağımlı olduğu için, anahtarı bilen herkes mesajları şifreleme ve </a:t>
            </a:r>
            <a:r>
              <a:rPr lang="tr-TR" dirty="0" err="1"/>
              <a:t>deşifreleme</a:t>
            </a:r>
            <a:r>
              <a:rPr lang="tr-TR" dirty="0"/>
              <a:t> imkanına sahiptir. Haberleşmenin güvenli olması için anahtar gizli tutulmalıdır.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10</a:t>
            </a:fld>
            <a:endParaRPr lang="tr-TR"/>
          </a:p>
        </p:txBody>
      </p:sp>
    </p:spTree>
    <p:extLst>
      <p:ext uri="{BB962C8B-B14F-4D97-AF65-F5344CB8AC3E}">
        <p14:creationId xmlns:p14="http://schemas.microsoft.com/office/powerpoint/2010/main" val="420709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Simetrik Algoritmalar: </a:t>
            </a:r>
            <a:endParaRPr lang="tr-TR" dirty="0"/>
          </a:p>
        </p:txBody>
      </p:sp>
      <p:sp>
        <p:nvSpPr>
          <p:cNvPr id="3" name="İçerik Yer Tutucusu 2"/>
          <p:cNvSpPr>
            <a:spLocks noGrp="1"/>
          </p:cNvSpPr>
          <p:nvPr>
            <p:ph idx="1"/>
          </p:nvPr>
        </p:nvSpPr>
        <p:spPr/>
        <p:txBody>
          <a:bodyPr>
            <a:normAutofit/>
          </a:bodyPr>
          <a:lstStyle/>
          <a:p>
            <a:r>
              <a:rPr lang="tr-TR" dirty="0"/>
              <a:t>Simetrik algoritmalar iki sınıfa ayrılır. </a:t>
            </a:r>
            <a:endParaRPr lang="tr-TR" dirty="0" smtClean="0"/>
          </a:p>
          <a:p>
            <a:endParaRPr lang="tr-TR" dirty="0"/>
          </a:p>
          <a:p>
            <a:pPr lvl="1"/>
            <a:r>
              <a:rPr lang="tr-TR" dirty="0" smtClean="0"/>
              <a:t>Açık </a:t>
            </a:r>
            <a:r>
              <a:rPr lang="tr-TR" dirty="0"/>
              <a:t>metnin bitler </a:t>
            </a:r>
            <a:r>
              <a:rPr lang="tr-TR" dirty="0" err="1"/>
              <a:t>ardışıklığı</a:t>
            </a:r>
            <a:r>
              <a:rPr lang="tr-TR" dirty="0"/>
              <a:t> üzerinde işlem yapan algoritmalar, </a:t>
            </a:r>
            <a:r>
              <a:rPr lang="tr-TR" i="1" dirty="0"/>
              <a:t>akış </a:t>
            </a:r>
            <a:r>
              <a:rPr lang="tr-TR" i="1" dirty="0" err="1"/>
              <a:t>şifreleyiciler</a:t>
            </a:r>
            <a:r>
              <a:rPr lang="tr-TR" dirty="0"/>
              <a:t> (</a:t>
            </a:r>
            <a:r>
              <a:rPr lang="tr-TR" dirty="0" err="1"/>
              <a:t>stream</a:t>
            </a:r>
            <a:r>
              <a:rPr lang="tr-TR" dirty="0"/>
              <a:t> </a:t>
            </a:r>
            <a:r>
              <a:rPr lang="tr-TR" dirty="0" err="1"/>
              <a:t>ciphers</a:t>
            </a:r>
            <a:r>
              <a:rPr lang="tr-TR" dirty="0"/>
              <a:t>) olarak adlandırılır. </a:t>
            </a:r>
            <a:endParaRPr lang="tr-TR" dirty="0" smtClean="0"/>
          </a:p>
          <a:p>
            <a:pPr lvl="1"/>
            <a:endParaRPr lang="tr-TR" i="1" dirty="0"/>
          </a:p>
          <a:p>
            <a:pPr lvl="1"/>
            <a:r>
              <a:rPr lang="tr-TR" i="1" dirty="0" smtClean="0"/>
              <a:t>Blok </a:t>
            </a:r>
            <a:r>
              <a:rPr lang="tr-TR" i="1" dirty="0" err="1"/>
              <a:t>şifreleyiciler</a:t>
            </a:r>
            <a:r>
              <a:rPr lang="tr-TR" dirty="0"/>
              <a:t> (</a:t>
            </a:r>
            <a:r>
              <a:rPr lang="tr-TR" dirty="0" err="1"/>
              <a:t>block</a:t>
            </a:r>
            <a:r>
              <a:rPr lang="tr-TR" dirty="0"/>
              <a:t> </a:t>
            </a:r>
            <a:r>
              <a:rPr lang="tr-TR" dirty="0" err="1"/>
              <a:t>ciphers</a:t>
            </a:r>
            <a:r>
              <a:rPr lang="tr-TR" dirty="0"/>
              <a:t>) ise, işlemleri bit grupları üzerinde gerçekleştirir. Bu bit grubuna blok adı verilir. </a:t>
            </a:r>
          </a:p>
        </p:txBody>
      </p:sp>
      <p:sp>
        <p:nvSpPr>
          <p:cNvPr id="4" name="Slayt Numarası Yer Tutucusu 3"/>
          <p:cNvSpPr>
            <a:spLocks noGrp="1"/>
          </p:cNvSpPr>
          <p:nvPr>
            <p:ph type="sldNum" sz="quarter" idx="12"/>
          </p:nvPr>
        </p:nvSpPr>
        <p:spPr/>
        <p:txBody>
          <a:bodyPr/>
          <a:lstStyle/>
          <a:p>
            <a:fld id="{F302176B-0E47-46AC-8F43-DAB4B8A37D06}" type="slidenum">
              <a:rPr lang="tr-TR" smtClean="0"/>
              <a:t>11</a:t>
            </a:fld>
            <a:endParaRPr lang="tr-TR"/>
          </a:p>
        </p:txBody>
      </p:sp>
    </p:spTree>
    <p:extLst>
      <p:ext uri="{BB962C8B-B14F-4D97-AF65-F5344CB8AC3E}">
        <p14:creationId xmlns:p14="http://schemas.microsoft.com/office/powerpoint/2010/main" val="3913656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t>Genel (Açık) Anahtar Algoritmalar:</a:t>
            </a:r>
            <a:endParaRPr lang="tr-TR" dirty="0"/>
          </a:p>
        </p:txBody>
      </p:sp>
      <p:sp>
        <p:nvSpPr>
          <p:cNvPr id="3" name="İçerik Yer Tutucusu 2"/>
          <p:cNvSpPr>
            <a:spLocks noGrp="1"/>
          </p:cNvSpPr>
          <p:nvPr>
            <p:ph idx="1"/>
          </p:nvPr>
        </p:nvSpPr>
        <p:spPr>
          <a:xfrm>
            <a:off x="1435608" y="1447800"/>
            <a:ext cx="7498080" cy="5221560"/>
          </a:xfrm>
        </p:spPr>
        <p:txBody>
          <a:bodyPr>
            <a:normAutofit fontScale="85000" lnSpcReduction="20000"/>
          </a:bodyPr>
          <a:lstStyle/>
          <a:p>
            <a:pPr algn="just"/>
            <a:r>
              <a:rPr lang="tr-TR" dirty="0" smtClean="0"/>
              <a:t>Genel </a:t>
            </a:r>
            <a:r>
              <a:rPr lang="tr-TR" dirty="0"/>
              <a:t>anahtar algoritmalar aynı zamanda asimetrik algoritmalar olarak ta bilinmektedir. </a:t>
            </a:r>
            <a:endParaRPr lang="tr-TR" dirty="0" smtClean="0"/>
          </a:p>
          <a:p>
            <a:pPr algn="just"/>
            <a:r>
              <a:rPr lang="tr-TR" dirty="0" smtClean="0"/>
              <a:t>Bu </a:t>
            </a:r>
            <a:r>
              <a:rPr lang="tr-TR" dirty="0"/>
              <a:t>algoritmalarda şifreleme anahtarı, </a:t>
            </a:r>
            <a:r>
              <a:rPr lang="tr-TR" dirty="0" err="1"/>
              <a:t>deşifreleme</a:t>
            </a:r>
            <a:r>
              <a:rPr lang="tr-TR" dirty="0"/>
              <a:t> anahtarından farklıdır. Öte yandan, şifreleme anahtarından faydalanılarak </a:t>
            </a:r>
            <a:r>
              <a:rPr lang="tr-TR" dirty="0" err="1"/>
              <a:t>deşifreleme</a:t>
            </a:r>
            <a:r>
              <a:rPr lang="tr-TR" dirty="0"/>
              <a:t> anahtarının hesaplanması mümkün değildir. </a:t>
            </a:r>
            <a:endParaRPr lang="tr-TR" dirty="0" smtClean="0"/>
          </a:p>
          <a:p>
            <a:pPr algn="just"/>
            <a:r>
              <a:rPr lang="tr-TR" dirty="0" smtClean="0"/>
              <a:t>Şifreleme </a:t>
            </a:r>
            <a:r>
              <a:rPr lang="tr-TR" dirty="0"/>
              <a:t>anahtarı genel olarak herkesin kullanımına açıktır. Herhangi bir kişi bu anahtarı kullanarak mesajlarını şifreleyebilir, fakat yalnız </a:t>
            </a:r>
            <a:r>
              <a:rPr lang="tr-TR" dirty="0" err="1"/>
              <a:t>deşifreleme</a:t>
            </a:r>
            <a:r>
              <a:rPr lang="tr-TR" dirty="0"/>
              <a:t> anahtarına sahip alıcılar mesajları deşifre edip okuyabilir. </a:t>
            </a:r>
            <a:endParaRPr lang="tr-TR" dirty="0" smtClean="0"/>
          </a:p>
          <a:p>
            <a:pPr algn="just"/>
            <a:r>
              <a:rPr lang="tr-TR" dirty="0" smtClean="0"/>
              <a:t>Bu </a:t>
            </a:r>
            <a:r>
              <a:rPr lang="tr-TR" dirty="0"/>
              <a:t>sistemde şifreleme anahtarı </a:t>
            </a:r>
            <a:r>
              <a:rPr lang="tr-TR" i="1" dirty="0"/>
              <a:t>genel anahtar</a:t>
            </a:r>
            <a:r>
              <a:rPr lang="tr-TR" dirty="0"/>
              <a:t> (</a:t>
            </a:r>
            <a:r>
              <a:rPr lang="tr-TR" dirty="0" err="1"/>
              <a:t>public</a:t>
            </a:r>
            <a:r>
              <a:rPr lang="tr-TR" dirty="0"/>
              <a:t> </a:t>
            </a:r>
            <a:r>
              <a:rPr lang="tr-TR" dirty="0" err="1"/>
              <a:t>key</a:t>
            </a:r>
            <a:r>
              <a:rPr lang="tr-TR" dirty="0"/>
              <a:t>), </a:t>
            </a:r>
            <a:r>
              <a:rPr lang="tr-TR" dirty="0" err="1"/>
              <a:t>deşifreleme</a:t>
            </a:r>
            <a:r>
              <a:rPr lang="tr-TR" dirty="0"/>
              <a:t> anahtarı ise </a:t>
            </a:r>
            <a:r>
              <a:rPr lang="tr-TR" i="1" dirty="0"/>
              <a:t>özel anahtar </a:t>
            </a:r>
            <a:r>
              <a:rPr lang="tr-TR" dirty="0"/>
              <a:t>(</a:t>
            </a:r>
            <a:r>
              <a:rPr lang="tr-TR" dirty="0" err="1"/>
              <a:t>private</a:t>
            </a:r>
            <a:r>
              <a:rPr lang="tr-TR" dirty="0"/>
              <a:t> </a:t>
            </a:r>
            <a:r>
              <a:rPr lang="tr-TR" dirty="0" err="1"/>
              <a:t>key</a:t>
            </a:r>
            <a:r>
              <a:rPr lang="tr-TR" dirty="0"/>
              <a:t>) olarak adlandırılır.   </a:t>
            </a:r>
          </a:p>
          <a:p>
            <a:pPr algn="just"/>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12</a:t>
            </a:fld>
            <a:endParaRPr lang="tr-TR"/>
          </a:p>
        </p:txBody>
      </p:sp>
    </p:spTree>
    <p:extLst>
      <p:ext uri="{BB962C8B-B14F-4D97-AF65-F5344CB8AC3E}">
        <p14:creationId xmlns:p14="http://schemas.microsoft.com/office/powerpoint/2010/main" val="16488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Kriptolojinin Matematiksel </a:t>
            </a:r>
            <a:r>
              <a:rPr lang="tr-TR" b="1" dirty="0" smtClean="0">
                <a:effectLst/>
              </a:rPr>
              <a:t>Temelleri-Asal Sayılar</a:t>
            </a:r>
            <a:endParaRPr lang="tr-TR" dirty="0"/>
          </a:p>
        </p:txBody>
      </p:sp>
      <p:sp>
        <p:nvSpPr>
          <p:cNvPr id="3" name="İçerik Yer Tutucusu 2"/>
          <p:cNvSpPr>
            <a:spLocks noGrp="1"/>
          </p:cNvSpPr>
          <p:nvPr>
            <p:ph idx="1"/>
          </p:nvPr>
        </p:nvSpPr>
        <p:spPr/>
        <p:txBody>
          <a:bodyPr>
            <a:normAutofit fontScale="70000" lnSpcReduction="20000"/>
          </a:bodyPr>
          <a:lstStyle/>
          <a:p>
            <a:pPr marL="82296" indent="0">
              <a:buNone/>
            </a:pPr>
            <a:r>
              <a:rPr lang="tr-TR" b="1" dirty="0"/>
              <a:t>Asal Sayılar</a:t>
            </a:r>
            <a:endParaRPr lang="tr-TR" dirty="0"/>
          </a:p>
          <a:p>
            <a:pPr algn="just"/>
            <a:r>
              <a:rPr lang="tr-TR" dirty="0"/>
              <a:t>Herhangi pozitif bir tam sayı, sadece 1’e ve kendisine bölünebiliyorsa, asal sayı olarak adlandırılır. Asal olmayan sayılar bileşik sayılardır. Bunun sonucu olarak 1’den büyük tüm sayılar asal veya bileşiktir. En büyük ortak böleni 1 olan iki sayı ise </a:t>
            </a:r>
            <a:r>
              <a:rPr lang="tr-TR" i="1" dirty="0"/>
              <a:t>aralarında asal</a:t>
            </a:r>
            <a:r>
              <a:rPr lang="tr-TR" dirty="0"/>
              <a:t> sayılar olarak adlandırılır.</a:t>
            </a:r>
          </a:p>
          <a:p>
            <a:pPr algn="just"/>
            <a:r>
              <a:rPr lang="tr-TR" dirty="0"/>
              <a:t>Asal sayıların çarpılması ile tüm pozitif tam sayıları oluşturmak mümkündür. Herhangi bir asal olmayan pozitif </a:t>
            </a:r>
            <a:r>
              <a:rPr lang="tr-TR" i="1" dirty="0"/>
              <a:t>n</a:t>
            </a:r>
            <a:r>
              <a:rPr lang="tr-TR" dirty="0"/>
              <a:t> tam sayısı, asal sayıların çarpımı şeklinde ifade </a:t>
            </a:r>
            <a:r>
              <a:rPr lang="tr-TR" dirty="0" smtClean="0"/>
              <a:t>edilebilir.</a:t>
            </a:r>
            <a:endParaRPr lang="tr-TR" dirty="0"/>
          </a:p>
          <a:p>
            <a:r>
              <a:rPr lang="tr-TR" i="1" dirty="0"/>
              <a:t>n = p</a:t>
            </a:r>
            <a:r>
              <a:rPr lang="tr-TR" baseline="-25000" dirty="0"/>
              <a:t>1*</a:t>
            </a:r>
            <a:r>
              <a:rPr lang="tr-TR" i="1" dirty="0"/>
              <a:t>p</a:t>
            </a:r>
            <a:r>
              <a:rPr lang="tr-TR" baseline="-25000" dirty="0"/>
              <a:t>2*</a:t>
            </a:r>
            <a:r>
              <a:rPr lang="tr-TR" dirty="0"/>
              <a:t>...</a:t>
            </a:r>
            <a:r>
              <a:rPr lang="tr-TR" baseline="-25000" dirty="0"/>
              <a:t>*</a:t>
            </a:r>
            <a:r>
              <a:rPr lang="tr-TR" i="1" dirty="0" err="1"/>
              <a:t>p</a:t>
            </a:r>
            <a:r>
              <a:rPr lang="tr-TR" i="1" baseline="-25000" dirty="0" err="1"/>
              <a:t>m</a:t>
            </a:r>
            <a:r>
              <a:rPr lang="tr-TR" i="1" dirty="0"/>
              <a:t> </a:t>
            </a:r>
            <a:r>
              <a:rPr lang="tr-TR" dirty="0"/>
              <a:t>					</a:t>
            </a:r>
          </a:p>
          <a:p>
            <a:r>
              <a:rPr lang="tr-TR" dirty="0"/>
              <a:t>12=2*2*3   </a:t>
            </a:r>
            <a:r>
              <a:rPr lang="tr-TR" dirty="0" smtClean="0"/>
              <a:t>11011=7*11*11*13</a:t>
            </a:r>
          </a:p>
          <a:p>
            <a:endParaRPr lang="tr-TR" dirty="0"/>
          </a:p>
          <a:p>
            <a:r>
              <a:rPr lang="tr-TR" b="1" dirty="0"/>
              <a:t>Böyle bir çarpanlara ayırma her zaman mümkündür</a:t>
            </a:r>
            <a:r>
              <a:rPr lang="tr-TR" b="1" dirty="0" smtClean="0"/>
              <a:t>.</a:t>
            </a:r>
          </a:p>
          <a:p>
            <a:r>
              <a:rPr lang="tr-TR" b="1" dirty="0"/>
              <a:t>Her bir pozitif tamsayı aşağıdaki formda yazılabilir.</a:t>
            </a:r>
          </a:p>
        </p:txBody>
      </p:sp>
      <p:sp>
        <p:nvSpPr>
          <p:cNvPr id="4" name="Slayt Numarası Yer Tutucusu 3"/>
          <p:cNvSpPr>
            <a:spLocks noGrp="1"/>
          </p:cNvSpPr>
          <p:nvPr>
            <p:ph type="sldNum" sz="quarter" idx="12"/>
          </p:nvPr>
        </p:nvSpPr>
        <p:spPr/>
        <p:txBody>
          <a:bodyPr/>
          <a:lstStyle/>
          <a:p>
            <a:fld id="{F302176B-0E47-46AC-8F43-DAB4B8A37D06}" type="slidenum">
              <a:rPr lang="tr-TR" smtClean="0"/>
              <a:t>13</a:t>
            </a:fld>
            <a:endParaRPr lang="tr-T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 name="Nesne 5"/>
          <p:cNvGraphicFramePr>
            <a:graphicFrameLocks noChangeAspect="1"/>
          </p:cNvGraphicFramePr>
          <p:nvPr>
            <p:extLst>
              <p:ext uri="{D42A27DB-BD31-4B8C-83A1-F6EECF244321}">
                <p14:modId xmlns:p14="http://schemas.microsoft.com/office/powerpoint/2010/main" val="4151054655"/>
              </p:ext>
            </p:extLst>
          </p:nvPr>
        </p:nvGraphicFramePr>
        <p:xfrm>
          <a:off x="3347864" y="5877272"/>
          <a:ext cx="2990132" cy="792088"/>
        </p:xfrm>
        <a:graphic>
          <a:graphicData uri="http://schemas.openxmlformats.org/presentationml/2006/ole">
            <mc:AlternateContent xmlns:mc="http://schemas.openxmlformats.org/markup-compatibility/2006">
              <mc:Choice xmlns:v="urn:schemas-microsoft-com:vml" Requires="v">
                <p:oleObj spid="_x0000_s3127" name="Denklem" r:id="rId3" imgW="1435100" imgH="381000" progId="Equation.3">
                  <p:embed/>
                </p:oleObj>
              </mc:Choice>
              <mc:Fallback>
                <p:oleObj name="Denklem" r:id="rId3" imgW="1435100" imgH="381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5877272"/>
                        <a:ext cx="2990132" cy="792088"/>
                      </a:xfrm>
                      <a:prstGeom prst="rect">
                        <a:avLst/>
                      </a:prstGeom>
                      <a:noFill/>
                    </p:spPr>
                  </p:pic>
                </p:oleObj>
              </mc:Fallback>
            </mc:AlternateContent>
          </a:graphicData>
        </a:graphic>
      </p:graphicFrame>
    </p:spTree>
    <p:extLst>
      <p:ext uri="{BB962C8B-B14F-4D97-AF65-F5344CB8AC3E}">
        <p14:creationId xmlns:p14="http://schemas.microsoft.com/office/powerpoint/2010/main" val="2275677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Kriptolojinin Matematiksel Temelleri-Asal Sayılar</a:t>
            </a:r>
            <a:endParaRPr lang="tr-TR" dirty="0"/>
          </a:p>
        </p:txBody>
      </p:sp>
      <p:sp>
        <p:nvSpPr>
          <p:cNvPr id="3" name="İçerik Yer Tutucusu 2"/>
          <p:cNvSpPr>
            <a:spLocks noGrp="1"/>
          </p:cNvSpPr>
          <p:nvPr>
            <p:ph idx="1"/>
          </p:nvPr>
        </p:nvSpPr>
        <p:spPr/>
        <p:txBody>
          <a:bodyPr>
            <a:normAutofit fontScale="85000" lnSpcReduction="20000"/>
          </a:bodyPr>
          <a:lstStyle/>
          <a:p>
            <a:pPr algn="just"/>
            <a:r>
              <a:rPr lang="tr-TR" dirty="0"/>
              <a:t>Sağ taraf sonsuz sayıdaki asal sayıların çarpımından oluşur. Fakat herhangi bir </a:t>
            </a:r>
            <a:r>
              <a:rPr lang="tr-TR" i="1" dirty="0"/>
              <a:t>n</a:t>
            </a:r>
            <a:r>
              <a:rPr lang="tr-TR" dirty="0"/>
              <a:t> için, bazı üsler 0 olduğundan çarpanlar 1 olacaktır. Bu nedenle, bu işlem sonlu bir işlemdir. </a:t>
            </a:r>
            <a:endParaRPr lang="tr-TR" dirty="0" smtClean="0"/>
          </a:p>
          <a:p>
            <a:pPr algn="just"/>
            <a:endParaRPr lang="tr-TR" dirty="0"/>
          </a:p>
          <a:p>
            <a:pPr algn="just"/>
            <a:r>
              <a:rPr lang="tr-TR" dirty="0" smtClean="0"/>
              <a:t>Burada                  dizisi</a:t>
            </a:r>
            <a:r>
              <a:rPr lang="tr-TR" dirty="0"/>
              <a:t>, pozitif tamsayılar için sayı sistemi olarak düşünülebilir. Örneğin, bu sayı sisteminde, 12’nin asal-üs gösterimi (2,1,0,...), 18’inki ise (1,2,0,...) şeklindedir. </a:t>
            </a:r>
            <a:endParaRPr lang="tr-TR" dirty="0" smtClean="0"/>
          </a:p>
          <a:p>
            <a:pPr algn="just"/>
            <a:endParaRPr lang="tr-TR" dirty="0" smtClean="0"/>
          </a:p>
          <a:p>
            <a:pPr algn="just"/>
            <a:r>
              <a:rPr lang="tr-TR" dirty="0" smtClean="0"/>
              <a:t>İki </a:t>
            </a:r>
            <a:r>
              <a:rPr lang="tr-TR" dirty="0"/>
              <a:t>sayıyı çarpmak için bu iki sayının asal-üs gösterimi </a:t>
            </a:r>
            <a:r>
              <a:rPr lang="tr-TR" dirty="0" smtClean="0"/>
              <a:t>toplanır (12*18=216-&gt;(3,3,0,…)).</a:t>
            </a:r>
            <a:endParaRPr lang="tr-TR" dirty="0"/>
          </a:p>
          <a:p>
            <a:pPr marL="82296" indent="0">
              <a:buNone/>
            </a:pPr>
            <a:r>
              <a:rPr lang="tr-TR" dirty="0" smtClean="0"/>
              <a:t>                  </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14</a:t>
            </a:fld>
            <a:endParaRPr lang="tr-T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 name="Nesne 5"/>
          <p:cNvGraphicFramePr>
            <a:graphicFrameLocks noChangeAspect="1"/>
          </p:cNvGraphicFramePr>
          <p:nvPr>
            <p:extLst>
              <p:ext uri="{D42A27DB-BD31-4B8C-83A1-F6EECF244321}">
                <p14:modId xmlns:p14="http://schemas.microsoft.com/office/powerpoint/2010/main" val="2661662341"/>
              </p:ext>
            </p:extLst>
          </p:nvPr>
        </p:nvGraphicFramePr>
        <p:xfrm>
          <a:off x="3275856" y="3140968"/>
          <a:ext cx="1656184" cy="451687"/>
        </p:xfrm>
        <a:graphic>
          <a:graphicData uri="http://schemas.openxmlformats.org/presentationml/2006/ole">
            <mc:AlternateContent xmlns:mc="http://schemas.openxmlformats.org/markup-compatibility/2006">
              <mc:Choice xmlns:v="urn:schemas-microsoft-com:vml" Requires="v">
                <p:oleObj spid="_x0000_s4203" name="Denklem" r:id="rId3" imgW="838200" imgH="228600" progId="Equation.3">
                  <p:embed/>
                </p:oleObj>
              </mc:Choice>
              <mc:Fallback>
                <p:oleObj name="Denklem" r:id="rId3" imgW="838200" imgH="228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3140968"/>
                        <a:ext cx="1656184" cy="451687"/>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 name="Nesne 7"/>
          <p:cNvGraphicFramePr>
            <a:graphicFrameLocks noChangeAspect="1"/>
          </p:cNvGraphicFramePr>
          <p:nvPr>
            <p:extLst>
              <p:ext uri="{D42A27DB-BD31-4B8C-83A1-F6EECF244321}">
                <p14:modId xmlns:p14="http://schemas.microsoft.com/office/powerpoint/2010/main" val="4115296648"/>
              </p:ext>
            </p:extLst>
          </p:nvPr>
        </p:nvGraphicFramePr>
        <p:xfrm>
          <a:off x="1547664" y="5949280"/>
          <a:ext cx="7134553" cy="508159"/>
        </p:xfrm>
        <a:graphic>
          <a:graphicData uri="http://schemas.openxmlformats.org/presentationml/2006/ole">
            <mc:AlternateContent xmlns:mc="http://schemas.openxmlformats.org/markup-compatibility/2006">
              <mc:Choice xmlns:v="urn:schemas-microsoft-com:vml" Requires="v">
                <p:oleObj spid="_x0000_s4204" name="Denklem" r:id="rId5" imgW="3340100" imgH="241300" progId="Equation.3">
                  <p:embed/>
                </p:oleObj>
              </mc:Choice>
              <mc:Fallback>
                <p:oleObj name="Denklem" r:id="rId5" imgW="33401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5949280"/>
                        <a:ext cx="7134553" cy="508159"/>
                      </a:xfrm>
                      <a:prstGeom prst="rect">
                        <a:avLst/>
                      </a:prstGeom>
                      <a:noFill/>
                    </p:spPr>
                  </p:pic>
                </p:oleObj>
              </mc:Fallback>
            </mc:AlternateContent>
          </a:graphicData>
        </a:graphic>
      </p:graphicFrame>
    </p:spTree>
    <p:extLst>
      <p:ext uri="{BB962C8B-B14F-4D97-AF65-F5344CB8AC3E}">
        <p14:creationId xmlns:p14="http://schemas.microsoft.com/office/powerpoint/2010/main" val="1980332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Kriptolojinin Matematiksel Temelleri-Asal Sayılar</a:t>
            </a:r>
            <a:endParaRPr lang="tr-TR" dirty="0"/>
          </a:p>
        </p:txBody>
      </p:sp>
      <p:sp>
        <p:nvSpPr>
          <p:cNvPr id="3" name="İçerik Yer Tutucusu 2"/>
          <p:cNvSpPr>
            <a:spLocks noGrp="1"/>
          </p:cNvSpPr>
          <p:nvPr>
            <p:ph idx="1"/>
          </p:nvPr>
        </p:nvSpPr>
        <p:spPr>
          <a:xfrm>
            <a:off x="1435608" y="1447800"/>
            <a:ext cx="7498080" cy="3925416"/>
          </a:xfrm>
        </p:spPr>
        <p:txBody>
          <a:bodyPr>
            <a:normAutofit fontScale="77500" lnSpcReduction="20000"/>
          </a:bodyPr>
          <a:lstStyle/>
          <a:p>
            <a:pPr algn="just"/>
            <a:r>
              <a:rPr lang="tr-TR" dirty="0"/>
              <a:t>Asal-üs gösterimiyle, sayıların </a:t>
            </a:r>
            <a:r>
              <a:rPr lang="tr-TR" i="1" dirty="0" err="1"/>
              <a:t>gcd</a:t>
            </a:r>
            <a:r>
              <a:rPr lang="tr-TR" dirty="0"/>
              <a:t> </a:t>
            </a:r>
            <a:r>
              <a:rPr lang="tr-TR" dirty="0" smtClean="0"/>
              <a:t>(</a:t>
            </a:r>
            <a:r>
              <a:rPr lang="tr-TR" dirty="0" err="1" smtClean="0"/>
              <a:t>greatest</a:t>
            </a:r>
            <a:r>
              <a:rPr lang="tr-TR" dirty="0" smtClean="0"/>
              <a:t> </a:t>
            </a:r>
            <a:r>
              <a:rPr lang="tr-TR" dirty="0" err="1" smtClean="0"/>
              <a:t>common</a:t>
            </a:r>
            <a:r>
              <a:rPr lang="tr-TR" dirty="0" smtClean="0"/>
              <a:t> </a:t>
            </a:r>
            <a:r>
              <a:rPr lang="tr-TR" dirty="0" err="1" smtClean="0"/>
              <a:t>divisor</a:t>
            </a:r>
            <a:r>
              <a:rPr lang="tr-TR" dirty="0" smtClean="0"/>
              <a:t>-ortak </a:t>
            </a:r>
            <a:r>
              <a:rPr lang="tr-TR" dirty="0"/>
              <a:t>bölenlerin en </a:t>
            </a:r>
            <a:r>
              <a:rPr lang="tr-TR" dirty="0" smtClean="0"/>
              <a:t>büyüğü) </a:t>
            </a:r>
            <a:r>
              <a:rPr lang="tr-TR" dirty="0"/>
              <a:t>ve </a:t>
            </a:r>
            <a:r>
              <a:rPr lang="tr-TR" i="1" dirty="0" err="1"/>
              <a:t>lcm</a:t>
            </a:r>
            <a:r>
              <a:rPr lang="tr-TR" dirty="0"/>
              <a:t> </a:t>
            </a:r>
            <a:r>
              <a:rPr lang="tr-TR" dirty="0" smtClean="0"/>
              <a:t>(</a:t>
            </a:r>
            <a:r>
              <a:rPr lang="tr-TR" dirty="0" err="1" smtClean="0"/>
              <a:t>least</a:t>
            </a:r>
            <a:r>
              <a:rPr lang="tr-TR" dirty="0" smtClean="0"/>
              <a:t> </a:t>
            </a:r>
            <a:r>
              <a:rPr lang="tr-TR" dirty="0" err="1" smtClean="0"/>
              <a:t>common</a:t>
            </a:r>
            <a:r>
              <a:rPr lang="tr-TR" dirty="0" smtClean="0"/>
              <a:t> </a:t>
            </a:r>
            <a:r>
              <a:rPr lang="tr-TR" dirty="0" err="1" smtClean="0"/>
              <a:t>multiple</a:t>
            </a:r>
            <a:r>
              <a:rPr lang="tr-TR" dirty="0" smtClean="0"/>
              <a:t>-ortak </a:t>
            </a:r>
            <a:r>
              <a:rPr lang="tr-TR" dirty="0"/>
              <a:t>katların en küçüğü) ilişkisi de elde edilebilir.</a:t>
            </a:r>
          </a:p>
          <a:p>
            <a:endParaRPr lang="tr-TR" dirty="0" smtClean="0"/>
          </a:p>
          <a:p>
            <a:endParaRPr lang="tr-TR" dirty="0"/>
          </a:p>
          <a:p>
            <a:endParaRPr lang="tr-TR" dirty="0" smtClean="0"/>
          </a:p>
          <a:p>
            <a:r>
              <a:rPr lang="tr-TR" dirty="0" smtClean="0"/>
              <a:t>Örneğin</a:t>
            </a:r>
            <a:r>
              <a:rPr lang="tr-TR" dirty="0"/>
              <a:t>,  ve  olduğundan, bu sayıların en büyük ortak böleni, ortak üslerin maksimumu ile, ortak katlarının en küçüğü ise ortak üslerin minimumu ile elde edilebilir.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15</a:t>
            </a:fld>
            <a:endParaRPr lang="tr-T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 name="Nesne 5"/>
          <p:cNvGraphicFramePr>
            <a:graphicFrameLocks noChangeAspect="1"/>
          </p:cNvGraphicFramePr>
          <p:nvPr>
            <p:extLst>
              <p:ext uri="{D42A27DB-BD31-4B8C-83A1-F6EECF244321}">
                <p14:modId xmlns:p14="http://schemas.microsoft.com/office/powerpoint/2010/main" val="1032844514"/>
              </p:ext>
            </p:extLst>
          </p:nvPr>
        </p:nvGraphicFramePr>
        <p:xfrm>
          <a:off x="2339752" y="2636912"/>
          <a:ext cx="5705914" cy="504056"/>
        </p:xfrm>
        <a:graphic>
          <a:graphicData uri="http://schemas.openxmlformats.org/presentationml/2006/ole">
            <mc:AlternateContent xmlns:mc="http://schemas.openxmlformats.org/markup-compatibility/2006">
              <mc:Choice xmlns:v="urn:schemas-microsoft-com:vml" Requires="v">
                <p:oleObj spid="_x0000_s5326" name="Denklem" r:id="rId3" imgW="2692400" imgH="241300" progId="Equation.3">
                  <p:embed/>
                </p:oleObj>
              </mc:Choice>
              <mc:Fallback>
                <p:oleObj name="Denklem" r:id="rId3" imgW="26924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636912"/>
                        <a:ext cx="5705914" cy="504056"/>
                      </a:xfrm>
                      <a:prstGeom prst="rect">
                        <a:avLst/>
                      </a:prstGeom>
                      <a:noFill/>
                    </p:spPr>
                  </p:pic>
                </p:oleObj>
              </mc:Fallback>
            </mc:AlternateContent>
          </a:graphicData>
        </a:graphic>
      </p:graphicFrame>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 name="Nesne 7"/>
          <p:cNvGraphicFramePr>
            <a:graphicFrameLocks noChangeAspect="1"/>
          </p:cNvGraphicFramePr>
          <p:nvPr>
            <p:extLst>
              <p:ext uri="{D42A27DB-BD31-4B8C-83A1-F6EECF244321}">
                <p14:modId xmlns:p14="http://schemas.microsoft.com/office/powerpoint/2010/main" val="3441773922"/>
              </p:ext>
            </p:extLst>
          </p:nvPr>
        </p:nvGraphicFramePr>
        <p:xfrm>
          <a:off x="2339752" y="2996952"/>
          <a:ext cx="5786563" cy="504056"/>
        </p:xfrm>
        <a:graphic>
          <a:graphicData uri="http://schemas.openxmlformats.org/presentationml/2006/ole">
            <mc:AlternateContent xmlns:mc="http://schemas.openxmlformats.org/markup-compatibility/2006">
              <mc:Choice xmlns:v="urn:schemas-microsoft-com:vml" Requires="v">
                <p:oleObj spid="_x0000_s5327" name="Denklem" r:id="rId5" imgW="2730500" imgH="241300" progId="Equation.3">
                  <p:embed/>
                </p:oleObj>
              </mc:Choice>
              <mc:Fallback>
                <p:oleObj name="Denklem" r:id="rId5" imgW="2730500" imgH="241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2996952"/>
                        <a:ext cx="5786563" cy="504056"/>
                      </a:xfrm>
                      <a:prstGeom prst="rect">
                        <a:avLst/>
                      </a:prstGeom>
                      <a:noFill/>
                    </p:spPr>
                  </p:pic>
                </p:oleObj>
              </mc:Fallback>
            </mc:AlternateContent>
          </a:graphicData>
        </a:graphic>
      </p:graphicFrame>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 name="Nesne 9"/>
          <p:cNvGraphicFramePr>
            <a:graphicFrameLocks noChangeAspect="1"/>
          </p:cNvGraphicFramePr>
          <p:nvPr>
            <p:extLst>
              <p:ext uri="{D42A27DB-BD31-4B8C-83A1-F6EECF244321}">
                <p14:modId xmlns:p14="http://schemas.microsoft.com/office/powerpoint/2010/main" val="3385316575"/>
              </p:ext>
            </p:extLst>
          </p:nvPr>
        </p:nvGraphicFramePr>
        <p:xfrm>
          <a:off x="2915816" y="5301208"/>
          <a:ext cx="4266474" cy="432048"/>
        </p:xfrm>
        <a:graphic>
          <a:graphicData uri="http://schemas.openxmlformats.org/presentationml/2006/ole">
            <mc:AlternateContent xmlns:mc="http://schemas.openxmlformats.org/markup-compatibility/2006">
              <mc:Choice xmlns:v="urn:schemas-microsoft-com:vml" Requires="v">
                <p:oleObj spid="_x0000_s5328" name="Denklem" r:id="rId7" imgW="2260600" imgH="228600" progId="Equation.3">
                  <p:embed/>
                </p:oleObj>
              </mc:Choice>
              <mc:Fallback>
                <p:oleObj name="Denklem" r:id="rId7" imgW="22606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5301208"/>
                        <a:ext cx="4266474" cy="432048"/>
                      </a:xfrm>
                      <a:prstGeom prst="rect">
                        <a:avLst/>
                      </a:prstGeom>
                      <a:noFill/>
                    </p:spPr>
                  </p:pic>
                </p:oleObj>
              </mc:Fallback>
            </mc:AlternateContent>
          </a:graphicData>
        </a:graphic>
      </p:graphicFrame>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2" name="Nesne 11"/>
          <p:cNvGraphicFramePr>
            <a:graphicFrameLocks noChangeAspect="1"/>
          </p:cNvGraphicFramePr>
          <p:nvPr>
            <p:extLst>
              <p:ext uri="{D42A27DB-BD31-4B8C-83A1-F6EECF244321}">
                <p14:modId xmlns:p14="http://schemas.microsoft.com/office/powerpoint/2010/main" val="664725587"/>
              </p:ext>
            </p:extLst>
          </p:nvPr>
        </p:nvGraphicFramePr>
        <p:xfrm>
          <a:off x="2699792" y="5877272"/>
          <a:ext cx="4752528" cy="432048"/>
        </p:xfrm>
        <a:graphic>
          <a:graphicData uri="http://schemas.openxmlformats.org/presentationml/2006/ole">
            <mc:AlternateContent xmlns:mc="http://schemas.openxmlformats.org/markup-compatibility/2006">
              <mc:Choice xmlns:v="urn:schemas-microsoft-com:vml" Requires="v">
                <p:oleObj spid="_x0000_s5329" name="Denklem" r:id="rId9" imgW="2514600" imgH="228600" progId="Equation.3">
                  <p:embed/>
                </p:oleObj>
              </mc:Choice>
              <mc:Fallback>
                <p:oleObj name="Denklem" r:id="rId9" imgW="25146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9792" y="5877272"/>
                        <a:ext cx="4752528" cy="432048"/>
                      </a:xfrm>
                      <a:prstGeom prst="rect">
                        <a:avLst/>
                      </a:prstGeom>
                      <a:noFill/>
                    </p:spPr>
                  </p:pic>
                </p:oleObj>
              </mc:Fallback>
            </mc:AlternateContent>
          </a:graphicData>
        </a:graphic>
      </p:graphicFrame>
    </p:spTree>
    <p:extLst>
      <p:ext uri="{BB962C8B-B14F-4D97-AF65-F5344CB8AC3E}">
        <p14:creationId xmlns:p14="http://schemas.microsoft.com/office/powerpoint/2010/main" val="308932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Kriptolojinin Matematiksel Temelleri-Asal Sayılar</a:t>
            </a:r>
            <a:endParaRPr lang="tr-TR" dirty="0"/>
          </a:p>
        </p:txBody>
      </p:sp>
      <p:sp>
        <p:nvSpPr>
          <p:cNvPr id="3" name="İçerik Yer Tutucusu 2"/>
          <p:cNvSpPr>
            <a:spLocks noGrp="1"/>
          </p:cNvSpPr>
          <p:nvPr>
            <p:ph idx="1"/>
          </p:nvPr>
        </p:nvSpPr>
        <p:spPr>
          <a:xfrm>
            <a:off x="1435608" y="1447800"/>
            <a:ext cx="7498080" cy="5410200"/>
          </a:xfrm>
        </p:spPr>
        <p:txBody>
          <a:bodyPr>
            <a:normAutofit fontScale="85000" lnSpcReduction="20000"/>
          </a:bodyPr>
          <a:lstStyle/>
          <a:p>
            <a:pPr algn="just"/>
            <a:r>
              <a:rPr lang="tr-TR" i="1" dirty="0"/>
              <a:t>p</a:t>
            </a:r>
            <a:r>
              <a:rPr lang="tr-TR" dirty="0"/>
              <a:t> asal sayısı, </a:t>
            </a:r>
            <a:r>
              <a:rPr lang="tr-TR" i="1" dirty="0" err="1"/>
              <a:t>m</a:t>
            </a:r>
            <a:r>
              <a:rPr lang="tr-TR" dirty="0" err="1">
                <a:sym typeface="Symbol"/>
              </a:rPr>
              <a:t></a:t>
            </a:r>
            <a:r>
              <a:rPr lang="tr-TR" i="1" dirty="0" err="1"/>
              <a:t>n</a:t>
            </a:r>
            <a:r>
              <a:rPr lang="tr-TR" dirty="0"/>
              <a:t> çarpımını tam olarak bölüyorsa, </a:t>
            </a:r>
            <a:r>
              <a:rPr lang="tr-TR" i="1" dirty="0"/>
              <a:t>p</a:t>
            </a:r>
            <a:r>
              <a:rPr lang="tr-TR" dirty="0"/>
              <a:t>, </a:t>
            </a:r>
            <a:r>
              <a:rPr lang="tr-TR" i="1" dirty="0"/>
              <a:t>m</a:t>
            </a:r>
            <a:r>
              <a:rPr lang="tr-TR" dirty="0"/>
              <a:t>’yi, </a:t>
            </a:r>
            <a:r>
              <a:rPr lang="tr-TR" i="1" dirty="0"/>
              <a:t>n</a:t>
            </a:r>
            <a:r>
              <a:rPr lang="tr-TR" dirty="0"/>
              <a:t>’yi yada her ikisini tam olarak böler. Fakat bileşik sayılar bu özelliğe sahip değildir. </a:t>
            </a:r>
            <a:endParaRPr lang="tr-TR" dirty="0" smtClean="0"/>
          </a:p>
          <a:p>
            <a:pPr algn="just"/>
            <a:endParaRPr lang="tr-TR" dirty="0"/>
          </a:p>
          <a:p>
            <a:pPr algn="just"/>
            <a:r>
              <a:rPr lang="tr-TR" dirty="0" smtClean="0"/>
              <a:t>Örneğin</a:t>
            </a:r>
            <a:r>
              <a:rPr lang="tr-TR" dirty="0"/>
              <a:t>; 4, 60=6.10‘u </a:t>
            </a:r>
            <a:r>
              <a:rPr lang="tr-TR" dirty="0" err="1"/>
              <a:t>kalansız</a:t>
            </a:r>
            <a:r>
              <a:rPr lang="tr-TR" dirty="0"/>
              <a:t> böler. Fakat 6 yada 10’u tam olarak bölmez. Bunun nedeni 60’ın çarpanlarına ayrılmasında 60=(2</a:t>
            </a:r>
            <a:r>
              <a:rPr lang="tr-TR" dirty="0">
                <a:sym typeface="Symbol"/>
              </a:rPr>
              <a:t></a:t>
            </a:r>
            <a:r>
              <a:rPr lang="tr-TR" dirty="0"/>
              <a:t>3)(2</a:t>
            </a:r>
            <a:r>
              <a:rPr lang="tr-TR" dirty="0">
                <a:sym typeface="Symbol"/>
              </a:rPr>
              <a:t></a:t>
            </a:r>
            <a:r>
              <a:rPr lang="tr-TR" dirty="0"/>
              <a:t>5) eşitliğinin mevcut olmasıdır. Burada 4‘ün iki asal çarpanı, 4=2.2, iki parçaya bölünmüştür. Asal sayı bu şekilde parçalanamayacağı için, orijinal çarpanlardan birini mutlaka </a:t>
            </a:r>
            <a:r>
              <a:rPr lang="tr-TR" dirty="0" smtClean="0"/>
              <a:t>bölmelidir.</a:t>
            </a:r>
          </a:p>
          <a:p>
            <a:pPr algn="just"/>
            <a:endParaRPr lang="tr-TR" dirty="0" smtClean="0"/>
          </a:p>
          <a:p>
            <a:pPr algn="just"/>
            <a:r>
              <a:rPr lang="tr-TR" dirty="0"/>
              <a:t>G</a:t>
            </a:r>
            <a:r>
              <a:rPr lang="tr-TR" dirty="0" smtClean="0"/>
              <a:t>enel </a:t>
            </a:r>
            <a:r>
              <a:rPr lang="tr-TR" dirty="0"/>
              <a:t>anahtar </a:t>
            </a:r>
            <a:r>
              <a:rPr lang="tr-TR" dirty="0" err="1"/>
              <a:t>kriptosistemlerde</a:t>
            </a:r>
            <a:r>
              <a:rPr lang="tr-TR" dirty="0"/>
              <a:t> asal sayılara dayalı çarpanlara ayırma problemine ayrıca </a:t>
            </a:r>
            <a:r>
              <a:rPr lang="tr-TR" dirty="0" smtClean="0"/>
              <a:t>değinilecektir.</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16</a:t>
            </a:fld>
            <a:endParaRPr lang="tr-TR"/>
          </a:p>
        </p:txBody>
      </p:sp>
    </p:spTree>
    <p:extLst>
      <p:ext uri="{BB962C8B-B14F-4D97-AF65-F5344CB8AC3E}">
        <p14:creationId xmlns:p14="http://schemas.microsoft.com/office/powerpoint/2010/main" val="4276733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Kriptolojinin Matematiksel </a:t>
            </a:r>
            <a:r>
              <a:rPr lang="tr-TR" b="1" dirty="0" smtClean="0">
                <a:effectLst/>
              </a:rPr>
              <a:t>Temelleri-MOD </a:t>
            </a:r>
            <a:r>
              <a:rPr lang="tr-TR" b="1" dirty="0">
                <a:effectLst/>
              </a:rPr>
              <a:t>İşlemi</a:t>
            </a:r>
            <a:endParaRPr lang="tr-TR" b="1"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17</a:t>
            </a:fld>
            <a:endParaRPr lang="tr-TR"/>
          </a:p>
        </p:txBody>
      </p:sp>
      <p:pic>
        <p:nvPicPr>
          <p:cNvPr id="614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844824"/>
            <a:ext cx="720314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990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Kriptolojinin Matematiksel Temelleri-MOD İşlemi</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18</a:t>
            </a:fld>
            <a:endParaRPr lang="tr-TR"/>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772816"/>
            <a:ext cx="761900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100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Kriptolojinin Matematiksel Temelleri-MOD İşlemi</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19</a:t>
            </a:fld>
            <a:endParaRPr lang="tr-TR"/>
          </a:p>
        </p:txBody>
      </p:sp>
      <p:pic>
        <p:nvPicPr>
          <p:cNvPr id="81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844824"/>
            <a:ext cx="7522788"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52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Kriptoloji-</a:t>
            </a:r>
            <a:r>
              <a:rPr lang="tr-TR" dirty="0" err="1" smtClean="0"/>
              <a:t>Kriptografi</a:t>
            </a:r>
            <a:r>
              <a:rPr lang="tr-TR" dirty="0" smtClean="0"/>
              <a:t>-</a:t>
            </a:r>
            <a:r>
              <a:rPr lang="tr-TR" dirty="0" err="1" smtClean="0"/>
              <a:t>Kriptoanaliz</a:t>
            </a:r>
            <a:endParaRPr lang="tr-TR" dirty="0"/>
          </a:p>
        </p:txBody>
      </p:sp>
      <p:sp>
        <p:nvSpPr>
          <p:cNvPr id="3" name="İçerik Yer Tutucusu 2"/>
          <p:cNvSpPr>
            <a:spLocks noGrp="1"/>
          </p:cNvSpPr>
          <p:nvPr>
            <p:ph idx="1"/>
          </p:nvPr>
        </p:nvSpPr>
        <p:spPr>
          <a:xfrm>
            <a:off x="1435608" y="1447800"/>
            <a:ext cx="7498080" cy="5293568"/>
          </a:xfrm>
        </p:spPr>
        <p:txBody>
          <a:bodyPr>
            <a:normAutofit fontScale="85000" lnSpcReduction="20000"/>
          </a:bodyPr>
          <a:lstStyle/>
          <a:p>
            <a:pPr algn="just"/>
            <a:r>
              <a:rPr lang="tr-TR" dirty="0"/>
              <a:t>Bilginin değiştirilerek korunması ile uğraşan bilim, </a:t>
            </a:r>
            <a:r>
              <a:rPr lang="tr-TR" b="1" dirty="0"/>
              <a:t>kriptoloji </a:t>
            </a:r>
            <a:r>
              <a:rPr lang="tr-TR" dirty="0"/>
              <a:t>(</a:t>
            </a:r>
            <a:r>
              <a:rPr lang="tr-TR" dirty="0" err="1"/>
              <a:t>kryptos</a:t>
            </a:r>
            <a:r>
              <a:rPr lang="tr-TR" dirty="0"/>
              <a:t>-gizli, logos-bilim) olarak adlandırılır. </a:t>
            </a:r>
            <a:endParaRPr lang="tr-TR" dirty="0" smtClean="0"/>
          </a:p>
          <a:p>
            <a:pPr algn="just"/>
            <a:r>
              <a:rPr lang="tr-TR" dirty="0" smtClean="0"/>
              <a:t>Kriptoloji</a:t>
            </a:r>
            <a:r>
              <a:rPr lang="tr-TR" dirty="0"/>
              <a:t>, </a:t>
            </a:r>
            <a:r>
              <a:rPr lang="tr-TR" i="1" dirty="0" err="1"/>
              <a:t>kriptografi</a:t>
            </a:r>
            <a:r>
              <a:rPr lang="tr-TR" dirty="0"/>
              <a:t> ve </a:t>
            </a:r>
            <a:r>
              <a:rPr lang="tr-TR" i="1" dirty="0" err="1"/>
              <a:t>kriptoanaliz</a:t>
            </a:r>
            <a:r>
              <a:rPr lang="tr-TR" dirty="0"/>
              <a:t> olmak üzere iki kısma ayrılır. </a:t>
            </a:r>
            <a:endParaRPr lang="tr-TR" dirty="0" smtClean="0"/>
          </a:p>
          <a:p>
            <a:pPr lvl="1" algn="just"/>
            <a:r>
              <a:rPr lang="tr-TR" b="1" dirty="0" err="1" smtClean="0"/>
              <a:t>Kriptografi</a:t>
            </a:r>
            <a:r>
              <a:rPr lang="tr-TR" dirty="0" smtClean="0"/>
              <a:t> </a:t>
            </a:r>
            <a:r>
              <a:rPr lang="tr-TR" dirty="0"/>
              <a:t>bilimi, mesajların içeriğini gizleyerek bir şifreleme sisteminin oluşturulmasıyla ilgilenir. Bir </a:t>
            </a:r>
            <a:r>
              <a:rPr lang="tr-TR" dirty="0" err="1"/>
              <a:t>kriptografik</a:t>
            </a:r>
            <a:r>
              <a:rPr lang="tr-TR" dirty="0"/>
              <a:t> algoritma, şifreleme ve </a:t>
            </a:r>
            <a:r>
              <a:rPr lang="tr-TR" dirty="0" err="1"/>
              <a:t>deşifreleme</a:t>
            </a:r>
            <a:r>
              <a:rPr lang="tr-TR" dirty="0"/>
              <a:t> için kullanılan matematiksel fonksiyonlardan oluşur. Şifreleme ve </a:t>
            </a:r>
            <a:r>
              <a:rPr lang="tr-TR" dirty="0" err="1"/>
              <a:t>deşifreleme</a:t>
            </a:r>
            <a:r>
              <a:rPr lang="tr-TR" dirty="0"/>
              <a:t> işlemlerinde ayrıca, bir anahtar değeri kullanılmaktadır.  </a:t>
            </a:r>
            <a:endParaRPr lang="tr-TR" dirty="0" smtClean="0"/>
          </a:p>
          <a:p>
            <a:pPr lvl="1" algn="just"/>
            <a:r>
              <a:rPr lang="tr-TR" b="1" dirty="0" err="1" smtClean="0"/>
              <a:t>Kriptoanaliz</a:t>
            </a:r>
            <a:r>
              <a:rPr lang="tr-TR" dirty="0" smtClean="0"/>
              <a:t> </a:t>
            </a:r>
            <a:r>
              <a:rPr lang="tr-TR" dirty="0"/>
              <a:t>ise, şifreleme anahtarı bilinmeden şifreyi çözme yöntemleriyle uğraşmaktadır. </a:t>
            </a:r>
            <a:r>
              <a:rPr lang="tr-TR" dirty="0" err="1"/>
              <a:t>Kriptoanalizin</a:t>
            </a:r>
            <a:r>
              <a:rPr lang="tr-TR" dirty="0"/>
              <a:t> başarısı, mesaj yada anahtarın elde edilmesiyle değerlendirilmektedir</a:t>
            </a:r>
            <a:endParaRPr lang="tr-TR" dirty="0" smtClean="0"/>
          </a:p>
        </p:txBody>
      </p:sp>
      <p:sp>
        <p:nvSpPr>
          <p:cNvPr id="4" name="Slayt Numarası Yer Tutucusu 3"/>
          <p:cNvSpPr>
            <a:spLocks noGrp="1"/>
          </p:cNvSpPr>
          <p:nvPr>
            <p:ph type="sldNum" sz="quarter" idx="12"/>
          </p:nvPr>
        </p:nvSpPr>
        <p:spPr/>
        <p:txBody>
          <a:bodyPr/>
          <a:lstStyle/>
          <a:p>
            <a:fld id="{F302176B-0E47-46AC-8F43-DAB4B8A37D06}" type="slidenum">
              <a:rPr lang="tr-TR" smtClean="0"/>
              <a:t>2</a:t>
            </a:fld>
            <a:endParaRPr lang="tr-TR"/>
          </a:p>
        </p:txBody>
      </p:sp>
    </p:spTree>
    <p:extLst>
      <p:ext uri="{BB962C8B-B14F-4D97-AF65-F5344CB8AC3E}">
        <p14:creationId xmlns:p14="http://schemas.microsoft.com/office/powerpoint/2010/main" val="3796442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Kriptolojinin Matematiksel Temelleri-MOD İşlemi</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20</a:t>
            </a:fld>
            <a:endParaRPr lang="tr-TR"/>
          </a:p>
        </p:txBody>
      </p:sp>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700808"/>
            <a:ext cx="7632848" cy="3929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06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Kriptolojinin Matematiksel Temelleri-MOD İşlemi</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21</a:t>
            </a:fld>
            <a:endParaRPr lang="tr-TR"/>
          </a:p>
        </p:txBody>
      </p:sp>
      <p:pic>
        <p:nvPicPr>
          <p:cNvPr id="1024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556792"/>
            <a:ext cx="6192688" cy="487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87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smtClean="0"/>
              <a:t>Kriptosistemler</a:t>
            </a:r>
            <a:r>
              <a:rPr lang="tr-TR" dirty="0" smtClean="0"/>
              <a:t> için Gerekli Koşullar</a:t>
            </a:r>
            <a:endParaRPr lang="tr-TR" dirty="0"/>
          </a:p>
        </p:txBody>
      </p:sp>
      <p:sp>
        <p:nvSpPr>
          <p:cNvPr id="3" name="İçerik Yer Tutucusu 2"/>
          <p:cNvSpPr>
            <a:spLocks noGrp="1"/>
          </p:cNvSpPr>
          <p:nvPr>
            <p:ph idx="1"/>
          </p:nvPr>
        </p:nvSpPr>
        <p:spPr/>
        <p:txBody>
          <a:bodyPr>
            <a:noAutofit/>
          </a:bodyPr>
          <a:lstStyle/>
          <a:p>
            <a:pPr marL="82296" indent="0" algn="just">
              <a:spcBef>
                <a:spcPts val="0"/>
              </a:spcBef>
              <a:buNone/>
            </a:pPr>
            <a:r>
              <a:rPr lang="tr-TR" sz="2400" dirty="0"/>
              <a:t>Bilginin korunması için günümüzdeki </a:t>
            </a:r>
            <a:r>
              <a:rPr lang="tr-TR" sz="2400" dirty="0" err="1"/>
              <a:t>kriptosistemler</a:t>
            </a:r>
            <a:r>
              <a:rPr lang="tr-TR" sz="2400" dirty="0"/>
              <a:t> aşağıdaki koşulları gerektirmektedir.</a:t>
            </a:r>
          </a:p>
          <a:p>
            <a:pPr lvl="0" algn="just">
              <a:spcBef>
                <a:spcPts val="0"/>
              </a:spcBef>
            </a:pPr>
            <a:r>
              <a:rPr lang="tr-TR" sz="2400" dirty="0"/>
              <a:t>Şifreli bilgi yalnız anahtar bilindiği durumda okunabilmelidir.</a:t>
            </a:r>
          </a:p>
          <a:p>
            <a:pPr lvl="0" algn="just">
              <a:spcBef>
                <a:spcPts val="0"/>
              </a:spcBef>
            </a:pPr>
            <a:r>
              <a:rPr lang="tr-TR" sz="2400" dirty="0"/>
              <a:t>Şifreli metin parçası ve ona karşılık gelen açık metine göre kullanılan şifreleme anahtarının belirlenmesi için gerekli işlem sayısı, bütün mümkün anahtarlar sayısından daha az olmamalıdır.</a:t>
            </a:r>
          </a:p>
          <a:p>
            <a:pPr lvl="0" algn="just">
              <a:spcBef>
                <a:spcPts val="0"/>
              </a:spcBef>
            </a:pPr>
            <a:r>
              <a:rPr lang="tr-TR" sz="2400" dirty="0"/>
              <a:t>Anahtarların denenerek bulunması için gerekli işlem sayısı, kesin alt sınıra sahip olmalıdır ve bu sınır günümüzdeki bilgisayarların erişebileceği sınırın </a:t>
            </a:r>
            <a:r>
              <a:rPr lang="tr-TR" sz="2400" dirty="0" smtClean="0"/>
              <a:t>üzerinde </a:t>
            </a:r>
            <a:r>
              <a:rPr lang="tr-TR" sz="2400" dirty="0"/>
              <a:t>olmalıdır.</a:t>
            </a:r>
          </a:p>
          <a:p>
            <a:pPr lvl="0" algn="just">
              <a:spcBef>
                <a:spcPts val="0"/>
              </a:spcBef>
            </a:pPr>
            <a:r>
              <a:rPr lang="tr-TR" sz="2400" dirty="0"/>
              <a:t>Şifreleme algoritmasının bilinmesi bilgi güvenliğine etki etmemelidir</a:t>
            </a:r>
            <a:r>
              <a:rPr lang="tr-TR" sz="2400" dirty="0" smtClean="0"/>
              <a:t>.</a:t>
            </a:r>
            <a:endParaRPr lang="tr-TR" sz="2400"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a:t>
            </a:fld>
            <a:endParaRPr lang="tr-TR"/>
          </a:p>
        </p:txBody>
      </p:sp>
    </p:spTree>
    <p:extLst>
      <p:ext uri="{BB962C8B-B14F-4D97-AF65-F5344CB8AC3E}">
        <p14:creationId xmlns:p14="http://schemas.microsoft.com/office/powerpoint/2010/main" val="380353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Kriptosistemler</a:t>
            </a:r>
            <a:r>
              <a:rPr lang="tr-TR" dirty="0"/>
              <a:t> için Gerekli Koşullar</a:t>
            </a:r>
          </a:p>
        </p:txBody>
      </p:sp>
      <p:sp>
        <p:nvSpPr>
          <p:cNvPr id="3" name="İçerik Yer Tutucusu 2"/>
          <p:cNvSpPr>
            <a:spLocks noGrp="1"/>
          </p:cNvSpPr>
          <p:nvPr>
            <p:ph idx="1"/>
          </p:nvPr>
        </p:nvSpPr>
        <p:spPr>
          <a:xfrm>
            <a:off x="1435608" y="1447800"/>
            <a:ext cx="7498080" cy="5221560"/>
          </a:xfrm>
        </p:spPr>
        <p:txBody>
          <a:bodyPr>
            <a:normAutofit fontScale="77500" lnSpcReduction="20000"/>
          </a:bodyPr>
          <a:lstStyle/>
          <a:p>
            <a:pPr lvl="0" algn="just">
              <a:lnSpc>
                <a:spcPct val="120000"/>
              </a:lnSpc>
              <a:spcBef>
                <a:spcPts val="0"/>
              </a:spcBef>
            </a:pPr>
            <a:r>
              <a:rPr lang="tr-TR" sz="3100" dirty="0"/>
              <a:t>Anahtar değerindeki küçük bir değişim şifreli metinde büyük değişimlere neden olmalıdır</a:t>
            </a:r>
            <a:r>
              <a:rPr lang="tr-TR" sz="3100" dirty="0" smtClean="0"/>
              <a:t>.</a:t>
            </a:r>
          </a:p>
          <a:p>
            <a:pPr algn="just">
              <a:lnSpc>
                <a:spcPct val="120000"/>
              </a:lnSpc>
              <a:spcBef>
                <a:spcPts val="0"/>
              </a:spcBef>
            </a:pPr>
            <a:r>
              <a:rPr lang="tr-TR" sz="3100" dirty="0" smtClean="0"/>
              <a:t>Şifreleme </a:t>
            </a:r>
            <a:r>
              <a:rPr lang="tr-TR" sz="3100" dirty="0"/>
              <a:t>algoritmasının yapısal bütünlüğü sağlanmalıdır</a:t>
            </a:r>
            <a:r>
              <a:rPr lang="tr-TR" sz="3100" dirty="0" smtClean="0"/>
              <a:t>.</a:t>
            </a:r>
          </a:p>
          <a:p>
            <a:pPr lvl="0" algn="just">
              <a:lnSpc>
                <a:spcPct val="120000"/>
              </a:lnSpc>
              <a:spcBef>
                <a:spcPts val="0"/>
              </a:spcBef>
            </a:pPr>
            <a:r>
              <a:rPr lang="tr-TR" sz="3100" dirty="0" smtClean="0"/>
              <a:t>Anahtar </a:t>
            </a:r>
            <a:r>
              <a:rPr lang="tr-TR" sz="3100" dirty="0"/>
              <a:t>kümesi içerisinden ele alınan keyfi bir anahtar bilgi güvenliğini sağlamalıdır.</a:t>
            </a:r>
          </a:p>
          <a:p>
            <a:pPr lvl="0" algn="just">
              <a:lnSpc>
                <a:spcPct val="120000"/>
              </a:lnSpc>
              <a:spcBef>
                <a:spcPts val="0"/>
              </a:spcBef>
            </a:pPr>
            <a:r>
              <a:rPr lang="tr-TR" sz="3100" dirty="0"/>
              <a:t>Şifreli metnin boyu yaklaşık olarak ana metinle aynı olmalıdır.</a:t>
            </a:r>
          </a:p>
          <a:p>
            <a:pPr lvl="0" algn="just">
              <a:lnSpc>
                <a:spcPct val="120000"/>
              </a:lnSpc>
              <a:spcBef>
                <a:spcPts val="0"/>
              </a:spcBef>
            </a:pPr>
            <a:r>
              <a:rPr lang="tr-TR" sz="3100" dirty="0" smtClean="0"/>
              <a:t>Algoritmalar </a:t>
            </a:r>
            <a:r>
              <a:rPr lang="tr-TR" sz="3100" dirty="0" err="1"/>
              <a:t>yazılımsal</a:t>
            </a:r>
            <a:r>
              <a:rPr lang="tr-TR" sz="3100" dirty="0"/>
              <a:t> olduğu kadar donanımsal kullanıma da imkan sağlamalıdır.</a:t>
            </a:r>
          </a:p>
          <a:p>
            <a:pPr lvl="0" algn="just">
              <a:lnSpc>
                <a:spcPct val="120000"/>
              </a:lnSpc>
              <a:spcBef>
                <a:spcPts val="0"/>
              </a:spcBef>
            </a:pPr>
            <a:r>
              <a:rPr lang="tr-TR" sz="3100" dirty="0"/>
              <a:t>Anahtarın boyunun değiştirilmesi algoritmanın etkinliğini bozmamalıdır.</a:t>
            </a:r>
          </a:p>
          <a:p>
            <a:pPr lvl="0" algn="just">
              <a:lnSpc>
                <a:spcPct val="120000"/>
              </a:lnSpc>
              <a:spcBef>
                <a:spcPts val="0"/>
              </a:spcBef>
            </a:pPr>
            <a:r>
              <a:rPr lang="tr-TR" sz="3100" dirty="0"/>
              <a:t>Anahtarlar arasında basit ve kolaylıkla oluşturulabilecek ilişkiler bulunmamalıdır.</a:t>
            </a:r>
          </a:p>
          <a:p>
            <a:pPr algn="just"/>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4</a:t>
            </a:fld>
            <a:endParaRPr lang="tr-TR"/>
          </a:p>
        </p:txBody>
      </p:sp>
    </p:spTree>
    <p:extLst>
      <p:ext uri="{BB962C8B-B14F-4D97-AF65-F5344CB8AC3E}">
        <p14:creationId xmlns:p14="http://schemas.microsoft.com/office/powerpoint/2010/main" val="380162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err="1" smtClean="0"/>
              <a:t>Kriptosistemlerin</a:t>
            </a:r>
            <a:r>
              <a:rPr lang="tr-TR" dirty="0" smtClean="0"/>
              <a:t> Hedefleri</a:t>
            </a:r>
            <a:endParaRPr lang="tr-TR" dirty="0"/>
          </a:p>
        </p:txBody>
      </p:sp>
      <p:sp>
        <p:nvSpPr>
          <p:cNvPr id="3" name="İçerik Yer Tutucusu 2"/>
          <p:cNvSpPr>
            <a:spLocks noGrp="1"/>
          </p:cNvSpPr>
          <p:nvPr>
            <p:ph idx="1"/>
          </p:nvPr>
        </p:nvSpPr>
        <p:spPr>
          <a:xfrm>
            <a:off x="1435608" y="1447800"/>
            <a:ext cx="7498080" cy="5293568"/>
          </a:xfrm>
        </p:spPr>
        <p:txBody>
          <a:bodyPr>
            <a:normAutofit fontScale="40000" lnSpcReduction="20000"/>
          </a:bodyPr>
          <a:lstStyle/>
          <a:p>
            <a:pPr algn="just"/>
            <a:r>
              <a:rPr lang="tr-TR" sz="4500" b="1" dirty="0" smtClean="0"/>
              <a:t>Güvenilirlik </a:t>
            </a:r>
            <a:r>
              <a:rPr lang="tr-TR" sz="4500" b="1" dirty="0"/>
              <a:t>(</a:t>
            </a:r>
            <a:r>
              <a:rPr lang="tr-TR" sz="4500" b="1" dirty="0" err="1"/>
              <a:t>Confidentiality</a:t>
            </a:r>
            <a:r>
              <a:rPr lang="tr-TR" sz="4500" b="1" dirty="0"/>
              <a:t>):</a:t>
            </a:r>
            <a:r>
              <a:rPr lang="tr-TR" sz="4500" dirty="0"/>
              <a:t> Bilginin içeriğinin, yetkili kimseler dışındaki herkesten saklı tutulması servisidir. Güvenilirliği sağlama konusunda pek çok yaklaşım vardır. Bunlar, fiziksel korumadan matematiksel algoritmalara kadar sıralanır ve veriyi anlaşılmaz hale getirir</a:t>
            </a:r>
            <a:r>
              <a:rPr lang="tr-TR" sz="4500" dirty="0" smtClean="0"/>
              <a:t>.</a:t>
            </a:r>
          </a:p>
          <a:p>
            <a:pPr algn="just"/>
            <a:endParaRPr lang="tr-TR" sz="4500" dirty="0"/>
          </a:p>
          <a:p>
            <a:pPr algn="just"/>
            <a:r>
              <a:rPr lang="tr-TR" sz="4500" b="1" dirty="0"/>
              <a:t>Veri Bütünlüğü (Data </a:t>
            </a:r>
            <a:r>
              <a:rPr lang="tr-TR" sz="4500" b="1" dirty="0" err="1"/>
              <a:t>Integrity</a:t>
            </a:r>
            <a:r>
              <a:rPr lang="tr-TR" sz="4500" b="1" dirty="0"/>
              <a:t>):</a:t>
            </a:r>
            <a:r>
              <a:rPr lang="tr-TR" sz="4500" dirty="0"/>
              <a:t> Verinin izinsiz olarak değiştirilmesini engellemeye yönelik bir servistir. Verinin bütünlüğünü temin etmek için, yetkisiz kişilerce verinin işlenmesinin tespit edilmesi gerekir. Verinin işlenmesi ekleme, silme, yer değiştirme gibi işlemleri içerir. </a:t>
            </a:r>
            <a:endParaRPr lang="tr-TR" sz="4500" dirty="0" smtClean="0"/>
          </a:p>
          <a:p>
            <a:pPr algn="just"/>
            <a:endParaRPr lang="tr-TR" sz="4500" dirty="0"/>
          </a:p>
          <a:p>
            <a:pPr algn="just"/>
            <a:r>
              <a:rPr lang="tr-TR" sz="4500" b="1" dirty="0"/>
              <a:t>Belgeleme (</a:t>
            </a:r>
            <a:r>
              <a:rPr lang="tr-TR" sz="4500" b="1" dirty="0" err="1"/>
              <a:t>Authentication</a:t>
            </a:r>
            <a:r>
              <a:rPr lang="tr-TR" sz="4500" b="1" dirty="0"/>
              <a:t>):</a:t>
            </a:r>
            <a:r>
              <a:rPr lang="tr-TR" sz="4500" dirty="0"/>
              <a:t> Tanıma ve kimlik saptama ile ilişkili bir servistir. Bu fonksiyon hem bilginin kendisine hem de haberleşen kişilere uygulanır. Haberleşmeye başlayan iki taraf birbirini tanımalıdır. </a:t>
            </a:r>
            <a:r>
              <a:rPr lang="tr-TR" sz="4500" dirty="0" err="1"/>
              <a:t>Kriptografinin</a:t>
            </a:r>
            <a:r>
              <a:rPr lang="tr-TR" sz="4500" dirty="0"/>
              <a:t> bu konusu, </a:t>
            </a:r>
            <a:r>
              <a:rPr lang="tr-TR" sz="4500" i="1" dirty="0"/>
              <a:t>kişinin belgelenmesi</a:t>
            </a:r>
            <a:r>
              <a:rPr lang="tr-TR" sz="4500" dirty="0"/>
              <a:t> (</a:t>
            </a:r>
            <a:r>
              <a:rPr lang="tr-TR" sz="4500" dirty="0" err="1"/>
              <a:t>entity</a:t>
            </a:r>
            <a:r>
              <a:rPr lang="tr-TR" sz="4500" dirty="0"/>
              <a:t> </a:t>
            </a:r>
            <a:r>
              <a:rPr lang="tr-TR" sz="4500" dirty="0" err="1"/>
              <a:t>authentication</a:t>
            </a:r>
            <a:r>
              <a:rPr lang="tr-TR" sz="4500" dirty="0"/>
              <a:t>) ve </a:t>
            </a:r>
            <a:r>
              <a:rPr lang="tr-TR" sz="4500" i="1" dirty="0"/>
              <a:t>veri kaynağının belgelenmesi</a:t>
            </a:r>
            <a:r>
              <a:rPr lang="tr-TR" sz="4500" dirty="0"/>
              <a:t> (data </a:t>
            </a:r>
            <a:r>
              <a:rPr lang="tr-TR" sz="4500" dirty="0" err="1"/>
              <a:t>origin</a:t>
            </a:r>
            <a:r>
              <a:rPr lang="tr-TR" sz="4500" dirty="0"/>
              <a:t> </a:t>
            </a:r>
            <a:r>
              <a:rPr lang="tr-TR" sz="4500" dirty="0" err="1"/>
              <a:t>authentication</a:t>
            </a:r>
            <a:r>
              <a:rPr lang="tr-TR" sz="4500" dirty="0"/>
              <a:t>) olmak üzere iki ana sınıfa ayrılır Veri kaynağının belgelenmesi dolaylı olarak veri bütünlüğünü de sağlar. Veride değişiklik olması durumunda kaynak ta değişecektir</a:t>
            </a:r>
            <a:r>
              <a:rPr lang="tr-TR" sz="4500" dirty="0" smtClean="0"/>
              <a:t>.</a:t>
            </a:r>
          </a:p>
          <a:p>
            <a:pPr algn="just"/>
            <a:endParaRPr lang="tr-TR" sz="4500" dirty="0"/>
          </a:p>
          <a:p>
            <a:pPr algn="just"/>
            <a:r>
              <a:rPr lang="tr-TR" sz="4500" b="1" dirty="0"/>
              <a:t>İnkarı Önleme (</a:t>
            </a:r>
            <a:r>
              <a:rPr lang="tr-TR" sz="4500" b="1" dirty="0" err="1"/>
              <a:t>Non-Repudiation</a:t>
            </a:r>
            <a:r>
              <a:rPr lang="tr-TR" sz="4500" b="1" dirty="0"/>
              <a:t>): </a:t>
            </a:r>
            <a:r>
              <a:rPr lang="tr-TR" sz="4500" dirty="0"/>
              <a:t>Bir kişinin önceki sorumluluklarını yada yaptığı şeyleri inkar etmesini önleyen servistir. Bu amaçla sistemde herkesin güvendiği 3. bir kişi bulunabilir.</a:t>
            </a:r>
          </a:p>
          <a:p>
            <a:pPr algn="just"/>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5</a:t>
            </a:fld>
            <a:endParaRPr lang="tr-TR"/>
          </a:p>
        </p:txBody>
      </p:sp>
    </p:spTree>
    <p:extLst>
      <p:ext uri="{BB962C8B-B14F-4D97-AF65-F5344CB8AC3E}">
        <p14:creationId xmlns:p14="http://schemas.microsoft.com/office/powerpoint/2010/main" val="67250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Kriptoloji Terminolojisinde Kullanılan Kavramlar </a:t>
            </a:r>
            <a:endParaRPr lang="tr-TR" b="1" dirty="0"/>
          </a:p>
        </p:txBody>
      </p:sp>
      <p:sp>
        <p:nvSpPr>
          <p:cNvPr id="3" name="İçerik Yer Tutucusu 2"/>
          <p:cNvSpPr>
            <a:spLocks noGrp="1"/>
          </p:cNvSpPr>
          <p:nvPr>
            <p:ph idx="1"/>
          </p:nvPr>
        </p:nvSpPr>
        <p:spPr>
          <a:xfrm>
            <a:off x="1435608" y="1447800"/>
            <a:ext cx="7498080" cy="5077544"/>
          </a:xfrm>
        </p:spPr>
        <p:txBody>
          <a:bodyPr>
            <a:normAutofit fontScale="77500" lnSpcReduction="20000"/>
          </a:bodyPr>
          <a:lstStyle/>
          <a:p>
            <a:pPr algn="just"/>
            <a:r>
              <a:rPr lang="tr-TR" b="1" dirty="0"/>
              <a:t>Alıcı ve Gönderici (</a:t>
            </a:r>
            <a:r>
              <a:rPr lang="tr-TR" b="1" dirty="0" err="1"/>
              <a:t>Receiver</a:t>
            </a:r>
            <a:r>
              <a:rPr lang="tr-TR" b="1" dirty="0"/>
              <a:t> </a:t>
            </a:r>
            <a:r>
              <a:rPr lang="tr-TR" b="1" dirty="0" err="1"/>
              <a:t>and</a:t>
            </a:r>
            <a:r>
              <a:rPr lang="tr-TR" b="1" dirty="0"/>
              <a:t> </a:t>
            </a:r>
            <a:r>
              <a:rPr lang="tr-TR" b="1" dirty="0" err="1"/>
              <a:t>Sender</a:t>
            </a:r>
            <a:r>
              <a:rPr lang="tr-TR" b="1" dirty="0"/>
              <a:t>): </a:t>
            </a:r>
            <a:r>
              <a:rPr lang="tr-TR" dirty="0"/>
              <a:t>Bir mesajı gönderen kişiye </a:t>
            </a:r>
            <a:r>
              <a:rPr lang="tr-TR" i="1" dirty="0"/>
              <a:t>gönderici</a:t>
            </a:r>
            <a:r>
              <a:rPr lang="tr-TR" dirty="0"/>
              <a:t>, mesajı alan kişiye ise </a:t>
            </a:r>
            <a:r>
              <a:rPr lang="tr-TR" i="1" dirty="0"/>
              <a:t>alıcı </a:t>
            </a:r>
            <a:r>
              <a:rPr lang="tr-TR" dirty="0"/>
              <a:t>adı verilir. Gönderici alıcıya bir mesaj gönderirken, başka kişilerin mesajı okumayacağından emin olmak istemekte, dolayısıyla mesajın güvenli ve gizli bir şekilde alıcıya ulaşmasını sağlamaya çalışmaktadır. </a:t>
            </a:r>
            <a:endParaRPr lang="tr-TR" dirty="0" smtClean="0"/>
          </a:p>
          <a:p>
            <a:pPr algn="just"/>
            <a:endParaRPr lang="tr-TR" dirty="0"/>
          </a:p>
          <a:p>
            <a:pPr algn="just"/>
            <a:r>
              <a:rPr lang="tr-TR" b="1" dirty="0"/>
              <a:t>Mesajlar ve Şifreleme: </a:t>
            </a:r>
            <a:r>
              <a:rPr lang="tr-TR" dirty="0"/>
              <a:t>Bir mesaj </a:t>
            </a:r>
            <a:r>
              <a:rPr lang="tr-TR" i="1" dirty="0"/>
              <a:t>açık metin</a:t>
            </a:r>
            <a:r>
              <a:rPr lang="tr-TR" dirty="0"/>
              <a:t> (</a:t>
            </a:r>
            <a:r>
              <a:rPr lang="tr-TR" dirty="0" err="1"/>
              <a:t>plaintext</a:t>
            </a:r>
            <a:r>
              <a:rPr lang="tr-TR" dirty="0"/>
              <a:t>) olarak adlandırılır. Mesajın özünü gizlemeye yönelik yapılan değiştirme işlemine </a:t>
            </a:r>
            <a:r>
              <a:rPr lang="tr-TR" i="1" dirty="0"/>
              <a:t>şifreleme</a:t>
            </a:r>
            <a:r>
              <a:rPr lang="tr-TR" dirty="0"/>
              <a:t> (</a:t>
            </a:r>
            <a:r>
              <a:rPr lang="tr-TR" dirty="0" err="1"/>
              <a:t>encryption</a:t>
            </a:r>
            <a:r>
              <a:rPr lang="tr-TR" dirty="0"/>
              <a:t>) adı verilir. Şifrelenmiş mesaj, </a:t>
            </a:r>
            <a:r>
              <a:rPr lang="tr-TR" i="1" dirty="0"/>
              <a:t>şifreli</a:t>
            </a:r>
            <a:r>
              <a:rPr lang="tr-TR" dirty="0"/>
              <a:t> </a:t>
            </a:r>
            <a:r>
              <a:rPr lang="tr-TR" i="1" dirty="0"/>
              <a:t>metin</a:t>
            </a:r>
            <a:r>
              <a:rPr lang="tr-TR" dirty="0"/>
              <a:t> (</a:t>
            </a:r>
            <a:r>
              <a:rPr lang="tr-TR" dirty="0" err="1"/>
              <a:t>ciphertext</a:t>
            </a:r>
            <a:r>
              <a:rPr lang="tr-TR" dirty="0"/>
              <a:t>)‘</a:t>
            </a:r>
            <a:r>
              <a:rPr lang="tr-TR" dirty="0" err="1"/>
              <a:t>dir</a:t>
            </a:r>
            <a:r>
              <a:rPr lang="tr-TR" dirty="0"/>
              <a:t>. Şifreli metni açık metne dönüştürme işlemi ise </a:t>
            </a:r>
            <a:r>
              <a:rPr lang="tr-TR" i="1" dirty="0" err="1"/>
              <a:t>deşifreleme</a:t>
            </a:r>
            <a:r>
              <a:rPr lang="tr-TR" dirty="0"/>
              <a:t> (</a:t>
            </a:r>
            <a:r>
              <a:rPr lang="tr-TR" dirty="0" err="1"/>
              <a:t>decryption</a:t>
            </a:r>
            <a:r>
              <a:rPr lang="tr-TR" dirty="0"/>
              <a:t>) olarak adlandırılır.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6</a:t>
            </a:fld>
            <a:endParaRPr lang="tr-TR"/>
          </a:p>
        </p:txBody>
      </p:sp>
    </p:spTree>
    <p:extLst>
      <p:ext uri="{BB962C8B-B14F-4D97-AF65-F5344CB8AC3E}">
        <p14:creationId xmlns:p14="http://schemas.microsoft.com/office/powerpoint/2010/main" val="135533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Kriptoloji Terminolojisinde Kullanılan Kavramlar </a:t>
            </a:r>
            <a:endParaRPr lang="tr-TR" dirty="0"/>
          </a:p>
        </p:txBody>
      </p:sp>
      <p:sp>
        <p:nvSpPr>
          <p:cNvPr id="3" name="İçerik Yer Tutucusu 2"/>
          <p:cNvSpPr>
            <a:spLocks noGrp="1"/>
          </p:cNvSpPr>
          <p:nvPr>
            <p:ph idx="1"/>
          </p:nvPr>
        </p:nvSpPr>
        <p:spPr/>
        <p:txBody>
          <a:bodyPr>
            <a:normAutofit/>
          </a:bodyPr>
          <a:lstStyle/>
          <a:p>
            <a:pPr algn="just"/>
            <a:r>
              <a:rPr lang="tr-TR" dirty="0" smtClean="0"/>
              <a:t>E </a:t>
            </a:r>
            <a:r>
              <a:rPr lang="tr-TR" dirty="0"/>
              <a:t>şifreleme fonksiyonu, M açık metnine uygulanarak C şifreli metni elde edilir. Bu matematiksel olarak aşağıdaki şekilde ifade edilir</a:t>
            </a:r>
            <a:r>
              <a:rPr lang="tr-TR" dirty="0" smtClean="0"/>
              <a:t>.</a:t>
            </a:r>
          </a:p>
          <a:p>
            <a:endParaRPr lang="tr-TR" dirty="0"/>
          </a:p>
          <a:p>
            <a:pPr algn="just"/>
            <a:r>
              <a:rPr lang="tr-TR" dirty="0"/>
              <a:t>D </a:t>
            </a:r>
            <a:r>
              <a:rPr lang="tr-TR" dirty="0" err="1"/>
              <a:t>deşifreleme</a:t>
            </a:r>
            <a:r>
              <a:rPr lang="tr-TR" dirty="0"/>
              <a:t> fonksiyonu ise, C şifreli metninden M açık metninin elde edilmesinde kullanılır. Bunun matematiksel ifadesi ise;</a:t>
            </a:r>
          </a:p>
          <a:p>
            <a:pPr marL="82296" indent="0">
              <a:buNone/>
            </a:pPr>
            <a:endParaRPr lang="tr-TR" dirty="0"/>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7</a:t>
            </a:fld>
            <a:endParaRPr lang="tr-T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 name="Nesne 5"/>
          <p:cNvGraphicFramePr>
            <a:graphicFrameLocks noChangeAspect="1"/>
          </p:cNvGraphicFramePr>
          <p:nvPr>
            <p:extLst>
              <p:ext uri="{D42A27DB-BD31-4B8C-83A1-F6EECF244321}">
                <p14:modId xmlns:p14="http://schemas.microsoft.com/office/powerpoint/2010/main" val="2145182390"/>
              </p:ext>
            </p:extLst>
          </p:nvPr>
        </p:nvGraphicFramePr>
        <p:xfrm>
          <a:off x="4067944" y="3573016"/>
          <a:ext cx="1800200" cy="525058"/>
        </p:xfrm>
        <a:graphic>
          <a:graphicData uri="http://schemas.openxmlformats.org/presentationml/2006/ole">
            <mc:AlternateContent xmlns:mc="http://schemas.openxmlformats.org/markup-compatibility/2006">
              <mc:Choice xmlns:v="urn:schemas-microsoft-com:vml" Requires="v">
                <p:oleObj spid="_x0000_s1147" name="Denklem" r:id="rId3" imgW="685800" imgH="203200" progId="Equation.3">
                  <p:embed/>
                </p:oleObj>
              </mc:Choice>
              <mc:Fallback>
                <p:oleObj name="Denklem" r:id="rId3" imgW="685800" imgH="203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3573016"/>
                        <a:ext cx="1800200" cy="525058"/>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 name="Nesne 7"/>
          <p:cNvGraphicFramePr>
            <a:graphicFrameLocks noChangeAspect="1"/>
          </p:cNvGraphicFramePr>
          <p:nvPr>
            <p:extLst>
              <p:ext uri="{D42A27DB-BD31-4B8C-83A1-F6EECF244321}">
                <p14:modId xmlns:p14="http://schemas.microsoft.com/office/powerpoint/2010/main" val="234836337"/>
              </p:ext>
            </p:extLst>
          </p:nvPr>
        </p:nvGraphicFramePr>
        <p:xfrm>
          <a:off x="4067944" y="5949280"/>
          <a:ext cx="1752196" cy="504056"/>
        </p:xfrm>
        <a:graphic>
          <a:graphicData uri="http://schemas.openxmlformats.org/presentationml/2006/ole">
            <mc:AlternateContent xmlns:mc="http://schemas.openxmlformats.org/markup-compatibility/2006">
              <mc:Choice xmlns:v="urn:schemas-microsoft-com:vml" Requires="v">
                <p:oleObj spid="_x0000_s1148" name="Denklem" r:id="rId5" imgW="698197" imgH="203112" progId="Equation.3">
                  <p:embed/>
                </p:oleObj>
              </mc:Choice>
              <mc:Fallback>
                <p:oleObj name="Denklem" r:id="rId5" imgW="698197" imgH="20311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5949280"/>
                        <a:ext cx="1752196" cy="504056"/>
                      </a:xfrm>
                      <a:prstGeom prst="rect">
                        <a:avLst/>
                      </a:prstGeom>
                      <a:noFill/>
                    </p:spPr>
                  </p:pic>
                </p:oleObj>
              </mc:Fallback>
            </mc:AlternateContent>
          </a:graphicData>
        </a:graphic>
      </p:graphicFrame>
    </p:spTree>
    <p:extLst>
      <p:ext uri="{BB962C8B-B14F-4D97-AF65-F5344CB8AC3E}">
        <p14:creationId xmlns:p14="http://schemas.microsoft.com/office/powerpoint/2010/main" val="129351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Kriptoloji Terminolojisinde Kullanılan Kavramlar </a:t>
            </a:r>
            <a:endParaRPr lang="tr-TR" dirty="0"/>
          </a:p>
        </p:txBody>
      </p:sp>
      <p:sp>
        <p:nvSpPr>
          <p:cNvPr id="3" name="İçerik Yer Tutucusu 2"/>
          <p:cNvSpPr>
            <a:spLocks noGrp="1"/>
          </p:cNvSpPr>
          <p:nvPr>
            <p:ph idx="1"/>
          </p:nvPr>
        </p:nvSpPr>
        <p:spPr>
          <a:xfrm>
            <a:off x="1435608" y="1447800"/>
            <a:ext cx="7498080" cy="3781400"/>
          </a:xfrm>
        </p:spPr>
        <p:txBody>
          <a:bodyPr>
            <a:normAutofit fontScale="77500" lnSpcReduction="20000"/>
          </a:bodyPr>
          <a:lstStyle/>
          <a:p>
            <a:pPr algn="just"/>
            <a:r>
              <a:rPr lang="tr-TR" b="1" dirty="0"/>
              <a:t>Algoritmalar ve Anahtarlar: </a:t>
            </a:r>
            <a:r>
              <a:rPr lang="tr-TR" dirty="0"/>
              <a:t>Bir </a:t>
            </a:r>
            <a:r>
              <a:rPr lang="tr-TR" dirty="0" err="1"/>
              <a:t>kriptografik</a:t>
            </a:r>
            <a:r>
              <a:rPr lang="tr-TR" dirty="0"/>
              <a:t> algoritma, şifreleme ve </a:t>
            </a:r>
            <a:r>
              <a:rPr lang="tr-TR" dirty="0" err="1"/>
              <a:t>deşifreleme</a:t>
            </a:r>
            <a:r>
              <a:rPr lang="tr-TR" dirty="0"/>
              <a:t> için kullanılan matematiksel fonksiyonlardan oluşur. </a:t>
            </a:r>
            <a:endParaRPr lang="tr-TR" dirty="0" smtClean="0"/>
          </a:p>
          <a:p>
            <a:pPr algn="just"/>
            <a:endParaRPr lang="tr-TR" dirty="0"/>
          </a:p>
          <a:p>
            <a:pPr algn="just"/>
            <a:r>
              <a:rPr lang="tr-TR" dirty="0" err="1" smtClean="0"/>
              <a:t>Kriptografide</a:t>
            </a:r>
            <a:r>
              <a:rPr lang="tr-TR" dirty="0"/>
              <a:t>, </a:t>
            </a:r>
            <a:r>
              <a:rPr lang="tr-TR" i="1" dirty="0"/>
              <a:t>K</a:t>
            </a:r>
            <a:r>
              <a:rPr lang="tr-TR" dirty="0"/>
              <a:t> ile ifade edilen bir şifreleme anahtarı kullanılır. Anahtar için mümkün değerler kümesine, </a:t>
            </a:r>
            <a:r>
              <a:rPr lang="tr-TR" i="1" dirty="0"/>
              <a:t>anahtar uzayı</a:t>
            </a:r>
            <a:r>
              <a:rPr lang="tr-TR" dirty="0"/>
              <a:t> (</a:t>
            </a:r>
            <a:r>
              <a:rPr lang="tr-TR" dirty="0" err="1"/>
              <a:t>keyspace</a:t>
            </a:r>
            <a:r>
              <a:rPr lang="tr-TR" dirty="0"/>
              <a:t>) adı verilir. Hem şifreleme hem de </a:t>
            </a:r>
            <a:r>
              <a:rPr lang="tr-TR" dirty="0" err="1"/>
              <a:t>deşifreleme</a:t>
            </a:r>
            <a:r>
              <a:rPr lang="tr-TR" dirty="0"/>
              <a:t> işlemleri, bu anahtar kullanılarak gerçekleştirilir. </a:t>
            </a:r>
            <a:r>
              <a:rPr lang="tr-TR" dirty="0" smtClean="0"/>
              <a:t>Bazı </a:t>
            </a:r>
            <a:r>
              <a:rPr lang="tr-TR" dirty="0"/>
              <a:t>algoritmalar, farklı şifreleme (</a:t>
            </a:r>
            <a:r>
              <a:rPr lang="tr-TR" i="1" dirty="0"/>
              <a:t>K</a:t>
            </a:r>
            <a:r>
              <a:rPr lang="tr-TR" baseline="-25000" dirty="0"/>
              <a:t>1</a:t>
            </a:r>
            <a:r>
              <a:rPr lang="tr-TR" dirty="0"/>
              <a:t>) ve </a:t>
            </a:r>
            <a:r>
              <a:rPr lang="tr-TR" dirty="0" err="1"/>
              <a:t>deşifreleme</a:t>
            </a:r>
            <a:r>
              <a:rPr lang="tr-TR" dirty="0"/>
              <a:t> (</a:t>
            </a:r>
            <a:r>
              <a:rPr lang="tr-TR" i="1" dirty="0"/>
              <a:t>K</a:t>
            </a:r>
            <a:r>
              <a:rPr lang="tr-TR" baseline="-25000" dirty="0"/>
              <a:t>2</a:t>
            </a:r>
            <a:r>
              <a:rPr lang="tr-TR" dirty="0"/>
              <a:t>) anahtarları kullanırlar</a:t>
            </a:r>
          </a:p>
        </p:txBody>
      </p:sp>
      <p:sp>
        <p:nvSpPr>
          <p:cNvPr id="4" name="Slayt Numarası Yer Tutucusu 3"/>
          <p:cNvSpPr>
            <a:spLocks noGrp="1"/>
          </p:cNvSpPr>
          <p:nvPr>
            <p:ph type="sldNum" sz="quarter" idx="12"/>
          </p:nvPr>
        </p:nvSpPr>
        <p:spPr/>
        <p:txBody>
          <a:bodyPr/>
          <a:lstStyle/>
          <a:p>
            <a:fld id="{F302176B-0E47-46AC-8F43-DAB4B8A37D06}" type="slidenum">
              <a:rPr lang="tr-TR" smtClean="0"/>
              <a:t>8</a:t>
            </a:fld>
            <a:endParaRPr lang="tr-T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 name="Nesne 5"/>
          <p:cNvGraphicFramePr>
            <a:graphicFrameLocks noChangeAspect="1"/>
          </p:cNvGraphicFramePr>
          <p:nvPr>
            <p:extLst>
              <p:ext uri="{D42A27DB-BD31-4B8C-83A1-F6EECF244321}">
                <p14:modId xmlns:p14="http://schemas.microsoft.com/office/powerpoint/2010/main" val="3936745808"/>
              </p:ext>
            </p:extLst>
          </p:nvPr>
        </p:nvGraphicFramePr>
        <p:xfrm>
          <a:off x="2411760" y="5112946"/>
          <a:ext cx="1944216" cy="1124366"/>
        </p:xfrm>
        <a:graphic>
          <a:graphicData uri="http://schemas.openxmlformats.org/presentationml/2006/ole">
            <mc:AlternateContent xmlns:mc="http://schemas.openxmlformats.org/markup-compatibility/2006">
              <mc:Choice xmlns:v="urn:schemas-microsoft-com:vml" Requires="v">
                <p:oleObj spid="_x0000_s2171" name="Denklem" r:id="rId3" imgW="787400" imgH="457200" progId="Equation.3">
                  <p:embed/>
                </p:oleObj>
              </mc:Choice>
              <mc:Fallback>
                <p:oleObj name="Denklem" r:id="rId3" imgW="7874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5112946"/>
                        <a:ext cx="1944216" cy="1124366"/>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 name="Nesne 7"/>
          <p:cNvGraphicFramePr>
            <a:graphicFrameLocks noChangeAspect="1"/>
          </p:cNvGraphicFramePr>
          <p:nvPr>
            <p:extLst>
              <p:ext uri="{D42A27DB-BD31-4B8C-83A1-F6EECF244321}">
                <p14:modId xmlns:p14="http://schemas.microsoft.com/office/powerpoint/2010/main" val="1405525790"/>
              </p:ext>
            </p:extLst>
          </p:nvPr>
        </p:nvGraphicFramePr>
        <p:xfrm>
          <a:off x="5220072" y="5085184"/>
          <a:ext cx="1944216" cy="1166529"/>
        </p:xfrm>
        <a:graphic>
          <a:graphicData uri="http://schemas.openxmlformats.org/presentationml/2006/ole">
            <mc:AlternateContent xmlns:mc="http://schemas.openxmlformats.org/markup-compatibility/2006">
              <mc:Choice xmlns:v="urn:schemas-microsoft-com:vml" Requires="v">
                <p:oleObj spid="_x0000_s2172" name="Denklem" r:id="rId5" imgW="812447" imgH="482391" progId="Equation.3">
                  <p:embed/>
                </p:oleObj>
              </mc:Choice>
              <mc:Fallback>
                <p:oleObj name="Denklem" r:id="rId5" imgW="812447" imgH="48239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5085184"/>
                        <a:ext cx="1944216" cy="1166529"/>
                      </a:xfrm>
                      <a:prstGeom prst="rect">
                        <a:avLst/>
                      </a:prstGeom>
                      <a:noFill/>
                    </p:spPr>
                  </p:pic>
                </p:oleObj>
              </mc:Fallback>
            </mc:AlternateContent>
          </a:graphicData>
        </a:graphic>
      </p:graphicFrame>
    </p:spTree>
    <p:extLst>
      <p:ext uri="{BB962C8B-B14F-4D97-AF65-F5344CB8AC3E}">
        <p14:creationId xmlns:p14="http://schemas.microsoft.com/office/powerpoint/2010/main" val="251438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effectLst/>
              </a:rPr>
              <a:t>Kriptoloji Terminolojisinde Kullanılan Kavramlar </a:t>
            </a:r>
            <a:endParaRPr lang="tr-TR" dirty="0"/>
          </a:p>
        </p:txBody>
      </p:sp>
      <p:sp>
        <p:nvSpPr>
          <p:cNvPr id="3" name="İçerik Yer Tutucusu 2"/>
          <p:cNvSpPr>
            <a:spLocks noGrp="1"/>
          </p:cNvSpPr>
          <p:nvPr>
            <p:ph idx="1"/>
          </p:nvPr>
        </p:nvSpPr>
        <p:spPr/>
        <p:txBody>
          <a:bodyPr/>
          <a:lstStyle/>
          <a:p>
            <a:pPr algn="just"/>
            <a:r>
              <a:rPr lang="tr-TR" dirty="0"/>
              <a:t>Uygulanan algoritmanın güvenliği seçilen anahtara bağlıdır. Şifreleme algoritması bilindiğinde anahtar değeri elde edilmeden mesajların okunması mümkün değildir. Anahtar tabanlı algoritmaların </a:t>
            </a:r>
            <a:r>
              <a:rPr lang="tr-TR" i="1" dirty="0"/>
              <a:t>simetrik </a:t>
            </a:r>
            <a:r>
              <a:rPr lang="tr-TR" dirty="0"/>
              <a:t>(</a:t>
            </a:r>
            <a:r>
              <a:rPr lang="tr-TR" dirty="0" err="1"/>
              <a:t>symmetric</a:t>
            </a:r>
            <a:r>
              <a:rPr lang="tr-TR" dirty="0"/>
              <a:t>) ve  </a:t>
            </a:r>
            <a:r>
              <a:rPr lang="tr-TR" i="1" dirty="0"/>
              <a:t>genel </a:t>
            </a:r>
            <a:r>
              <a:rPr lang="tr-TR" dirty="0"/>
              <a:t>(</a:t>
            </a:r>
            <a:r>
              <a:rPr lang="tr-TR" i="1" dirty="0"/>
              <a:t>açık</a:t>
            </a:r>
            <a:r>
              <a:rPr lang="tr-TR" dirty="0"/>
              <a:t>)</a:t>
            </a:r>
            <a:r>
              <a:rPr lang="tr-TR" i="1" dirty="0"/>
              <a:t> anahtar</a:t>
            </a:r>
            <a:r>
              <a:rPr lang="tr-TR" dirty="0"/>
              <a:t> (</a:t>
            </a:r>
            <a:r>
              <a:rPr lang="tr-TR" dirty="0" err="1"/>
              <a:t>public</a:t>
            </a:r>
            <a:r>
              <a:rPr lang="tr-TR" dirty="0"/>
              <a:t> </a:t>
            </a:r>
            <a:r>
              <a:rPr lang="tr-TR" dirty="0" err="1"/>
              <a:t>key</a:t>
            </a:r>
            <a:r>
              <a:rPr lang="tr-TR" dirty="0"/>
              <a:t>) olmak üzere iki genel türü vardır </a:t>
            </a:r>
          </a:p>
        </p:txBody>
      </p:sp>
      <p:sp>
        <p:nvSpPr>
          <p:cNvPr id="4" name="Slayt Numarası Yer Tutucusu 3"/>
          <p:cNvSpPr>
            <a:spLocks noGrp="1"/>
          </p:cNvSpPr>
          <p:nvPr>
            <p:ph type="sldNum" sz="quarter" idx="12"/>
          </p:nvPr>
        </p:nvSpPr>
        <p:spPr/>
        <p:txBody>
          <a:bodyPr/>
          <a:lstStyle/>
          <a:p>
            <a:fld id="{F302176B-0E47-46AC-8F43-DAB4B8A37D06}" type="slidenum">
              <a:rPr lang="tr-TR" smtClean="0"/>
              <a:t>9</a:t>
            </a:fld>
            <a:endParaRPr lang="tr-TR"/>
          </a:p>
        </p:txBody>
      </p:sp>
    </p:spTree>
    <p:extLst>
      <p:ext uri="{BB962C8B-B14F-4D97-AF65-F5344CB8AC3E}">
        <p14:creationId xmlns:p14="http://schemas.microsoft.com/office/powerpoint/2010/main" val="1280794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1282</TotalTime>
  <Words>1311</Words>
  <Application>Microsoft Office PowerPoint</Application>
  <PresentationFormat>Ekran Gösterisi (4:3)</PresentationFormat>
  <Paragraphs>115</Paragraphs>
  <Slides>21</Slides>
  <Notes>0</Notes>
  <HiddenSlides>0</HiddenSlides>
  <MMClips>0</MMClips>
  <ScaleCrop>false</ScaleCrop>
  <HeadingPairs>
    <vt:vector size="8" baseType="variant">
      <vt:variant>
        <vt:lpstr>Kullanılan Yazı Tipleri</vt:lpstr>
      </vt:variant>
      <vt:variant>
        <vt:i4>5</vt:i4>
      </vt:variant>
      <vt:variant>
        <vt:lpstr>Tema</vt:lpstr>
      </vt:variant>
      <vt:variant>
        <vt:i4>1</vt:i4>
      </vt:variant>
      <vt:variant>
        <vt:lpstr>Eklenmiş OLE Hizmet Programları</vt:lpstr>
      </vt:variant>
      <vt:variant>
        <vt:i4>1</vt:i4>
      </vt:variant>
      <vt:variant>
        <vt:lpstr>Slayt Başlıkları</vt:lpstr>
      </vt:variant>
      <vt:variant>
        <vt:i4>21</vt:i4>
      </vt:variant>
    </vt:vector>
  </HeadingPairs>
  <TitlesOfParts>
    <vt:vector size="28" baseType="lpstr">
      <vt:lpstr>Calibri</vt:lpstr>
      <vt:lpstr>Gill Sans MT</vt:lpstr>
      <vt:lpstr>Symbol</vt:lpstr>
      <vt:lpstr>Verdana</vt:lpstr>
      <vt:lpstr>Wingdings 2</vt:lpstr>
      <vt:lpstr>Gündönümü</vt:lpstr>
      <vt:lpstr>Denklem</vt:lpstr>
      <vt:lpstr>Bilgi Güvenliği  ve  Kriptografi</vt:lpstr>
      <vt:lpstr>Kriptoloji-Kriptografi-Kriptoanaliz</vt:lpstr>
      <vt:lpstr>Kriptosistemler için Gerekli Koşullar</vt:lpstr>
      <vt:lpstr>Kriptosistemler için Gerekli Koşullar</vt:lpstr>
      <vt:lpstr>Kriptosistemlerin Hedefleri</vt:lpstr>
      <vt:lpstr>Kriptoloji Terminolojisinde Kullanılan Kavramlar </vt:lpstr>
      <vt:lpstr>Kriptoloji Terminolojisinde Kullanılan Kavramlar </vt:lpstr>
      <vt:lpstr>Kriptoloji Terminolojisinde Kullanılan Kavramlar </vt:lpstr>
      <vt:lpstr>Kriptoloji Terminolojisinde Kullanılan Kavramlar </vt:lpstr>
      <vt:lpstr>Simetrik Algoritmalar: </vt:lpstr>
      <vt:lpstr>Simetrik Algoritmalar: </vt:lpstr>
      <vt:lpstr>Genel (Açık) Anahtar Algoritmalar:</vt:lpstr>
      <vt:lpstr>Kriptolojinin Matematiksel Temelleri-Asal Sayılar</vt:lpstr>
      <vt:lpstr>Kriptolojinin Matematiksel Temelleri-Asal Sayılar</vt:lpstr>
      <vt:lpstr>Kriptolojinin Matematiksel Temelleri-Asal Sayılar</vt:lpstr>
      <vt:lpstr>Kriptolojinin Matematiksel Temelleri-Asal Sayılar</vt:lpstr>
      <vt:lpstr>Kriptolojinin Matematiksel Temelleri-MOD İşlemi</vt:lpstr>
      <vt:lpstr>Kriptolojinin Matematiksel Temelleri-MOD İşlemi</vt:lpstr>
      <vt:lpstr>Kriptolojinin Matematiksel Temelleri-MOD İşlemi</vt:lpstr>
      <vt:lpstr>Kriptolojinin Matematiksel Temelleri-MOD İşlemi</vt:lpstr>
      <vt:lpstr>Kriptolojinin Matematiksel Temelleri-MOD İşlemi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Bilgi Güvenliği ve Kriptografi</dc:title>
  <dc:creator>ASU</dc:creator>
  <cp:lastModifiedBy>Y302</cp:lastModifiedBy>
  <cp:revision>130</cp:revision>
  <dcterms:created xsi:type="dcterms:W3CDTF">2017-02-18T12:17:57Z</dcterms:created>
  <dcterms:modified xsi:type="dcterms:W3CDTF">2017-03-13T08:28:48Z</dcterms:modified>
</cp:coreProperties>
</file>