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58" r:id="rId3"/>
    <p:sldId id="257" r:id="rId4"/>
    <p:sldId id="259" r:id="rId5"/>
    <p:sldId id="260" r:id="rId6"/>
    <p:sldId id="262" r:id="rId7"/>
    <p:sldId id="263" r:id="rId8"/>
    <p:sldId id="264" r:id="rId9"/>
    <p:sldId id="267" r:id="rId10"/>
    <p:sldId id="265" r:id="rId11"/>
    <p:sldId id="273" r:id="rId12"/>
    <p:sldId id="274" r:id="rId13"/>
    <p:sldId id="276" r:id="rId14"/>
    <p:sldId id="275" r:id="rId15"/>
    <p:sldId id="277" r:id="rId16"/>
    <p:sldId id="278" r:id="rId17"/>
    <p:sldId id="297" r:id="rId18"/>
    <p:sldId id="296" r:id="rId19"/>
    <p:sldId id="266" r:id="rId20"/>
    <p:sldId id="298" r:id="rId21"/>
    <p:sldId id="299" r:id="rId22"/>
    <p:sldId id="300" r:id="rId23"/>
    <p:sldId id="301" r:id="rId24"/>
    <p:sldId id="302" r:id="rId25"/>
    <p:sldId id="303" r:id="rId26"/>
    <p:sldId id="268" r:id="rId27"/>
    <p:sldId id="269" r:id="rId28"/>
    <p:sldId id="270" r:id="rId29"/>
    <p:sldId id="271" r:id="rId30"/>
    <p:sldId id="272" r:id="rId3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884CD-8786-434A-BC7E-28F9B365FA4A}" type="datetimeFigureOut">
              <a:rPr lang="tr-TR" smtClean="0"/>
              <a:t>22.02.2018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374562-146E-41A4-B692-CC9D4F8AD481}" type="slidenum">
              <a:rPr lang="tr-TR" smtClean="0"/>
              <a:t>‹#›</a:t>
            </a:fld>
            <a:endParaRPr lang="tr-TR"/>
          </a:p>
        </p:txBody>
      </p:sp>
    </p:spTree>
    <p:extLst>
      <p:ext uri="{BB962C8B-B14F-4D97-AF65-F5344CB8AC3E}">
        <p14:creationId xmlns:p14="http://schemas.microsoft.com/office/powerpoint/2010/main" val="3939643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Başlık 13"/>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Alt Başlık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Veri Yer Tutucusu 6"/>
          <p:cNvSpPr>
            <a:spLocks noGrp="1"/>
          </p:cNvSpPr>
          <p:nvPr>
            <p:ph type="dt" sz="half" idx="10"/>
          </p:nvPr>
        </p:nvSpPr>
        <p:spPr/>
        <p:txBody>
          <a:bodyPr/>
          <a:lstStyle>
            <a:extLst/>
          </a:lstStyle>
          <a:p>
            <a:fld id="{2A5CBECA-4D2E-4905-B7BE-4013EF77B42F}" type="datetime1">
              <a:rPr lang="tr-TR" smtClean="0"/>
              <a:t>22.02.2018</a:t>
            </a:fld>
            <a:endParaRPr lang="tr-TR"/>
          </a:p>
        </p:txBody>
      </p:sp>
      <p:sp>
        <p:nvSpPr>
          <p:cNvPr id="20" name="Altbilgi Yer Tutucusu 19"/>
          <p:cNvSpPr>
            <a:spLocks noGrp="1"/>
          </p:cNvSpPr>
          <p:nvPr>
            <p:ph type="ftr" sz="quarter" idx="11"/>
          </p:nvPr>
        </p:nvSpPr>
        <p:spPr/>
        <p:txBody>
          <a:bodyPr/>
          <a:lstStyle>
            <a:extLst/>
          </a:lstStyle>
          <a:p>
            <a:endParaRPr lang="tr-TR"/>
          </a:p>
        </p:txBody>
      </p:sp>
      <p:sp>
        <p:nvSpPr>
          <p:cNvPr id="10" name="Slayt Numarası Yer Tutucusu 9"/>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FD1FD004-3601-48F3-9EAC-E1C0B618D537}" type="datetime1">
              <a:rPr lang="tr-TR" smtClean="0"/>
              <a:t>22.02.2018</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858000" y="274639"/>
            <a:ext cx="1828800" cy="5851525"/>
          </a:xfrm>
        </p:spPr>
        <p:txBody>
          <a:bodyPr vert="eaVert"/>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1143000" y="274640"/>
            <a:ext cx="55626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890920A4-27CE-4210-8F5F-1238482F987F}" type="datetime1">
              <a:rPr lang="tr-TR" smtClean="0"/>
              <a:t>22.02.2018</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BB92F8C3-6A61-4463-ADC6-F073951BD16E}" type="datetime1">
              <a:rPr lang="tr-TR" smtClean="0"/>
              <a:t>22.02.2018</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Dikdörtgen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Başlık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extLst/>
          </a:lstStyle>
          <a:p>
            <a:fld id="{5B616BDD-282C-43EF-881B-BCC5388A926E}" type="datetime1">
              <a:rPr lang="tr-TR" smtClean="0"/>
              <a:t>22.02.2018</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10" name="Dikdörtgen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435608" y="274320"/>
            <a:ext cx="7498080" cy="1143000"/>
          </a:xfrm>
        </p:spPr>
        <p:txBody>
          <a:bodyPr/>
          <a:lstStyle>
            <a:extLst/>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82036014-8EA9-4CCB-8967-CFC7FFB424FA}" type="datetime1">
              <a:rPr lang="tr-TR" smtClean="0"/>
              <a:t>22.02.2018</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p:txBody>
          <a:bodyPr/>
          <a:lstStyle>
            <a:extLst/>
          </a:lstStyle>
          <a:p>
            <a:fld id="{7C353870-3D3D-4C88-AFF6-FE05F524DD28}" type="datetime1">
              <a:rPr lang="tr-TR" smtClean="0"/>
              <a:t>22.02.2018</a:t>
            </a:fld>
            <a:endParaRPr lang="tr-TR"/>
          </a:p>
        </p:txBody>
      </p:sp>
      <p:sp>
        <p:nvSpPr>
          <p:cNvPr id="8" name="Altbilgi Yer Tutucusu 7"/>
          <p:cNvSpPr>
            <a:spLocks noGrp="1"/>
          </p:cNvSpPr>
          <p:nvPr>
            <p:ph type="ftr" sz="quarter" idx="11"/>
          </p:nvPr>
        </p:nvSpPr>
        <p:spPr/>
        <p:txBody>
          <a:bodyPr/>
          <a:lstStyle>
            <a:extLst/>
          </a:lstStyle>
          <a:p>
            <a:endParaRPr lang="tr-TR"/>
          </a:p>
        </p:txBody>
      </p:sp>
      <p:sp>
        <p:nvSpPr>
          <p:cNvPr id="9" name="Slayt Numarası Yer Tutucusu 8"/>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1435608" y="274320"/>
            <a:ext cx="7498080" cy="1143000"/>
          </a:xfrm>
        </p:spPr>
        <p:txBody>
          <a:bodyPr anchor="ctr"/>
          <a:lstStyle>
            <a:extLst/>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extLst/>
          </a:lstStyle>
          <a:p>
            <a:fld id="{0A8FE654-7795-48B1-989E-69D0C92D0C62}" type="datetime1">
              <a:rPr lang="tr-TR" smtClean="0"/>
              <a:t>22.02.2018</a:t>
            </a:fld>
            <a:endParaRPr lang="tr-TR"/>
          </a:p>
        </p:txBody>
      </p:sp>
      <p:sp>
        <p:nvSpPr>
          <p:cNvPr id="4" name="Altbilgi Yer Tutucusu 3"/>
          <p:cNvSpPr>
            <a:spLocks noGrp="1"/>
          </p:cNvSpPr>
          <p:nvPr>
            <p:ph type="ftr" sz="quarter" idx="11"/>
          </p:nvPr>
        </p:nvSpPr>
        <p:spPr/>
        <p:txBody>
          <a:bodyPr/>
          <a:lstStyle>
            <a:extLst/>
          </a:lstStyle>
          <a:p>
            <a:endParaRPr lang="tr-TR"/>
          </a:p>
        </p:txBody>
      </p:sp>
      <p:sp>
        <p:nvSpPr>
          <p:cNvPr id="5" name="Slayt Numarası Yer Tutucusu 4"/>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Veri Yer Tutucusu 1"/>
          <p:cNvSpPr>
            <a:spLocks noGrp="1"/>
          </p:cNvSpPr>
          <p:nvPr>
            <p:ph type="dt" sz="half" idx="10"/>
          </p:nvPr>
        </p:nvSpPr>
        <p:spPr/>
        <p:txBody>
          <a:bodyPr/>
          <a:lstStyle>
            <a:extLst/>
          </a:lstStyle>
          <a:p>
            <a:fld id="{11AB1272-FD46-4547-840C-0577DE794B17}" type="datetime1">
              <a:rPr lang="tr-TR" smtClean="0"/>
              <a:t>22.02.2018</a:t>
            </a:fld>
            <a:endParaRPr lang="tr-TR"/>
          </a:p>
        </p:txBody>
      </p:sp>
      <p:sp>
        <p:nvSpPr>
          <p:cNvPr id="3" name="Altbilgi Yer Tutucusu 2"/>
          <p:cNvSpPr>
            <a:spLocks noGrp="1"/>
          </p:cNvSpPr>
          <p:nvPr>
            <p:ph type="ftr" sz="quarter" idx="11"/>
          </p:nvPr>
        </p:nvSpPr>
        <p:spPr/>
        <p:txBody>
          <a:bodyPr/>
          <a:lstStyle>
            <a:extLst/>
          </a:lstStyle>
          <a:p>
            <a:endParaRPr lang="tr-TR"/>
          </a:p>
        </p:txBody>
      </p:sp>
      <p:sp>
        <p:nvSpPr>
          <p:cNvPr id="4" name="Slayt Numarası Yer Tutucusu 3"/>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6" name="Dikdörtgen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C1DF8406-F0B8-41AE-A3BA-D14CF62911D0}" type="datetime1">
              <a:rPr lang="tr-TR" smtClean="0"/>
              <a:t>22.02.2018</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extLst/>
          </a:lstStyle>
          <a:p>
            <a:fld id="{2AA8C1E4-3AE9-4A87-9AFC-3A6C5182D94A}" type="datetime1">
              <a:rPr lang="tr-TR" smtClean="0"/>
              <a:t>22.02.2018</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F302176B-0E47-46AC-8F43-DAB4B8A37D06}" type="slidenum">
              <a:rPr lang="tr-TR" smtClean="0"/>
              <a:t>‹#›</a:t>
            </a:fld>
            <a:endParaRPr lang="tr-TR"/>
          </a:p>
        </p:txBody>
      </p:sp>
      <p:sp>
        <p:nvSpPr>
          <p:cNvPr id="8" name="Dikdörtgen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Resim Yer Tutucusu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Akış Çizelgesi: İşlem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Akış Çizelgesi: İşlem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Metin Yer Tutucusu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asta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Halka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Dikdörtgen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Başlık Yer Tutucusu 4"/>
          <p:cNvSpPr>
            <a:spLocks noGrp="1"/>
          </p:cNvSpPr>
          <p:nvPr>
            <p:ph type="title"/>
          </p:nvPr>
        </p:nvSpPr>
        <p:spPr>
          <a:xfrm>
            <a:off x="1435608" y="274638"/>
            <a:ext cx="7498080" cy="1143000"/>
          </a:xfrm>
          <a:prstGeom prst="rect">
            <a:avLst/>
          </a:prstGeom>
        </p:spPr>
        <p:txBody>
          <a:bodyPr anchor="ctr">
            <a:normAutofit/>
          </a:bodyPr>
          <a:lstStyle>
            <a:extLst/>
          </a:lstStyle>
          <a:p>
            <a:r>
              <a:rPr kumimoji="0" lang="tr-TR" smtClean="0"/>
              <a:t>Asıl başlık stili için tıklatın</a:t>
            </a:r>
            <a:endParaRPr kumimoji="0" lang="en-US"/>
          </a:p>
        </p:txBody>
      </p:sp>
      <p:sp>
        <p:nvSpPr>
          <p:cNvPr id="9" name="Metin Yer Tutucusu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Veri Yer Tutucusu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C699F14-78D7-4B29-BC26-CB3CA7ED498F}" type="datetime1">
              <a:rPr lang="tr-TR" smtClean="0"/>
              <a:t>22.02.2018</a:t>
            </a:fld>
            <a:endParaRPr lang="tr-TR"/>
          </a:p>
        </p:txBody>
      </p:sp>
      <p:sp>
        <p:nvSpPr>
          <p:cNvPr id="10" name="Altbilgi Yer Tutucusu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r-TR"/>
          </a:p>
        </p:txBody>
      </p:sp>
      <p:sp>
        <p:nvSpPr>
          <p:cNvPr id="22" name="Slayt Numarası Yer Tutucusu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302176B-0E47-46AC-8F43-DAB4B8A37D06}" type="slidenum">
              <a:rPr lang="tr-TR" smtClean="0"/>
              <a:t>‹#›</a:t>
            </a:fld>
            <a:endParaRPr lang="tr-TR"/>
          </a:p>
        </p:txBody>
      </p:sp>
      <p:sp>
        <p:nvSpPr>
          <p:cNvPr id="15" name="Dikdörtgen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r.wikipedia.org/wiki/Bilgisayar_program%C4%B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r.wikipedia.org/wiki/Toplum_m%C3%BChendisli%C4%9Fi" TargetMode="External"/><Relationship Id="rId2" Type="http://schemas.openxmlformats.org/officeDocument/2006/relationships/hyperlink" Target="https://tr.wikipedia.org/wiki/Program" TargetMode="External"/><Relationship Id="rId1" Type="http://schemas.openxmlformats.org/officeDocument/2006/relationships/slideLayout" Target="../slideLayouts/slideLayout2.xml"/><Relationship Id="rId4" Type="http://schemas.openxmlformats.org/officeDocument/2006/relationships/hyperlink" Target="https://tr.wikipedia.org/wiki/Bilgisayar_solucan%C4%B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r.wikipedia.org/w/index.php?title=Internet_Protokol%C3%BC&amp;action=edit&amp;redlink=1" TargetMode="External"/><Relationship Id="rId2" Type="http://schemas.openxmlformats.org/officeDocument/2006/relationships/hyperlink" Target="https://tr.wikipedia.org/wiki/IP_adres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tr.wikipedia.org/wiki/OSI_Modeli" TargetMode="External"/><Relationship Id="rId13" Type="http://schemas.openxmlformats.org/officeDocument/2006/relationships/hyperlink" Target="https://tr.wikipedia.org/wiki/%C4%B0leti%C5%9Fim" TargetMode="External"/><Relationship Id="rId3" Type="http://schemas.openxmlformats.org/officeDocument/2006/relationships/hyperlink" Target="https://tr.wikipedia.org/wiki/%C4%B0leti%C5%9Fim_protokol%C3%BC" TargetMode="External"/><Relationship Id="rId7" Type="http://schemas.openxmlformats.org/officeDocument/2006/relationships/hyperlink" Target="https://tr.wikipedia.org/wiki/%C4%B0ngilizce" TargetMode="External"/><Relationship Id="rId12" Type="http://schemas.openxmlformats.org/officeDocument/2006/relationships/hyperlink" Target="https://tr.wikipedia.org/wiki/Uzay" TargetMode="External"/><Relationship Id="rId17" Type="http://schemas.openxmlformats.org/officeDocument/2006/relationships/hyperlink" Target="https://tr.wikipedia.org/wiki/Mikrodenetleyici" TargetMode="External"/><Relationship Id="rId2" Type="http://schemas.openxmlformats.org/officeDocument/2006/relationships/hyperlink" Target="https://tr.wikipedia.org/wiki/%C4%B0ng." TargetMode="External"/><Relationship Id="rId16" Type="http://schemas.openxmlformats.org/officeDocument/2006/relationships/hyperlink" Target="https://tr.wikipedia.org/wiki/Mikroi%C5%9Flemci" TargetMode="External"/><Relationship Id="rId1" Type="http://schemas.openxmlformats.org/officeDocument/2006/relationships/slideLayout" Target="../slideLayouts/slideLayout2.xml"/><Relationship Id="rId6" Type="http://schemas.openxmlformats.org/officeDocument/2006/relationships/hyperlink" Target="https://tr.wikipedia.org/wiki/Bilgisayar_dili" TargetMode="External"/><Relationship Id="rId11" Type="http://schemas.openxmlformats.org/officeDocument/2006/relationships/hyperlink" Target="https://tr.wikipedia.org/wiki/T%C3%BCrk%C3%A7e" TargetMode="External"/><Relationship Id="rId5" Type="http://schemas.openxmlformats.org/officeDocument/2006/relationships/hyperlink" Target="https://tr.wikipedia.org/wiki/A%C4%9F_donan%C4%B1m%C4%B1" TargetMode="External"/><Relationship Id="rId15" Type="http://schemas.openxmlformats.org/officeDocument/2006/relationships/hyperlink" Target="https://tr.wikipedia.org/wiki/IP" TargetMode="External"/><Relationship Id="rId10" Type="http://schemas.openxmlformats.org/officeDocument/2006/relationships/hyperlink" Target="https://tr.wikipedia.org/wiki/Aray%C3%BCz" TargetMode="External"/><Relationship Id="rId4" Type="http://schemas.openxmlformats.org/officeDocument/2006/relationships/hyperlink" Target="https://tr.wikipedia.org/wiki/Bilgisayar_a%C4%9F%C4%B1" TargetMode="External"/><Relationship Id="rId9" Type="http://schemas.openxmlformats.org/officeDocument/2006/relationships/hyperlink" Target="https://tr.wikipedia.org/wiki/A%C4%9F_tabakas%C4%B1_(protokol)" TargetMode="External"/><Relationship Id="rId14" Type="http://schemas.openxmlformats.org/officeDocument/2006/relationships/hyperlink" Target="https://tr.wikipedia.org/wiki/%C4%B0ntern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2560" y="1296002"/>
            <a:ext cx="7406640" cy="2493038"/>
          </a:xfrm>
        </p:spPr>
        <p:txBody>
          <a:bodyPr>
            <a:noAutofit/>
          </a:bodyPr>
          <a:lstStyle/>
          <a:p>
            <a:pPr algn="ctr"/>
            <a:r>
              <a:rPr lang="tr-TR" sz="6000" dirty="0" smtClean="0"/>
              <a:t>Bilgi Güvenliği </a:t>
            </a:r>
            <a:br>
              <a:rPr lang="tr-TR" sz="6000" dirty="0" smtClean="0"/>
            </a:br>
            <a:r>
              <a:rPr lang="tr-TR" sz="6000" dirty="0" smtClean="0"/>
              <a:t>ve </a:t>
            </a:r>
            <a:r>
              <a:rPr lang="tr-TR" sz="6000" smtClean="0"/>
              <a:t/>
            </a:r>
            <a:br>
              <a:rPr lang="tr-TR" sz="6000" smtClean="0"/>
            </a:br>
            <a:r>
              <a:rPr lang="tr-TR" sz="6000" smtClean="0"/>
              <a:t>Kriptoloji</a:t>
            </a:r>
            <a:endParaRPr lang="tr-TR" sz="6000" dirty="0"/>
          </a:p>
        </p:txBody>
      </p:sp>
      <p:sp>
        <p:nvSpPr>
          <p:cNvPr id="3" name="Alt Başlık 2"/>
          <p:cNvSpPr>
            <a:spLocks noGrp="1"/>
          </p:cNvSpPr>
          <p:nvPr>
            <p:ph type="subTitle" idx="1"/>
          </p:nvPr>
        </p:nvSpPr>
        <p:spPr>
          <a:xfrm>
            <a:off x="1331640" y="4437112"/>
            <a:ext cx="7406640" cy="648072"/>
          </a:xfrm>
        </p:spPr>
        <p:txBody>
          <a:bodyPr/>
          <a:lstStyle/>
          <a:p>
            <a:pPr algn="ctr"/>
            <a:r>
              <a:rPr lang="tr-TR" dirty="0" smtClean="0"/>
              <a:t> Yrd. Doç. Dr. </a:t>
            </a:r>
            <a:r>
              <a:rPr lang="tr-TR" smtClean="0"/>
              <a:t>Asuman GÜNAY YILMAZ</a:t>
            </a:r>
            <a:endParaRPr lang="tr-TR" dirty="0"/>
          </a:p>
        </p:txBody>
      </p:sp>
    </p:spTree>
    <p:extLst>
      <p:ext uri="{BB962C8B-B14F-4D97-AF65-F5344CB8AC3E}">
        <p14:creationId xmlns:p14="http://schemas.microsoft.com/office/powerpoint/2010/main" val="2798347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effectLst>
                  <a:outerShdw blurRad="38100" dist="38100" dir="2700000" algn="tl">
                    <a:srgbClr val="000000">
                      <a:alpha val="43137"/>
                    </a:srgbClr>
                  </a:outerShdw>
                </a:effectLst>
              </a:rPr>
              <a:t>Siber </a:t>
            </a:r>
            <a:r>
              <a:rPr lang="tr-TR" dirty="0">
                <a:effectLst>
                  <a:outerShdw blurRad="38100" dist="38100" dir="2700000" algn="tl">
                    <a:srgbClr val="000000">
                      <a:alpha val="43137"/>
                    </a:srgbClr>
                  </a:outerShdw>
                </a:effectLst>
              </a:rPr>
              <a:t>Güvenliğin Temel Hedefi? </a:t>
            </a:r>
          </a:p>
        </p:txBody>
      </p:sp>
      <p:sp>
        <p:nvSpPr>
          <p:cNvPr id="3" name="İçerik Yer Tutucusu 2"/>
          <p:cNvSpPr>
            <a:spLocks noGrp="1"/>
          </p:cNvSpPr>
          <p:nvPr>
            <p:ph idx="1"/>
          </p:nvPr>
        </p:nvSpPr>
        <p:spPr/>
        <p:txBody>
          <a:bodyPr>
            <a:normAutofit fontScale="92500" lnSpcReduction="10000"/>
          </a:bodyPr>
          <a:lstStyle/>
          <a:p>
            <a:pPr algn="just"/>
            <a:r>
              <a:rPr lang="tr-TR" dirty="0"/>
              <a:t>İletişim halindeki bilgisayar ağlarından oluşan elektronik ortama Siber Uzay denir. </a:t>
            </a:r>
          </a:p>
          <a:p>
            <a:pPr algn="just"/>
            <a:endParaRPr lang="tr-TR" dirty="0" smtClean="0"/>
          </a:p>
          <a:p>
            <a:pPr algn="just"/>
            <a:r>
              <a:rPr lang="tr-TR" dirty="0" smtClean="0"/>
              <a:t>Kurum </a:t>
            </a:r>
            <a:r>
              <a:rPr lang="tr-TR" dirty="0"/>
              <a:t>ve kuruluşların veya en genel anlamda ulusların bilgi varlıkları ve kaynaklarını hedeflenen amaçlar doğrultusunda organizasyon, insan, finans, teknik ve bilgi değerlerini dikkate alarak, varlıkların ve kaynakların başlarına </a:t>
            </a:r>
            <a:r>
              <a:rPr lang="tr-TR" b="1" dirty="0"/>
              <a:t>KÖTÜ BİR ŞEYLER GELMEDEN </a:t>
            </a:r>
            <a:r>
              <a:rPr lang="tr-TR" dirty="0"/>
              <a:t>korumaktır. </a:t>
            </a:r>
          </a:p>
        </p:txBody>
      </p:sp>
      <p:sp>
        <p:nvSpPr>
          <p:cNvPr id="4" name="Slayt Numarası Yer Tutucusu 3"/>
          <p:cNvSpPr>
            <a:spLocks noGrp="1"/>
          </p:cNvSpPr>
          <p:nvPr>
            <p:ph type="sldNum" sz="quarter" idx="12"/>
          </p:nvPr>
        </p:nvSpPr>
        <p:spPr/>
        <p:txBody>
          <a:bodyPr/>
          <a:lstStyle/>
          <a:p>
            <a:fld id="{F302176B-0E47-46AC-8F43-DAB4B8A37D06}" type="slidenum">
              <a:rPr lang="tr-TR" smtClean="0"/>
              <a:t>10</a:t>
            </a:fld>
            <a:endParaRPr lang="tr-TR"/>
          </a:p>
        </p:txBody>
      </p:sp>
    </p:spTree>
    <p:extLst>
      <p:ext uri="{BB962C8B-B14F-4D97-AF65-F5344CB8AC3E}">
        <p14:creationId xmlns:p14="http://schemas.microsoft.com/office/powerpoint/2010/main" val="4271057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Siber </a:t>
            </a:r>
            <a:r>
              <a:rPr lang="tr-TR" dirty="0"/>
              <a:t>Savunma İle İlgili Yanlış Düşünceler </a:t>
            </a:r>
          </a:p>
        </p:txBody>
      </p:sp>
      <p:sp>
        <p:nvSpPr>
          <p:cNvPr id="3" name="İçerik Yer Tutucusu 2"/>
          <p:cNvSpPr>
            <a:spLocks noGrp="1"/>
          </p:cNvSpPr>
          <p:nvPr>
            <p:ph idx="1"/>
          </p:nvPr>
        </p:nvSpPr>
        <p:spPr/>
        <p:txBody>
          <a:bodyPr>
            <a:normAutofit/>
          </a:bodyPr>
          <a:lstStyle/>
          <a:p>
            <a:r>
              <a:rPr lang="tr-TR" dirty="0" err="1" smtClean="0"/>
              <a:t>Antivirüs</a:t>
            </a:r>
            <a:r>
              <a:rPr lang="tr-TR" dirty="0" smtClean="0"/>
              <a:t> </a:t>
            </a:r>
            <a:r>
              <a:rPr lang="tr-TR" dirty="0"/>
              <a:t>yazılımımız var, dolayısıyla güvendeyiz! </a:t>
            </a:r>
          </a:p>
          <a:p>
            <a:r>
              <a:rPr lang="tr-TR" dirty="0"/>
              <a:t>B</a:t>
            </a:r>
            <a:r>
              <a:rPr lang="tr-TR" dirty="0" smtClean="0"/>
              <a:t>ilgimin </a:t>
            </a:r>
            <a:r>
              <a:rPr lang="tr-TR" dirty="0"/>
              <a:t>kopyasını alıyorum, güvenlikten bana ne! </a:t>
            </a:r>
          </a:p>
          <a:p>
            <a:r>
              <a:rPr lang="tr-TR" dirty="0" smtClean="0"/>
              <a:t>Güvenlikten </a:t>
            </a:r>
            <a:r>
              <a:rPr lang="tr-TR" dirty="0"/>
              <a:t>bilgi işlem sorumludur. </a:t>
            </a:r>
          </a:p>
          <a:p>
            <a:r>
              <a:rPr lang="tr-TR" dirty="0" smtClean="0"/>
              <a:t>Kurumumuz </a:t>
            </a:r>
            <a:r>
              <a:rPr lang="tr-TR" dirty="0"/>
              <a:t>güvenlik duvarı (firewall) kullanıyor, dolayısıyla güvendeyiz! </a:t>
            </a:r>
          </a:p>
          <a:p>
            <a:r>
              <a:rPr lang="tr-TR" dirty="0" smtClean="0"/>
              <a:t>Bir </a:t>
            </a:r>
            <a:r>
              <a:rPr lang="tr-TR" dirty="0"/>
              <a:t>çok güvenlik saldırısı kurum dışından geliyor!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11</a:t>
            </a:fld>
            <a:endParaRPr lang="tr-TR"/>
          </a:p>
        </p:txBody>
      </p:sp>
    </p:spTree>
    <p:extLst>
      <p:ext uri="{BB962C8B-B14F-4D97-AF65-F5344CB8AC3E}">
        <p14:creationId xmlns:p14="http://schemas.microsoft.com/office/powerpoint/2010/main" val="3939227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endParaRPr lang="tr-TR" dirty="0"/>
          </a:p>
        </p:txBody>
      </p:sp>
      <p:sp>
        <p:nvSpPr>
          <p:cNvPr id="3" name="İçerik Yer Tutucusu 2"/>
          <p:cNvSpPr>
            <a:spLocks noGrp="1"/>
          </p:cNvSpPr>
          <p:nvPr>
            <p:ph idx="1"/>
          </p:nvPr>
        </p:nvSpPr>
        <p:spPr/>
        <p:txBody>
          <a:bodyPr/>
          <a:lstStyle/>
          <a:p>
            <a:pPr algn="just"/>
            <a:r>
              <a:rPr lang="tr-TR" b="1" dirty="0" smtClean="0"/>
              <a:t>Siber </a:t>
            </a:r>
            <a:r>
              <a:rPr lang="tr-TR" b="1" dirty="0"/>
              <a:t>Güvenlik</a:t>
            </a:r>
            <a:r>
              <a:rPr lang="tr-TR" dirty="0"/>
              <a:t>, bilgi güvenliğinde söz konusu olan tehdit ve açıklıkların bir altkümesi ile ilgilenir. </a:t>
            </a:r>
          </a:p>
        </p:txBody>
      </p:sp>
      <p:sp>
        <p:nvSpPr>
          <p:cNvPr id="4" name="Slayt Numarası Yer Tutucusu 3"/>
          <p:cNvSpPr>
            <a:spLocks noGrp="1"/>
          </p:cNvSpPr>
          <p:nvPr>
            <p:ph type="sldNum" sz="quarter" idx="12"/>
          </p:nvPr>
        </p:nvSpPr>
        <p:spPr/>
        <p:txBody>
          <a:bodyPr/>
          <a:lstStyle/>
          <a:p>
            <a:fld id="{F302176B-0E47-46AC-8F43-DAB4B8A37D06}" type="slidenum">
              <a:rPr lang="tr-TR" smtClean="0"/>
              <a:t>12</a:t>
            </a:fld>
            <a:endParaRPr lang="tr-T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573016"/>
            <a:ext cx="697230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6886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Bilgi Güvenliği ve Siber Güvenlik</a:t>
            </a:r>
            <a:endParaRPr lang="tr-TR" dirty="0"/>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13</a:t>
            </a:fld>
            <a:endParaRPr lang="tr-T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179" y="1340768"/>
            <a:ext cx="8134350" cy="528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9464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Siber </a:t>
            </a:r>
            <a:r>
              <a:rPr lang="tr-TR" dirty="0"/>
              <a:t>Tehditlerin Özellikleri </a:t>
            </a:r>
          </a:p>
        </p:txBody>
      </p:sp>
      <p:sp>
        <p:nvSpPr>
          <p:cNvPr id="3" name="İçerik Yer Tutucusu 2"/>
          <p:cNvSpPr>
            <a:spLocks noGrp="1"/>
          </p:cNvSpPr>
          <p:nvPr>
            <p:ph idx="1"/>
          </p:nvPr>
        </p:nvSpPr>
        <p:spPr>
          <a:xfrm>
            <a:off x="1435608" y="1447800"/>
            <a:ext cx="7498080" cy="5221560"/>
          </a:xfrm>
        </p:spPr>
        <p:txBody>
          <a:bodyPr>
            <a:normAutofit fontScale="70000" lnSpcReduction="20000"/>
          </a:bodyPr>
          <a:lstStyle/>
          <a:p>
            <a:r>
              <a:rPr lang="tr-TR" dirty="0" smtClean="0"/>
              <a:t>Farklı </a:t>
            </a:r>
            <a:r>
              <a:rPr lang="tr-TR" dirty="0"/>
              <a:t>coğrafi konumlardan saldırı şansı (Saldırganın konumu?) </a:t>
            </a:r>
          </a:p>
          <a:p>
            <a:r>
              <a:rPr lang="tr-TR" dirty="0" smtClean="0"/>
              <a:t>Düşük </a:t>
            </a:r>
            <a:r>
              <a:rPr lang="tr-TR" dirty="0"/>
              <a:t>maliyet (Bilgisayar + Internet) </a:t>
            </a:r>
          </a:p>
          <a:p>
            <a:r>
              <a:rPr lang="tr-TR" dirty="0" smtClean="0"/>
              <a:t>Kötü </a:t>
            </a:r>
            <a:r>
              <a:rPr lang="tr-TR" dirty="0"/>
              <a:t>yazılım (bilgisayar virüsleri, solucanlar, vs.) </a:t>
            </a:r>
          </a:p>
          <a:p>
            <a:r>
              <a:rPr lang="tr-TR" dirty="0" smtClean="0"/>
              <a:t>Servis </a:t>
            </a:r>
            <a:r>
              <a:rPr lang="tr-TR" dirty="0"/>
              <a:t>dışı bırakma saldırıları (“</a:t>
            </a:r>
            <a:r>
              <a:rPr lang="tr-TR" dirty="0" err="1" smtClean="0"/>
              <a:t>DDoS</a:t>
            </a:r>
            <a:r>
              <a:rPr lang="tr-TR" dirty="0" smtClean="0"/>
              <a:t>-</a:t>
            </a:r>
            <a:r>
              <a:rPr lang="en-US" dirty="0"/>
              <a:t> Distributed Denial of Service attack</a:t>
            </a:r>
            <a:r>
              <a:rPr lang="tr-TR" dirty="0" smtClean="0"/>
              <a:t>”- </a:t>
            </a:r>
            <a:r>
              <a:rPr lang="tr-TR" dirty="0"/>
              <a:t> çoklu sistemlerde hedef sistemin kaynakları ya da bant genişliği istilaya uğradığı zaman oluşur, bunlar genellikle bir veya birden fazla web sunucusudur</a:t>
            </a:r>
            <a:r>
              <a:rPr lang="tr-TR" dirty="0" smtClean="0"/>
              <a:t>) </a:t>
            </a:r>
            <a:endParaRPr lang="tr-TR" dirty="0"/>
          </a:p>
          <a:p>
            <a:r>
              <a:rPr lang="tr-TR" dirty="0" smtClean="0"/>
              <a:t>Yığın </a:t>
            </a:r>
            <a:r>
              <a:rPr lang="tr-TR" dirty="0"/>
              <a:t>E-postalar </a:t>
            </a:r>
          </a:p>
          <a:p>
            <a:pPr marL="82296" indent="0">
              <a:buNone/>
            </a:pPr>
            <a:r>
              <a:rPr lang="tr-TR" dirty="0" smtClean="0"/>
              <a:t>    Yığın </a:t>
            </a:r>
            <a:r>
              <a:rPr lang="tr-TR" dirty="0"/>
              <a:t>e-postaların toplam </a:t>
            </a:r>
            <a:endParaRPr lang="tr-TR" dirty="0" smtClean="0"/>
          </a:p>
          <a:p>
            <a:pPr marL="82296" indent="0">
              <a:buNone/>
            </a:pPr>
            <a:r>
              <a:rPr lang="tr-TR" dirty="0"/>
              <a:t> </a:t>
            </a:r>
            <a:r>
              <a:rPr lang="tr-TR" dirty="0" smtClean="0"/>
              <a:t>   e-posta </a:t>
            </a:r>
            <a:r>
              <a:rPr lang="tr-TR" dirty="0"/>
              <a:t>trafiğine oranı: </a:t>
            </a:r>
            <a:endParaRPr lang="tr-TR" dirty="0" smtClean="0"/>
          </a:p>
          <a:p>
            <a:endParaRPr lang="tr-TR" dirty="0" smtClean="0"/>
          </a:p>
          <a:p>
            <a:r>
              <a:rPr lang="tr-TR" dirty="0" smtClean="0"/>
              <a:t>Parola balıkçılığı </a:t>
            </a:r>
            <a:r>
              <a:rPr lang="tr-TR" dirty="0"/>
              <a:t>siteleri </a:t>
            </a:r>
            <a:r>
              <a:rPr lang="tr-TR" dirty="0" smtClean="0"/>
              <a:t>(</a:t>
            </a:r>
            <a:r>
              <a:rPr lang="tr-TR" dirty="0"/>
              <a:t>(“</a:t>
            </a:r>
            <a:r>
              <a:rPr lang="tr-TR" dirty="0" err="1"/>
              <a:t>Phishing</a:t>
            </a:r>
            <a:r>
              <a:rPr lang="tr-TR" dirty="0"/>
              <a:t>”-</a:t>
            </a:r>
            <a:r>
              <a:rPr lang="tr-TR" dirty="0" err="1"/>
              <a:t>Password+fishing</a:t>
            </a:r>
            <a:r>
              <a:rPr lang="tr-TR" dirty="0"/>
              <a:t> </a:t>
            </a:r>
            <a:r>
              <a:rPr lang="tr-TR" dirty="0" smtClean="0"/>
              <a:t>: şifre </a:t>
            </a:r>
            <a:r>
              <a:rPr lang="tr-TR" dirty="0"/>
              <a:t>avcıları, genelde e-posta gibi yollarla kişilere ulaşır ve onların kredi kartı gibi ayrıntılarını sanki resmi bir kurummuş gibi ister</a:t>
            </a:r>
            <a:r>
              <a:rPr lang="tr-TR" dirty="0" smtClean="0"/>
              <a:t>)</a:t>
            </a:r>
            <a:endParaRPr lang="tr-TR" dirty="0"/>
          </a:p>
          <a:p>
            <a:r>
              <a:rPr lang="tr-TR" dirty="0" smtClean="0"/>
              <a:t>İçerik </a:t>
            </a:r>
            <a:r>
              <a:rPr lang="tr-TR" dirty="0"/>
              <a:t>değiştirme / bilgiye yetkisiz erişim… </a:t>
            </a:r>
          </a:p>
        </p:txBody>
      </p:sp>
      <p:sp>
        <p:nvSpPr>
          <p:cNvPr id="4" name="Slayt Numarası Yer Tutucusu 3"/>
          <p:cNvSpPr>
            <a:spLocks noGrp="1"/>
          </p:cNvSpPr>
          <p:nvPr>
            <p:ph type="sldNum" sz="quarter" idx="12"/>
          </p:nvPr>
        </p:nvSpPr>
        <p:spPr/>
        <p:txBody>
          <a:bodyPr/>
          <a:lstStyle/>
          <a:p>
            <a:fld id="{F302176B-0E47-46AC-8F43-DAB4B8A37D06}" type="slidenum">
              <a:rPr lang="tr-TR" smtClean="0"/>
              <a:t>14</a:t>
            </a:fld>
            <a:endParaRPr lang="tr-T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713067"/>
            <a:ext cx="4270532" cy="980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583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Siber Tehditlerin Hedefleri</a:t>
            </a:r>
            <a:endParaRPr lang="tr-TR" dirty="0"/>
          </a:p>
        </p:txBody>
      </p:sp>
      <p:sp>
        <p:nvSpPr>
          <p:cNvPr id="3" name="İçerik Yer Tutucusu 2"/>
          <p:cNvSpPr>
            <a:spLocks noGrp="1"/>
          </p:cNvSpPr>
          <p:nvPr>
            <p:ph idx="1"/>
          </p:nvPr>
        </p:nvSpPr>
        <p:spPr/>
        <p:txBody>
          <a:bodyPr>
            <a:normAutofit/>
          </a:bodyPr>
          <a:lstStyle/>
          <a:p>
            <a:r>
              <a:rPr lang="tr-TR" dirty="0" smtClean="0"/>
              <a:t>Bilgi </a:t>
            </a:r>
            <a:r>
              <a:rPr lang="tr-TR" dirty="0"/>
              <a:t>sistemleri ve kritik ulusal altyapılar </a:t>
            </a:r>
          </a:p>
          <a:p>
            <a:pPr lvl="1"/>
            <a:r>
              <a:rPr lang="tr-TR" dirty="0" smtClean="0"/>
              <a:t>Finans </a:t>
            </a:r>
            <a:endParaRPr lang="tr-TR" dirty="0"/>
          </a:p>
          <a:p>
            <a:pPr lvl="1"/>
            <a:r>
              <a:rPr lang="tr-TR" dirty="0" smtClean="0"/>
              <a:t>Ulaştırma </a:t>
            </a:r>
            <a:endParaRPr lang="tr-TR" dirty="0"/>
          </a:p>
          <a:p>
            <a:pPr lvl="1"/>
            <a:r>
              <a:rPr lang="tr-TR" dirty="0" smtClean="0"/>
              <a:t>Enerji </a:t>
            </a:r>
            <a:r>
              <a:rPr lang="tr-TR" dirty="0" err="1"/>
              <a:t>v.b</a:t>
            </a:r>
            <a:r>
              <a:rPr lang="tr-TR" dirty="0"/>
              <a:t> </a:t>
            </a:r>
          </a:p>
          <a:p>
            <a:r>
              <a:rPr lang="tr-TR" dirty="0" smtClean="0"/>
              <a:t>Değer </a:t>
            </a:r>
            <a:r>
              <a:rPr lang="tr-TR" dirty="0"/>
              <a:t>ifade eden </a:t>
            </a:r>
            <a:r>
              <a:rPr lang="tr-TR" dirty="0" smtClean="0"/>
              <a:t>sektörler </a:t>
            </a:r>
          </a:p>
          <a:p>
            <a:r>
              <a:rPr lang="tr-TR" dirty="0" smtClean="0"/>
              <a:t>Ulusal </a:t>
            </a:r>
            <a:r>
              <a:rPr lang="tr-TR" dirty="0"/>
              <a:t>güvenliğe ait kritik bilgiler </a:t>
            </a:r>
          </a:p>
          <a:p>
            <a:pPr lvl="1"/>
            <a:r>
              <a:rPr lang="tr-TR" dirty="0" smtClean="0"/>
              <a:t>Sağlık </a:t>
            </a:r>
            <a:r>
              <a:rPr lang="tr-TR" dirty="0"/>
              <a:t>verileri </a:t>
            </a:r>
          </a:p>
          <a:p>
            <a:pPr lvl="1"/>
            <a:r>
              <a:rPr lang="tr-TR" dirty="0" smtClean="0"/>
              <a:t>Kritik </a:t>
            </a:r>
            <a:r>
              <a:rPr lang="tr-TR" dirty="0"/>
              <a:t>ekonomik veriler </a:t>
            </a:r>
            <a:endParaRPr lang="tr-TR" dirty="0" smtClean="0"/>
          </a:p>
          <a:p>
            <a:pPr lvl="1"/>
            <a:r>
              <a:rPr lang="tr-TR" dirty="0"/>
              <a:t>Savunma sanayi</a:t>
            </a:r>
          </a:p>
          <a:p>
            <a:endParaRPr lang="tr-TR" dirty="0"/>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15</a:t>
            </a:fld>
            <a:endParaRPr lang="tr-TR"/>
          </a:p>
        </p:txBody>
      </p:sp>
    </p:spTree>
    <p:extLst>
      <p:ext uri="{BB962C8B-B14F-4D97-AF65-F5344CB8AC3E}">
        <p14:creationId xmlns:p14="http://schemas.microsoft.com/office/powerpoint/2010/main" val="2488918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Siber Tehditlerin Hedefleri</a:t>
            </a:r>
            <a:endParaRPr lang="tr-TR" dirty="0"/>
          </a:p>
        </p:txBody>
      </p:sp>
      <p:sp>
        <p:nvSpPr>
          <p:cNvPr id="3" name="İçerik Yer Tutucusu 2"/>
          <p:cNvSpPr>
            <a:spLocks noGrp="1"/>
          </p:cNvSpPr>
          <p:nvPr>
            <p:ph idx="1"/>
          </p:nvPr>
        </p:nvSpPr>
        <p:spPr>
          <a:xfrm>
            <a:off x="1435608" y="1447800"/>
            <a:ext cx="7498080" cy="5221560"/>
          </a:xfrm>
        </p:spPr>
        <p:txBody>
          <a:bodyPr>
            <a:normAutofit/>
          </a:bodyPr>
          <a:lstStyle/>
          <a:p>
            <a:r>
              <a:rPr lang="tr-TR" dirty="0" smtClean="0"/>
              <a:t>BT </a:t>
            </a:r>
            <a:r>
              <a:rPr lang="tr-TR" dirty="0"/>
              <a:t>sistemlerinin ve fiziksel mekanizmaların iç içe olduğu sistemleri hedefleyen sistemler </a:t>
            </a:r>
          </a:p>
          <a:p>
            <a:r>
              <a:rPr lang="tr-TR" dirty="0" smtClean="0"/>
              <a:t>Mobil </a:t>
            </a:r>
            <a:r>
              <a:rPr lang="tr-TR" dirty="0"/>
              <a:t>uygulamalar ve gömülü sistemler </a:t>
            </a:r>
          </a:p>
          <a:p>
            <a:r>
              <a:rPr lang="tr-TR" dirty="0" smtClean="0"/>
              <a:t>Örnek </a:t>
            </a:r>
            <a:r>
              <a:rPr lang="tr-TR" dirty="0"/>
              <a:t>uygulamalar </a:t>
            </a:r>
          </a:p>
          <a:p>
            <a:pPr lvl="1"/>
            <a:r>
              <a:rPr lang="tr-TR" dirty="0" smtClean="0"/>
              <a:t>Uzaktan </a:t>
            </a:r>
            <a:r>
              <a:rPr lang="tr-TR" dirty="0"/>
              <a:t>hasta takip sistemleri </a:t>
            </a:r>
          </a:p>
          <a:p>
            <a:pPr lvl="1"/>
            <a:r>
              <a:rPr lang="tr-TR" dirty="0" smtClean="0"/>
              <a:t>Araç </a:t>
            </a:r>
            <a:r>
              <a:rPr lang="tr-TR" dirty="0"/>
              <a:t>içi ağ sistemleri ve araçtan araca iletişim sistemleri </a:t>
            </a:r>
          </a:p>
          <a:p>
            <a:pPr marL="82296" indent="0">
              <a:buNone/>
            </a:pP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16</a:t>
            </a:fld>
            <a:endParaRPr lang="tr-TR"/>
          </a:p>
        </p:txBody>
      </p:sp>
    </p:spTree>
    <p:extLst>
      <p:ext uri="{BB962C8B-B14F-4D97-AF65-F5344CB8AC3E}">
        <p14:creationId xmlns:p14="http://schemas.microsoft.com/office/powerpoint/2010/main" val="3380431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Siber </a:t>
            </a:r>
            <a:r>
              <a:rPr lang="tr-TR" dirty="0"/>
              <a:t>Savaşlar </a:t>
            </a:r>
          </a:p>
        </p:txBody>
      </p:sp>
      <p:sp>
        <p:nvSpPr>
          <p:cNvPr id="3" name="İçerik Yer Tutucusu 2"/>
          <p:cNvSpPr>
            <a:spLocks noGrp="1"/>
          </p:cNvSpPr>
          <p:nvPr>
            <p:ph idx="1"/>
          </p:nvPr>
        </p:nvSpPr>
        <p:spPr>
          <a:xfrm>
            <a:off x="1187624" y="1340768"/>
            <a:ext cx="3208400" cy="4800600"/>
          </a:xfrm>
        </p:spPr>
        <p:txBody>
          <a:bodyPr>
            <a:normAutofit/>
          </a:bodyPr>
          <a:lstStyle/>
          <a:p>
            <a:r>
              <a:rPr lang="tr-TR" dirty="0" smtClean="0"/>
              <a:t>Casusluk </a:t>
            </a:r>
            <a:endParaRPr lang="tr-TR" dirty="0"/>
          </a:p>
          <a:p>
            <a:r>
              <a:rPr lang="tr-TR" dirty="0" smtClean="0"/>
              <a:t>Manipülasyon </a:t>
            </a:r>
            <a:endParaRPr lang="tr-TR" dirty="0"/>
          </a:p>
          <a:p>
            <a:r>
              <a:rPr lang="tr-TR" dirty="0" smtClean="0"/>
              <a:t>Propaganda </a:t>
            </a:r>
            <a:endParaRPr lang="tr-TR" dirty="0"/>
          </a:p>
          <a:p>
            <a:r>
              <a:rPr lang="tr-TR" dirty="0" smtClean="0"/>
              <a:t>İletişim </a:t>
            </a:r>
            <a:endParaRPr lang="tr-TR" dirty="0"/>
          </a:p>
          <a:p>
            <a:r>
              <a:rPr lang="tr-TR" dirty="0" smtClean="0"/>
              <a:t>Sistem </a:t>
            </a:r>
            <a:r>
              <a:rPr lang="tr-TR" dirty="0"/>
              <a:t>bozma </a:t>
            </a:r>
          </a:p>
          <a:p>
            <a:r>
              <a:rPr lang="tr-TR" dirty="0" smtClean="0"/>
              <a:t>Bilgi </a:t>
            </a:r>
            <a:r>
              <a:rPr lang="tr-TR" dirty="0"/>
              <a:t>kirliliği </a:t>
            </a:r>
          </a:p>
          <a:p>
            <a:r>
              <a:rPr lang="tr-TR" dirty="0" smtClean="0"/>
              <a:t>Sistem </a:t>
            </a:r>
            <a:r>
              <a:rPr lang="tr-TR" dirty="0"/>
              <a:t>kilitleme </a:t>
            </a:r>
          </a:p>
          <a:p>
            <a:r>
              <a:rPr lang="tr-TR" dirty="0" smtClean="0"/>
              <a:t>Dolandırıcılık </a:t>
            </a:r>
            <a:endParaRPr lang="tr-TR" dirty="0"/>
          </a:p>
          <a:p>
            <a:pPr marL="82296" indent="0">
              <a:buNone/>
            </a:pP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17</a:t>
            </a:fld>
            <a:endParaRPr lang="tr-TR"/>
          </a:p>
        </p:txBody>
      </p:sp>
      <p:sp>
        <p:nvSpPr>
          <p:cNvPr id="5" name="İçerik Yer Tutucusu 2"/>
          <p:cNvSpPr txBox="1">
            <a:spLocks/>
          </p:cNvSpPr>
          <p:nvPr/>
        </p:nvSpPr>
        <p:spPr>
          <a:xfrm>
            <a:off x="4355976" y="1340768"/>
            <a:ext cx="4680520" cy="4800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tr-TR" dirty="0" smtClean="0"/>
              <a:t>Sisteme </a:t>
            </a:r>
            <a:r>
              <a:rPr lang="tr-TR" dirty="0"/>
              <a:t>yetkisiz erişim </a:t>
            </a:r>
          </a:p>
          <a:p>
            <a:r>
              <a:rPr lang="tr-TR" dirty="0" smtClean="0"/>
              <a:t>Sistemin </a:t>
            </a:r>
            <a:r>
              <a:rPr lang="tr-TR" dirty="0"/>
              <a:t>bozulması </a:t>
            </a:r>
          </a:p>
          <a:p>
            <a:r>
              <a:rPr lang="tr-TR" dirty="0" smtClean="0"/>
              <a:t>Hizmetlerin </a:t>
            </a:r>
            <a:r>
              <a:rPr lang="tr-TR" dirty="0"/>
              <a:t>engellenmesi </a:t>
            </a:r>
          </a:p>
          <a:p>
            <a:r>
              <a:rPr lang="tr-TR" dirty="0" smtClean="0"/>
              <a:t>Bilgilerin </a:t>
            </a:r>
            <a:endParaRPr lang="tr-TR" dirty="0"/>
          </a:p>
          <a:p>
            <a:pPr lvl="1"/>
            <a:r>
              <a:rPr lang="tr-TR" dirty="0" smtClean="0"/>
              <a:t>Değiştirilmesi </a:t>
            </a:r>
            <a:endParaRPr lang="tr-TR" dirty="0"/>
          </a:p>
          <a:p>
            <a:pPr lvl="1"/>
            <a:r>
              <a:rPr lang="tr-TR" dirty="0" smtClean="0"/>
              <a:t>Yok </a:t>
            </a:r>
            <a:r>
              <a:rPr lang="tr-TR" dirty="0"/>
              <a:t>edilmesi </a:t>
            </a:r>
          </a:p>
          <a:p>
            <a:pPr lvl="1"/>
            <a:r>
              <a:rPr lang="tr-TR" dirty="0" smtClean="0"/>
              <a:t>İfşa </a:t>
            </a:r>
            <a:r>
              <a:rPr lang="tr-TR" dirty="0"/>
              <a:t>edilmesi </a:t>
            </a:r>
          </a:p>
          <a:p>
            <a:pPr lvl="1"/>
            <a:r>
              <a:rPr lang="tr-TR" dirty="0" smtClean="0"/>
              <a:t>Çalınması </a:t>
            </a:r>
            <a:endParaRPr lang="tr-TR" dirty="0"/>
          </a:p>
          <a:p>
            <a:pPr marL="82296" indent="0">
              <a:buFont typeface="Wingdings 2"/>
              <a:buNone/>
            </a:pPr>
            <a:endParaRPr lang="tr-TR" dirty="0"/>
          </a:p>
        </p:txBody>
      </p:sp>
    </p:spTree>
    <p:extLst>
      <p:ext uri="{BB962C8B-B14F-4D97-AF65-F5344CB8AC3E}">
        <p14:creationId xmlns:p14="http://schemas.microsoft.com/office/powerpoint/2010/main" val="151351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Siber </a:t>
            </a:r>
            <a:r>
              <a:rPr lang="tr-TR" dirty="0"/>
              <a:t>silahlar </a:t>
            </a:r>
          </a:p>
        </p:txBody>
      </p:sp>
      <p:sp>
        <p:nvSpPr>
          <p:cNvPr id="3" name="İçerik Yer Tutucusu 2"/>
          <p:cNvSpPr>
            <a:spLocks noGrp="1"/>
          </p:cNvSpPr>
          <p:nvPr>
            <p:ph idx="1"/>
          </p:nvPr>
        </p:nvSpPr>
        <p:spPr/>
        <p:txBody>
          <a:bodyPr>
            <a:normAutofit fontScale="85000" lnSpcReduction="10000"/>
          </a:bodyPr>
          <a:lstStyle/>
          <a:p>
            <a:r>
              <a:rPr lang="tr-TR" dirty="0" smtClean="0"/>
              <a:t>Hizmetin </a:t>
            </a:r>
            <a:r>
              <a:rPr lang="tr-TR" dirty="0"/>
              <a:t>engellenmesi saldırıları (</a:t>
            </a:r>
            <a:r>
              <a:rPr lang="tr-TR" dirty="0" err="1"/>
              <a:t>DoS</a:t>
            </a:r>
            <a:r>
              <a:rPr lang="tr-TR" dirty="0"/>
              <a:t>, </a:t>
            </a:r>
            <a:r>
              <a:rPr lang="tr-TR" dirty="0" err="1"/>
              <a:t>DDoS</a:t>
            </a:r>
            <a:r>
              <a:rPr lang="tr-TR" dirty="0"/>
              <a:t>) </a:t>
            </a:r>
          </a:p>
          <a:p>
            <a:r>
              <a:rPr lang="tr-TR" dirty="0" smtClean="0"/>
              <a:t>Bilgisayar </a:t>
            </a:r>
            <a:r>
              <a:rPr lang="tr-TR" dirty="0"/>
              <a:t>virüsleri </a:t>
            </a:r>
          </a:p>
          <a:p>
            <a:r>
              <a:rPr lang="tr-TR" dirty="0" smtClean="0"/>
              <a:t>Kurtçuklar </a:t>
            </a:r>
            <a:r>
              <a:rPr lang="tr-TR" dirty="0"/>
              <a:t>(</a:t>
            </a:r>
            <a:r>
              <a:rPr lang="tr-TR" dirty="0" err="1"/>
              <a:t>worm</a:t>
            </a:r>
            <a:r>
              <a:rPr lang="tr-TR" dirty="0"/>
              <a:t>) </a:t>
            </a:r>
          </a:p>
          <a:p>
            <a:r>
              <a:rPr lang="tr-TR" dirty="0" smtClean="0"/>
              <a:t>Truva </a:t>
            </a:r>
            <a:r>
              <a:rPr lang="tr-TR" dirty="0"/>
              <a:t>atı (</a:t>
            </a:r>
            <a:r>
              <a:rPr lang="tr-TR" dirty="0" err="1"/>
              <a:t>trojan</a:t>
            </a:r>
            <a:r>
              <a:rPr lang="tr-TR" dirty="0"/>
              <a:t>) </a:t>
            </a:r>
          </a:p>
          <a:p>
            <a:r>
              <a:rPr lang="tr-TR" dirty="0" smtClean="0"/>
              <a:t>Klavye </a:t>
            </a:r>
            <a:r>
              <a:rPr lang="tr-TR" dirty="0"/>
              <a:t>izleme (</a:t>
            </a:r>
            <a:r>
              <a:rPr lang="tr-TR" dirty="0" err="1"/>
              <a:t>key</a:t>
            </a:r>
            <a:r>
              <a:rPr lang="tr-TR" dirty="0"/>
              <a:t> </a:t>
            </a:r>
            <a:r>
              <a:rPr lang="tr-TR" dirty="0" err="1"/>
              <a:t>logger</a:t>
            </a:r>
            <a:r>
              <a:rPr lang="tr-TR" dirty="0"/>
              <a:t>) yazılımları </a:t>
            </a:r>
          </a:p>
          <a:p>
            <a:r>
              <a:rPr lang="tr-TR" dirty="0" smtClean="0"/>
              <a:t>İstem </a:t>
            </a:r>
            <a:r>
              <a:rPr lang="tr-TR" dirty="0"/>
              <a:t>dışı ticari tanıtım (</a:t>
            </a:r>
            <a:r>
              <a:rPr lang="tr-TR" dirty="0" err="1"/>
              <a:t>adware</a:t>
            </a:r>
            <a:r>
              <a:rPr lang="tr-TR" dirty="0"/>
              <a:t>) yazılımları </a:t>
            </a:r>
          </a:p>
          <a:p>
            <a:r>
              <a:rPr lang="tr-TR" dirty="0" smtClean="0"/>
              <a:t>Casus </a:t>
            </a:r>
            <a:r>
              <a:rPr lang="tr-TR" dirty="0"/>
              <a:t>/ köstebek (</a:t>
            </a:r>
            <a:r>
              <a:rPr lang="tr-TR" dirty="0" err="1"/>
              <a:t>spyware</a:t>
            </a:r>
            <a:r>
              <a:rPr lang="tr-TR" dirty="0"/>
              <a:t>) yazılımlar </a:t>
            </a:r>
          </a:p>
          <a:p>
            <a:r>
              <a:rPr lang="tr-TR" dirty="0" smtClean="0"/>
              <a:t>Yemleme/Sazan </a:t>
            </a:r>
            <a:r>
              <a:rPr lang="tr-TR" dirty="0"/>
              <a:t>avlama (</a:t>
            </a:r>
            <a:r>
              <a:rPr lang="tr-TR" dirty="0" err="1"/>
              <a:t>phishing</a:t>
            </a:r>
            <a:r>
              <a:rPr lang="tr-TR" dirty="0"/>
              <a:t>) </a:t>
            </a:r>
          </a:p>
          <a:p>
            <a:r>
              <a:rPr lang="pl-PL" dirty="0" smtClean="0"/>
              <a:t>İstem </a:t>
            </a:r>
            <a:r>
              <a:rPr lang="pl-PL" dirty="0"/>
              <a:t>dışı elektronik posta (spam) </a:t>
            </a:r>
          </a:p>
          <a:p>
            <a:r>
              <a:rPr lang="tr-TR" dirty="0" smtClean="0"/>
              <a:t>Ağ </a:t>
            </a:r>
            <a:r>
              <a:rPr lang="tr-TR" dirty="0"/>
              <a:t>trafiğinin dinlenmesi (</a:t>
            </a:r>
            <a:r>
              <a:rPr lang="tr-TR" dirty="0" err="1"/>
              <a:t>sniffing</a:t>
            </a:r>
            <a:r>
              <a:rPr lang="tr-TR" dirty="0"/>
              <a:t> ve </a:t>
            </a:r>
            <a:r>
              <a:rPr lang="tr-TR" dirty="0" err="1"/>
              <a:t>monitoring</a:t>
            </a:r>
            <a:r>
              <a:rPr lang="tr-TR" dirty="0"/>
              <a:t>)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18</a:t>
            </a:fld>
            <a:endParaRPr lang="tr-TR"/>
          </a:p>
        </p:txBody>
      </p:sp>
    </p:spTree>
    <p:extLst>
      <p:ext uri="{BB962C8B-B14F-4D97-AF65-F5344CB8AC3E}">
        <p14:creationId xmlns:p14="http://schemas.microsoft.com/office/powerpoint/2010/main" val="3900737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İnterneti Anlamak</a:t>
            </a:r>
            <a:endParaRPr lang="tr-TR" dirty="0"/>
          </a:p>
        </p:txBody>
      </p:sp>
      <p:sp>
        <p:nvSpPr>
          <p:cNvPr id="3" name="İçerik Yer Tutucusu 2"/>
          <p:cNvSpPr>
            <a:spLocks noGrp="1"/>
          </p:cNvSpPr>
          <p:nvPr>
            <p:ph idx="1"/>
          </p:nvPr>
        </p:nvSpPr>
        <p:spPr/>
        <p:txBody>
          <a:bodyPr/>
          <a:lstStyle/>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19</a:t>
            </a:fld>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589488"/>
            <a:ext cx="6912768" cy="5170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3459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Veri (Data)?</a:t>
            </a:r>
            <a:endParaRPr lang="tr-TR" dirty="0"/>
          </a:p>
        </p:txBody>
      </p:sp>
      <p:sp>
        <p:nvSpPr>
          <p:cNvPr id="3" name="İçerik Yer Tutucusu 2"/>
          <p:cNvSpPr>
            <a:spLocks noGrp="1"/>
          </p:cNvSpPr>
          <p:nvPr>
            <p:ph idx="1"/>
          </p:nvPr>
        </p:nvSpPr>
        <p:spPr>
          <a:xfrm>
            <a:off x="1435608" y="1447800"/>
            <a:ext cx="7498080" cy="5077544"/>
          </a:xfrm>
        </p:spPr>
        <p:txBody>
          <a:bodyPr>
            <a:normAutofit fontScale="47500" lnSpcReduction="20000"/>
          </a:bodyPr>
          <a:lstStyle/>
          <a:p>
            <a:pPr algn="just"/>
            <a:r>
              <a:rPr lang="tr-TR" sz="4400" dirty="0" smtClean="0"/>
              <a:t>Latince </a:t>
            </a:r>
            <a:r>
              <a:rPr lang="tr-TR" sz="4400" dirty="0"/>
              <a:t>“</a:t>
            </a:r>
            <a:r>
              <a:rPr lang="tr-TR" sz="4400" dirty="0" err="1"/>
              <a:t>datum</a:t>
            </a:r>
            <a:r>
              <a:rPr lang="tr-TR" sz="4400" dirty="0"/>
              <a:t>” (çoğul şekli “data” ve “vermeye cesaret etmek” fiilinin geçmiş zamanı, dolayısıyla “verilen şey”) </a:t>
            </a:r>
            <a:endParaRPr lang="tr-TR" sz="4400" dirty="0" smtClean="0"/>
          </a:p>
          <a:p>
            <a:pPr algn="just"/>
            <a:endParaRPr lang="tr-TR" sz="4400" dirty="0"/>
          </a:p>
          <a:p>
            <a:pPr algn="just"/>
            <a:r>
              <a:rPr lang="tr-TR" sz="4400" dirty="0" smtClean="0"/>
              <a:t>Dilimizde </a:t>
            </a:r>
            <a:r>
              <a:rPr lang="tr-TR" sz="4400" dirty="0"/>
              <a:t>de verilen şey anlamında, “veri” olarak kullanılmaktadır. </a:t>
            </a:r>
            <a:endParaRPr lang="tr-TR" sz="4400" dirty="0" smtClean="0"/>
          </a:p>
          <a:p>
            <a:pPr algn="just"/>
            <a:endParaRPr lang="tr-TR" sz="4400" dirty="0"/>
          </a:p>
          <a:p>
            <a:pPr algn="just"/>
            <a:r>
              <a:rPr lang="tr-TR" sz="4400" b="1" dirty="0" smtClean="0"/>
              <a:t>Bilişim </a:t>
            </a:r>
            <a:r>
              <a:rPr lang="tr-TR" sz="4400" b="1" dirty="0"/>
              <a:t>teknolojisi açısından veri</a:t>
            </a:r>
            <a:r>
              <a:rPr lang="tr-TR" sz="4400" dirty="0"/>
              <a:t>, </a:t>
            </a:r>
            <a:r>
              <a:rPr lang="tr-TR" sz="4400" b="1" dirty="0"/>
              <a:t>bir durum hakkında, birbiriyle bağlantısı henüz kurulmamış </a:t>
            </a:r>
            <a:r>
              <a:rPr lang="tr-TR" sz="4400" b="1" dirty="0" smtClean="0"/>
              <a:t>(işlenmemiş) bilinenler </a:t>
            </a:r>
            <a:r>
              <a:rPr lang="tr-TR" sz="4400" b="1" dirty="0"/>
              <a:t>veya kısaca, sayısal ortamlarda bulunan ve taşınan sinyaller ve/veya bit dizeleri olarak tanımlanabilir. </a:t>
            </a:r>
            <a:endParaRPr lang="tr-TR" sz="4400" b="1" dirty="0" smtClean="0"/>
          </a:p>
          <a:p>
            <a:pPr algn="just"/>
            <a:endParaRPr lang="tr-TR" sz="4400" b="1" dirty="0" smtClean="0"/>
          </a:p>
          <a:p>
            <a:pPr algn="just"/>
            <a:r>
              <a:rPr lang="tr-TR" sz="5100" dirty="0" smtClean="0"/>
              <a:t>Ham veri (</a:t>
            </a:r>
            <a:r>
              <a:rPr lang="tr-TR" sz="5100" dirty="0" err="1" smtClean="0"/>
              <a:t>raw</a:t>
            </a:r>
            <a:r>
              <a:rPr lang="tr-TR" sz="5100" dirty="0" smtClean="0"/>
              <a:t> data) düzenlenmemiş </a:t>
            </a:r>
            <a:r>
              <a:rPr lang="tr-TR" sz="5100" dirty="0"/>
              <a:t>veri olarak ifade edilebilir</a:t>
            </a:r>
            <a:r>
              <a:rPr lang="tr-TR" sz="5100" dirty="0" smtClean="0"/>
              <a:t>. Veri (data) ise satır </a:t>
            </a:r>
            <a:r>
              <a:rPr lang="tr-TR" sz="5100" dirty="0"/>
              <a:t>ve kolonlar bazında ifade edilmiş, bir formata sahip olan verileri ifade etmektedir. </a:t>
            </a:r>
          </a:p>
          <a:p>
            <a:endParaRPr lang="tr-TR" sz="4400" b="1" dirty="0" smtClean="0"/>
          </a:p>
          <a:p>
            <a:endParaRPr lang="tr-TR" sz="4400" b="1" dirty="0"/>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a:t>
            </a:fld>
            <a:endParaRPr lang="tr-TR"/>
          </a:p>
        </p:txBody>
      </p:sp>
    </p:spTree>
    <p:extLst>
      <p:ext uri="{BB962C8B-B14F-4D97-AF65-F5344CB8AC3E}">
        <p14:creationId xmlns:p14="http://schemas.microsoft.com/office/powerpoint/2010/main" val="14681828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fontScale="70000" lnSpcReduction="20000"/>
          </a:bodyPr>
          <a:lstStyle/>
          <a:p>
            <a:r>
              <a:rPr lang="tr-TR" b="1" dirty="0" err="1"/>
              <a:t>Social</a:t>
            </a:r>
            <a:r>
              <a:rPr lang="tr-TR" b="1" dirty="0"/>
              <a:t> </a:t>
            </a:r>
            <a:r>
              <a:rPr lang="tr-TR" b="1" dirty="0" err="1"/>
              <a:t>Engineering</a:t>
            </a:r>
            <a:r>
              <a:rPr lang="tr-TR" b="1" dirty="0"/>
              <a:t> </a:t>
            </a:r>
            <a:r>
              <a:rPr lang="tr-TR" b="1" dirty="0" err="1"/>
              <a:t>Attacks</a:t>
            </a:r>
            <a:r>
              <a:rPr lang="tr-TR" b="1" dirty="0"/>
              <a:t> (sosyal mühendislik atakları): </a:t>
            </a:r>
            <a:r>
              <a:rPr lang="tr-TR" dirty="0"/>
              <a:t>Kişileri gizli bilgi vermeleri ya da erişim sağlamaları için aldatma süreci </a:t>
            </a:r>
            <a:endParaRPr lang="tr-TR" dirty="0" smtClean="0"/>
          </a:p>
          <a:p>
            <a:endParaRPr lang="tr-TR" dirty="0"/>
          </a:p>
          <a:p>
            <a:r>
              <a:rPr lang="tr-TR" b="1" dirty="0"/>
              <a:t>Virüs: </a:t>
            </a:r>
            <a:r>
              <a:rPr lang="tr-TR" dirty="0"/>
              <a:t>Bilgisayar virüsü, kullanıcının izni ya da bilgisi dahilinde olmadan bilgisayarın çalışma şeklini değiştiren ve kendini diğer dosyaların içerisinde gizlemeye çalışan aslında bir tür </a:t>
            </a:r>
            <a:r>
              <a:rPr lang="tr-TR" dirty="0">
                <a:hlinkClick r:id="rId2" tooltip="Bilgisayar programı"/>
              </a:rPr>
              <a:t>bilgisayar programıdır</a:t>
            </a:r>
            <a:r>
              <a:rPr lang="tr-TR" dirty="0"/>
              <a:t>. Kendini çoğaltmalı Kendini çalıştırmalı (yürütmeli)   tahrip edici bir tür bileşeni bünyelerinde </a:t>
            </a:r>
            <a:r>
              <a:rPr lang="tr-TR" dirty="0" smtClean="0"/>
              <a:t>barındırırlar</a:t>
            </a:r>
            <a:r>
              <a:rPr lang="tr-TR" dirty="0"/>
              <a:t> </a:t>
            </a:r>
            <a:endParaRPr lang="tr-TR" dirty="0" smtClean="0"/>
          </a:p>
          <a:p>
            <a:endParaRPr lang="tr-TR" dirty="0"/>
          </a:p>
          <a:p>
            <a:r>
              <a:rPr lang="tr-TR" b="1" dirty="0" err="1"/>
              <a:t>Worm</a:t>
            </a:r>
            <a:r>
              <a:rPr lang="tr-TR" b="1" dirty="0"/>
              <a:t>: </a:t>
            </a:r>
            <a:r>
              <a:rPr lang="tr-TR" dirty="0"/>
              <a:t>Solucan da, virüs gibi, kendisini bir bilgisayardan diğerine kopyalamak için tasarlanmıştır ancak bunu otomatik olarak yapar. İlk olarak, bilgisayarda dosya veya bilgi ileten özelliklerin denetimini ele geçirir. Solucan bir kez sisteminize girdikten sonra kendi başına ilerleyebilir.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20</a:t>
            </a:fld>
            <a:endParaRPr lang="tr-TR"/>
          </a:p>
        </p:txBody>
      </p:sp>
    </p:spTree>
    <p:extLst>
      <p:ext uri="{BB962C8B-B14F-4D97-AF65-F5344CB8AC3E}">
        <p14:creationId xmlns:p14="http://schemas.microsoft.com/office/powerpoint/2010/main" val="3729873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1435608" y="1447800"/>
            <a:ext cx="7498080" cy="5221560"/>
          </a:xfrm>
        </p:spPr>
        <p:txBody>
          <a:bodyPr>
            <a:normAutofit fontScale="55000" lnSpcReduction="20000"/>
          </a:bodyPr>
          <a:lstStyle/>
          <a:p>
            <a:r>
              <a:rPr lang="tr-TR" b="1" dirty="0" err="1"/>
              <a:t>Trojan</a:t>
            </a:r>
            <a:r>
              <a:rPr lang="tr-TR" b="1" dirty="0"/>
              <a:t>: </a:t>
            </a:r>
            <a:r>
              <a:rPr lang="tr-TR" dirty="0"/>
              <a:t>Truva atı zararlı </a:t>
            </a:r>
            <a:r>
              <a:rPr lang="tr-TR" dirty="0">
                <a:hlinkClick r:id="rId2" tooltip="Program"/>
              </a:rPr>
              <a:t>program</a:t>
            </a:r>
            <a:r>
              <a:rPr lang="tr-TR" dirty="0"/>
              <a:t> barındıran veya yükleyen programdır. Truva atlarının zararlılığı da kullanıcının hareketlerine bağlıdır. Truva atları kendilerini kopyalayıp dağıtsalar bile her kurbanın programı (</a:t>
            </a:r>
            <a:r>
              <a:rPr lang="tr-TR" dirty="0" err="1"/>
              <a:t>Truvayı</a:t>
            </a:r>
            <a:r>
              <a:rPr lang="tr-TR" dirty="0"/>
              <a:t>) çalıştırması gerekir. Bu yüzden Truva atlarının zararlılığı bilgisayar sistem açıklarına veya ayarlarına değil </a:t>
            </a:r>
            <a:r>
              <a:rPr lang="tr-TR" dirty="0">
                <a:hlinkClick r:id="rId3" tooltip="Toplum mühendisliği"/>
              </a:rPr>
              <a:t>toplum mühendisliğinin</a:t>
            </a:r>
            <a:r>
              <a:rPr lang="tr-TR" dirty="0"/>
              <a:t> başarılı uygulamalarına bağlıdır</a:t>
            </a:r>
            <a:r>
              <a:rPr lang="tr-TR" dirty="0" smtClean="0"/>
              <a:t>.</a:t>
            </a:r>
          </a:p>
          <a:p>
            <a:endParaRPr lang="tr-TR" dirty="0"/>
          </a:p>
          <a:p>
            <a:r>
              <a:rPr lang="tr-TR" b="1" dirty="0" err="1"/>
              <a:t>Integrity</a:t>
            </a:r>
            <a:r>
              <a:rPr lang="tr-TR" b="1" dirty="0"/>
              <a:t> </a:t>
            </a:r>
            <a:r>
              <a:rPr lang="tr-TR" b="1" dirty="0" err="1"/>
              <a:t>Attacks</a:t>
            </a:r>
            <a:r>
              <a:rPr lang="tr-TR" b="1" dirty="0"/>
              <a:t> (Bütünlük atakları</a:t>
            </a:r>
            <a:r>
              <a:rPr lang="tr-TR" b="1" dirty="0" smtClean="0"/>
              <a:t>):</a:t>
            </a:r>
          </a:p>
          <a:p>
            <a:endParaRPr lang="tr-TR" dirty="0"/>
          </a:p>
          <a:p>
            <a:r>
              <a:rPr lang="tr-TR" b="1" dirty="0" err="1"/>
              <a:t>Identitiy</a:t>
            </a:r>
            <a:r>
              <a:rPr lang="tr-TR" b="1" dirty="0"/>
              <a:t> </a:t>
            </a:r>
            <a:r>
              <a:rPr lang="tr-TR" b="1" dirty="0" err="1"/>
              <a:t>Theft</a:t>
            </a:r>
            <a:r>
              <a:rPr lang="tr-TR" b="1" dirty="0"/>
              <a:t> (kimlik çalma</a:t>
            </a:r>
            <a:r>
              <a:rPr lang="tr-TR" b="1" dirty="0" smtClean="0"/>
              <a:t>):</a:t>
            </a:r>
          </a:p>
          <a:p>
            <a:endParaRPr lang="tr-TR" dirty="0"/>
          </a:p>
          <a:p>
            <a:r>
              <a:rPr lang="tr-TR" b="1" dirty="0"/>
              <a:t>DNS atağı: DNS (</a:t>
            </a:r>
            <a:r>
              <a:rPr lang="tr-TR" b="1" dirty="0" err="1"/>
              <a:t>spoofing</a:t>
            </a:r>
            <a:r>
              <a:rPr lang="tr-TR" b="1" dirty="0"/>
              <a:t>)</a:t>
            </a:r>
            <a:r>
              <a:rPr lang="tr-TR" dirty="0"/>
              <a:t> zehirleme  kullanıcıları bir siteden saldırganın seçtiği başka bir siteye yönlendirmek için kullanılabilir  Örneğin, bir saldırgan verilen bir DNS sunucusundaki bir hedef </a:t>
            </a:r>
            <a:r>
              <a:rPr lang="tr-TR" dirty="0" err="1"/>
              <a:t>vebsitesi</a:t>
            </a:r>
            <a:r>
              <a:rPr lang="tr-TR" dirty="0"/>
              <a:t> için IP adresi DNS girdilerini onun kontrolündeki sunucunun IP adresiyle değiştirerek zehirler. Sonra hedef sunucusundaki isimlerle eşleşen onun kontrolündeki sunucuda dosyalar oluşturur. Bu dosyalar </a:t>
            </a:r>
            <a:r>
              <a:rPr lang="tr-TR" dirty="0">
                <a:hlinkClick r:id="rId4" tooltip="Bilgisayar solucanı"/>
              </a:rPr>
              <a:t>bilgisayar solucanı</a:t>
            </a:r>
            <a:r>
              <a:rPr lang="tr-TR" dirty="0"/>
              <a:t> veya virüs gibi zararlı içerikler içerebilir. Zehirlenmiş DNS sunucusuna referans edilmiş bilgisayara sahip bir kullanıcı güvenilir olmayan bir sunucudan gelen içeriği kabul ederek kandırılmış olacak ve farkında olmadan zararlı içeriği indirmiş olacaktır.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21</a:t>
            </a:fld>
            <a:endParaRPr lang="tr-TR"/>
          </a:p>
        </p:txBody>
      </p:sp>
    </p:spTree>
    <p:extLst>
      <p:ext uri="{BB962C8B-B14F-4D97-AF65-F5344CB8AC3E}">
        <p14:creationId xmlns:p14="http://schemas.microsoft.com/office/powerpoint/2010/main" val="1454704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1435608" y="1447800"/>
            <a:ext cx="7498080" cy="5334000"/>
          </a:xfrm>
        </p:spPr>
        <p:txBody>
          <a:bodyPr>
            <a:normAutofit fontScale="70000" lnSpcReduction="20000"/>
          </a:bodyPr>
          <a:lstStyle/>
          <a:p>
            <a:r>
              <a:rPr lang="tr-TR" dirty="0"/>
              <a:t>DOS (</a:t>
            </a:r>
            <a:r>
              <a:rPr lang="tr-TR" dirty="0" err="1"/>
              <a:t>Denial</a:t>
            </a:r>
            <a:r>
              <a:rPr lang="tr-TR" dirty="0"/>
              <a:t> of Service) Atağı: Sisteme düzenli ve sürekli olarak saldırılması sonucu sistemin hizmet veremez hale gelir. Ayrıca </a:t>
            </a:r>
            <a:r>
              <a:rPr lang="tr-TR" dirty="0" err="1"/>
              <a:t>DoS</a:t>
            </a:r>
            <a:r>
              <a:rPr lang="tr-TR" dirty="0"/>
              <a:t> saldırılarıyla hedef sisteme ait kaynakların tüketilmesi de amaçlanır. Bu saldırı çok önemli sunucuların hizmet dışı kalması gibi sorunlara yol açabilir. Eğer saldırganlar saldırıyı tek bir ana bilgisayardan düzenlerse bu bir </a:t>
            </a:r>
            <a:r>
              <a:rPr lang="tr-TR" dirty="0" err="1"/>
              <a:t>dos</a:t>
            </a:r>
            <a:r>
              <a:rPr lang="tr-TR" dirty="0"/>
              <a:t> </a:t>
            </a:r>
            <a:r>
              <a:rPr lang="tr-TR" dirty="0" err="1"/>
              <a:t>saldrısı</a:t>
            </a:r>
            <a:r>
              <a:rPr lang="tr-TR" dirty="0"/>
              <a:t> olarak sınıflandırılır. Diğer taraftan, bir saldırgan aynı anda uzaktaki bir bilgisayara yönelik saldırılar için birçok sistem kullanıyorsa, bu bir </a:t>
            </a:r>
            <a:r>
              <a:rPr lang="tr-TR" dirty="0" err="1"/>
              <a:t>Ddos</a:t>
            </a:r>
            <a:r>
              <a:rPr lang="tr-TR" dirty="0"/>
              <a:t> saldırısı olarak sınıflandırılır.</a:t>
            </a:r>
          </a:p>
          <a:p>
            <a:endParaRPr lang="tr-TR" dirty="0"/>
          </a:p>
          <a:p>
            <a:r>
              <a:rPr lang="tr-TR" dirty="0" err="1"/>
              <a:t>Ddos</a:t>
            </a:r>
            <a:r>
              <a:rPr lang="tr-TR" dirty="0"/>
              <a:t> kullanan saldırganlar için başlıca avantajlar şunlardır: çoklu makineler bir makineye göre daha fazla saldırı trafiği oluşturabilir, çoklu saldırı makinelerini kapatmak tek bir saldırı makinesini kapatmaya göre daha zordur, çoklu saldırı makinelerinde her saldırı makinesinin davranışını izlemek zordur. Bu saldırgan avantajları savunma mekanizmaları için zorluklara neden olur.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22</a:t>
            </a:fld>
            <a:endParaRPr lang="tr-TR"/>
          </a:p>
        </p:txBody>
      </p:sp>
    </p:spTree>
    <p:extLst>
      <p:ext uri="{BB962C8B-B14F-4D97-AF65-F5344CB8AC3E}">
        <p14:creationId xmlns:p14="http://schemas.microsoft.com/office/powerpoint/2010/main" val="788835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10000"/>
          </a:bodyPr>
          <a:lstStyle/>
          <a:p>
            <a:r>
              <a:rPr lang="tr-TR" b="1" dirty="0"/>
              <a:t>IP </a:t>
            </a:r>
            <a:r>
              <a:rPr lang="tr-TR" b="1" dirty="0" err="1"/>
              <a:t>spoofing</a:t>
            </a:r>
            <a:r>
              <a:rPr lang="tr-TR" dirty="0"/>
              <a:t> veya </a:t>
            </a:r>
            <a:r>
              <a:rPr lang="tr-TR" b="1" dirty="0"/>
              <a:t>IP sahteciliği</a:t>
            </a:r>
            <a:r>
              <a:rPr lang="tr-TR" dirty="0"/>
              <a:t>, sahte kaynak </a:t>
            </a:r>
            <a:r>
              <a:rPr lang="tr-TR" dirty="0">
                <a:hlinkClick r:id="rId2" tooltip="IP adresi"/>
              </a:rPr>
              <a:t>IP adresi</a:t>
            </a:r>
            <a:r>
              <a:rPr lang="tr-TR" dirty="0"/>
              <a:t> ile </a:t>
            </a:r>
            <a:r>
              <a:rPr lang="tr-TR" dirty="0">
                <a:hlinkClick r:id="rId3" tooltip="Internet Protokolü (sayfa mevcut değil)"/>
              </a:rPr>
              <a:t>Internet Protokolü</a:t>
            </a:r>
            <a:r>
              <a:rPr lang="tr-TR" dirty="0"/>
              <a:t> (IP) paketlerinin oluşturulmasıdır. IP </a:t>
            </a:r>
            <a:r>
              <a:rPr lang="tr-TR" dirty="0" err="1"/>
              <a:t>spoofing</a:t>
            </a:r>
            <a:r>
              <a:rPr lang="tr-TR" dirty="0"/>
              <a:t> en sık </a:t>
            </a:r>
            <a:r>
              <a:rPr lang="tr-TR" dirty="0" err="1"/>
              <a:t>DoS</a:t>
            </a:r>
            <a:r>
              <a:rPr lang="tr-TR" dirty="0"/>
              <a:t>(</a:t>
            </a:r>
            <a:r>
              <a:rPr lang="tr-TR" dirty="0" err="1"/>
              <a:t>Denial</a:t>
            </a:r>
            <a:r>
              <a:rPr lang="tr-TR" dirty="0"/>
              <a:t> of Service)saldırılarında </a:t>
            </a:r>
            <a:r>
              <a:rPr lang="tr-TR" dirty="0" err="1"/>
              <a:t>kullanılır.Bu</a:t>
            </a:r>
            <a:r>
              <a:rPr lang="tr-TR" dirty="0"/>
              <a:t> tür saldırılarda amaç, hedef bilgisayarın sorgu trafiğini aşırı miktarda artırmaktır, saldırgan saldırı paketlerine yanıt almayı </a:t>
            </a:r>
            <a:r>
              <a:rPr lang="tr-TR" dirty="0" err="1"/>
              <a:t>önemsemez.Sahte</a:t>
            </a:r>
            <a:r>
              <a:rPr lang="tr-TR" dirty="0"/>
              <a:t> adres kullanarak paket göndermek bu yüzden </a:t>
            </a:r>
            <a:r>
              <a:rPr lang="tr-TR" dirty="0" err="1"/>
              <a:t>uygundur.Bu</a:t>
            </a:r>
            <a:r>
              <a:rPr lang="tr-TR" dirty="0"/>
              <a:t> amaçlı saldırılar için ip </a:t>
            </a:r>
            <a:r>
              <a:rPr lang="tr-TR" dirty="0" err="1"/>
              <a:t>spoofing'in</a:t>
            </a:r>
            <a:r>
              <a:rPr lang="tr-TR" dirty="0"/>
              <a:t> ek avantajları vardır-Her sahte paket farklı bir adresten geliyormuş gibi görünür bu sebeple filtrelemek daha </a:t>
            </a:r>
            <a:r>
              <a:rPr lang="tr-TR" dirty="0" err="1"/>
              <a:t>zordur,ve</a:t>
            </a:r>
            <a:r>
              <a:rPr lang="tr-TR" dirty="0"/>
              <a:t> saldırının gerçek kaynağı gizlenir.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23</a:t>
            </a:fld>
            <a:endParaRPr lang="tr-TR"/>
          </a:p>
        </p:txBody>
      </p:sp>
    </p:spTree>
    <p:extLst>
      <p:ext uri="{BB962C8B-B14F-4D97-AF65-F5344CB8AC3E}">
        <p14:creationId xmlns:p14="http://schemas.microsoft.com/office/powerpoint/2010/main" val="4261288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endParaRPr lang="tr-TR" dirty="0"/>
          </a:p>
          <a:p>
            <a:r>
              <a:rPr lang="tr-TR" b="1" dirty="0" err="1"/>
              <a:t>Eavesdroping</a:t>
            </a:r>
            <a:r>
              <a:rPr lang="tr-TR" b="1" dirty="0"/>
              <a:t> </a:t>
            </a:r>
            <a:r>
              <a:rPr lang="tr-TR" dirty="0"/>
              <a:t> özel konuşmaları gizlice dinlemek anlamına gelir. Gizlice dinleme ayrıca telefon dinlenerek, e-mail, kısa mesaj ve diğer özel kabul edilen iletişim cihazlarının izlenilmesiyle de yapılır Gizlilik güvenliği servisleri kullanılarak mesajlar gizlice dinlenmekten </a:t>
            </a:r>
            <a:r>
              <a:rPr lang="tr-TR" dirty="0" err="1"/>
              <a:t>korunabilir.Bu</a:t>
            </a:r>
            <a:r>
              <a:rPr lang="tr-TR" dirty="0"/>
              <a:t> güvenlik servisi </a:t>
            </a:r>
            <a:r>
              <a:rPr lang="tr-TR" dirty="0" err="1"/>
              <a:t>genellile</a:t>
            </a:r>
            <a:r>
              <a:rPr lang="tr-TR" dirty="0"/>
              <a:t> verinin şifrelenmesi yöntemiyle çalışır.</a:t>
            </a:r>
          </a:p>
          <a:p>
            <a:endParaRPr lang="tr-TR" dirty="0"/>
          </a:p>
          <a:p>
            <a:r>
              <a:rPr lang="tr-TR" b="1" dirty="0" err="1"/>
              <a:t>Masquerading</a:t>
            </a:r>
            <a:r>
              <a:rPr lang="tr-TR" b="1" dirty="0"/>
              <a:t> (Yerine Geçme):</a:t>
            </a:r>
            <a:r>
              <a:rPr lang="tr-TR" dirty="0"/>
              <a:t> başka bir ağa atak yapan kullanıcının kendisini atak yaptığı sistemin yetkili bir üyesi olarak göstermesi, Bu atakta sistemin </a:t>
            </a:r>
            <a:r>
              <a:rPr lang="tr-TR" dirty="0" err="1"/>
              <a:t>açığındanda</a:t>
            </a:r>
            <a:r>
              <a:rPr lang="tr-TR" dirty="0"/>
              <a:t> faydalanarak kendisini yetkili bir kişi gibi göstererek gerekli izinleri alıp yetkili biri olduktan sonra verileri </a:t>
            </a:r>
            <a:r>
              <a:rPr lang="tr-TR" dirty="0" err="1"/>
              <a:t>kopyalayabilir,silebilir</a:t>
            </a:r>
            <a:r>
              <a:rPr lang="tr-TR" dirty="0"/>
              <a:t> ,değiştirebilir.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24</a:t>
            </a:fld>
            <a:endParaRPr lang="tr-TR"/>
          </a:p>
        </p:txBody>
      </p:sp>
    </p:spTree>
    <p:extLst>
      <p:ext uri="{BB962C8B-B14F-4D97-AF65-F5344CB8AC3E}">
        <p14:creationId xmlns:p14="http://schemas.microsoft.com/office/powerpoint/2010/main" val="3123987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40000" lnSpcReduction="20000"/>
          </a:bodyPr>
          <a:lstStyle/>
          <a:p>
            <a:r>
              <a:rPr lang="tr-TR" b="1" dirty="0"/>
              <a:t>Ağ geçidi</a:t>
            </a:r>
            <a:r>
              <a:rPr lang="tr-TR" dirty="0"/>
              <a:t> (</a:t>
            </a:r>
            <a:r>
              <a:rPr lang="tr-TR" dirty="0">
                <a:hlinkClick r:id="rId2" tooltip="İng."/>
              </a:rPr>
              <a:t>İng.</a:t>
            </a:r>
            <a:r>
              <a:rPr lang="tr-TR" dirty="0"/>
              <a:t> </a:t>
            </a:r>
            <a:r>
              <a:rPr lang="tr-TR" i="1" dirty="0" err="1"/>
              <a:t>gateway</a:t>
            </a:r>
            <a:r>
              <a:rPr lang="tr-TR" i="1" dirty="0"/>
              <a:t>)</a:t>
            </a:r>
            <a:r>
              <a:rPr lang="tr-TR" dirty="0"/>
              <a:t>, farklı ağ </a:t>
            </a:r>
            <a:r>
              <a:rPr lang="tr-TR" dirty="0">
                <a:hlinkClick r:id="rId3" tooltip="İletişim protokolü"/>
              </a:rPr>
              <a:t>iletişim kurallarını</a:t>
            </a:r>
            <a:r>
              <a:rPr lang="tr-TR" dirty="0"/>
              <a:t> kullanan iki </a:t>
            </a:r>
            <a:r>
              <a:rPr lang="tr-TR" dirty="0">
                <a:hlinkClick r:id="rId4" tooltip="Bilgisayar ağı"/>
              </a:rPr>
              <a:t>bilgisayar ağı</a:t>
            </a:r>
            <a:r>
              <a:rPr lang="tr-TR" dirty="0"/>
              <a:t> arasında veri çerçevelerinin iletimini sağlayan </a:t>
            </a:r>
            <a:r>
              <a:rPr lang="tr-TR" dirty="0">
                <a:hlinkClick r:id="rId5" tooltip="Ağ donanımı"/>
              </a:rPr>
              <a:t>ağ donanımıdır</a:t>
            </a:r>
            <a:r>
              <a:rPr lang="tr-TR" dirty="0"/>
              <a:t>. Bir başka deyişle aynı </a:t>
            </a:r>
            <a:r>
              <a:rPr lang="tr-TR" dirty="0">
                <a:hlinkClick r:id="rId6" tooltip="Bilgisayar dili"/>
              </a:rPr>
              <a:t>dili</a:t>
            </a:r>
            <a:r>
              <a:rPr lang="tr-TR" dirty="0"/>
              <a:t> konuşamayan iki ağ arasında tercüman vazifesi görür.</a:t>
            </a:r>
          </a:p>
          <a:p>
            <a:endParaRPr lang="tr-TR" dirty="0"/>
          </a:p>
          <a:p>
            <a:r>
              <a:rPr lang="tr-TR" b="1" dirty="0"/>
              <a:t>Yönlendirici</a:t>
            </a:r>
            <a:r>
              <a:rPr lang="tr-TR" dirty="0"/>
              <a:t> (</a:t>
            </a:r>
            <a:r>
              <a:rPr lang="tr-TR" dirty="0">
                <a:hlinkClick r:id="rId7" tooltip="İngilizce"/>
              </a:rPr>
              <a:t>İngilizce</a:t>
            </a:r>
            <a:r>
              <a:rPr lang="tr-TR" dirty="0"/>
              <a:t>: </a:t>
            </a:r>
            <a:r>
              <a:rPr lang="tr-TR" i="1" dirty="0" err="1"/>
              <a:t>router</a:t>
            </a:r>
            <a:r>
              <a:rPr lang="tr-TR" dirty="0"/>
              <a:t>), aynı ağ </a:t>
            </a:r>
            <a:r>
              <a:rPr lang="tr-TR" dirty="0">
                <a:hlinkClick r:id="rId3" tooltip="İletişim protokolü"/>
              </a:rPr>
              <a:t>iletişim kurallarını</a:t>
            </a:r>
            <a:r>
              <a:rPr lang="tr-TR" dirty="0"/>
              <a:t> kullanan iki bilgisayar ağı arasında veri çerçevelerinin iletimini sağlayan </a:t>
            </a:r>
            <a:r>
              <a:rPr lang="tr-TR" dirty="0">
                <a:hlinkClick r:id="rId5" tooltip="Ağ donanımı"/>
              </a:rPr>
              <a:t>ağ donanımıdır</a:t>
            </a:r>
            <a:r>
              <a:rPr lang="tr-TR" dirty="0"/>
              <a:t>. Yönlendirme için </a:t>
            </a:r>
            <a:r>
              <a:rPr lang="tr-TR" dirty="0">
                <a:hlinkClick r:id="rId8" tooltip="OSI Modeli"/>
              </a:rPr>
              <a:t>OSI yedi katman modelinin</a:t>
            </a:r>
            <a:r>
              <a:rPr lang="tr-TR" dirty="0"/>
              <a:t> üçüncüsü olan </a:t>
            </a:r>
            <a:r>
              <a:rPr lang="tr-TR" dirty="0">
                <a:hlinkClick r:id="rId9" tooltip="Ağ tabakası (protokol)"/>
              </a:rPr>
              <a:t>ağ katmanı</a:t>
            </a:r>
            <a:r>
              <a:rPr lang="tr-TR" dirty="0"/>
              <a:t> kullanılır. Genellikle bu iş için özel üretilmiş donanımlar varsa da birden çok </a:t>
            </a:r>
            <a:r>
              <a:rPr lang="tr-TR" dirty="0" err="1">
                <a:hlinkClick r:id="rId10" tooltip="Arayüz"/>
              </a:rPr>
              <a:t>arayüzü</a:t>
            </a:r>
            <a:r>
              <a:rPr lang="tr-TR" dirty="0"/>
              <a:t> olan bilgisayarlar da yazılım desteğiyle yöneltici olarak çalışabilirler.</a:t>
            </a:r>
          </a:p>
          <a:p>
            <a:endParaRPr lang="tr-TR" dirty="0"/>
          </a:p>
          <a:p>
            <a:r>
              <a:rPr lang="tr-TR" b="1" dirty="0"/>
              <a:t>DNS</a:t>
            </a:r>
            <a:r>
              <a:rPr lang="tr-TR" dirty="0"/>
              <a:t> (</a:t>
            </a:r>
            <a:r>
              <a:rPr lang="tr-TR" u="sng" dirty="0">
                <a:hlinkClick r:id="rId7" tooltip="İngilizce"/>
              </a:rPr>
              <a:t>İngilizce</a:t>
            </a:r>
            <a:r>
              <a:rPr lang="tr-TR" dirty="0"/>
              <a:t>: </a:t>
            </a:r>
            <a:r>
              <a:rPr lang="tr-TR" b="1" i="1" dirty="0"/>
              <a:t>D</a:t>
            </a:r>
            <a:r>
              <a:rPr lang="tr-TR" i="1" dirty="0"/>
              <a:t>omain </a:t>
            </a:r>
            <a:r>
              <a:rPr lang="tr-TR" b="1" i="1" dirty="0"/>
              <a:t>N</a:t>
            </a:r>
            <a:r>
              <a:rPr lang="tr-TR" i="1" dirty="0"/>
              <a:t>ame </a:t>
            </a:r>
            <a:r>
              <a:rPr lang="tr-TR" b="1" i="1" dirty="0" err="1"/>
              <a:t>S</a:t>
            </a:r>
            <a:r>
              <a:rPr lang="tr-TR" i="1" dirty="0" err="1"/>
              <a:t>ystem</a:t>
            </a:r>
            <a:r>
              <a:rPr lang="tr-TR" dirty="0"/>
              <a:t>, </a:t>
            </a:r>
            <a:r>
              <a:rPr lang="tr-TR" u="sng" dirty="0">
                <a:hlinkClick r:id="rId11" tooltip="Türkçe"/>
              </a:rPr>
              <a:t>Türkçe</a:t>
            </a:r>
            <a:r>
              <a:rPr lang="tr-TR" dirty="0"/>
              <a:t>: </a:t>
            </a:r>
            <a:r>
              <a:rPr lang="tr-TR" b="1" dirty="0"/>
              <a:t>Alan Adı Sistemi</a:t>
            </a:r>
            <a:r>
              <a:rPr lang="tr-TR" dirty="0"/>
              <a:t>), internet </a:t>
            </a:r>
            <a:r>
              <a:rPr lang="tr-TR" u="sng" dirty="0">
                <a:hlinkClick r:id="rId12" tooltip="Uzay"/>
              </a:rPr>
              <a:t>uzayını</a:t>
            </a:r>
            <a:r>
              <a:rPr lang="tr-TR" dirty="0"/>
              <a:t> bölümlemeye, bölümleri adlandırmaya ve bölümler arası </a:t>
            </a:r>
            <a:r>
              <a:rPr lang="tr-TR" u="sng" dirty="0">
                <a:hlinkClick r:id="rId13" tooltip="İletişim"/>
              </a:rPr>
              <a:t>iletişimi</a:t>
            </a:r>
            <a:r>
              <a:rPr lang="tr-TR" dirty="0"/>
              <a:t> organize etmeye yarayan, bilgisayar, servis, internet veya özel bir ağa bağlı herhangi bir kaynak için hiyerarşik dağıtılmış bir adlandırma </a:t>
            </a:r>
            <a:r>
              <a:rPr lang="tr-TR" dirty="0" smtClean="0"/>
              <a:t>sistemidir.</a:t>
            </a:r>
          </a:p>
          <a:p>
            <a:r>
              <a:rPr lang="tr-TR" u="sng" dirty="0" smtClean="0">
                <a:hlinkClick r:id="rId14" tooltip="İnternet"/>
              </a:rPr>
              <a:t>İnternet</a:t>
            </a:r>
            <a:r>
              <a:rPr lang="tr-TR" dirty="0"/>
              <a:t> ağını oluşturan her birim sadece kendine ait bir </a:t>
            </a:r>
            <a:r>
              <a:rPr lang="tr-TR" u="sng" dirty="0">
                <a:hlinkClick r:id="rId15" tooltip="IP"/>
              </a:rPr>
              <a:t>IP</a:t>
            </a:r>
            <a:r>
              <a:rPr lang="tr-TR" dirty="0"/>
              <a:t> adresine sahiptir. Bu IP adresleri kullanıcıların kullanımı için www.site_ismi.com gibi kolay hatırlanır adreslere karşılık düşürülür. DNS sunucuları, internet adreslerinin IP adresi karşılığını kayıtlı tutmaktadır.</a:t>
            </a:r>
          </a:p>
          <a:p>
            <a:endParaRPr lang="tr-TR" dirty="0"/>
          </a:p>
          <a:p>
            <a:r>
              <a:rPr lang="tr-TR" b="1" dirty="0"/>
              <a:t>Kimlik Doğrulama </a:t>
            </a:r>
            <a:r>
              <a:rPr lang="tr-TR" b="1" dirty="0" smtClean="0"/>
              <a:t>Sunucusu (</a:t>
            </a:r>
            <a:r>
              <a:rPr lang="tr-TR" b="1" dirty="0" err="1" smtClean="0"/>
              <a:t>Authentication</a:t>
            </a:r>
            <a:r>
              <a:rPr lang="tr-TR" b="1" dirty="0" smtClean="0"/>
              <a:t> Server)</a:t>
            </a:r>
            <a:endParaRPr lang="tr-TR" dirty="0"/>
          </a:p>
          <a:p>
            <a:r>
              <a:rPr lang="tr-TR" dirty="0"/>
              <a:t>Kimlik doğrulama, izin verme ve hesap tutma işlemlerini yapar. İstemcinin kimliğine bakarak servislere erişip erişmeyeceğini kontrol eder ve onaylar.</a:t>
            </a:r>
          </a:p>
          <a:p>
            <a:endParaRPr lang="tr-TR" dirty="0"/>
          </a:p>
          <a:p>
            <a:r>
              <a:rPr lang="tr-TR" b="1" dirty="0"/>
              <a:t>Gömülü sistem</a:t>
            </a:r>
            <a:r>
              <a:rPr lang="tr-TR" dirty="0"/>
              <a:t>, bilgisayarın kendisini kontrol eden cihaz tarafından içerildiği özel amaçlı bir sistemdir. Genel maksatlı, örneğin kişisel bilgisayar gibi bir bilgisayardan farklı olarak, </a:t>
            </a:r>
            <a:r>
              <a:rPr lang="tr-TR" b="1" dirty="0"/>
              <a:t>gömülü</a:t>
            </a:r>
            <a:r>
              <a:rPr lang="tr-TR" dirty="0"/>
              <a:t> bir </a:t>
            </a:r>
            <a:r>
              <a:rPr lang="tr-TR" b="1" dirty="0"/>
              <a:t>sistem</a:t>
            </a:r>
            <a:r>
              <a:rPr lang="tr-TR" dirty="0"/>
              <a:t> kendisi için önceden özel olarak tanımlanmış görevleri yerine getirir. Gömülü bir sistemin çekirdeğini, belirli bir sayıda görevi yerine getirmek için programlanan </a:t>
            </a:r>
            <a:r>
              <a:rPr lang="tr-TR" dirty="0">
                <a:hlinkClick r:id="rId16" tooltip="Mikroişlemci"/>
              </a:rPr>
              <a:t>mikroişlemciler</a:t>
            </a:r>
            <a:r>
              <a:rPr lang="tr-TR" dirty="0"/>
              <a:t> ya da </a:t>
            </a:r>
            <a:r>
              <a:rPr lang="tr-TR" dirty="0" err="1">
                <a:hlinkClick r:id="rId17" tooltip="Mikrodenetleyici"/>
              </a:rPr>
              <a:t>mikrodenetleyiciler</a:t>
            </a:r>
            <a:r>
              <a:rPr lang="tr-TR" dirty="0"/>
              <a:t> oluşturur.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25</a:t>
            </a:fld>
            <a:endParaRPr lang="tr-TR"/>
          </a:p>
        </p:txBody>
      </p:sp>
    </p:spTree>
    <p:extLst>
      <p:ext uri="{BB962C8B-B14F-4D97-AF65-F5344CB8AC3E}">
        <p14:creationId xmlns:p14="http://schemas.microsoft.com/office/powerpoint/2010/main" val="2260003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Faydalar</a:t>
            </a:r>
            <a:endParaRPr lang="tr-TR" dirty="0"/>
          </a:p>
        </p:txBody>
      </p:sp>
      <p:sp>
        <p:nvSpPr>
          <p:cNvPr id="3" name="İçerik Yer Tutucusu 2"/>
          <p:cNvSpPr>
            <a:spLocks noGrp="1"/>
          </p:cNvSpPr>
          <p:nvPr>
            <p:ph idx="1"/>
          </p:nvPr>
        </p:nvSpPr>
        <p:spPr/>
        <p:txBody>
          <a:bodyPr>
            <a:normAutofit/>
          </a:bodyPr>
          <a:lstStyle/>
          <a:p>
            <a:r>
              <a:rPr lang="tr-TR" dirty="0" smtClean="0"/>
              <a:t>Zamandan </a:t>
            </a:r>
            <a:r>
              <a:rPr lang="tr-TR" dirty="0"/>
              <a:t>bağımsızlık </a:t>
            </a:r>
          </a:p>
          <a:p>
            <a:r>
              <a:rPr lang="tr-TR" dirty="0" smtClean="0"/>
              <a:t>Mekandan </a:t>
            </a:r>
            <a:r>
              <a:rPr lang="tr-TR" dirty="0"/>
              <a:t>bağımsızlık </a:t>
            </a:r>
          </a:p>
          <a:p>
            <a:r>
              <a:rPr lang="tr-TR" dirty="0" smtClean="0"/>
              <a:t>Hız </a:t>
            </a:r>
            <a:endParaRPr lang="tr-TR" dirty="0"/>
          </a:p>
          <a:p>
            <a:r>
              <a:rPr lang="tr-TR" dirty="0" smtClean="0"/>
              <a:t>Verimlilik </a:t>
            </a:r>
            <a:endParaRPr lang="tr-TR" dirty="0"/>
          </a:p>
          <a:p>
            <a:r>
              <a:rPr lang="tr-TR" dirty="0" smtClean="0"/>
              <a:t>Gelişim/Değişim </a:t>
            </a:r>
            <a:endParaRPr lang="tr-TR" dirty="0"/>
          </a:p>
          <a:p>
            <a:r>
              <a:rPr lang="tr-TR" dirty="0" smtClean="0"/>
              <a:t>Hayatı </a:t>
            </a:r>
            <a:r>
              <a:rPr lang="tr-TR" dirty="0"/>
              <a:t>kolaylaştırıyor </a:t>
            </a:r>
          </a:p>
          <a:p>
            <a:r>
              <a:rPr lang="tr-TR" dirty="0" smtClean="0"/>
              <a:t>Yönetmeyi </a:t>
            </a:r>
            <a:r>
              <a:rPr lang="tr-TR" dirty="0"/>
              <a:t>kolaylaştırıyor </a:t>
            </a:r>
          </a:p>
          <a:p>
            <a:r>
              <a:rPr lang="tr-TR" dirty="0" smtClean="0"/>
              <a:t>Denetlemeyi </a:t>
            </a:r>
            <a:r>
              <a:rPr lang="tr-TR" dirty="0"/>
              <a:t>kolaylaştırıyor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26</a:t>
            </a:fld>
            <a:endParaRPr lang="tr-TR"/>
          </a:p>
        </p:txBody>
      </p:sp>
    </p:spTree>
    <p:extLst>
      <p:ext uri="{BB962C8B-B14F-4D97-AF65-F5344CB8AC3E}">
        <p14:creationId xmlns:p14="http://schemas.microsoft.com/office/powerpoint/2010/main" val="34250854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Zararlar</a:t>
            </a:r>
            <a:endParaRPr lang="tr-TR" dirty="0"/>
          </a:p>
        </p:txBody>
      </p:sp>
      <p:sp>
        <p:nvSpPr>
          <p:cNvPr id="3" name="İçerik Yer Tutucusu 2"/>
          <p:cNvSpPr>
            <a:spLocks noGrp="1"/>
          </p:cNvSpPr>
          <p:nvPr>
            <p:ph idx="1"/>
          </p:nvPr>
        </p:nvSpPr>
        <p:spPr/>
        <p:txBody>
          <a:bodyPr>
            <a:normAutofit/>
          </a:bodyPr>
          <a:lstStyle/>
          <a:p>
            <a:r>
              <a:rPr lang="tr-TR" dirty="0" smtClean="0"/>
              <a:t>Bilmeyenler </a:t>
            </a:r>
            <a:r>
              <a:rPr lang="tr-TR" dirty="0"/>
              <a:t>için kontrolü zor.. </a:t>
            </a:r>
          </a:p>
          <a:p>
            <a:r>
              <a:rPr lang="tr-TR" dirty="0" smtClean="0"/>
              <a:t>Açıklarını </a:t>
            </a:r>
            <a:r>
              <a:rPr lang="tr-TR" dirty="0"/>
              <a:t>bilenleri öne çıkarıyor.. </a:t>
            </a:r>
          </a:p>
          <a:p>
            <a:r>
              <a:rPr lang="tr-TR" dirty="0" smtClean="0"/>
              <a:t>Kötülere </a:t>
            </a:r>
            <a:r>
              <a:rPr lang="tr-TR" dirty="0"/>
              <a:t>çok yardımcı oluyor.. </a:t>
            </a:r>
          </a:p>
          <a:p>
            <a:r>
              <a:rPr lang="tr-TR" dirty="0" smtClean="0"/>
              <a:t>Bilmeyenlere </a:t>
            </a:r>
            <a:r>
              <a:rPr lang="tr-TR" dirty="0"/>
              <a:t>hayatı dar ediyor.. </a:t>
            </a:r>
          </a:p>
          <a:p>
            <a:r>
              <a:rPr lang="tr-TR" dirty="0" smtClean="0"/>
              <a:t>Bağımlılık </a:t>
            </a:r>
            <a:r>
              <a:rPr lang="tr-TR" dirty="0"/>
              <a:t>yapıyor.. </a:t>
            </a:r>
            <a:endParaRPr lang="tr-TR" dirty="0" smtClean="0"/>
          </a:p>
          <a:p>
            <a:r>
              <a:rPr lang="tr-TR" dirty="0" smtClean="0"/>
              <a:t>Kişisel </a:t>
            </a:r>
            <a:r>
              <a:rPr lang="tr-TR" dirty="0"/>
              <a:t>gelişimi kısmen olumsuz etkiliyor.. </a:t>
            </a:r>
          </a:p>
          <a:p>
            <a:r>
              <a:rPr lang="tr-TR" dirty="0" smtClean="0"/>
              <a:t>Gelişmemiş </a:t>
            </a:r>
            <a:r>
              <a:rPr lang="tr-TR" dirty="0"/>
              <a:t>toplumları köleleştiriyor..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27</a:t>
            </a:fld>
            <a:endParaRPr lang="tr-TR"/>
          </a:p>
        </p:txBody>
      </p:sp>
    </p:spTree>
    <p:extLst>
      <p:ext uri="{BB962C8B-B14F-4D97-AF65-F5344CB8AC3E}">
        <p14:creationId xmlns:p14="http://schemas.microsoft.com/office/powerpoint/2010/main" val="3515547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60 </a:t>
            </a:r>
            <a:r>
              <a:rPr lang="tr-TR" dirty="0"/>
              <a:t>saniyede neler oluyor? </a:t>
            </a:r>
          </a:p>
        </p:txBody>
      </p:sp>
      <p:sp>
        <p:nvSpPr>
          <p:cNvPr id="3" name="İçerik Yer Tutucusu 2"/>
          <p:cNvSpPr>
            <a:spLocks noGrp="1"/>
          </p:cNvSpPr>
          <p:nvPr>
            <p:ph idx="1"/>
          </p:nvPr>
        </p:nvSpPr>
        <p:spPr/>
        <p:txBody>
          <a:bodyPr>
            <a:normAutofit fontScale="92500" lnSpcReduction="10000"/>
          </a:bodyPr>
          <a:lstStyle/>
          <a:p>
            <a:r>
              <a:rPr lang="tr-TR" dirty="0" smtClean="0"/>
              <a:t>168 </a:t>
            </a:r>
            <a:r>
              <a:rPr lang="tr-TR" dirty="0"/>
              <a:t>milyon e-posta gönderiliyor. </a:t>
            </a:r>
            <a:endParaRPr lang="tr-TR" dirty="0" smtClean="0"/>
          </a:p>
          <a:p>
            <a:r>
              <a:rPr lang="tr-TR" dirty="0" smtClean="0"/>
              <a:t>1500’den </a:t>
            </a:r>
            <a:r>
              <a:rPr lang="tr-TR" dirty="0"/>
              <a:t>fazla </a:t>
            </a:r>
            <a:r>
              <a:rPr lang="tr-TR" dirty="0" err="1"/>
              <a:t>blog</a:t>
            </a:r>
            <a:r>
              <a:rPr lang="tr-TR" dirty="0"/>
              <a:t> iletisi yayımlanıyor. </a:t>
            </a:r>
          </a:p>
          <a:p>
            <a:r>
              <a:rPr lang="tr-TR" dirty="0" smtClean="0"/>
              <a:t>70’den </a:t>
            </a:r>
            <a:r>
              <a:rPr lang="tr-TR" dirty="0"/>
              <a:t>fazla domain adı alınıyor. </a:t>
            </a:r>
          </a:p>
          <a:p>
            <a:r>
              <a:rPr lang="tr-TR" dirty="0" err="1" smtClean="0"/>
              <a:t>Flicker</a:t>
            </a:r>
            <a:r>
              <a:rPr lang="tr-TR" dirty="0" smtClean="0"/>
              <a:t> </a:t>
            </a:r>
            <a:r>
              <a:rPr lang="tr-TR" dirty="0"/>
              <a:t>üzerinden en az 6600 </a:t>
            </a:r>
            <a:r>
              <a:rPr lang="tr-TR" dirty="0" err="1"/>
              <a:t>fotograf</a:t>
            </a:r>
            <a:r>
              <a:rPr lang="tr-TR" dirty="0"/>
              <a:t> paylaşılıyor. </a:t>
            </a:r>
          </a:p>
          <a:p>
            <a:r>
              <a:rPr lang="tr-TR" dirty="0" err="1" smtClean="0"/>
              <a:t>Skype</a:t>
            </a:r>
            <a:r>
              <a:rPr lang="tr-TR" dirty="0" smtClean="0"/>
              <a:t> </a:t>
            </a:r>
            <a:r>
              <a:rPr lang="tr-TR" dirty="0"/>
              <a:t>üzerinden 370000 dakika konuşuluyor </a:t>
            </a:r>
          </a:p>
          <a:p>
            <a:r>
              <a:rPr lang="tr-TR" dirty="0" err="1" smtClean="0"/>
              <a:t>Scribd</a:t>
            </a:r>
            <a:r>
              <a:rPr lang="tr-TR" dirty="0" smtClean="0"/>
              <a:t> </a:t>
            </a:r>
            <a:r>
              <a:rPr lang="tr-TR" dirty="0"/>
              <a:t>üzerinden en az 1600 okuma gerçekleşiyor. </a:t>
            </a:r>
          </a:p>
          <a:p>
            <a:r>
              <a:rPr lang="sv-SE" dirty="0" smtClean="0"/>
              <a:t>Pandora’da </a:t>
            </a:r>
            <a:r>
              <a:rPr lang="sv-SE" dirty="0"/>
              <a:t>13000 saatten fazla müzik akıyor. </a:t>
            </a:r>
          </a:p>
          <a:p>
            <a:r>
              <a:rPr lang="tr-TR" dirty="0" smtClean="0"/>
              <a:t>13 </a:t>
            </a:r>
            <a:r>
              <a:rPr lang="tr-TR" dirty="0"/>
              <a:t>000 </a:t>
            </a:r>
            <a:r>
              <a:rPr lang="tr-TR" dirty="0" err="1"/>
              <a:t>IPhone</a:t>
            </a:r>
            <a:r>
              <a:rPr lang="tr-TR" dirty="0"/>
              <a:t> uygulaması indiriliyor..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28</a:t>
            </a:fld>
            <a:endParaRPr lang="tr-TR"/>
          </a:p>
        </p:txBody>
      </p:sp>
    </p:spTree>
    <p:extLst>
      <p:ext uri="{BB962C8B-B14F-4D97-AF65-F5344CB8AC3E}">
        <p14:creationId xmlns:p14="http://schemas.microsoft.com/office/powerpoint/2010/main" val="1995270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fontScale="92500" lnSpcReduction="20000"/>
          </a:bodyPr>
          <a:lstStyle/>
          <a:p>
            <a:pPr marL="82296" indent="0">
              <a:buNone/>
            </a:pPr>
            <a:r>
              <a:rPr lang="tr-TR" b="1" dirty="0" smtClean="0"/>
              <a:t>Facebook </a:t>
            </a:r>
            <a:endParaRPr lang="tr-TR" dirty="0"/>
          </a:p>
          <a:p>
            <a:r>
              <a:rPr lang="tr-TR" dirty="0" smtClean="0"/>
              <a:t>En </a:t>
            </a:r>
            <a:r>
              <a:rPr lang="tr-TR" dirty="0"/>
              <a:t>az 695000 Facebook durum güncellemesi yapılıyor. </a:t>
            </a:r>
          </a:p>
          <a:p>
            <a:r>
              <a:rPr lang="tr-TR" dirty="0" smtClean="0"/>
              <a:t>79364 </a:t>
            </a:r>
            <a:r>
              <a:rPr lang="tr-TR" dirty="0"/>
              <a:t>duvar iletisi yazılıyor. </a:t>
            </a:r>
          </a:p>
          <a:p>
            <a:r>
              <a:rPr lang="tr-TR" dirty="0" smtClean="0"/>
              <a:t>510040 </a:t>
            </a:r>
            <a:r>
              <a:rPr lang="tr-TR" dirty="0"/>
              <a:t>yorum yapılıyor. </a:t>
            </a:r>
            <a:endParaRPr lang="tr-TR" dirty="0" smtClean="0"/>
          </a:p>
          <a:p>
            <a:endParaRPr lang="tr-TR" dirty="0"/>
          </a:p>
          <a:p>
            <a:pPr marL="82296" indent="0">
              <a:buNone/>
            </a:pPr>
            <a:r>
              <a:rPr lang="tr-TR" b="1" dirty="0" err="1"/>
              <a:t>Twitter</a:t>
            </a:r>
            <a:r>
              <a:rPr lang="tr-TR" b="1" dirty="0"/>
              <a:t> </a:t>
            </a:r>
            <a:endParaRPr lang="tr-TR" dirty="0"/>
          </a:p>
          <a:p>
            <a:r>
              <a:rPr lang="tr-TR" dirty="0" smtClean="0"/>
              <a:t>320 </a:t>
            </a:r>
            <a:r>
              <a:rPr lang="tr-TR" dirty="0" err="1"/>
              <a:t>Twitter</a:t>
            </a:r>
            <a:r>
              <a:rPr lang="tr-TR" dirty="0"/>
              <a:t> hesabı açılıyor </a:t>
            </a:r>
          </a:p>
          <a:p>
            <a:r>
              <a:rPr lang="nl-NL" dirty="0" smtClean="0"/>
              <a:t>En </a:t>
            </a:r>
            <a:r>
              <a:rPr lang="nl-NL" dirty="0"/>
              <a:t>az 98000 Tweet atılıyor. </a:t>
            </a:r>
          </a:p>
          <a:p>
            <a:r>
              <a:rPr lang="tr-TR" dirty="0" smtClean="0"/>
              <a:t>13000 </a:t>
            </a:r>
            <a:r>
              <a:rPr lang="tr-TR" dirty="0"/>
              <a:t>fazla </a:t>
            </a:r>
            <a:r>
              <a:rPr lang="tr-TR" dirty="0" err="1"/>
              <a:t>iPhone</a:t>
            </a:r>
            <a:r>
              <a:rPr lang="tr-TR" dirty="0"/>
              <a:t> uygulaması indiriliyor. </a:t>
            </a:r>
          </a:p>
        </p:txBody>
      </p:sp>
      <p:sp>
        <p:nvSpPr>
          <p:cNvPr id="4" name="Slayt Numarası Yer Tutucusu 3"/>
          <p:cNvSpPr>
            <a:spLocks noGrp="1"/>
          </p:cNvSpPr>
          <p:nvPr>
            <p:ph type="sldNum" sz="quarter" idx="12"/>
          </p:nvPr>
        </p:nvSpPr>
        <p:spPr/>
        <p:txBody>
          <a:bodyPr/>
          <a:lstStyle/>
          <a:p>
            <a:fld id="{F302176B-0E47-46AC-8F43-DAB4B8A37D06}" type="slidenum">
              <a:rPr lang="tr-TR" smtClean="0"/>
              <a:t>29</a:t>
            </a:fld>
            <a:endParaRPr lang="tr-TR"/>
          </a:p>
        </p:txBody>
      </p:sp>
    </p:spTree>
    <p:extLst>
      <p:ext uri="{BB962C8B-B14F-4D97-AF65-F5344CB8AC3E}">
        <p14:creationId xmlns:p14="http://schemas.microsoft.com/office/powerpoint/2010/main" val="742695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Bilgi (Information)?</a:t>
            </a:r>
            <a:endParaRPr lang="tr-TR" dirty="0"/>
          </a:p>
        </p:txBody>
      </p:sp>
      <p:sp>
        <p:nvSpPr>
          <p:cNvPr id="3" name="İçerik Yer Tutucusu 2"/>
          <p:cNvSpPr>
            <a:spLocks noGrp="1"/>
          </p:cNvSpPr>
          <p:nvPr>
            <p:ph idx="1"/>
          </p:nvPr>
        </p:nvSpPr>
        <p:spPr>
          <a:xfrm>
            <a:off x="1435608" y="1447800"/>
            <a:ext cx="7498080" cy="5293568"/>
          </a:xfrm>
        </p:spPr>
        <p:txBody>
          <a:bodyPr>
            <a:normAutofit fontScale="70000" lnSpcReduction="20000"/>
          </a:bodyPr>
          <a:lstStyle/>
          <a:p>
            <a:pPr algn="just"/>
            <a:r>
              <a:rPr lang="tr-TR" b="1" dirty="0" smtClean="0"/>
              <a:t>Bilgi</a:t>
            </a:r>
            <a:r>
              <a:rPr lang="tr-TR" b="1" dirty="0"/>
              <a:t>, verinin belli bir anlam ifade edecek şekilde düzenlenmiş halidir. </a:t>
            </a:r>
            <a:endParaRPr lang="tr-TR" b="1" dirty="0" smtClean="0"/>
          </a:p>
          <a:p>
            <a:pPr algn="just"/>
            <a:endParaRPr lang="tr-TR" b="1" dirty="0"/>
          </a:p>
          <a:p>
            <a:pPr algn="just"/>
            <a:r>
              <a:rPr lang="tr-TR" dirty="0" smtClean="0"/>
              <a:t>Veri </a:t>
            </a:r>
            <a:r>
              <a:rPr lang="tr-TR" dirty="0"/>
              <a:t>ve ilişkili olduğu konu, </a:t>
            </a:r>
            <a:r>
              <a:rPr lang="tr-TR" dirty="0" smtClean="0"/>
              <a:t>bilgi </a:t>
            </a:r>
            <a:r>
              <a:rPr lang="tr-TR" dirty="0"/>
              <a:t>üretecek şekilde bir araya getirilir. </a:t>
            </a:r>
            <a:endParaRPr lang="tr-TR" dirty="0" smtClean="0"/>
          </a:p>
          <a:p>
            <a:pPr algn="just"/>
            <a:endParaRPr lang="tr-TR" dirty="0"/>
          </a:p>
          <a:p>
            <a:pPr algn="just"/>
            <a:r>
              <a:rPr lang="tr-TR" dirty="0" smtClean="0"/>
              <a:t>İşlenmiş </a:t>
            </a:r>
            <a:r>
              <a:rPr lang="tr-TR" dirty="0"/>
              <a:t>veri olarak da ifade edilebilecek bilgi, bir konu hakkında var olan belirsizliği azaltan bir kaynaktır. </a:t>
            </a:r>
            <a:endParaRPr lang="tr-TR" dirty="0" smtClean="0"/>
          </a:p>
          <a:p>
            <a:pPr algn="just"/>
            <a:endParaRPr lang="tr-TR" dirty="0"/>
          </a:p>
          <a:p>
            <a:pPr algn="just"/>
            <a:r>
              <a:rPr lang="tr-TR" dirty="0" smtClean="0"/>
              <a:t>Veri </a:t>
            </a:r>
            <a:r>
              <a:rPr lang="tr-TR" dirty="0"/>
              <a:t>üzerinde yapılan uygun bütün işlemlerin (mantığa dayanan dönüşüm, ilişkiler, formüller, varsayımlar, basitleştirmelerin) çıktısıdır. </a:t>
            </a:r>
            <a:endParaRPr lang="tr-TR" dirty="0" smtClean="0"/>
          </a:p>
          <a:p>
            <a:pPr algn="just"/>
            <a:endParaRPr lang="tr-TR" dirty="0" smtClean="0"/>
          </a:p>
          <a:p>
            <a:pPr algn="just"/>
            <a:r>
              <a:rPr lang="tr-TR" dirty="0"/>
              <a:t>Örneğin, s</a:t>
            </a:r>
            <a:r>
              <a:rPr lang="tr-TR" dirty="0" smtClean="0"/>
              <a:t>orgu </a:t>
            </a:r>
            <a:r>
              <a:rPr lang="tr-TR" dirty="0"/>
              <a:t>ve raporlama fonksiyonları sayesinde, </a:t>
            </a:r>
            <a:r>
              <a:rPr lang="tr-TR" dirty="0" err="1"/>
              <a:t>veritabanındaki</a:t>
            </a:r>
            <a:r>
              <a:rPr lang="tr-TR" dirty="0"/>
              <a:t> verinin çekilerek bilgiye dönüşümü </a:t>
            </a:r>
            <a:r>
              <a:rPr lang="tr-TR" dirty="0" smtClean="0"/>
              <a:t>sağlanır. (ürün</a:t>
            </a:r>
            <a:r>
              <a:rPr lang="tr-TR" dirty="0"/>
              <a:t>, miktar ve fiyat toplamları, satılan ürünlerle bunların miktar ve hacimleri bilgiyi </a:t>
            </a:r>
            <a:r>
              <a:rPr lang="tr-TR" dirty="0" smtClean="0"/>
              <a:t>sağlar) </a:t>
            </a:r>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a:t>
            </a:fld>
            <a:endParaRPr lang="tr-TR"/>
          </a:p>
        </p:txBody>
      </p:sp>
    </p:spTree>
    <p:extLst>
      <p:ext uri="{BB962C8B-B14F-4D97-AF65-F5344CB8AC3E}">
        <p14:creationId xmlns:p14="http://schemas.microsoft.com/office/powerpoint/2010/main" val="1752762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pPr marL="82296" indent="0">
              <a:buNone/>
            </a:pPr>
            <a:r>
              <a:rPr lang="tr-TR" b="1" dirty="0" smtClean="0"/>
              <a:t>Youtube </a:t>
            </a:r>
            <a:endParaRPr lang="tr-TR" dirty="0"/>
          </a:p>
          <a:p>
            <a:r>
              <a:rPr lang="tr-TR" dirty="0" smtClean="0"/>
              <a:t>600000’den </a:t>
            </a:r>
            <a:r>
              <a:rPr lang="tr-TR" dirty="0"/>
              <a:t>fazla yeni görüntü yayımlanıyor. </a:t>
            </a:r>
          </a:p>
          <a:p>
            <a:r>
              <a:rPr lang="tr-TR" dirty="0" smtClean="0"/>
              <a:t>Dünya </a:t>
            </a:r>
            <a:r>
              <a:rPr lang="tr-TR" dirty="0"/>
              <a:t>genelinde </a:t>
            </a:r>
            <a:r>
              <a:rPr lang="tr-TR" dirty="0" err="1"/>
              <a:t>YouTube'de</a:t>
            </a:r>
            <a:r>
              <a:rPr lang="tr-TR" dirty="0"/>
              <a:t> kalma süresi 25 saatten fazla. </a:t>
            </a:r>
          </a:p>
          <a:p>
            <a:pPr marL="82296" indent="0">
              <a:buNone/>
            </a:pPr>
            <a:r>
              <a:rPr lang="tr-TR" b="1" dirty="0" err="1"/>
              <a:t>Yahoo</a:t>
            </a:r>
            <a:r>
              <a:rPr lang="tr-TR" b="1" dirty="0"/>
              <a:t> </a:t>
            </a:r>
            <a:endParaRPr lang="tr-TR" dirty="0"/>
          </a:p>
          <a:p>
            <a:r>
              <a:rPr lang="tr-TR" dirty="0" smtClean="0"/>
              <a:t>en </a:t>
            </a:r>
            <a:r>
              <a:rPr lang="tr-TR" dirty="0"/>
              <a:t>az 100 soru ve 40 cevap </a:t>
            </a:r>
            <a:r>
              <a:rPr lang="tr-TR" dirty="0" err="1"/>
              <a:t>Yahoo’da</a:t>
            </a:r>
            <a:r>
              <a:rPr lang="tr-TR" dirty="0"/>
              <a:t> akıyor. </a:t>
            </a:r>
          </a:p>
          <a:p>
            <a:pPr marL="82296" indent="0">
              <a:buNone/>
            </a:pPr>
            <a:r>
              <a:rPr lang="tr-TR" b="1" dirty="0" err="1"/>
              <a:t>LinkedIn</a:t>
            </a:r>
            <a:r>
              <a:rPr lang="tr-TR" b="1" dirty="0"/>
              <a:t> </a:t>
            </a:r>
            <a:endParaRPr lang="tr-TR" dirty="0"/>
          </a:p>
          <a:p>
            <a:r>
              <a:rPr lang="tr-TR" dirty="0" err="1" smtClean="0"/>
              <a:t>LinkedIn’e</a:t>
            </a:r>
            <a:r>
              <a:rPr lang="tr-TR" dirty="0" smtClean="0"/>
              <a:t> </a:t>
            </a:r>
            <a:r>
              <a:rPr lang="tr-TR" dirty="0"/>
              <a:t>100’den fazla profil ekleniyor. </a:t>
            </a:r>
          </a:p>
        </p:txBody>
      </p:sp>
      <p:sp>
        <p:nvSpPr>
          <p:cNvPr id="4" name="Slayt Numarası Yer Tutucusu 3"/>
          <p:cNvSpPr>
            <a:spLocks noGrp="1"/>
          </p:cNvSpPr>
          <p:nvPr>
            <p:ph type="sldNum" sz="quarter" idx="12"/>
          </p:nvPr>
        </p:nvSpPr>
        <p:spPr/>
        <p:txBody>
          <a:bodyPr/>
          <a:lstStyle/>
          <a:p>
            <a:fld id="{F302176B-0E47-46AC-8F43-DAB4B8A37D06}" type="slidenum">
              <a:rPr lang="tr-TR" smtClean="0"/>
              <a:t>30</a:t>
            </a:fld>
            <a:endParaRPr lang="tr-TR"/>
          </a:p>
        </p:txBody>
      </p:sp>
    </p:spTree>
    <p:extLst>
      <p:ext uri="{BB962C8B-B14F-4D97-AF65-F5344CB8AC3E}">
        <p14:creationId xmlns:p14="http://schemas.microsoft.com/office/powerpoint/2010/main" val="2194460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Nitelikli Bilgi (Knowledge)?</a:t>
            </a:r>
            <a:endParaRPr lang="tr-TR" dirty="0"/>
          </a:p>
        </p:txBody>
      </p:sp>
      <p:sp>
        <p:nvSpPr>
          <p:cNvPr id="3" name="İçerik Yer Tutucusu 2"/>
          <p:cNvSpPr>
            <a:spLocks noGrp="1"/>
          </p:cNvSpPr>
          <p:nvPr>
            <p:ph idx="1"/>
          </p:nvPr>
        </p:nvSpPr>
        <p:spPr>
          <a:xfrm>
            <a:off x="1435608" y="1447800"/>
            <a:ext cx="7498080" cy="5221560"/>
          </a:xfrm>
        </p:spPr>
        <p:txBody>
          <a:bodyPr>
            <a:normAutofit fontScale="85000" lnSpcReduction="20000"/>
          </a:bodyPr>
          <a:lstStyle/>
          <a:p>
            <a:pPr marL="365760" lvl="1" indent="-283464" algn="just">
              <a:spcBef>
                <a:spcPts val="600"/>
              </a:spcBef>
              <a:buSzPct val="80000"/>
              <a:buFont typeface="Wingdings 2"/>
              <a:buChar char=""/>
            </a:pPr>
            <a:r>
              <a:rPr lang="tr-TR" b="1" dirty="0" smtClean="0"/>
              <a:t>Nitelikli bilgi, veri madenciliği (data </a:t>
            </a:r>
            <a:r>
              <a:rPr lang="tr-TR" b="1" dirty="0" err="1" smtClean="0"/>
              <a:t>mining</a:t>
            </a:r>
            <a:r>
              <a:rPr lang="tr-TR" b="1" dirty="0" smtClean="0"/>
              <a:t>) </a:t>
            </a:r>
            <a:r>
              <a:rPr lang="tr-TR" b="1" dirty="0"/>
              <a:t>teknolojisi içeren uygulamalar sayesinde, veri içerisindeki gizli </a:t>
            </a:r>
            <a:r>
              <a:rPr lang="tr-TR" b="1" dirty="0" smtClean="0"/>
              <a:t>eğilimlerin (trend) ve örüntülerin (</a:t>
            </a:r>
            <a:r>
              <a:rPr lang="tr-TR" b="1" dirty="0" err="1" smtClean="0"/>
              <a:t>patterns</a:t>
            </a:r>
            <a:r>
              <a:rPr lang="tr-TR" b="1" dirty="0" smtClean="0"/>
              <a:t>) </a:t>
            </a:r>
            <a:r>
              <a:rPr lang="tr-TR" b="1" dirty="0"/>
              <a:t>belirlenmesi olarak düşünülebilir</a:t>
            </a:r>
            <a:r>
              <a:rPr lang="tr-TR" b="1" dirty="0" smtClean="0"/>
              <a:t>.</a:t>
            </a:r>
            <a:r>
              <a:rPr lang="tr-TR" b="1" dirty="0"/>
              <a:t> </a:t>
            </a:r>
            <a:r>
              <a:rPr lang="tr-TR" dirty="0" smtClean="0"/>
              <a:t>(Sınıflandırma </a:t>
            </a:r>
            <a:r>
              <a:rPr lang="tr-TR" dirty="0"/>
              <a:t>(</a:t>
            </a:r>
            <a:r>
              <a:rPr lang="tr-TR" dirty="0" err="1"/>
              <a:t>Classification</a:t>
            </a:r>
            <a:r>
              <a:rPr lang="tr-TR" dirty="0"/>
              <a:t>), Regresyon (</a:t>
            </a:r>
            <a:r>
              <a:rPr lang="tr-TR" dirty="0" err="1"/>
              <a:t>Regression</a:t>
            </a:r>
            <a:r>
              <a:rPr lang="tr-TR" dirty="0"/>
              <a:t>), Kümeleme (Clustering</a:t>
            </a:r>
            <a:r>
              <a:rPr lang="tr-TR" dirty="0" smtClean="0"/>
              <a:t>) )</a:t>
            </a:r>
          </a:p>
          <a:p>
            <a:pPr marL="365760" lvl="1" indent="-283464" algn="just">
              <a:spcBef>
                <a:spcPts val="600"/>
              </a:spcBef>
              <a:buSzPct val="80000"/>
              <a:buFont typeface="Wingdings 2"/>
              <a:buChar char=""/>
            </a:pPr>
            <a:endParaRPr lang="tr-TR" dirty="0" smtClean="0"/>
          </a:p>
          <a:p>
            <a:pPr lvl="1" algn="just"/>
            <a:r>
              <a:rPr lang="tr-TR" dirty="0"/>
              <a:t>Müşteri Memnuniyeti ve Profillerinin </a:t>
            </a:r>
            <a:r>
              <a:rPr lang="tr-TR" dirty="0" smtClean="0"/>
              <a:t>Belirlenmesi (Pazarlama)</a:t>
            </a:r>
          </a:p>
          <a:p>
            <a:pPr lvl="1" algn="just"/>
            <a:r>
              <a:rPr lang="tr-TR" dirty="0"/>
              <a:t>Bölgeler arası gelişmişlik farklılıklarının azaltılması yönünde oluşturulacak strateji ve planların </a:t>
            </a:r>
            <a:r>
              <a:rPr lang="tr-TR" dirty="0" smtClean="0"/>
              <a:t>hazırlanması (</a:t>
            </a:r>
            <a:r>
              <a:rPr lang="tr-TR" dirty="0"/>
              <a:t>Devlet </a:t>
            </a:r>
            <a:r>
              <a:rPr lang="tr-TR" dirty="0" smtClean="0"/>
              <a:t>Planlama Teşkilatı)</a:t>
            </a:r>
          </a:p>
          <a:p>
            <a:pPr lvl="1" algn="just"/>
            <a:r>
              <a:rPr lang="tr-TR" dirty="0" smtClean="0"/>
              <a:t>Kredi </a:t>
            </a:r>
            <a:r>
              <a:rPr lang="tr-TR" dirty="0"/>
              <a:t>kartı harcamalarına göre müşteri gruplarının belirlenmesi</a:t>
            </a:r>
            <a:r>
              <a:rPr lang="tr-TR" dirty="0" smtClean="0"/>
              <a:t>,(Bankacılık)</a:t>
            </a:r>
            <a:endParaRPr lang="tr-TR" dirty="0"/>
          </a:p>
          <a:p>
            <a:pPr lvl="1" algn="just"/>
            <a:r>
              <a:rPr lang="tr-TR" dirty="0"/>
              <a:t>Riskli müşteri örüntülerinin belirlenmesi</a:t>
            </a:r>
            <a:r>
              <a:rPr lang="tr-TR" dirty="0" smtClean="0"/>
              <a:t>. (Sigortacılık)</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4</a:t>
            </a:fld>
            <a:endParaRPr lang="tr-TR"/>
          </a:p>
        </p:txBody>
      </p:sp>
    </p:spTree>
    <p:extLst>
      <p:ext uri="{BB962C8B-B14F-4D97-AF65-F5344CB8AC3E}">
        <p14:creationId xmlns:p14="http://schemas.microsoft.com/office/powerpoint/2010/main" val="3358684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Güvenlik?</a:t>
            </a:r>
            <a:endParaRPr lang="tr-TR" dirty="0"/>
          </a:p>
        </p:txBody>
      </p:sp>
      <p:sp>
        <p:nvSpPr>
          <p:cNvPr id="3" name="İçerik Yer Tutucusu 2"/>
          <p:cNvSpPr>
            <a:spLocks noGrp="1"/>
          </p:cNvSpPr>
          <p:nvPr>
            <p:ph idx="1"/>
          </p:nvPr>
        </p:nvSpPr>
        <p:spPr>
          <a:xfrm>
            <a:off x="1435608" y="1447800"/>
            <a:ext cx="7498080" cy="4717504"/>
          </a:xfrm>
        </p:spPr>
        <p:txBody>
          <a:bodyPr>
            <a:normAutofit fontScale="70000" lnSpcReduction="20000"/>
          </a:bodyPr>
          <a:lstStyle/>
          <a:p>
            <a:r>
              <a:rPr lang="tr-TR" dirty="0" smtClean="0"/>
              <a:t>Karşılaşılabilecek </a:t>
            </a:r>
            <a:r>
              <a:rPr lang="tr-TR" dirty="0"/>
              <a:t>tehditlere karşı önlem alma </a:t>
            </a:r>
            <a:endParaRPr lang="tr-TR" dirty="0" smtClean="0"/>
          </a:p>
          <a:p>
            <a:endParaRPr lang="tr-TR" dirty="0"/>
          </a:p>
          <a:p>
            <a:pPr algn="just"/>
            <a:r>
              <a:rPr lang="tr-TR" dirty="0" smtClean="0"/>
              <a:t>Kişi </a:t>
            </a:r>
            <a:r>
              <a:rPr lang="tr-TR" dirty="0"/>
              <a:t>ve kurumların </a:t>
            </a:r>
            <a:r>
              <a:rPr lang="tr-TR" dirty="0" smtClean="0"/>
              <a:t>Bilgi Teknolojilerini- BT (IT – Information </a:t>
            </a:r>
            <a:r>
              <a:rPr lang="tr-TR" dirty="0" err="1" smtClean="0"/>
              <a:t>Technology</a:t>
            </a:r>
            <a:r>
              <a:rPr lang="tr-TR" dirty="0" smtClean="0"/>
              <a:t>) </a:t>
            </a:r>
            <a:r>
              <a:rPr lang="tr-TR" dirty="0"/>
              <a:t>kullanırken karşılaşabilecekleri tehdit ve tehlikelerin daha önceden analizlerinin yapılarak gerekli önlemlerin alınmasını sağlama </a:t>
            </a:r>
            <a:endParaRPr lang="tr-TR" dirty="0" smtClean="0"/>
          </a:p>
          <a:p>
            <a:endParaRPr lang="tr-TR" dirty="0"/>
          </a:p>
          <a:p>
            <a:pPr lvl="1" algn="just"/>
            <a:r>
              <a:rPr lang="tr-TR" dirty="0" smtClean="0"/>
              <a:t>BT, bilgisayar</a:t>
            </a:r>
            <a:r>
              <a:rPr lang="tr-TR" dirty="0"/>
              <a:t> tabanlı bilişim sistemlerinin, özellikle yazılım uygulamaları ve bilgisayar donanımının incelenmesi, tasarlanması, geliştirilmesi, yürütülmesi, yönetimi ve desteğine verilen </a:t>
            </a:r>
            <a:r>
              <a:rPr lang="tr-TR" dirty="0" smtClean="0"/>
              <a:t>addır.</a:t>
            </a:r>
          </a:p>
          <a:p>
            <a:pPr lvl="1" algn="just"/>
            <a:endParaRPr lang="tr-TR" dirty="0" smtClean="0"/>
          </a:p>
          <a:p>
            <a:pPr lvl="1" algn="just"/>
            <a:r>
              <a:rPr lang="tr-TR" dirty="0" smtClean="0"/>
              <a:t>BT </a:t>
            </a:r>
            <a:r>
              <a:rPr lang="tr-TR" dirty="0"/>
              <a:t>temel olarak bilgisayarların ve yazılımların aracılığıyla bilginin işlenmesi, dönüştürülmesi, saklanması, korunması, iletilmesi ve bu bilgiye güvenli bir biçimde erişilmesini sağlar.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5</a:t>
            </a:fld>
            <a:endParaRPr lang="tr-TR"/>
          </a:p>
        </p:txBody>
      </p:sp>
    </p:spTree>
    <p:extLst>
      <p:ext uri="{BB962C8B-B14F-4D97-AF65-F5344CB8AC3E}">
        <p14:creationId xmlns:p14="http://schemas.microsoft.com/office/powerpoint/2010/main" val="1348344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Bilgi Güvenliği</a:t>
            </a:r>
            <a:endParaRPr lang="tr-TR" dirty="0"/>
          </a:p>
        </p:txBody>
      </p:sp>
      <p:sp>
        <p:nvSpPr>
          <p:cNvPr id="3" name="İçerik Yer Tutucusu 2"/>
          <p:cNvSpPr>
            <a:spLocks noGrp="1"/>
          </p:cNvSpPr>
          <p:nvPr>
            <p:ph idx="1"/>
          </p:nvPr>
        </p:nvSpPr>
        <p:spPr/>
        <p:txBody>
          <a:bodyPr>
            <a:normAutofit fontScale="62500" lnSpcReduction="20000"/>
          </a:bodyPr>
          <a:lstStyle/>
          <a:p>
            <a:pPr algn="just"/>
            <a:r>
              <a:rPr lang="tr-TR" dirty="0" smtClean="0"/>
              <a:t>Bilginin </a:t>
            </a:r>
            <a:r>
              <a:rPr lang="tr-TR" dirty="0"/>
              <a:t>değerli veya değersiz olduğunu belirlemek veya bilginin taşıdığı değeri ölçmek, en az bilginin kendisi kadar önemlidir. </a:t>
            </a:r>
            <a:endParaRPr lang="tr-TR" dirty="0" smtClean="0"/>
          </a:p>
          <a:p>
            <a:pPr algn="just"/>
            <a:endParaRPr lang="tr-TR" dirty="0"/>
          </a:p>
          <a:p>
            <a:pPr algn="just"/>
            <a:r>
              <a:rPr lang="tr-TR" dirty="0" smtClean="0"/>
              <a:t>Bilgiyi </a:t>
            </a:r>
            <a:r>
              <a:rPr lang="tr-TR" dirty="0"/>
              <a:t>değerlendirirken bilginin kalitesini gösteren özelliklere bakılması gerekir. </a:t>
            </a:r>
            <a:endParaRPr lang="tr-TR" dirty="0" smtClean="0"/>
          </a:p>
          <a:p>
            <a:pPr algn="just"/>
            <a:endParaRPr lang="tr-TR" dirty="0"/>
          </a:p>
          <a:p>
            <a:pPr algn="just"/>
            <a:r>
              <a:rPr lang="tr-TR" dirty="0" smtClean="0"/>
              <a:t>Doğruluk</a:t>
            </a:r>
            <a:r>
              <a:rPr lang="tr-TR" dirty="0"/>
              <a:t>, güncellik, konuyla ilgili olma, bütünlük ve öz, gereksinimlere uyum gösterme, iyi sunulma ve fiziksel ve idrak yolu ile erişim gibi ölçütler bilginin kalitesini belirleyen etmenlerden bazılarıdır. </a:t>
            </a:r>
            <a:endParaRPr lang="tr-TR" dirty="0" smtClean="0"/>
          </a:p>
          <a:p>
            <a:pPr algn="just"/>
            <a:endParaRPr lang="tr-TR" dirty="0"/>
          </a:p>
          <a:p>
            <a:pPr algn="just"/>
            <a:r>
              <a:rPr lang="tr-TR" dirty="0" smtClean="0"/>
              <a:t>Bilginin </a:t>
            </a:r>
            <a:r>
              <a:rPr lang="tr-TR" dirty="0"/>
              <a:t>çok önemli bir varlık olması, ona sahip olma ile ilgili bazı konuların düzenlenmesi ve yeni şartların getirdiği özelliklere göre ayarlanmasını gerekmektedir. </a:t>
            </a:r>
            <a:endParaRPr lang="tr-TR" dirty="0" smtClean="0"/>
          </a:p>
          <a:p>
            <a:pPr algn="just"/>
            <a:endParaRPr lang="tr-TR" dirty="0"/>
          </a:p>
          <a:p>
            <a:pPr algn="just"/>
            <a:r>
              <a:rPr lang="tr-TR" dirty="0" smtClean="0"/>
              <a:t>Bilgi </a:t>
            </a:r>
            <a:r>
              <a:rPr lang="tr-TR" dirty="0"/>
              <a:t>en basit benzetme ile para gibi bir metadır.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6</a:t>
            </a:fld>
            <a:endParaRPr lang="tr-TR"/>
          </a:p>
        </p:txBody>
      </p:sp>
    </p:spTree>
    <p:extLst>
      <p:ext uri="{BB962C8B-B14F-4D97-AF65-F5344CB8AC3E}">
        <p14:creationId xmlns:p14="http://schemas.microsoft.com/office/powerpoint/2010/main" val="823395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Bilgi Güvenliği</a:t>
            </a:r>
            <a:endParaRPr lang="tr-TR" dirty="0"/>
          </a:p>
        </p:txBody>
      </p:sp>
      <p:sp>
        <p:nvSpPr>
          <p:cNvPr id="3" name="İçerik Yer Tutucusu 2"/>
          <p:cNvSpPr>
            <a:spLocks noGrp="1"/>
          </p:cNvSpPr>
          <p:nvPr>
            <p:ph idx="1"/>
          </p:nvPr>
        </p:nvSpPr>
        <p:spPr/>
        <p:txBody>
          <a:bodyPr>
            <a:normAutofit lnSpcReduction="10000"/>
          </a:bodyPr>
          <a:lstStyle/>
          <a:p>
            <a:r>
              <a:rPr lang="tr-TR" dirty="0" smtClean="0"/>
              <a:t>Dünya </a:t>
            </a:r>
            <a:r>
              <a:rPr lang="tr-TR" dirty="0"/>
              <a:t>gündeminde bir konudur. </a:t>
            </a:r>
            <a:endParaRPr lang="tr-TR" dirty="0" smtClean="0"/>
          </a:p>
          <a:p>
            <a:endParaRPr lang="tr-TR" dirty="0"/>
          </a:p>
          <a:p>
            <a:pPr algn="just"/>
            <a:r>
              <a:rPr lang="tr-TR" dirty="0" smtClean="0"/>
              <a:t>Bilginin </a:t>
            </a:r>
            <a:r>
              <a:rPr lang="tr-TR" dirty="0"/>
              <a:t>bir varlık olarak hasarlardan korunması </a:t>
            </a:r>
            <a:endParaRPr lang="tr-TR" dirty="0" smtClean="0"/>
          </a:p>
          <a:p>
            <a:pPr algn="just"/>
            <a:endParaRPr lang="tr-TR" dirty="0"/>
          </a:p>
          <a:p>
            <a:pPr algn="just"/>
            <a:r>
              <a:rPr lang="tr-TR" dirty="0" smtClean="0"/>
              <a:t>Doğru </a:t>
            </a:r>
            <a:r>
              <a:rPr lang="tr-TR" dirty="0"/>
              <a:t>teknolojinin doğru amaçla ve doğru şekilde kullanılarak bilginin her türlü ortamda istenmeyen kişiler veya sistemler tarafından elde edilmesini </a:t>
            </a:r>
            <a:r>
              <a:rPr lang="tr-TR" dirty="0" smtClean="0"/>
              <a:t>önleme</a:t>
            </a:r>
          </a:p>
          <a:p>
            <a:pPr algn="just"/>
            <a:endParaRPr lang="tr-TR" dirty="0"/>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7</a:t>
            </a:fld>
            <a:endParaRPr lang="tr-TR"/>
          </a:p>
        </p:txBody>
      </p:sp>
    </p:spTree>
    <p:extLst>
      <p:ext uri="{BB962C8B-B14F-4D97-AF65-F5344CB8AC3E}">
        <p14:creationId xmlns:p14="http://schemas.microsoft.com/office/powerpoint/2010/main" val="1483155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Bilgi Güvenliği?</a:t>
            </a:r>
            <a:endParaRPr lang="tr-TR" dirty="0"/>
          </a:p>
        </p:txBody>
      </p:sp>
      <p:sp>
        <p:nvSpPr>
          <p:cNvPr id="3" name="İçerik Yer Tutucusu 2"/>
          <p:cNvSpPr>
            <a:spLocks noGrp="1"/>
          </p:cNvSpPr>
          <p:nvPr>
            <p:ph idx="1"/>
          </p:nvPr>
        </p:nvSpPr>
        <p:spPr>
          <a:xfrm>
            <a:off x="1435608" y="1447800"/>
            <a:ext cx="7498080" cy="2557264"/>
          </a:xfrm>
        </p:spPr>
        <p:txBody>
          <a:bodyPr>
            <a:normAutofit fontScale="85000" lnSpcReduction="10000"/>
          </a:bodyPr>
          <a:lstStyle/>
          <a:p>
            <a:pPr algn="just"/>
            <a:r>
              <a:rPr lang="tr-TR" dirty="0" smtClean="0"/>
              <a:t>Bilgiye </a:t>
            </a:r>
            <a:r>
              <a:rPr lang="tr-TR" dirty="0"/>
              <a:t>sürekli olarak </a:t>
            </a:r>
            <a:r>
              <a:rPr lang="tr-TR" b="1" dirty="0"/>
              <a:t>erişilebilirliğin </a:t>
            </a:r>
            <a:r>
              <a:rPr lang="tr-TR" dirty="0"/>
              <a:t>sağlandığı bir ortamda, </a:t>
            </a:r>
            <a:r>
              <a:rPr lang="tr-TR" dirty="0" smtClean="0"/>
              <a:t>bilginin </a:t>
            </a:r>
            <a:r>
              <a:rPr lang="tr-TR" dirty="0"/>
              <a:t>göndericisinden alıcısına kadar </a:t>
            </a:r>
            <a:r>
              <a:rPr lang="tr-TR" b="1" dirty="0" smtClean="0"/>
              <a:t>gizlilik </a:t>
            </a:r>
            <a:r>
              <a:rPr lang="tr-TR" dirty="0" smtClean="0"/>
              <a:t>içerisinde, bozulmadan</a:t>
            </a:r>
            <a:r>
              <a:rPr lang="tr-TR" dirty="0"/>
              <a:t>, değişikliğe uğramadan ve başkaları </a:t>
            </a:r>
            <a:r>
              <a:rPr lang="tr-TR" dirty="0" smtClean="0"/>
              <a:t>tarafından </a:t>
            </a:r>
            <a:r>
              <a:rPr lang="tr-TR" dirty="0"/>
              <a:t>ele geçirilmeden </a:t>
            </a:r>
            <a:r>
              <a:rPr lang="tr-TR" b="1" dirty="0"/>
              <a:t>bütünlüğünün </a:t>
            </a:r>
            <a:r>
              <a:rPr lang="tr-TR" dirty="0"/>
              <a:t>sağlanması ve güvenli </a:t>
            </a:r>
            <a:r>
              <a:rPr lang="tr-TR" dirty="0" smtClean="0"/>
              <a:t>bir </a:t>
            </a:r>
            <a:r>
              <a:rPr lang="tr-TR" dirty="0"/>
              <a:t>şekilde iletilmesi </a:t>
            </a:r>
            <a:r>
              <a:rPr lang="tr-TR" b="1" dirty="0"/>
              <a:t>süreci</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8</a:t>
            </a:fld>
            <a:endParaRPr lang="tr-T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3976730"/>
            <a:ext cx="8032785" cy="2490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1919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Bilgi Güvenliği nerede sağlanmalı ? </a:t>
            </a:r>
          </a:p>
        </p:txBody>
      </p:sp>
      <p:sp>
        <p:nvSpPr>
          <p:cNvPr id="3" name="İçerik Yer Tutucusu 2"/>
          <p:cNvSpPr>
            <a:spLocks noGrp="1"/>
          </p:cNvSpPr>
          <p:nvPr>
            <p:ph idx="1"/>
          </p:nvPr>
        </p:nvSpPr>
        <p:spPr/>
        <p:txBody>
          <a:bodyPr>
            <a:normAutofit/>
          </a:bodyPr>
          <a:lstStyle/>
          <a:p>
            <a:pPr lvl="1"/>
            <a:r>
              <a:rPr lang="tr-TR" sz="3600" dirty="0" smtClean="0"/>
              <a:t>–</a:t>
            </a:r>
            <a:r>
              <a:rPr lang="tr-TR" sz="3600" dirty="0"/>
              <a:t>Üretim </a:t>
            </a:r>
          </a:p>
          <a:p>
            <a:pPr lvl="1"/>
            <a:r>
              <a:rPr lang="tr-TR" sz="3600" dirty="0"/>
              <a:t>–Erişim </a:t>
            </a:r>
          </a:p>
          <a:p>
            <a:pPr lvl="1"/>
            <a:r>
              <a:rPr lang="tr-TR" sz="3600" dirty="0"/>
              <a:t>–İşleme </a:t>
            </a:r>
          </a:p>
          <a:p>
            <a:pPr lvl="1"/>
            <a:r>
              <a:rPr lang="tr-TR" sz="3600" dirty="0"/>
              <a:t>–Depolama </a:t>
            </a:r>
          </a:p>
          <a:p>
            <a:pPr lvl="1"/>
            <a:r>
              <a:rPr lang="tr-TR" sz="3600" dirty="0"/>
              <a:t>–Aktarma </a:t>
            </a:r>
          </a:p>
          <a:p>
            <a:pPr lvl="1"/>
            <a:r>
              <a:rPr lang="tr-TR" sz="3600" dirty="0"/>
              <a:t>–Yok etme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9</a:t>
            </a:fld>
            <a:endParaRPr lang="tr-TR"/>
          </a:p>
        </p:txBody>
      </p:sp>
    </p:spTree>
    <p:extLst>
      <p:ext uri="{BB962C8B-B14F-4D97-AF65-F5344CB8AC3E}">
        <p14:creationId xmlns:p14="http://schemas.microsoft.com/office/powerpoint/2010/main" val="4114654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470</TotalTime>
  <Words>1235</Words>
  <Application>Microsoft Office PowerPoint</Application>
  <PresentationFormat>Ekran Gösterisi (4:3)</PresentationFormat>
  <Paragraphs>231</Paragraphs>
  <Slides>30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30</vt:i4>
      </vt:variant>
    </vt:vector>
  </HeadingPairs>
  <TitlesOfParts>
    <vt:vector size="35" baseType="lpstr">
      <vt:lpstr>Calibri</vt:lpstr>
      <vt:lpstr>Gill Sans MT</vt:lpstr>
      <vt:lpstr>Verdana</vt:lpstr>
      <vt:lpstr>Wingdings 2</vt:lpstr>
      <vt:lpstr>Gündönümü</vt:lpstr>
      <vt:lpstr>Bilgi Güvenliği  ve  Kriptoloji</vt:lpstr>
      <vt:lpstr>Veri (Data)?</vt:lpstr>
      <vt:lpstr>Bilgi (Information)?</vt:lpstr>
      <vt:lpstr>Nitelikli Bilgi (Knowledge)?</vt:lpstr>
      <vt:lpstr>Güvenlik?</vt:lpstr>
      <vt:lpstr>Bilgi Güvenliği</vt:lpstr>
      <vt:lpstr>Bilgi Güvenliği</vt:lpstr>
      <vt:lpstr>Bilgi Güvenliği?</vt:lpstr>
      <vt:lpstr>Bilgi Güvenliği nerede sağlanmalı ? </vt:lpstr>
      <vt:lpstr>Siber Güvenliğin Temel Hedefi? </vt:lpstr>
      <vt:lpstr>Siber Savunma İle İlgili Yanlış Düşünceler </vt:lpstr>
      <vt:lpstr>PowerPoint Sunusu</vt:lpstr>
      <vt:lpstr>Bilgi Güvenliği ve Siber Güvenlik</vt:lpstr>
      <vt:lpstr>Siber Tehditlerin Özellikleri </vt:lpstr>
      <vt:lpstr>Siber Tehditlerin Hedefleri</vt:lpstr>
      <vt:lpstr>Siber Tehditlerin Hedefleri</vt:lpstr>
      <vt:lpstr>Siber Savaşlar </vt:lpstr>
      <vt:lpstr>Siber silahlar </vt:lpstr>
      <vt:lpstr>İnterneti Anlamak</vt:lpstr>
      <vt:lpstr>PowerPoint Sunusu</vt:lpstr>
      <vt:lpstr>PowerPoint Sunusu</vt:lpstr>
      <vt:lpstr>PowerPoint Sunusu</vt:lpstr>
      <vt:lpstr>PowerPoint Sunusu</vt:lpstr>
      <vt:lpstr>PowerPoint Sunusu</vt:lpstr>
      <vt:lpstr>PowerPoint Sunusu</vt:lpstr>
      <vt:lpstr>Faydalar</vt:lpstr>
      <vt:lpstr>Zararlar</vt:lpstr>
      <vt:lpstr>60 saniyede neler oluyor? </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Bilgi Güvenliği ve Kriptografi</dc:title>
  <dc:creator>ASU</dc:creator>
  <cp:lastModifiedBy>Y302</cp:lastModifiedBy>
  <cp:revision>44</cp:revision>
  <dcterms:created xsi:type="dcterms:W3CDTF">2017-02-18T12:17:57Z</dcterms:created>
  <dcterms:modified xsi:type="dcterms:W3CDTF">2018-02-22T09:45:59Z</dcterms:modified>
</cp:coreProperties>
</file>