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94" r:id="rId3"/>
    <p:sldId id="309" r:id="rId4"/>
    <p:sldId id="310" r:id="rId5"/>
    <p:sldId id="295" r:id="rId6"/>
    <p:sldId id="298" r:id="rId7"/>
    <p:sldId id="297" r:id="rId8"/>
    <p:sldId id="296" r:id="rId9"/>
    <p:sldId id="299" r:id="rId10"/>
    <p:sldId id="300" r:id="rId11"/>
    <p:sldId id="301" r:id="rId12"/>
    <p:sldId id="302" r:id="rId13"/>
    <p:sldId id="303" r:id="rId14"/>
    <p:sldId id="304" r:id="rId15"/>
    <p:sldId id="305" r:id="rId16"/>
    <p:sldId id="306" r:id="rId17"/>
    <p:sldId id="307" r:id="rId18"/>
    <p:sldId id="308"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884CD-8786-434A-BC7E-28F9B365FA4A}" type="datetimeFigureOut">
              <a:rPr lang="tr-TR" smtClean="0"/>
              <a:t>3.04.2018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374562-146E-41A4-B692-CC9D4F8AD481}" type="slidenum">
              <a:rPr lang="tr-TR" smtClean="0"/>
              <a:t>‹#›</a:t>
            </a:fld>
            <a:endParaRPr lang="tr-TR"/>
          </a:p>
        </p:txBody>
      </p:sp>
    </p:spTree>
    <p:extLst>
      <p:ext uri="{BB962C8B-B14F-4D97-AF65-F5344CB8AC3E}">
        <p14:creationId xmlns:p14="http://schemas.microsoft.com/office/powerpoint/2010/main" val="3939643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Başlık 13"/>
          <p:cNvSpPr>
            <a:spLocks noGrp="1"/>
          </p:cNvSpPr>
          <p:nvPr>
            <p:ph type="ctrTitle"/>
          </p:nvPr>
        </p:nvSpPr>
        <p:spPr>
          <a:xfrm>
            <a:off x="1432560" y="359898"/>
            <a:ext cx="7406640" cy="1472184"/>
          </a:xfrm>
        </p:spPr>
        <p:txBody>
          <a:bodyPr anchor="b"/>
          <a:lstStyle>
            <a:lvl1pPr algn="l">
              <a:defRPr/>
            </a:lvl1pPr>
            <a:extLst/>
          </a:lstStyle>
          <a:p>
            <a:r>
              <a:rPr kumimoji="0" lang="tr-TR"/>
              <a:t>Asıl başlık stili için tıklatın</a:t>
            </a:r>
            <a:endParaRPr kumimoji="0" lang="en-US"/>
          </a:p>
        </p:txBody>
      </p:sp>
      <p:sp>
        <p:nvSpPr>
          <p:cNvPr id="22" name="Alt Başlık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Veri Yer Tutucusu 6"/>
          <p:cNvSpPr>
            <a:spLocks noGrp="1"/>
          </p:cNvSpPr>
          <p:nvPr>
            <p:ph type="dt" sz="half" idx="10"/>
          </p:nvPr>
        </p:nvSpPr>
        <p:spPr/>
        <p:txBody>
          <a:bodyPr/>
          <a:lstStyle/>
          <a:p>
            <a:fld id="{2A5CBECA-4D2E-4905-B7BE-4013EF77B42F}" type="datetime1">
              <a:rPr lang="tr-TR" smtClean="0"/>
              <a:t>3.04.2018</a:t>
            </a:fld>
            <a:endParaRPr lang="tr-TR"/>
          </a:p>
        </p:txBody>
      </p:sp>
      <p:sp>
        <p:nvSpPr>
          <p:cNvPr id="20" name="Altbilgi Yer Tutucusu 19"/>
          <p:cNvSpPr>
            <a:spLocks noGrp="1"/>
          </p:cNvSpPr>
          <p:nvPr>
            <p:ph type="ftr" sz="quarter" idx="11"/>
          </p:nvPr>
        </p:nvSpPr>
        <p:spPr/>
        <p:txBody>
          <a:bodyPr/>
          <a:lstStyle/>
          <a:p>
            <a:endParaRPr lang="tr-TR"/>
          </a:p>
        </p:txBody>
      </p:sp>
      <p:sp>
        <p:nvSpPr>
          <p:cNvPr id="10" name="Slayt Numarası Yer Tutucusu 9"/>
          <p:cNvSpPr>
            <a:spLocks noGrp="1"/>
          </p:cNvSpPr>
          <p:nvPr>
            <p:ph type="sldNum" sz="quarter" idx="12"/>
          </p:nvPr>
        </p:nvSpPr>
        <p:spPr/>
        <p:txBody>
          <a:bodyPr/>
          <a:lstStyle/>
          <a:p>
            <a:fld id="{F302176B-0E47-46AC-8F43-DAB4B8A37D06}" type="slidenum">
              <a:rPr lang="tr-TR" smtClean="0"/>
              <a:t>‹#›</a:t>
            </a:fld>
            <a:endParaRPr lang="tr-T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FD1FD004-3601-48F3-9EAC-E1C0B618D537}" type="datetime1">
              <a:rPr lang="tr-TR" smtClean="0"/>
              <a:t>3.04.2018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858000" y="274639"/>
            <a:ext cx="1828800" cy="5851525"/>
          </a:xfrm>
        </p:spPr>
        <p:txBody>
          <a:bodyPr vert="eaVert"/>
          <a:lstStyle/>
          <a:p>
            <a:r>
              <a:rPr kumimoji="0" lang="tr-TR"/>
              <a:t>Asıl başlık stili için tıklatın</a:t>
            </a:r>
            <a:endParaRPr kumimoji="0" lang="en-US"/>
          </a:p>
        </p:txBody>
      </p:sp>
      <p:sp>
        <p:nvSpPr>
          <p:cNvPr id="3" name="Dikey Metin Yer Tutucusu 2"/>
          <p:cNvSpPr>
            <a:spLocks noGrp="1"/>
          </p:cNvSpPr>
          <p:nvPr>
            <p:ph type="body" orient="vert" idx="1"/>
          </p:nvPr>
        </p:nvSpPr>
        <p:spPr>
          <a:xfrm>
            <a:off x="1143000" y="274640"/>
            <a:ext cx="55626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890920A4-27CE-4210-8F5F-1238482F987F}" type="datetime1">
              <a:rPr lang="tr-TR" smtClean="0"/>
              <a:t>3.04.2018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a:t>Asıl başlık stili için tıklatın</a:t>
            </a:r>
            <a:endParaRPr kumimoji="0" lang="en-US"/>
          </a:p>
        </p:txBody>
      </p:sp>
      <p:sp>
        <p:nvSpPr>
          <p:cNvPr id="3" name="İçerik Yer Tutucusu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Veri Yer Tutucusu 3"/>
          <p:cNvSpPr>
            <a:spLocks noGrp="1"/>
          </p:cNvSpPr>
          <p:nvPr>
            <p:ph type="dt" sz="half" idx="10"/>
          </p:nvPr>
        </p:nvSpPr>
        <p:spPr/>
        <p:txBody>
          <a:bodyPr/>
          <a:lstStyle/>
          <a:p>
            <a:fld id="{BB92F8C3-6A61-4463-ADC6-F073951BD16E}" type="datetime1">
              <a:rPr lang="tr-TR" smtClean="0"/>
              <a:t>3.04.2018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Dikdörtgen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Veri Yer Tutucusu 3"/>
          <p:cNvSpPr>
            <a:spLocks noGrp="1"/>
          </p:cNvSpPr>
          <p:nvPr>
            <p:ph type="dt" sz="half" idx="10"/>
          </p:nvPr>
        </p:nvSpPr>
        <p:spPr/>
        <p:txBody>
          <a:bodyPr/>
          <a:lstStyle/>
          <a:p>
            <a:fld id="{5B616BDD-282C-43EF-881B-BCC5388A926E}" type="datetime1">
              <a:rPr lang="tr-TR" smtClean="0"/>
              <a:t>3.04.2018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
        <p:nvSpPr>
          <p:cNvPr id="10" name="Dikdörtgen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lstStyle/>
          <a:p>
            <a:r>
              <a:rPr kumimoji="0" lang="tr-TR"/>
              <a:t>Asıl başlık stili için tıklatın</a:t>
            </a:r>
            <a:endParaRPr kumimoji="0" lang="en-US"/>
          </a:p>
        </p:txBody>
      </p:sp>
      <p:sp>
        <p:nvSpPr>
          <p:cNvPr id="3" name="İçerik Yer Tutucus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İçerik Yer Tutucus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82036014-8EA9-4CCB-8967-CFC7FFB424FA}" type="datetime1">
              <a:rPr lang="tr-TR" smtClean="0"/>
              <a:t>3.04.2018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Metin Yer Tutucus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Metin Yer Tutucus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İçerik Yer Tutucus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İçerik Yer Tutucus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Veri Yer Tutucusu 6"/>
          <p:cNvSpPr>
            <a:spLocks noGrp="1"/>
          </p:cNvSpPr>
          <p:nvPr>
            <p:ph type="dt" sz="half" idx="10"/>
          </p:nvPr>
        </p:nvSpPr>
        <p:spPr/>
        <p:txBody>
          <a:bodyPr/>
          <a:lstStyle/>
          <a:p>
            <a:fld id="{7C353870-3D3D-4C88-AFF6-FE05F524DD28}" type="datetime1">
              <a:rPr lang="tr-TR" smtClean="0"/>
              <a:t>3.04.2018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1435608" y="274320"/>
            <a:ext cx="7498080" cy="1143000"/>
          </a:xfrm>
        </p:spPr>
        <p:txBody>
          <a:bodyPr anchor="ctr"/>
          <a:lstStyle/>
          <a:p>
            <a:r>
              <a:rPr kumimoji="0" lang="tr-TR"/>
              <a:t>Asıl başlık stili için tıklatın</a:t>
            </a:r>
            <a:endParaRPr kumimoji="0" lang="en-US"/>
          </a:p>
        </p:txBody>
      </p:sp>
      <p:sp>
        <p:nvSpPr>
          <p:cNvPr id="3" name="Veri Yer Tutucusu 2"/>
          <p:cNvSpPr>
            <a:spLocks noGrp="1"/>
          </p:cNvSpPr>
          <p:nvPr>
            <p:ph type="dt" sz="half" idx="10"/>
          </p:nvPr>
        </p:nvSpPr>
        <p:spPr/>
        <p:txBody>
          <a:bodyPr/>
          <a:lstStyle/>
          <a:p>
            <a:fld id="{0A8FE654-7795-48B1-989E-69D0C92D0C62}" type="datetime1">
              <a:rPr lang="tr-TR" smtClean="0"/>
              <a:t>3.04.2018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Dikdörtgen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Veri Yer Tutucusu 1"/>
          <p:cNvSpPr>
            <a:spLocks noGrp="1"/>
          </p:cNvSpPr>
          <p:nvPr>
            <p:ph type="dt" sz="half" idx="10"/>
          </p:nvPr>
        </p:nvSpPr>
        <p:spPr/>
        <p:txBody>
          <a:bodyPr/>
          <a:lstStyle/>
          <a:p>
            <a:fld id="{11AB1272-FD46-4547-840C-0577DE794B17}" type="datetime1">
              <a:rPr lang="tr-TR" smtClean="0"/>
              <a:t>3.04.2018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
        <p:nvSpPr>
          <p:cNvPr id="6" name="Dikdörtgen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Metin Yer Tutucus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İçerik Yer Tutucus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Veri Yer Tutucusu 4"/>
          <p:cNvSpPr>
            <a:spLocks noGrp="1"/>
          </p:cNvSpPr>
          <p:nvPr>
            <p:ph type="dt" sz="half" idx="10"/>
          </p:nvPr>
        </p:nvSpPr>
        <p:spPr/>
        <p:txBody>
          <a:bodyPr/>
          <a:lstStyle/>
          <a:p>
            <a:fld id="{C1DF8406-F0B8-41AE-A3BA-D14CF62911D0}" type="datetime1">
              <a:rPr lang="tr-TR" smtClean="0"/>
              <a:t>3.04.2018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Veri Yer Tutucusu 4"/>
          <p:cNvSpPr>
            <a:spLocks noGrp="1"/>
          </p:cNvSpPr>
          <p:nvPr>
            <p:ph type="dt" sz="half" idx="10"/>
          </p:nvPr>
        </p:nvSpPr>
        <p:spPr/>
        <p:txBody>
          <a:bodyPr/>
          <a:lstStyle/>
          <a:p>
            <a:fld id="{2AA8C1E4-3AE9-4A87-9AFC-3A6C5182D94A}" type="datetime1">
              <a:rPr lang="tr-TR" smtClean="0"/>
              <a:t>3.04.2018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
        <p:nvSpPr>
          <p:cNvPr id="8" name="Dikdörtgen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Resim Yer Tutucusu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Akış Çizelgesi: İşlem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Akış Çizelgesi: İşlem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Metin Yer Tutucus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as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Halka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Başlık Yer Tutucusu 4"/>
          <p:cNvSpPr>
            <a:spLocks noGrp="1"/>
          </p:cNvSpPr>
          <p:nvPr>
            <p:ph type="title"/>
          </p:nvPr>
        </p:nvSpPr>
        <p:spPr>
          <a:xfrm>
            <a:off x="1435608" y="274638"/>
            <a:ext cx="7498080" cy="1143000"/>
          </a:xfrm>
          <a:prstGeom prst="rect">
            <a:avLst/>
          </a:prstGeom>
        </p:spPr>
        <p:txBody>
          <a:bodyPr anchor="ctr">
            <a:normAutofit/>
          </a:bodyPr>
          <a:lstStyle/>
          <a:p>
            <a:r>
              <a:rPr kumimoji="0" lang="tr-TR"/>
              <a:t>Asıl başlık stili için tıklatın</a:t>
            </a:r>
            <a:endParaRPr kumimoji="0" lang="en-US"/>
          </a:p>
        </p:txBody>
      </p:sp>
      <p:sp>
        <p:nvSpPr>
          <p:cNvPr id="9" name="Metin Yer Tutucusu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Veri Yer Tutucusu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699F14-78D7-4B29-BC26-CB3CA7ED498F}" type="datetime1">
              <a:rPr lang="tr-TR" smtClean="0"/>
              <a:t>3.04.2018</a:t>
            </a:fld>
            <a:endParaRPr lang="tr-TR"/>
          </a:p>
        </p:txBody>
      </p:sp>
      <p:sp>
        <p:nvSpPr>
          <p:cNvPr id="10" name="Altbilgi Yer Tutucusu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Slayt Numarası Yer Tutucusu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302176B-0E47-46AC-8F43-DAB4B8A37D06}" type="slidenum">
              <a:rPr lang="tr-TR" smtClean="0"/>
              <a:t>‹#›</a:t>
            </a:fld>
            <a:endParaRPr lang="tr-TR"/>
          </a:p>
        </p:txBody>
      </p:sp>
      <p:sp>
        <p:nvSpPr>
          <p:cNvPr id="15" name="Dikdörtgen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432560" y="1296002"/>
            <a:ext cx="7406640" cy="2493038"/>
          </a:xfrm>
        </p:spPr>
        <p:txBody>
          <a:bodyPr>
            <a:noAutofit/>
          </a:bodyPr>
          <a:lstStyle/>
          <a:p>
            <a:pPr algn="ctr"/>
            <a:r>
              <a:rPr lang="tr-TR" sz="6000" dirty="0"/>
              <a:t>Bilgi Güvenliği </a:t>
            </a:r>
            <a:br>
              <a:rPr lang="tr-TR" sz="6000" dirty="0"/>
            </a:br>
            <a:r>
              <a:rPr lang="tr-TR" sz="6000" dirty="0"/>
              <a:t>ve </a:t>
            </a:r>
            <a:br>
              <a:rPr lang="tr-TR" sz="6000" dirty="0"/>
            </a:br>
            <a:r>
              <a:rPr lang="tr-TR" sz="6000" dirty="0" err="1"/>
              <a:t>Kriptografi</a:t>
            </a:r>
            <a:endParaRPr lang="tr-TR" sz="6000" dirty="0"/>
          </a:p>
        </p:txBody>
      </p:sp>
      <p:sp>
        <p:nvSpPr>
          <p:cNvPr id="3" name="Alt Başlık 2"/>
          <p:cNvSpPr>
            <a:spLocks noGrp="1"/>
          </p:cNvSpPr>
          <p:nvPr>
            <p:ph type="subTitle" idx="1"/>
          </p:nvPr>
        </p:nvSpPr>
        <p:spPr>
          <a:xfrm>
            <a:off x="1331640" y="4437112"/>
            <a:ext cx="7406640" cy="648072"/>
          </a:xfrm>
        </p:spPr>
        <p:txBody>
          <a:bodyPr/>
          <a:lstStyle/>
          <a:p>
            <a:pPr algn="ctr"/>
            <a:r>
              <a:rPr lang="tr-TR" dirty="0"/>
              <a:t>Yrd. Doç. Dr.  </a:t>
            </a:r>
            <a:r>
              <a:rPr lang="tr-TR"/>
              <a:t>Asuman GÜNAY YILMAZ</a:t>
            </a:r>
            <a:endParaRPr lang="tr-TR" dirty="0"/>
          </a:p>
        </p:txBody>
      </p:sp>
    </p:spTree>
    <p:extLst>
      <p:ext uri="{BB962C8B-B14F-4D97-AF65-F5344CB8AC3E}">
        <p14:creationId xmlns:p14="http://schemas.microsoft.com/office/powerpoint/2010/main" val="279834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a:xfrm>
            <a:off x="1115616" y="1268760"/>
            <a:ext cx="7818072" cy="5149552"/>
          </a:xfrm>
        </p:spPr>
        <p:txBody>
          <a:bodyPr>
            <a:noAutofit/>
          </a:bodyPr>
          <a:lstStyle/>
          <a:p>
            <a:pPr algn="just">
              <a:spcBef>
                <a:spcPts val="0"/>
              </a:spcBef>
            </a:pPr>
            <a:r>
              <a:rPr lang="tr-TR" sz="2300" b="1" dirty="0"/>
              <a:t>Anahtar Transformasyonu (</a:t>
            </a:r>
            <a:r>
              <a:rPr lang="tr-TR" sz="2300" b="1" dirty="0" err="1"/>
              <a:t>Key</a:t>
            </a:r>
            <a:r>
              <a:rPr lang="tr-TR" sz="2300" b="1" dirty="0"/>
              <a:t> </a:t>
            </a:r>
            <a:r>
              <a:rPr lang="tr-TR" sz="2300" b="1" dirty="0" err="1"/>
              <a:t>Transformation</a:t>
            </a:r>
            <a:r>
              <a:rPr lang="tr-TR" sz="2300" b="1" dirty="0"/>
              <a:t>): </a:t>
            </a:r>
            <a:r>
              <a:rPr lang="tr-TR" sz="2300" dirty="0"/>
              <a:t>Öncelikle 64 bitlik DES anahtarı 56 bite indirgenir. Bu işlem her 8. bitin  yok edilmesiyle gerçekleştirilir. Bu bitler eşitlik kontrolü için kullanılabilir. </a:t>
            </a:r>
          </a:p>
          <a:p>
            <a:pPr algn="just">
              <a:spcBef>
                <a:spcPts val="0"/>
              </a:spcBef>
            </a:pPr>
            <a:endParaRPr lang="tr-TR" sz="2300" dirty="0"/>
          </a:p>
          <a:p>
            <a:pPr algn="just">
              <a:spcBef>
                <a:spcPts val="0"/>
              </a:spcBef>
            </a:pPr>
            <a:r>
              <a:rPr lang="tr-TR" sz="2300" dirty="0"/>
              <a:t>56 bitlik anahtar elde edildikten sonra </a:t>
            </a:r>
            <a:r>
              <a:rPr lang="tr-TR" sz="2300" dirty="0" err="1"/>
              <a:t>DES’in</a:t>
            </a:r>
            <a:r>
              <a:rPr lang="tr-TR" sz="2300" dirty="0"/>
              <a:t> her döngüsü için 48 bitlik farklı </a:t>
            </a:r>
            <a:r>
              <a:rPr lang="tr-TR" sz="2300" i="1" dirty="0"/>
              <a:t>alt anahtarlar</a:t>
            </a:r>
            <a:r>
              <a:rPr lang="tr-TR" sz="2300" dirty="0"/>
              <a:t> (</a:t>
            </a:r>
            <a:r>
              <a:rPr lang="tr-TR" sz="2300" dirty="0" err="1"/>
              <a:t>subkey</a:t>
            </a:r>
            <a:r>
              <a:rPr lang="tr-TR" sz="2300" dirty="0"/>
              <a:t>) üretilir. Bunlar </a:t>
            </a:r>
            <a:r>
              <a:rPr lang="tr-TR" sz="2300" i="1" dirty="0"/>
              <a:t>K</a:t>
            </a:r>
            <a:r>
              <a:rPr lang="tr-TR" sz="2300" i="1" baseline="-25000" dirty="0"/>
              <a:t>i</a:t>
            </a:r>
            <a:r>
              <a:rPr lang="tr-TR" sz="2300" dirty="0"/>
              <a:t> ile gösterilir ve aşağıdaki yöntemle oluşturulur. </a:t>
            </a:r>
          </a:p>
          <a:p>
            <a:pPr algn="just">
              <a:spcBef>
                <a:spcPts val="0"/>
              </a:spcBef>
            </a:pPr>
            <a:endParaRPr lang="tr-TR" sz="2300" dirty="0"/>
          </a:p>
          <a:p>
            <a:pPr lvl="1" algn="just">
              <a:spcBef>
                <a:spcPts val="0"/>
              </a:spcBef>
            </a:pPr>
            <a:r>
              <a:rPr lang="tr-TR" sz="2300" dirty="0"/>
              <a:t>56 bitlik anahtar önce 28 bitlik iki parçaya ayrılır. Parçalar döngüsel olarak 1 ya da 2 bit kaydırılır. 16 döngü için kaydırılacak bit sayıları belirlenmiştir. Kaydırma işleminin ardından 56 bitten 48’i seçilir. Buna </a:t>
            </a:r>
            <a:r>
              <a:rPr lang="tr-TR" sz="2300" i="1" dirty="0"/>
              <a:t>sıkıştırma </a:t>
            </a:r>
            <a:r>
              <a:rPr lang="tr-TR" sz="2300" i="1" dirty="0" err="1"/>
              <a:t>permütasyonu</a:t>
            </a:r>
            <a:r>
              <a:rPr lang="tr-TR" sz="2300" dirty="0"/>
              <a:t> (</a:t>
            </a:r>
            <a:r>
              <a:rPr lang="tr-TR" sz="2300" dirty="0" err="1"/>
              <a:t>compression</a:t>
            </a:r>
            <a:r>
              <a:rPr lang="tr-TR" sz="2300" dirty="0"/>
              <a:t> </a:t>
            </a:r>
            <a:r>
              <a:rPr lang="tr-TR" sz="2300" dirty="0" err="1"/>
              <a:t>permutation</a:t>
            </a:r>
            <a:r>
              <a:rPr lang="tr-TR" sz="2300" dirty="0"/>
              <a:t>) adı verilir. Kaydırmadan dolayı her alt anahtar farklı olmaktadır.</a:t>
            </a:r>
          </a:p>
        </p:txBody>
      </p:sp>
      <p:sp>
        <p:nvSpPr>
          <p:cNvPr id="4" name="Slayt Numarası Yer Tutucusu 3"/>
          <p:cNvSpPr>
            <a:spLocks noGrp="1"/>
          </p:cNvSpPr>
          <p:nvPr>
            <p:ph type="sldNum" sz="quarter" idx="12"/>
          </p:nvPr>
        </p:nvSpPr>
        <p:spPr/>
        <p:txBody>
          <a:bodyPr/>
          <a:lstStyle/>
          <a:p>
            <a:fld id="{F302176B-0E47-46AC-8F43-DAB4B8A37D06}" type="slidenum">
              <a:rPr lang="tr-TR" smtClean="0"/>
              <a:t>10</a:t>
            </a:fld>
            <a:endParaRPr lang="tr-TR"/>
          </a:p>
        </p:txBody>
      </p:sp>
    </p:spTree>
    <p:extLst>
      <p:ext uri="{BB962C8B-B14F-4D97-AF65-F5344CB8AC3E}">
        <p14:creationId xmlns:p14="http://schemas.microsoft.com/office/powerpoint/2010/main" val="413880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11</a:t>
            </a:fld>
            <a:endParaRPr lang="tr-T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412776"/>
            <a:ext cx="745268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76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a:xfrm>
            <a:off x="1435608" y="1447800"/>
            <a:ext cx="7498080" cy="5221560"/>
          </a:xfrm>
        </p:spPr>
        <p:txBody>
          <a:bodyPr>
            <a:normAutofit fontScale="85000" lnSpcReduction="10000"/>
          </a:bodyPr>
          <a:lstStyle/>
          <a:p>
            <a:pPr algn="just"/>
            <a:r>
              <a:rPr lang="tr-TR" b="1" dirty="0"/>
              <a:t>Genişletme </a:t>
            </a:r>
            <a:r>
              <a:rPr lang="tr-TR" b="1" dirty="0" err="1"/>
              <a:t>Permütasyonu</a:t>
            </a:r>
            <a:r>
              <a:rPr lang="tr-TR" b="1" dirty="0"/>
              <a:t> (Expansion </a:t>
            </a:r>
            <a:r>
              <a:rPr lang="tr-TR" b="1" dirty="0" err="1"/>
              <a:t>Permutation</a:t>
            </a:r>
            <a:r>
              <a:rPr lang="tr-TR" dirty="0"/>
              <a:t>): Bu işlemle, bloğun sağ yarısı olan </a:t>
            </a:r>
            <a:r>
              <a:rPr lang="tr-TR" i="1" dirty="0" err="1"/>
              <a:t>R</a:t>
            </a:r>
            <a:r>
              <a:rPr lang="tr-TR" i="1" baseline="-25000" dirty="0" err="1"/>
              <a:t>i</a:t>
            </a:r>
            <a:r>
              <a:rPr lang="tr-TR" dirty="0"/>
              <a:t>, 32 bitten 48 bite genişletilerek, anahtarla aynı boyuta getirilir. Bu sayede, yer değiştirme işlemi süresince sıkıştırılabilecek daha uzun bir sonuç oluşturulur. Bu bazen </a:t>
            </a:r>
            <a:r>
              <a:rPr lang="tr-TR" i="1" dirty="0"/>
              <a:t>E-kutusu</a:t>
            </a:r>
            <a:r>
              <a:rPr lang="tr-TR" dirty="0"/>
              <a:t> (E-</a:t>
            </a:r>
            <a:r>
              <a:rPr lang="tr-TR" dirty="0" err="1"/>
              <a:t>box</a:t>
            </a:r>
            <a:r>
              <a:rPr lang="tr-TR" dirty="0"/>
              <a:t>) adını alır. Her 4 bitlik giriş bloğu için, 1. ve 4. bitlerin her biri, çıkış bloğunun iki bitini temsil eder. 2. ve 3. bitlerin her biri ise, çıkış bloğunun 1 bitini temsil eder. Tablo giriş pozisyonlarına karşılık gelen çıkış pozisyonlarını göstermektedir. Çıkış bloğu giriş bloğundan büyük olmasına rağmen, her giriş bloğu farklı bir çıkış bloğu üretmektedir.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12</a:t>
            </a:fld>
            <a:endParaRPr lang="tr-TR"/>
          </a:p>
        </p:txBody>
      </p:sp>
    </p:spTree>
    <p:extLst>
      <p:ext uri="{BB962C8B-B14F-4D97-AF65-F5344CB8AC3E}">
        <p14:creationId xmlns:p14="http://schemas.microsoft.com/office/powerpoint/2010/main" val="325247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13</a:t>
            </a:fld>
            <a:endParaRPr lang="tr-TR"/>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61" y="1340768"/>
            <a:ext cx="8568952"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Nesne 6"/>
          <p:cNvGraphicFramePr>
            <a:graphicFrameLocks noChangeAspect="1"/>
          </p:cNvGraphicFramePr>
          <p:nvPr>
            <p:extLst>
              <p:ext uri="{D42A27DB-BD31-4B8C-83A1-F6EECF244321}">
                <p14:modId xmlns:p14="http://schemas.microsoft.com/office/powerpoint/2010/main" val="63852054"/>
              </p:ext>
            </p:extLst>
          </p:nvPr>
        </p:nvGraphicFramePr>
        <p:xfrm>
          <a:off x="1979712" y="3429000"/>
          <a:ext cx="5364265" cy="3076694"/>
        </p:xfrm>
        <a:graphic>
          <a:graphicData uri="http://schemas.openxmlformats.org/presentationml/2006/ole">
            <mc:AlternateContent xmlns:mc="http://schemas.openxmlformats.org/markup-compatibility/2006">
              <mc:Choice xmlns:v="urn:schemas-microsoft-com:vml" Requires="v">
                <p:oleObj spid="_x0000_s11286" r:id="rId4" imgW="3841920" imgH="2203560" progId="">
                  <p:embed/>
                </p:oleObj>
              </mc:Choice>
              <mc:Fallback>
                <p:oleObj r:id="rId4" imgW="3841920" imgH="220356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3429000"/>
                        <a:ext cx="5364265" cy="3076694"/>
                      </a:xfrm>
                      <a:prstGeom prst="rect">
                        <a:avLst/>
                      </a:prstGeom>
                      <a:noFill/>
                      <a:ln w="9525">
                        <a:solidFill>
                          <a:srgbClr val="000000"/>
                        </a:solidFill>
                        <a:miter lim="800000"/>
                        <a:headEnd/>
                        <a:tailEnd/>
                      </a:ln>
                    </p:spPr>
                  </p:pic>
                </p:oleObj>
              </mc:Fallback>
            </mc:AlternateContent>
          </a:graphicData>
        </a:graphic>
      </p:graphicFrame>
    </p:spTree>
    <p:extLst>
      <p:ext uri="{BB962C8B-B14F-4D97-AF65-F5344CB8AC3E}">
        <p14:creationId xmlns:p14="http://schemas.microsoft.com/office/powerpoint/2010/main" val="137590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a:xfrm>
            <a:off x="1435608" y="1447800"/>
            <a:ext cx="7498080" cy="2989312"/>
          </a:xfrm>
        </p:spPr>
        <p:txBody>
          <a:bodyPr>
            <a:normAutofit fontScale="85000" lnSpcReduction="10000"/>
          </a:bodyPr>
          <a:lstStyle/>
          <a:p>
            <a:pPr algn="just"/>
            <a:r>
              <a:rPr lang="tr-TR" b="1" dirty="0"/>
              <a:t>S-kutuları ile Yerine Koyma (S-</a:t>
            </a:r>
            <a:r>
              <a:rPr lang="tr-TR" b="1" dirty="0" err="1"/>
              <a:t>box</a:t>
            </a:r>
            <a:r>
              <a:rPr lang="tr-TR" b="1" dirty="0"/>
              <a:t> </a:t>
            </a:r>
            <a:r>
              <a:rPr lang="tr-TR" b="1" dirty="0" err="1"/>
              <a:t>Substitution</a:t>
            </a:r>
            <a:r>
              <a:rPr lang="tr-TR" b="1" dirty="0"/>
              <a:t>): </a:t>
            </a:r>
            <a:r>
              <a:rPr lang="tr-TR" dirty="0"/>
              <a:t>Sıkıştırılmış anahtarın, genişletilen blokla XOR işlemine sokulmasıyla elde edilen 48 bitlik sonuç, yerine koyma işlemine tabi tutulur. Yerine koyma işlemi 8 adet </a:t>
            </a:r>
            <a:r>
              <a:rPr lang="tr-TR" i="1" dirty="0"/>
              <a:t>S-kutusu</a:t>
            </a:r>
            <a:r>
              <a:rPr lang="tr-TR" dirty="0"/>
              <a:t> ile yapılır. Her S-kutusu 6 bitlik girişe, 4 bitlik çıkışa sahiptir. Her blok ayrı bir S-kutusu ile işleme sokulur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14</a:t>
            </a:fld>
            <a:endParaRPr lang="tr-TR"/>
          </a:p>
        </p:txBody>
      </p:sp>
      <p:graphicFrame>
        <p:nvGraphicFramePr>
          <p:cNvPr id="5" name="Nesne 4"/>
          <p:cNvGraphicFramePr>
            <a:graphicFrameLocks noChangeAspect="1"/>
          </p:cNvGraphicFramePr>
          <p:nvPr>
            <p:extLst>
              <p:ext uri="{D42A27DB-BD31-4B8C-83A1-F6EECF244321}">
                <p14:modId xmlns:p14="http://schemas.microsoft.com/office/powerpoint/2010/main" val="3068501414"/>
              </p:ext>
            </p:extLst>
          </p:nvPr>
        </p:nvGraphicFramePr>
        <p:xfrm>
          <a:off x="1115616" y="4365104"/>
          <a:ext cx="7833624" cy="2016224"/>
        </p:xfrm>
        <a:graphic>
          <a:graphicData uri="http://schemas.openxmlformats.org/presentationml/2006/ole">
            <mc:AlternateContent xmlns:mc="http://schemas.openxmlformats.org/markup-compatibility/2006">
              <mc:Choice xmlns:v="urn:schemas-microsoft-com:vml" Requires="v">
                <p:oleObj spid="_x0000_s12308" r:id="rId3" imgW="4194000" imgH="1078920" progId="">
                  <p:embed/>
                </p:oleObj>
              </mc:Choice>
              <mc:Fallback>
                <p:oleObj r:id="rId3" imgW="4194000" imgH="107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4365104"/>
                        <a:ext cx="7833624" cy="201622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2941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p:txBody>
          <a:bodyPr>
            <a:normAutofit fontScale="85000" lnSpcReduction="20000"/>
          </a:bodyPr>
          <a:lstStyle/>
          <a:p>
            <a:pPr algn="just"/>
            <a:r>
              <a:rPr lang="tr-TR" dirty="0"/>
              <a:t>S-kutuları 4 satırlı ve 16 sütunlu tablolardan oluşmaktadır. Kutudaki her giriş 4 bitlik bir sayıdır. 6 bitlik giriş, çıkış için hangi satır ve sütuna bakılacağını belirler</a:t>
            </a:r>
            <a:r>
              <a:rPr lang="tr-TR" i="1" dirty="0"/>
              <a:t>b</a:t>
            </a:r>
            <a:r>
              <a:rPr lang="tr-TR" baseline="-25000" dirty="0"/>
              <a:t>1</a:t>
            </a:r>
            <a:r>
              <a:rPr lang="tr-TR" i="1" dirty="0"/>
              <a:t>b</a:t>
            </a:r>
            <a:r>
              <a:rPr lang="tr-TR" baseline="-25000" dirty="0"/>
              <a:t>2</a:t>
            </a:r>
            <a:r>
              <a:rPr lang="tr-TR" i="1" dirty="0"/>
              <a:t>b</a:t>
            </a:r>
            <a:r>
              <a:rPr lang="tr-TR" baseline="-25000" dirty="0"/>
              <a:t>3</a:t>
            </a:r>
            <a:r>
              <a:rPr lang="tr-TR" i="1" dirty="0"/>
              <a:t>b</a:t>
            </a:r>
            <a:r>
              <a:rPr lang="tr-TR" baseline="-25000" dirty="0"/>
              <a:t>4</a:t>
            </a:r>
            <a:r>
              <a:rPr lang="tr-TR" i="1" dirty="0"/>
              <a:t>b</a:t>
            </a:r>
            <a:r>
              <a:rPr lang="tr-TR" baseline="-25000" dirty="0"/>
              <a:t>5</a:t>
            </a:r>
            <a:r>
              <a:rPr lang="tr-TR" i="1" dirty="0"/>
              <a:t>b</a:t>
            </a:r>
            <a:r>
              <a:rPr lang="tr-TR" baseline="-25000" dirty="0"/>
              <a:t>6</a:t>
            </a:r>
            <a:r>
              <a:rPr lang="tr-TR" i="1" dirty="0"/>
              <a:t> </a:t>
            </a:r>
            <a:r>
              <a:rPr lang="tr-TR" dirty="0"/>
              <a:t>S-kutusu girişi olsun. </a:t>
            </a:r>
            <a:r>
              <a:rPr lang="tr-TR" i="1" dirty="0"/>
              <a:t>b</a:t>
            </a:r>
            <a:r>
              <a:rPr lang="tr-TR" baseline="-25000" dirty="0"/>
              <a:t>1 </a:t>
            </a:r>
            <a:r>
              <a:rPr lang="tr-TR" dirty="0"/>
              <a:t>ve </a:t>
            </a:r>
            <a:r>
              <a:rPr lang="tr-TR" i="1" dirty="0"/>
              <a:t>b</a:t>
            </a:r>
            <a:r>
              <a:rPr lang="tr-TR" baseline="-25000" dirty="0"/>
              <a:t>6</a:t>
            </a:r>
            <a:r>
              <a:rPr lang="tr-TR" dirty="0"/>
              <a:t> birleştirilerek 0-3 arasında iki bitlik bir sayı oluşturulur. Bu sayı tablodaki satır numarasını belirler. Ortadaki 4 bit ise 4 bitlik bir sayı oluşturarak 0-15 arası sütun numarasını verir.</a:t>
            </a:r>
          </a:p>
          <a:p>
            <a:pPr algn="just"/>
            <a:endParaRPr lang="tr-TR" dirty="0"/>
          </a:p>
          <a:p>
            <a:pPr algn="just"/>
            <a:r>
              <a:rPr lang="tr-TR" dirty="0"/>
              <a:t>Bu işlem, analizinin zor olması nedeniyle </a:t>
            </a:r>
            <a:r>
              <a:rPr lang="tr-TR" dirty="0" err="1"/>
              <a:t>DES’in</a:t>
            </a:r>
            <a:r>
              <a:rPr lang="tr-TR" dirty="0"/>
              <a:t> güvenliğini oluşturur. 8 adet 4 bitlik blokla oluşturulan 32 bitlik blok bir sonraki aşamanın girişine uygulanır.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15</a:t>
            </a:fld>
            <a:endParaRPr lang="tr-TR"/>
          </a:p>
        </p:txBody>
      </p:sp>
    </p:spTree>
    <p:extLst>
      <p:ext uri="{BB962C8B-B14F-4D97-AF65-F5344CB8AC3E}">
        <p14:creationId xmlns:p14="http://schemas.microsoft.com/office/powerpoint/2010/main" val="254266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16</a:t>
            </a:fld>
            <a:endParaRPr lang="tr-T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24743"/>
            <a:ext cx="7920880" cy="5602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639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endParaRPr lang="tr-TR" dirty="0"/>
          </a:p>
        </p:txBody>
      </p:sp>
      <p:sp>
        <p:nvSpPr>
          <p:cNvPr id="3" name="İçerik Yer Tutucusu 2"/>
          <p:cNvSpPr>
            <a:spLocks noGrp="1"/>
          </p:cNvSpPr>
          <p:nvPr>
            <p:ph idx="1"/>
          </p:nvPr>
        </p:nvSpPr>
        <p:spPr>
          <a:xfrm>
            <a:off x="1435608" y="1447800"/>
            <a:ext cx="7498080" cy="3061320"/>
          </a:xfrm>
        </p:spPr>
        <p:txBody>
          <a:bodyPr>
            <a:normAutofit fontScale="85000" lnSpcReduction="20000"/>
          </a:bodyPr>
          <a:lstStyle/>
          <a:p>
            <a:pPr algn="just"/>
            <a:r>
              <a:rPr lang="tr-TR" b="1" dirty="0"/>
              <a:t>P-kutusu </a:t>
            </a:r>
            <a:r>
              <a:rPr lang="tr-TR" b="1" dirty="0" err="1"/>
              <a:t>Permütasyonu</a:t>
            </a:r>
            <a:r>
              <a:rPr lang="tr-TR" b="1" dirty="0"/>
              <a:t> (P-</a:t>
            </a:r>
            <a:r>
              <a:rPr lang="tr-TR" b="1" dirty="0" err="1"/>
              <a:t>box</a:t>
            </a:r>
            <a:r>
              <a:rPr lang="tr-TR" b="1" dirty="0"/>
              <a:t> </a:t>
            </a:r>
            <a:r>
              <a:rPr lang="tr-TR" b="1" dirty="0" err="1"/>
              <a:t>Permutation</a:t>
            </a:r>
            <a:r>
              <a:rPr lang="tr-TR" b="1" dirty="0"/>
              <a:t>): </a:t>
            </a:r>
            <a:r>
              <a:rPr lang="tr-TR" dirty="0"/>
              <a:t>S-kutusunun 32 bitlik çıkışı, </a:t>
            </a:r>
            <a:r>
              <a:rPr lang="tr-TR" i="1" dirty="0"/>
              <a:t>P-kutusuna</a:t>
            </a:r>
            <a:r>
              <a:rPr lang="tr-TR" dirty="0"/>
              <a:t> göre </a:t>
            </a:r>
            <a:r>
              <a:rPr lang="tr-TR" dirty="0" err="1"/>
              <a:t>permütasyona</a:t>
            </a:r>
            <a:r>
              <a:rPr lang="tr-TR" dirty="0"/>
              <a:t> tabi tutulur. Her giriş biti, bir çıkış pozisyonuna haritalanır ve hiçbir bit iki kere kullanılmaz yada göz ardı edilmez. Bitlerin hangi pozisyonlara haritalanacağı aşağıdaki tablo ile gösterilmektedir. Bu işlemin sonucu, 64 bitlik bloğun sol yarısı ile </a:t>
            </a:r>
            <a:r>
              <a:rPr lang="tr-TR" dirty="0" err="1"/>
              <a:t>XOR‘lanır</a:t>
            </a:r>
            <a:r>
              <a:rPr lang="tr-TR" dirty="0"/>
              <a:t>. Sol ve sağ taraf yer değiştirilir ve bir sonraki döngü başlar. </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17</a:t>
            </a:fld>
            <a:endParaRPr lang="tr-T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775" y="5013176"/>
            <a:ext cx="82089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35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a:t>DES Aşamaları</a:t>
            </a:r>
            <a:endParaRPr lang="tr-TR"/>
          </a:p>
        </p:txBody>
      </p:sp>
      <p:sp>
        <p:nvSpPr>
          <p:cNvPr id="3" name="İçerik Yer Tutucusu 2"/>
          <p:cNvSpPr>
            <a:spLocks noGrp="1"/>
          </p:cNvSpPr>
          <p:nvPr>
            <p:ph idx="1"/>
          </p:nvPr>
        </p:nvSpPr>
        <p:spPr>
          <a:xfrm>
            <a:off x="1435608" y="1447800"/>
            <a:ext cx="7498080" cy="5221560"/>
          </a:xfrm>
        </p:spPr>
        <p:txBody>
          <a:bodyPr>
            <a:normAutofit fontScale="85000" lnSpcReduction="20000"/>
          </a:bodyPr>
          <a:lstStyle/>
          <a:p>
            <a:pPr algn="just"/>
            <a:r>
              <a:rPr lang="tr-TR" b="1" dirty="0"/>
              <a:t>Sonuç </a:t>
            </a:r>
            <a:r>
              <a:rPr lang="tr-TR" b="1" dirty="0" err="1"/>
              <a:t>Permütasyonu</a:t>
            </a:r>
            <a:r>
              <a:rPr lang="tr-TR" b="1" dirty="0"/>
              <a:t> (Final </a:t>
            </a:r>
            <a:r>
              <a:rPr lang="tr-TR" b="1" dirty="0" err="1"/>
              <a:t>Permutation</a:t>
            </a:r>
            <a:r>
              <a:rPr lang="tr-TR" b="1" dirty="0"/>
              <a:t> ): </a:t>
            </a:r>
            <a:r>
              <a:rPr lang="tr-TR" dirty="0"/>
              <a:t>Bu, başlangıç </a:t>
            </a:r>
            <a:r>
              <a:rPr lang="tr-TR" dirty="0" err="1"/>
              <a:t>permütasyonunun</a:t>
            </a:r>
            <a:r>
              <a:rPr lang="tr-TR" dirty="0"/>
              <a:t> tersidir. Son döngüde sağ ve sol yarı yer değiştirmez, birleştirilir ve bu </a:t>
            </a:r>
            <a:r>
              <a:rPr lang="tr-TR" dirty="0" err="1"/>
              <a:t>permütasyon</a:t>
            </a:r>
            <a:r>
              <a:rPr lang="tr-TR" dirty="0"/>
              <a:t> işlemi uygulanır.</a:t>
            </a:r>
          </a:p>
          <a:p>
            <a:endParaRPr lang="tr-TR" dirty="0"/>
          </a:p>
          <a:p>
            <a:endParaRPr lang="tr-TR" dirty="0"/>
          </a:p>
          <a:p>
            <a:endParaRPr lang="tr-TR" dirty="0"/>
          </a:p>
          <a:p>
            <a:endParaRPr lang="tr-TR" dirty="0"/>
          </a:p>
          <a:p>
            <a:endParaRPr lang="tr-TR" dirty="0"/>
          </a:p>
          <a:p>
            <a:pPr algn="just"/>
            <a:r>
              <a:rPr lang="tr-TR" dirty="0"/>
              <a:t>Bütün bu işlemlerden sonra, </a:t>
            </a:r>
            <a:r>
              <a:rPr lang="tr-TR" dirty="0" err="1"/>
              <a:t>deşifrelemenin</a:t>
            </a:r>
            <a:r>
              <a:rPr lang="tr-TR" dirty="0"/>
              <a:t> şifrelemeden çok farklı olacağı düşünülebilir. Fakat aynı algoritma hem şifreleme hem de </a:t>
            </a:r>
            <a:r>
              <a:rPr lang="tr-TR" dirty="0" err="1"/>
              <a:t>deşifreleme</a:t>
            </a:r>
            <a:r>
              <a:rPr lang="tr-TR" dirty="0"/>
              <a:t> işlemini gerçekleştirmektedir. </a:t>
            </a:r>
            <a:r>
              <a:rPr lang="tr-TR" dirty="0" err="1"/>
              <a:t>Deşifrelemede</a:t>
            </a:r>
            <a:r>
              <a:rPr lang="tr-TR" dirty="0"/>
              <a:t> farklı olarak anahtarlar ters sırada kullanılmalıdır.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18</a:t>
            </a:fld>
            <a:endParaRPr lang="tr-TR" dirty="0"/>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996952"/>
            <a:ext cx="842493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5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DES </a:t>
            </a:r>
            <a:r>
              <a:rPr lang="tr-TR" sz="3600" b="1" dirty="0">
                <a:effectLst/>
              </a:rPr>
              <a:t>(Data </a:t>
            </a:r>
            <a:r>
              <a:rPr lang="tr-TR" sz="3600" b="1" dirty="0" err="1">
                <a:effectLst/>
              </a:rPr>
              <a:t>Encryption</a:t>
            </a:r>
            <a:r>
              <a:rPr lang="tr-TR" sz="3600" b="1" dirty="0">
                <a:effectLst/>
              </a:rPr>
              <a:t> </a:t>
            </a:r>
            <a:r>
              <a:rPr lang="tr-TR" sz="3600" b="1" dirty="0" err="1">
                <a:effectLst/>
              </a:rPr>
              <a:t>Standard</a:t>
            </a:r>
            <a:r>
              <a:rPr lang="tr-TR" sz="3600" b="1" dirty="0">
                <a:effectLst/>
              </a:rPr>
              <a:t>)</a:t>
            </a:r>
            <a:endParaRPr lang="tr-TR" sz="3600" b="1" dirty="0"/>
          </a:p>
        </p:txBody>
      </p:sp>
      <p:sp>
        <p:nvSpPr>
          <p:cNvPr id="3" name="İçerik Yer Tutucusu 2"/>
          <p:cNvSpPr>
            <a:spLocks noGrp="1"/>
          </p:cNvSpPr>
          <p:nvPr>
            <p:ph idx="1"/>
          </p:nvPr>
        </p:nvSpPr>
        <p:spPr>
          <a:xfrm>
            <a:off x="1435608" y="1447800"/>
            <a:ext cx="7498080" cy="5221560"/>
          </a:xfrm>
        </p:spPr>
        <p:txBody>
          <a:bodyPr>
            <a:normAutofit fontScale="70000" lnSpcReduction="20000"/>
          </a:bodyPr>
          <a:lstStyle/>
          <a:p>
            <a:pPr algn="just"/>
            <a:r>
              <a:rPr lang="tr-TR" dirty="0"/>
              <a:t>DES (Data </a:t>
            </a:r>
            <a:r>
              <a:rPr lang="tr-TR" dirty="0" err="1"/>
              <a:t>Encryption</a:t>
            </a:r>
            <a:r>
              <a:rPr lang="tr-TR" dirty="0"/>
              <a:t> </a:t>
            </a:r>
            <a:r>
              <a:rPr lang="tr-TR" dirty="0" err="1"/>
              <a:t>Standard</a:t>
            </a:r>
            <a:r>
              <a:rPr lang="tr-TR" dirty="0"/>
              <a:t>), 64 bitlik bloklar halinde şifreleme yapan bir blok </a:t>
            </a:r>
            <a:r>
              <a:rPr lang="tr-TR" dirty="0" err="1"/>
              <a:t>şifreleyicisidir</a:t>
            </a:r>
            <a:r>
              <a:rPr lang="tr-TR" dirty="0"/>
              <a:t>. 64 bitlik giriş bloğu için 64 bitlik çıkış bloğu elde edilir. </a:t>
            </a:r>
          </a:p>
          <a:p>
            <a:pPr algn="just"/>
            <a:endParaRPr lang="tr-TR" dirty="0"/>
          </a:p>
          <a:p>
            <a:pPr algn="just"/>
            <a:r>
              <a:rPr lang="tr-TR" dirty="0"/>
              <a:t>DES simetrik bir algoritmadır. Şifreleme ve </a:t>
            </a:r>
            <a:r>
              <a:rPr lang="tr-TR" dirty="0" err="1"/>
              <a:t>deşifreleme</a:t>
            </a:r>
            <a:r>
              <a:rPr lang="tr-TR" dirty="0"/>
              <a:t> için aynı anahtar kullanılır. Anahtar uzunluğu 56 bit olup değiştirilmesi mümkündür (Anahtar 68 bittir, fakat her 8. bir </a:t>
            </a:r>
            <a:r>
              <a:rPr lang="tr-TR" dirty="0" err="1"/>
              <a:t>parity</a:t>
            </a:r>
            <a:r>
              <a:rPr lang="tr-TR" dirty="0"/>
              <a:t> (eşitlik) bitidir). Algoritmanın güvenliği anahtara bağlıdır. </a:t>
            </a:r>
          </a:p>
          <a:p>
            <a:pPr algn="just"/>
            <a:endParaRPr lang="tr-TR" dirty="0"/>
          </a:p>
          <a:p>
            <a:pPr algn="just"/>
            <a:r>
              <a:rPr lang="tr-TR" dirty="0"/>
              <a:t>Algoritma iki tekniğin kombinasyonu şeklindedir. Bunlar  </a:t>
            </a:r>
            <a:r>
              <a:rPr lang="tr-TR" i="1" dirty="0"/>
              <a:t>karıştırma</a:t>
            </a:r>
            <a:r>
              <a:rPr lang="tr-TR" dirty="0"/>
              <a:t> (</a:t>
            </a:r>
            <a:r>
              <a:rPr lang="tr-TR" dirty="0" err="1"/>
              <a:t>confusion</a:t>
            </a:r>
            <a:r>
              <a:rPr lang="tr-TR" dirty="0"/>
              <a:t>) ve </a:t>
            </a:r>
            <a:r>
              <a:rPr lang="tr-TR" i="1" dirty="0"/>
              <a:t>yayma</a:t>
            </a:r>
            <a:r>
              <a:rPr lang="tr-TR" dirty="0"/>
              <a:t> (</a:t>
            </a:r>
            <a:r>
              <a:rPr lang="tr-TR" dirty="0" err="1"/>
              <a:t>diffusion</a:t>
            </a:r>
            <a:r>
              <a:rPr lang="tr-TR" dirty="0"/>
              <a:t>) olarak ifade edilir. Bu tekniklerin basit bir birleşiminin bir blok üzerine uygulanması, </a:t>
            </a:r>
            <a:r>
              <a:rPr lang="tr-TR" i="1" dirty="0"/>
              <a:t>döngü</a:t>
            </a:r>
            <a:r>
              <a:rPr lang="tr-TR" dirty="0"/>
              <a:t> (</a:t>
            </a:r>
            <a:r>
              <a:rPr lang="tr-TR" dirty="0" err="1"/>
              <a:t>round</a:t>
            </a:r>
            <a:r>
              <a:rPr lang="tr-TR" dirty="0"/>
              <a:t>) olarak adlandırılır. DES 16 döngüye sahiptir. </a:t>
            </a:r>
          </a:p>
          <a:p>
            <a:pPr algn="just"/>
            <a:endParaRPr lang="tr-TR" dirty="0"/>
          </a:p>
          <a:p>
            <a:pPr algn="just"/>
            <a:r>
              <a:rPr lang="tr-TR" dirty="0"/>
              <a:t>Daha açık bir ifadeyle, açık metnin bir bloğu üzerinde bu iki teknik 16 defa uygulanır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2</a:t>
            </a:fld>
            <a:endParaRPr lang="tr-TR"/>
          </a:p>
        </p:txBody>
      </p:sp>
    </p:spTree>
    <p:extLst>
      <p:ext uri="{BB962C8B-B14F-4D97-AF65-F5344CB8AC3E}">
        <p14:creationId xmlns:p14="http://schemas.microsoft.com/office/powerpoint/2010/main" val="189438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90618" y="5865976"/>
            <a:ext cx="7883117" cy="915824"/>
          </a:xfrm>
        </p:spPr>
        <p:txBody>
          <a:bodyPr>
            <a:normAutofit fontScale="70000" lnSpcReduction="20000"/>
          </a:bodyPr>
          <a:lstStyle/>
          <a:p>
            <a:r>
              <a:rPr lang="tr-TR" dirty="0"/>
              <a:t>Not: İkili veriler üzerinde işlem gören sistemler için aynı anda ancak bir bitin hatalı olabileceği iki bitin aynı anda hatalı olma olasılığının ihmal edilir düzeyde olduğu varsayımı yaygındır. </a:t>
            </a:r>
          </a:p>
        </p:txBody>
      </p:sp>
      <p:sp>
        <p:nvSpPr>
          <p:cNvPr id="4" name="Slayt Numarası Yer Tutucusu 3"/>
          <p:cNvSpPr>
            <a:spLocks noGrp="1"/>
          </p:cNvSpPr>
          <p:nvPr>
            <p:ph type="sldNum" sz="quarter" idx="12"/>
          </p:nvPr>
        </p:nvSpPr>
        <p:spPr/>
        <p:txBody>
          <a:bodyPr/>
          <a:lstStyle/>
          <a:p>
            <a:fld id="{F302176B-0E47-46AC-8F43-DAB4B8A37D06}" type="slidenum">
              <a:rPr lang="tr-TR" smtClean="0"/>
              <a:t>3</a:t>
            </a:fld>
            <a:endParaRPr lang="tr-TR"/>
          </a:p>
        </p:txBody>
      </p:sp>
      <p:pic>
        <p:nvPicPr>
          <p:cNvPr id="13314" name="Picture 2" descr="eşitlik biti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6632"/>
            <a:ext cx="7930128" cy="574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1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4</a:t>
            </a:fld>
            <a:endParaRPr lang="tr-TR"/>
          </a:p>
        </p:txBody>
      </p:sp>
      <p:pic>
        <p:nvPicPr>
          <p:cNvPr id="5" name="Resim 4"/>
          <p:cNvPicPr>
            <a:picLocks noChangeAspect="1"/>
          </p:cNvPicPr>
          <p:nvPr/>
        </p:nvPicPr>
        <p:blipFill>
          <a:blip r:embed="rId2"/>
          <a:stretch>
            <a:fillRect/>
          </a:stretch>
        </p:blipFill>
        <p:spPr>
          <a:xfrm>
            <a:off x="1043608" y="670891"/>
            <a:ext cx="8100392" cy="5872784"/>
          </a:xfrm>
          <a:prstGeom prst="rect">
            <a:avLst/>
          </a:prstGeom>
        </p:spPr>
      </p:pic>
    </p:spTree>
    <p:extLst>
      <p:ext uri="{BB962C8B-B14F-4D97-AF65-F5344CB8AC3E}">
        <p14:creationId xmlns:p14="http://schemas.microsoft.com/office/powerpoint/2010/main" val="3164783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DES </a:t>
            </a:r>
            <a:r>
              <a:rPr lang="tr-TR" sz="3600" b="1" dirty="0">
                <a:effectLst/>
              </a:rPr>
              <a:t>(Data </a:t>
            </a:r>
            <a:r>
              <a:rPr lang="tr-TR" sz="3600" b="1" dirty="0" err="1">
                <a:effectLst/>
              </a:rPr>
              <a:t>Encryption</a:t>
            </a:r>
            <a:r>
              <a:rPr lang="tr-TR" sz="3600" b="1" dirty="0">
                <a:effectLst/>
              </a:rPr>
              <a:t> </a:t>
            </a:r>
            <a:r>
              <a:rPr lang="tr-TR" sz="3600" b="1" dirty="0" err="1">
                <a:effectLst/>
              </a:rPr>
              <a:t>Standard</a:t>
            </a:r>
            <a:r>
              <a:rPr lang="tr-TR" sz="3600" b="1" dirty="0">
                <a:effectLst/>
              </a:rPr>
              <a:t>)</a:t>
            </a:r>
            <a:endParaRPr lang="tr-TR" sz="3600" dirty="0"/>
          </a:p>
        </p:txBody>
      </p:sp>
      <p:sp>
        <p:nvSpPr>
          <p:cNvPr id="3" name="İçerik Yer Tutucusu 2"/>
          <p:cNvSpPr>
            <a:spLocks noGrp="1"/>
          </p:cNvSpPr>
          <p:nvPr>
            <p:ph idx="1"/>
          </p:nvPr>
        </p:nvSpPr>
        <p:spPr/>
        <p:txBody>
          <a:bodyPr>
            <a:normAutofit fontScale="92500" lnSpcReduction="10000"/>
          </a:bodyPr>
          <a:lstStyle/>
          <a:p>
            <a:pPr algn="just"/>
            <a:r>
              <a:rPr lang="tr-TR" dirty="0"/>
              <a:t>DES giriş olarak aldığı 64 bitlik açık metin bloğuna, önce bir </a:t>
            </a:r>
            <a:r>
              <a:rPr lang="tr-TR" i="1" dirty="0"/>
              <a:t>başlangıç </a:t>
            </a:r>
            <a:r>
              <a:rPr lang="tr-TR" i="1" dirty="0" err="1"/>
              <a:t>permütasyonu</a:t>
            </a:r>
            <a:r>
              <a:rPr lang="tr-TR" dirty="0"/>
              <a:t> (</a:t>
            </a:r>
            <a:r>
              <a:rPr lang="tr-TR" dirty="0" err="1"/>
              <a:t>initial</a:t>
            </a:r>
            <a:r>
              <a:rPr lang="tr-TR" dirty="0"/>
              <a:t> </a:t>
            </a:r>
            <a:r>
              <a:rPr lang="tr-TR" dirty="0" err="1"/>
              <a:t>permutation</a:t>
            </a:r>
            <a:r>
              <a:rPr lang="tr-TR" dirty="0"/>
              <a:t>) uygular ve ardından blok 32 bitlik iki alt bloğa bölünür. </a:t>
            </a:r>
          </a:p>
          <a:p>
            <a:pPr algn="just"/>
            <a:endParaRPr lang="tr-TR" dirty="0"/>
          </a:p>
          <a:p>
            <a:pPr algn="just"/>
            <a:r>
              <a:rPr lang="tr-TR" dirty="0"/>
              <a:t>Bu alt bloklar üzerinde </a:t>
            </a:r>
            <a:r>
              <a:rPr lang="tr-TR" i="1" dirty="0"/>
              <a:t>f</a:t>
            </a:r>
            <a:r>
              <a:rPr lang="tr-TR" dirty="0"/>
              <a:t> fonksiyonu 16 defa uygulanır. Bu işlemde alt bloklar anahtar ile birleştirilir. İşlem sonunda alt bloklar birleştirilir ve başlangıçta uygulanan </a:t>
            </a:r>
            <a:r>
              <a:rPr lang="tr-TR" dirty="0" err="1"/>
              <a:t>permütasyonun</a:t>
            </a:r>
            <a:r>
              <a:rPr lang="tr-TR" dirty="0"/>
              <a:t> tersi uygulanarak algoritma sona erer.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5</a:t>
            </a:fld>
            <a:endParaRPr lang="tr-TR"/>
          </a:p>
        </p:txBody>
      </p:sp>
    </p:spTree>
    <p:extLst>
      <p:ext uri="{BB962C8B-B14F-4D97-AF65-F5344CB8AC3E}">
        <p14:creationId xmlns:p14="http://schemas.microsoft.com/office/powerpoint/2010/main" val="424616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F302176B-0E47-46AC-8F43-DAB4B8A37D06}" type="slidenum">
              <a:rPr lang="tr-TR" smtClean="0"/>
              <a:t>6</a:t>
            </a:fld>
            <a:endParaRPr lang="tr-TR"/>
          </a:p>
        </p:txBody>
      </p:sp>
      <p:sp>
        <p:nvSpPr>
          <p:cNvPr id="6" name="Dikdörtgen 5"/>
          <p:cNvSpPr/>
          <p:nvPr/>
        </p:nvSpPr>
        <p:spPr>
          <a:xfrm>
            <a:off x="5868144" y="2060848"/>
            <a:ext cx="2952328" cy="3139321"/>
          </a:xfrm>
          <a:prstGeom prst="rect">
            <a:avLst/>
          </a:prstGeom>
        </p:spPr>
        <p:txBody>
          <a:bodyPr wrap="square">
            <a:spAutoFit/>
          </a:bodyPr>
          <a:lstStyle/>
          <a:p>
            <a:pPr algn="just"/>
            <a:r>
              <a:rPr lang="tr-TR" dirty="0"/>
              <a:t>Şekilde </a:t>
            </a:r>
            <a:r>
              <a:rPr lang="tr-TR" i="1" dirty="0" err="1"/>
              <a:t>L</a:t>
            </a:r>
            <a:r>
              <a:rPr lang="tr-TR" i="1" baseline="-25000" dirty="0" err="1"/>
              <a:t>i</a:t>
            </a:r>
            <a:r>
              <a:rPr lang="tr-TR" dirty="0"/>
              <a:t> sol yarı bloğu, </a:t>
            </a:r>
          </a:p>
          <a:p>
            <a:pPr algn="just"/>
            <a:endParaRPr lang="tr-TR" i="1" dirty="0"/>
          </a:p>
          <a:p>
            <a:pPr algn="just"/>
            <a:r>
              <a:rPr lang="tr-TR" i="1" dirty="0" err="1"/>
              <a:t>R</a:t>
            </a:r>
            <a:r>
              <a:rPr lang="tr-TR" i="1" baseline="-25000" dirty="0" err="1"/>
              <a:t>i</a:t>
            </a:r>
            <a:r>
              <a:rPr lang="tr-TR" dirty="0"/>
              <a:t> sağ yarı bloğu, </a:t>
            </a:r>
          </a:p>
          <a:p>
            <a:pPr algn="just"/>
            <a:endParaRPr lang="tr-TR" i="1" dirty="0"/>
          </a:p>
          <a:p>
            <a:pPr algn="just"/>
            <a:r>
              <a:rPr lang="tr-TR" i="1" dirty="0"/>
              <a:t>K</a:t>
            </a:r>
            <a:r>
              <a:rPr lang="tr-TR" i="1" baseline="-25000" dirty="0"/>
              <a:t>i</a:t>
            </a:r>
            <a:r>
              <a:rPr lang="tr-TR" dirty="0"/>
              <a:t> ise </a:t>
            </a:r>
            <a:r>
              <a:rPr lang="tr-TR" i="1" dirty="0"/>
              <a:t>i</a:t>
            </a:r>
            <a:r>
              <a:rPr lang="tr-TR" dirty="0"/>
              <a:t>. döngü için 48 bitlik anahtarı ifade etmektedir.</a:t>
            </a:r>
            <a:r>
              <a:rPr lang="tr-TR" i="1" dirty="0"/>
              <a:t> </a:t>
            </a:r>
          </a:p>
          <a:p>
            <a:pPr algn="just"/>
            <a:endParaRPr lang="tr-TR" i="1" dirty="0"/>
          </a:p>
          <a:p>
            <a:pPr algn="just"/>
            <a:endParaRPr lang="tr-TR" i="1" dirty="0"/>
          </a:p>
          <a:p>
            <a:pPr algn="just"/>
            <a:r>
              <a:rPr lang="tr-TR" i="1" dirty="0" err="1"/>
              <a:t>L</a:t>
            </a:r>
            <a:r>
              <a:rPr lang="tr-TR" i="1" baseline="-25000" dirty="0" err="1"/>
              <a:t>i</a:t>
            </a:r>
            <a:r>
              <a:rPr lang="tr-TR" dirty="0"/>
              <a:t>=</a:t>
            </a:r>
            <a:r>
              <a:rPr lang="tr-TR" i="1" dirty="0"/>
              <a:t>R</a:t>
            </a:r>
            <a:r>
              <a:rPr lang="tr-TR" i="1" baseline="-25000" dirty="0"/>
              <a:t>i</a:t>
            </a:r>
            <a:r>
              <a:rPr lang="tr-TR" baseline="-25000" dirty="0"/>
              <a:t>-1</a:t>
            </a:r>
            <a:r>
              <a:rPr lang="tr-TR" dirty="0"/>
              <a:t>, </a:t>
            </a:r>
          </a:p>
          <a:p>
            <a:pPr algn="just"/>
            <a:endParaRPr lang="tr-TR" i="1" dirty="0"/>
          </a:p>
          <a:p>
            <a:pPr algn="just"/>
            <a:r>
              <a:rPr lang="tr-TR" i="1" dirty="0" err="1"/>
              <a:t>R</a:t>
            </a:r>
            <a:r>
              <a:rPr lang="tr-TR" i="1" baseline="-25000" dirty="0" err="1"/>
              <a:t>i</a:t>
            </a:r>
            <a:r>
              <a:rPr lang="tr-TR" dirty="0"/>
              <a:t>=</a:t>
            </a:r>
            <a:r>
              <a:rPr lang="tr-TR" i="1" dirty="0"/>
              <a:t>L</a:t>
            </a:r>
            <a:r>
              <a:rPr lang="tr-TR" i="1" baseline="-25000" dirty="0"/>
              <a:t>i</a:t>
            </a:r>
            <a:r>
              <a:rPr lang="tr-TR" baseline="-25000" dirty="0"/>
              <a:t>-1</a:t>
            </a:r>
            <a:r>
              <a:rPr lang="tr-TR" dirty="0">
                <a:sym typeface="Symbol"/>
              </a:rPr>
              <a:t></a:t>
            </a:r>
            <a:r>
              <a:rPr lang="tr-TR" dirty="0"/>
              <a:t> </a:t>
            </a:r>
            <a:r>
              <a:rPr lang="tr-TR" i="1" dirty="0"/>
              <a:t>f</a:t>
            </a:r>
            <a:r>
              <a:rPr lang="tr-TR" dirty="0"/>
              <a:t>(</a:t>
            </a:r>
            <a:r>
              <a:rPr lang="tr-TR" i="1" dirty="0"/>
              <a:t>R</a:t>
            </a:r>
            <a:r>
              <a:rPr lang="tr-TR" i="1" baseline="-25000" dirty="0"/>
              <a:t>i</a:t>
            </a:r>
            <a:r>
              <a:rPr lang="tr-TR" baseline="-25000" dirty="0"/>
              <a:t>-1</a:t>
            </a:r>
            <a:r>
              <a:rPr lang="tr-TR" dirty="0"/>
              <a:t>,</a:t>
            </a:r>
            <a:r>
              <a:rPr lang="tr-TR" i="1" dirty="0"/>
              <a:t>K</a:t>
            </a:r>
            <a:r>
              <a:rPr lang="tr-TR" i="1" baseline="-25000" dirty="0"/>
              <a:t>i</a:t>
            </a:r>
            <a:r>
              <a:rPr lang="tr-TR" dirty="0"/>
              <a:t>)’</a:t>
            </a:r>
            <a:r>
              <a:rPr lang="tr-TR" dirty="0" err="1"/>
              <a:t>dir</a:t>
            </a:r>
            <a:r>
              <a:rPr lang="tr-TR" dirty="0"/>
              <a:t>.</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6632"/>
            <a:ext cx="4032448" cy="6211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Resim 4"/>
          <p:cNvPicPr>
            <a:picLocks noChangeAspect="1"/>
          </p:cNvPicPr>
          <p:nvPr/>
        </p:nvPicPr>
        <p:blipFill>
          <a:blip r:embed="rId3"/>
          <a:stretch>
            <a:fillRect/>
          </a:stretch>
        </p:blipFill>
        <p:spPr>
          <a:xfrm>
            <a:off x="133670" y="32860"/>
            <a:ext cx="4607851" cy="6636500"/>
          </a:xfrm>
          <a:prstGeom prst="rect">
            <a:avLst/>
          </a:prstGeom>
        </p:spPr>
      </p:pic>
    </p:spTree>
    <p:extLst>
      <p:ext uri="{BB962C8B-B14F-4D97-AF65-F5344CB8AC3E}">
        <p14:creationId xmlns:p14="http://schemas.microsoft.com/office/powerpoint/2010/main" val="255542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600" b="1" dirty="0">
                <a:solidFill>
                  <a:srgbClr val="3E3D2D">
                    <a:satMod val="130000"/>
                  </a:srgbClr>
                </a:solidFill>
              </a:rPr>
              <a:t>DES </a:t>
            </a:r>
            <a:r>
              <a:rPr lang="tr-TR" sz="3600" b="1" dirty="0">
                <a:solidFill>
                  <a:srgbClr val="3E3D2D">
                    <a:satMod val="130000"/>
                  </a:srgbClr>
                </a:solidFill>
                <a:effectLst/>
              </a:rPr>
              <a:t>(Data </a:t>
            </a:r>
            <a:r>
              <a:rPr lang="tr-TR" sz="3600" b="1" dirty="0" err="1">
                <a:solidFill>
                  <a:srgbClr val="3E3D2D">
                    <a:satMod val="130000"/>
                  </a:srgbClr>
                </a:solidFill>
                <a:effectLst/>
              </a:rPr>
              <a:t>Encryption</a:t>
            </a:r>
            <a:r>
              <a:rPr lang="tr-TR" sz="3600" b="1" dirty="0">
                <a:solidFill>
                  <a:srgbClr val="3E3D2D">
                    <a:satMod val="130000"/>
                  </a:srgbClr>
                </a:solidFill>
                <a:effectLst/>
              </a:rPr>
              <a:t> </a:t>
            </a:r>
            <a:r>
              <a:rPr lang="tr-TR" sz="3600" b="1" dirty="0" err="1">
                <a:solidFill>
                  <a:srgbClr val="3E3D2D">
                    <a:satMod val="130000"/>
                  </a:srgbClr>
                </a:solidFill>
                <a:effectLst/>
              </a:rPr>
              <a:t>Standard</a:t>
            </a:r>
            <a:r>
              <a:rPr lang="tr-TR" sz="3600" b="1" dirty="0">
                <a:solidFill>
                  <a:srgbClr val="3E3D2D">
                    <a:satMod val="130000"/>
                  </a:srgbClr>
                </a:solidFill>
                <a:effectLst/>
              </a:rPr>
              <a:t>)</a:t>
            </a:r>
            <a:endParaRPr lang="tr-TR" dirty="0"/>
          </a:p>
        </p:txBody>
      </p:sp>
      <p:sp>
        <p:nvSpPr>
          <p:cNvPr id="3" name="İçerik Yer Tutucusu 2"/>
          <p:cNvSpPr>
            <a:spLocks noGrp="1"/>
          </p:cNvSpPr>
          <p:nvPr>
            <p:ph idx="1"/>
          </p:nvPr>
        </p:nvSpPr>
        <p:spPr>
          <a:xfrm>
            <a:off x="1435608" y="1447800"/>
            <a:ext cx="7498080" cy="5221560"/>
          </a:xfrm>
        </p:spPr>
        <p:txBody>
          <a:bodyPr>
            <a:normAutofit fontScale="77500" lnSpcReduction="20000"/>
          </a:bodyPr>
          <a:lstStyle/>
          <a:p>
            <a:pPr algn="just"/>
            <a:r>
              <a:rPr lang="tr-TR" dirty="0"/>
              <a:t>Her döngüde anahtar bitleri kaydırılarak 56 bitten 48’i seçilir. </a:t>
            </a:r>
          </a:p>
          <a:p>
            <a:pPr algn="just"/>
            <a:endParaRPr lang="tr-TR" dirty="0"/>
          </a:p>
          <a:p>
            <a:pPr algn="just"/>
            <a:r>
              <a:rPr lang="tr-TR" dirty="0"/>
              <a:t>Bloğun sağ yarısı </a:t>
            </a:r>
            <a:r>
              <a:rPr lang="tr-TR" i="1" dirty="0"/>
              <a:t>genişletme </a:t>
            </a:r>
            <a:r>
              <a:rPr lang="tr-TR" i="1" dirty="0" err="1"/>
              <a:t>permütasyonu</a:t>
            </a:r>
            <a:r>
              <a:rPr lang="tr-TR" dirty="0"/>
              <a:t>  (</a:t>
            </a:r>
            <a:r>
              <a:rPr lang="tr-TR" dirty="0" err="1"/>
              <a:t>expansion</a:t>
            </a:r>
            <a:r>
              <a:rPr lang="tr-TR" dirty="0"/>
              <a:t> </a:t>
            </a:r>
            <a:r>
              <a:rPr lang="tr-TR" dirty="0" err="1"/>
              <a:t>permutation</a:t>
            </a:r>
            <a:r>
              <a:rPr lang="tr-TR" dirty="0"/>
              <a:t>) ile 48 bite genişletilir ve XOR işlemi uygulanarak anahtarla birleştirilir. </a:t>
            </a:r>
          </a:p>
          <a:p>
            <a:pPr algn="just"/>
            <a:endParaRPr lang="tr-TR" dirty="0"/>
          </a:p>
          <a:p>
            <a:pPr algn="just"/>
            <a:r>
              <a:rPr lang="tr-TR" dirty="0"/>
              <a:t>Elde edilen sonuç </a:t>
            </a:r>
            <a:r>
              <a:rPr lang="tr-TR" i="1" dirty="0"/>
              <a:t>S-kutularına</a:t>
            </a:r>
            <a:r>
              <a:rPr lang="tr-TR" dirty="0"/>
              <a:t> gönderilerek 32 yeni bit üretilir ve tekrar </a:t>
            </a:r>
            <a:r>
              <a:rPr lang="tr-TR" dirty="0" err="1"/>
              <a:t>permütasyon</a:t>
            </a:r>
            <a:r>
              <a:rPr lang="tr-TR" dirty="0"/>
              <a:t> işlemi uygulanır. </a:t>
            </a:r>
          </a:p>
          <a:p>
            <a:pPr algn="just"/>
            <a:endParaRPr lang="tr-TR" dirty="0"/>
          </a:p>
          <a:p>
            <a:pPr algn="just"/>
            <a:r>
              <a:rPr lang="tr-TR" dirty="0"/>
              <a:t>Bu işlemler </a:t>
            </a:r>
            <a:r>
              <a:rPr lang="tr-TR" i="1" dirty="0"/>
              <a:t>f</a:t>
            </a:r>
            <a:r>
              <a:rPr lang="tr-TR" dirty="0"/>
              <a:t> fonksiyonunu oluşturur. </a:t>
            </a:r>
            <a:r>
              <a:rPr lang="tr-TR" i="1" dirty="0"/>
              <a:t>f</a:t>
            </a:r>
            <a:r>
              <a:rPr lang="tr-TR" dirty="0"/>
              <a:t>‘nin  çıkışı bloğun sol yarısı ile birleştirilerek (XOR) yeni sağ blok olarak atanır. 16 tekrardan sonra bir sonraki 64 bitlik bloğa geçilir.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7</a:t>
            </a:fld>
            <a:endParaRPr lang="tr-TR"/>
          </a:p>
        </p:txBody>
      </p:sp>
    </p:spTree>
    <p:extLst>
      <p:ext uri="{BB962C8B-B14F-4D97-AF65-F5344CB8AC3E}">
        <p14:creationId xmlns:p14="http://schemas.microsoft.com/office/powerpoint/2010/main" val="13550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DES </a:t>
            </a:r>
            <a:r>
              <a:rPr lang="tr-TR" sz="3600" b="1" dirty="0">
                <a:effectLst/>
              </a:rPr>
              <a:t>(Data </a:t>
            </a:r>
            <a:r>
              <a:rPr lang="tr-TR" sz="3600" b="1" dirty="0" err="1">
                <a:effectLst/>
              </a:rPr>
              <a:t>Encryption</a:t>
            </a:r>
            <a:r>
              <a:rPr lang="tr-TR" sz="3600" b="1" dirty="0">
                <a:effectLst/>
              </a:rPr>
              <a:t> </a:t>
            </a:r>
            <a:r>
              <a:rPr lang="tr-TR" sz="3600" b="1" dirty="0" err="1">
                <a:effectLst/>
              </a:rPr>
              <a:t>Standard</a:t>
            </a:r>
            <a:r>
              <a:rPr lang="tr-TR" sz="3600" b="1" dirty="0">
                <a:effectLst/>
              </a:rPr>
              <a:t>)</a:t>
            </a:r>
            <a:endParaRPr lang="tr-TR" sz="3600" dirty="0"/>
          </a:p>
        </p:txBody>
      </p:sp>
      <p:sp>
        <p:nvSpPr>
          <p:cNvPr id="3" name="İçerik Yer Tutucusu 2"/>
          <p:cNvSpPr>
            <a:spLocks noGrp="1"/>
          </p:cNvSpPr>
          <p:nvPr>
            <p:ph idx="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8</a:t>
            </a:fld>
            <a:endParaRPr lang="tr-TR"/>
          </a:p>
        </p:txBody>
      </p:sp>
      <p:graphicFrame>
        <p:nvGraphicFramePr>
          <p:cNvPr id="5" name="Nesne 4"/>
          <p:cNvGraphicFramePr>
            <a:graphicFrameLocks noChangeAspect="1"/>
          </p:cNvGraphicFramePr>
          <p:nvPr>
            <p:extLst>
              <p:ext uri="{D42A27DB-BD31-4B8C-83A1-F6EECF244321}">
                <p14:modId xmlns:p14="http://schemas.microsoft.com/office/powerpoint/2010/main" val="1693361174"/>
              </p:ext>
            </p:extLst>
          </p:nvPr>
        </p:nvGraphicFramePr>
        <p:xfrm>
          <a:off x="1547664" y="1412776"/>
          <a:ext cx="6865439" cy="4248472"/>
        </p:xfrm>
        <a:graphic>
          <a:graphicData uri="http://schemas.openxmlformats.org/presentationml/2006/ole">
            <mc:AlternateContent xmlns:mc="http://schemas.openxmlformats.org/markup-compatibility/2006">
              <mc:Choice xmlns:v="urn:schemas-microsoft-com:vml" Requires="v">
                <p:oleObj spid="_x0000_s7194" r:id="rId3" imgW="4655520" imgH="2880360" progId="">
                  <p:embed/>
                </p:oleObj>
              </mc:Choice>
              <mc:Fallback>
                <p:oleObj r:id="rId3" imgW="4655520" imgH="28803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412776"/>
                        <a:ext cx="6865439" cy="4248472"/>
                      </a:xfrm>
                      <a:prstGeom prst="rect">
                        <a:avLst/>
                      </a:prstGeom>
                      <a:noFill/>
                      <a:ln>
                        <a:noFill/>
                      </a:ln>
                    </p:spPr>
                  </p:pic>
                </p:oleObj>
              </mc:Fallback>
            </mc:AlternateContent>
          </a:graphicData>
        </a:graphic>
      </p:graphicFrame>
      <p:sp>
        <p:nvSpPr>
          <p:cNvPr id="6" name="Dikdörtgen 5"/>
          <p:cNvSpPr/>
          <p:nvPr/>
        </p:nvSpPr>
        <p:spPr>
          <a:xfrm>
            <a:off x="4211960" y="5877272"/>
            <a:ext cx="1959191" cy="369332"/>
          </a:xfrm>
          <a:prstGeom prst="rect">
            <a:avLst/>
          </a:prstGeom>
        </p:spPr>
        <p:txBody>
          <a:bodyPr wrap="none">
            <a:spAutoFit/>
          </a:bodyPr>
          <a:lstStyle/>
          <a:p>
            <a:r>
              <a:rPr lang="tr-TR" dirty="0" err="1"/>
              <a:t>DES’in</a:t>
            </a:r>
            <a:r>
              <a:rPr lang="tr-TR" dirty="0"/>
              <a:t> bir döngüsü</a:t>
            </a:r>
          </a:p>
        </p:txBody>
      </p:sp>
    </p:spTree>
    <p:extLst>
      <p:ext uri="{BB962C8B-B14F-4D97-AF65-F5344CB8AC3E}">
        <p14:creationId xmlns:p14="http://schemas.microsoft.com/office/powerpoint/2010/main" val="334115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DES Aşamaları</a:t>
            </a:r>
          </a:p>
        </p:txBody>
      </p:sp>
      <p:sp>
        <p:nvSpPr>
          <p:cNvPr id="3" name="İçerik Yer Tutucusu 2"/>
          <p:cNvSpPr>
            <a:spLocks noGrp="1"/>
          </p:cNvSpPr>
          <p:nvPr>
            <p:ph idx="1"/>
          </p:nvPr>
        </p:nvSpPr>
        <p:spPr>
          <a:xfrm>
            <a:off x="1435608" y="1447800"/>
            <a:ext cx="7498080" cy="2701280"/>
          </a:xfrm>
        </p:spPr>
        <p:txBody>
          <a:bodyPr>
            <a:normAutofit fontScale="92500" lnSpcReduction="10000"/>
          </a:bodyPr>
          <a:lstStyle/>
          <a:p>
            <a:pPr algn="just"/>
            <a:r>
              <a:rPr lang="tr-TR" b="1" dirty="0"/>
              <a:t>Başlangıç </a:t>
            </a:r>
            <a:r>
              <a:rPr lang="tr-TR" b="1" dirty="0" err="1"/>
              <a:t>Permütasyonu</a:t>
            </a:r>
            <a:r>
              <a:rPr lang="tr-TR" b="1" dirty="0"/>
              <a:t> (</a:t>
            </a:r>
            <a:r>
              <a:rPr lang="tr-TR" b="1" dirty="0" err="1"/>
              <a:t>Initial</a:t>
            </a:r>
            <a:r>
              <a:rPr lang="tr-TR" b="1" dirty="0"/>
              <a:t> </a:t>
            </a:r>
            <a:r>
              <a:rPr lang="tr-TR" b="1" dirty="0" err="1"/>
              <a:t>Permutation</a:t>
            </a:r>
            <a:r>
              <a:rPr lang="tr-TR" b="1" dirty="0"/>
              <a:t>): </a:t>
            </a:r>
            <a:r>
              <a:rPr lang="tr-TR" dirty="0"/>
              <a:t>Bu </a:t>
            </a:r>
            <a:r>
              <a:rPr lang="tr-TR" dirty="0" err="1"/>
              <a:t>permütasyon</a:t>
            </a:r>
            <a:r>
              <a:rPr lang="tr-TR" dirty="0"/>
              <a:t> ve en son aşamada yapılan tersi </a:t>
            </a:r>
            <a:r>
              <a:rPr lang="tr-TR" dirty="0" err="1"/>
              <a:t>permütasyon</a:t>
            </a:r>
            <a:r>
              <a:rPr lang="tr-TR" dirty="0"/>
              <a:t> </a:t>
            </a:r>
            <a:r>
              <a:rPr lang="tr-TR" dirty="0" err="1"/>
              <a:t>DES’in</a:t>
            </a:r>
            <a:r>
              <a:rPr lang="tr-TR" dirty="0"/>
              <a:t> güvenliğine etki etmez. Bu </a:t>
            </a:r>
            <a:r>
              <a:rPr lang="tr-TR" dirty="0" err="1"/>
              <a:t>permütasyonla</a:t>
            </a:r>
            <a:r>
              <a:rPr lang="tr-TR" dirty="0"/>
              <a:t> bitlerin yerleri değiştirilir. Çoğu uygulamada bu işlem gerçekleştirilmez.  </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t>9</a:t>
            </a:fld>
            <a:endParaRPr lang="tr-T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710" y="4204530"/>
            <a:ext cx="8856984"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060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1273</TotalTime>
  <Words>953</Words>
  <Application>Microsoft Office PowerPoint</Application>
  <PresentationFormat>Ekran Gösterisi (4:3)</PresentationFormat>
  <Paragraphs>81</Paragraphs>
  <Slides>18</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Eklenmiş OLE Hizmet Programları</vt:lpstr>
      </vt:variant>
      <vt:variant>
        <vt:i4>0</vt:i4>
      </vt:variant>
      <vt:variant>
        <vt:lpstr>Slayt Başlıkları</vt:lpstr>
      </vt:variant>
      <vt:variant>
        <vt:i4>18</vt:i4>
      </vt:variant>
    </vt:vector>
  </HeadingPairs>
  <TitlesOfParts>
    <vt:vector size="24" baseType="lpstr">
      <vt:lpstr>Calibri</vt:lpstr>
      <vt:lpstr>Gill Sans MT</vt:lpstr>
      <vt:lpstr>Symbol</vt:lpstr>
      <vt:lpstr>Verdana</vt:lpstr>
      <vt:lpstr>Wingdings 2</vt:lpstr>
      <vt:lpstr>Gündönümü</vt:lpstr>
      <vt:lpstr>Bilgi Güvenliği  ve  Kriptografi</vt:lpstr>
      <vt:lpstr>DES (Data Encryption Standard)</vt:lpstr>
      <vt:lpstr>PowerPoint Sunusu</vt:lpstr>
      <vt:lpstr>PowerPoint Sunusu</vt:lpstr>
      <vt:lpstr>DES (Data Encryption Standard)</vt:lpstr>
      <vt:lpstr>PowerPoint Sunusu</vt:lpstr>
      <vt:lpstr>DES (Data Encryption Standard)</vt:lpstr>
      <vt:lpstr>DES (Data Encryption Standard)</vt:lpstr>
      <vt:lpstr>DES Aşamaları</vt:lpstr>
      <vt:lpstr>DES Aşamaları</vt:lpstr>
      <vt:lpstr>DES Aşamaları</vt:lpstr>
      <vt:lpstr>DES Aşamaları</vt:lpstr>
      <vt:lpstr>DES Aşamaları</vt:lpstr>
      <vt:lpstr>DES Aşamaları</vt:lpstr>
      <vt:lpstr>DES Aşamaları</vt:lpstr>
      <vt:lpstr>DES Aşamaları</vt:lpstr>
      <vt:lpstr>DES Aşamaları</vt:lpstr>
      <vt:lpstr>DES Aşamaları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Güvenliği ve Kriptografi</dc:title>
  <dc:creator>ASU</dc:creator>
  <cp:lastModifiedBy>Fatih</cp:lastModifiedBy>
  <cp:revision>135</cp:revision>
  <dcterms:created xsi:type="dcterms:W3CDTF">2017-02-18T12:17:57Z</dcterms:created>
  <dcterms:modified xsi:type="dcterms:W3CDTF">2018-04-02T23:42:42Z</dcterms:modified>
</cp:coreProperties>
</file>