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77" r:id="rId3"/>
    <p:sldId id="278" r:id="rId4"/>
    <p:sldId id="279" r:id="rId5"/>
    <p:sldId id="280" r:id="rId6"/>
    <p:sldId id="281" r:id="rId7"/>
    <p:sldId id="283" r:id="rId8"/>
    <p:sldId id="282" r:id="rId9"/>
    <p:sldId id="284" r:id="rId10"/>
    <p:sldId id="285" r:id="rId11"/>
    <p:sldId id="287" r:id="rId12"/>
    <p:sldId id="286" r:id="rId13"/>
    <p:sldId id="288" r:id="rId14"/>
    <p:sldId id="289" r:id="rId15"/>
    <p:sldId id="290" r:id="rId16"/>
    <p:sldId id="291" r:id="rId17"/>
    <p:sldId id="292" r:id="rId18"/>
    <p:sldId id="293"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884CD-8786-434A-BC7E-28F9B365FA4A}" type="datetimeFigureOut">
              <a:rPr lang="tr-TR" smtClean="0"/>
              <a:t>22.03.2018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374562-146E-41A4-B692-CC9D4F8AD481}" type="slidenum">
              <a:rPr lang="tr-TR" smtClean="0"/>
              <a:t>‹#›</a:t>
            </a:fld>
            <a:endParaRPr lang="tr-TR"/>
          </a:p>
        </p:txBody>
      </p:sp>
    </p:spTree>
    <p:extLst>
      <p:ext uri="{BB962C8B-B14F-4D97-AF65-F5344CB8AC3E}">
        <p14:creationId xmlns:p14="http://schemas.microsoft.com/office/powerpoint/2010/main" val="3939643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Başlık 13"/>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Alt Başlık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Veri Yer Tutucusu 6"/>
          <p:cNvSpPr>
            <a:spLocks noGrp="1"/>
          </p:cNvSpPr>
          <p:nvPr>
            <p:ph type="dt" sz="half" idx="10"/>
          </p:nvPr>
        </p:nvSpPr>
        <p:spPr/>
        <p:txBody>
          <a:bodyPr/>
          <a:lstStyle>
            <a:extLst/>
          </a:lstStyle>
          <a:p>
            <a:fld id="{2A5CBECA-4D2E-4905-B7BE-4013EF77B42F}" type="datetime1">
              <a:rPr lang="tr-TR" smtClean="0"/>
              <a:t>22.03.2018</a:t>
            </a:fld>
            <a:endParaRPr lang="tr-TR"/>
          </a:p>
        </p:txBody>
      </p:sp>
      <p:sp>
        <p:nvSpPr>
          <p:cNvPr id="20" name="Altbilgi Yer Tutucusu 19"/>
          <p:cNvSpPr>
            <a:spLocks noGrp="1"/>
          </p:cNvSpPr>
          <p:nvPr>
            <p:ph type="ftr" sz="quarter" idx="11"/>
          </p:nvPr>
        </p:nvSpPr>
        <p:spPr/>
        <p:txBody>
          <a:bodyPr/>
          <a:lstStyle>
            <a:extLst/>
          </a:lstStyle>
          <a:p>
            <a:endParaRPr lang="tr-TR"/>
          </a:p>
        </p:txBody>
      </p:sp>
      <p:sp>
        <p:nvSpPr>
          <p:cNvPr id="10" name="Slayt Numarası Yer Tutucusu 9"/>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FD1FD004-3601-48F3-9EAC-E1C0B618D537}" type="datetime1">
              <a:rPr lang="tr-TR" smtClean="0"/>
              <a:t>22.03.2018</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858000" y="274639"/>
            <a:ext cx="1828800" cy="5851525"/>
          </a:xfrm>
        </p:spPr>
        <p:txBody>
          <a:bodyPr vert="eaVert"/>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1143000" y="274640"/>
            <a:ext cx="55626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890920A4-27CE-4210-8F5F-1238482F987F}" type="datetime1">
              <a:rPr lang="tr-TR" smtClean="0"/>
              <a:t>22.03.2018</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BB92F8C3-6A61-4463-ADC6-F073951BD16E}" type="datetime1">
              <a:rPr lang="tr-TR" smtClean="0"/>
              <a:t>22.03.2018</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Dikdörtgen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Başlık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extLst/>
          </a:lstStyle>
          <a:p>
            <a:fld id="{5B616BDD-282C-43EF-881B-BCC5388A926E}" type="datetime1">
              <a:rPr lang="tr-TR" smtClean="0"/>
              <a:t>22.03.2018</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10" name="Dikdörtgen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35608" y="274320"/>
            <a:ext cx="7498080" cy="1143000"/>
          </a:xfrm>
        </p:spPr>
        <p:txBody>
          <a:bodyPr/>
          <a:lstStyle>
            <a:extLst/>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82036014-8EA9-4CCB-8967-CFC7FFB424FA}" type="datetime1">
              <a:rPr lang="tr-TR" smtClean="0"/>
              <a:t>22.03.2018</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extLst/>
          </a:lstStyle>
          <a:p>
            <a:fld id="{7C353870-3D3D-4C88-AFF6-FE05F524DD28}" type="datetime1">
              <a:rPr lang="tr-TR" smtClean="0"/>
              <a:t>22.03.2018</a:t>
            </a:fld>
            <a:endParaRPr lang="tr-TR"/>
          </a:p>
        </p:txBody>
      </p:sp>
      <p:sp>
        <p:nvSpPr>
          <p:cNvPr id="8" name="Altbilgi Yer Tutucusu 7"/>
          <p:cNvSpPr>
            <a:spLocks noGrp="1"/>
          </p:cNvSpPr>
          <p:nvPr>
            <p:ph type="ftr" sz="quarter" idx="11"/>
          </p:nvPr>
        </p:nvSpPr>
        <p:spPr/>
        <p:txBody>
          <a:bodyPr/>
          <a:lstStyle>
            <a:extLst/>
          </a:lstStyle>
          <a:p>
            <a:endParaRPr lang="tr-TR"/>
          </a:p>
        </p:txBody>
      </p:sp>
      <p:sp>
        <p:nvSpPr>
          <p:cNvPr id="9" name="Slayt Numarası Yer Tutucusu 8"/>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1435608" y="274320"/>
            <a:ext cx="7498080" cy="1143000"/>
          </a:xfrm>
        </p:spPr>
        <p:txBody>
          <a:bodyPr anchor="ctr"/>
          <a:lstStyle>
            <a:extLst/>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extLst/>
          </a:lstStyle>
          <a:p>
            <a:fld id="{0A8FE654-7795-48B1-989E-69D0C92D0C62}" type="datetime1">
              <a:rPr lang="tr-TR" smtClean="0"/>
              <a:t>22.03.2018</a:t>
            </a:fld>
            <a:endParaRPr lang="tr-TR"/>
          </a:p>
        </p:txBody>
      </p:sp>
      <p:sp>
        <p:nvSpPr>
          <p:cNvPr id="4" name="Altbilgi Yer Tutucusu 3"/>
          <p:cNvSpPr>
            <a:spLocks noGrp="1"/>
          </p:cNvSpPr>
          <p:nvPr>
            <p:ph type="ftr" sz="quarter" idx="11"/>
          </p:nvPr>
        </p:nvSpPr>
        <p:spPr/>
        <p:txBody>
          <a:bodyPr/>
          <a:lstStyle>
            <a:extLst/>
          </a:lstStyle>
          <a:p>
            <a:endParaRPr lang="tr-TR"/>
          </a:p>
        </p:txBody>
      </p:sp>
      <p:sp>
        <p:nvSpPr>
          <p:cNvPr id="5" name="Slayt Numarası Yer Tutucusu 4"/>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Veri Yer Tutucusu 1"/>
          <p:cNvSpPr>
            <a:spLocks noGrp="1"/>
          </p:cNvSpPr>
          <p:nvPr>
            <p:ph type="dt" sz="half" idx="10"/>
          </p:nvPr>
        </p:nvSpPr>
        <p:spPr/>
        <p:txBody>
          <a:bodyPr/>
          <a:lstStyle>
            <a:extLst/>
          </a:lstStyle>
          <a:p>
            <a:fld id="{11AB1272-FD46-4547-840C-0577DE794B17}" type="datetime1">
              <a:rPr lang="tr-TR" smtClean="0"/>
              <a:t>22.03.2018</a:t>
            </a:fld>
            <a:endParaRPr lang="tr-TR"/>
          </a:p>
        </p:txBody>
      </p:sp>
      <p:sp>
        <p:nvSpPr>
          <p:cNvPr id="3" name="Altbilgi Yer Tutucusu 2"/>
          <p:cNvSpPr>
            <a:spLocks noGrp="1"/>
          </p:cNvSpPr>
          <p:nvPr>
            <p:ph type="ftr" sz="quarter" idx="11"/>
          </p:nvPr>
        </p:nvSpPr>
        <p:spPr/>
        <p:txBody>
          <a:bodyPr/>
          <a:lstStyle>
            <a:extLst/>
          </a:lstStyle>
          <a:p>
            <a:endParaRPr lang="tr-TR"/>
          </a:p>
        </p:txBody>
      </p:sp>
      <p:sp>
        <p:nvSpPr>
          <p:cNvPr id="4" name="Slayt Numarası Yer Tutucusu 3"/>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6" name="Dikdörtgen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C1DF8406-F0B8-41AE-A3BA-D14CF62911D0}" type="datetime1">
              <a:rPr lang="tr-TR" smtClean="0"/>
              <a:t>22.03.2018</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extLst/>
          </a:lstStyle>
          <a:p>
            <a:fld id="{2AA8C1E4-3AE9-4A87-9AFC-3A6C5182D94A}" type="datetime1">
              <a:rPr lang="tr-TR" smtClean="0"/>
              <a:t>22.03.2018</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8" name="Dikdörtgen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Resim Yer Tutucusu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Akış Çizelgesi: İşlem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Akış Çizelgesi: İşlem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Metin Yer Tutucusu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ast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Halka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Dikdörtgen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Başlık Yer Tutucusu 4"/>
          <p:cNvSpPr>
            <a:spLocks noGrp="1"/>
          </p:cNvSpPr>
          <p:nvPr>
            <p:ph type="title"/>
          </p:nvPr>
        </p:nvSpPr>
        <p:spPr>
          <a:xfrm>
            <a:off x="1435608" y="274638"/>
            <a:ext cx="7498080" cy="1143000"/>
          </a:xfrm>
          <a:prstGeom prst="rect">
            <a:avLst/>
          </a:prstGeom>
        </p:spPr>
        <p:txBody>
          <a:bodyPr anchor="ctr">
            <a:normAutofit/>
          </a:bodyPr>
          <a:lstStyle>
            <a:extLst/>
          </a:lstStyle>
          <a:p>
            <a:r>
              <a:rPr kumimoji="0" lang="tr-TR" smtClean="0"/>
              <a:t>Asıl başlık stili için tıklatın</a:t>
            </a:r>
            <a:endParaRPr kumimoji="0" lang="en-US"/>
          </a:p>
        </p:txBody>
      </p:sp>
      <p:sp>
        <p:nvSpPr>
          <p:cNvPr id="9" name="Metin Yer Tutucusu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Veri Yer Tutucusu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C699F14-78D7-4B29-BC26-CB3CA7ED498F}" type="datetime1">
              <a:rPr lang="tr-TR" smtClean="0"/>
              <a:t>22.03.2018</a:t>
            </a:fld>
            <a:endParaRPr lang="tr-TR"/>
          </a:p>
        </p:txBody>
      </p:sp>
      <p:sp>
        <p:nvSpPr>
          <p:cNvPr id="10" name="Altbilgi Yer Tutucusu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p>
        </p:txBody>
      </p:sp>
      <p:sp>
        <p:nvSpPr>
          <p:cNvPr id="22" name="Slayt Numarası Yer Tutucusu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302176B-0E47-46AC-8F43-DAB4B8A37D06}" type="slidenum">
              <a:rPr lang="tr-TR" smtClean="0"/>
              <a:t>‹#›</a:t>
            </a:fld>
            <a:endParaRPr lang="tr-TR"/>
          </a:p>
        </p:txBody>
      </p:sp>
      <p:sp>
        <p:nvSpPr>
          <p:cNvPr id="15" name="Dikdörtgen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2560" y="1296002"/>
            <a:ext cx="7406640" cy="2493038"/>
          </a:xfrm>
        </p:spPr>
        <p:txBody>
          <a:bodyPr>
            <a:noAutofit/>
          </a:bodyPr>
          <a:lstStyle/>
          <a:p>
            <a:pPr algn="ctr"/>
            <a:r>
              <a:rPr lang="tr-TR" sz="6000" dirty="0" smtClean="0"/>
              <a:t>Bilgi Güvenliği </a:t>
            </a:r>
            <a:br>
              <a:rPr lang="tr-TR" sz="6000" dirty="0" smtClean="0"/>
            </a:br>
            <a:r>
              <a:rPr lang="tr-TR" sz="6000" dirty="0" smtClean="0"/>
              <a:t>ve </a:t>
            </a:r>
            <a:br>
              <a:rPr lang="tr-TR" sz="6000" dirty="0" smtClean="0"/>
            </a:br>
            <a:r>
              <a:rPr lang="tr-TR" sz="6000" dirty="0" err="1" smtClean="0"/>
              <a:t>Kriptografi</a:t>
            </a:r>
            <a:endParaRPr lang="tr-TR" sz="6000" dirty="0"/>
          </a:p>
        </p:txBody>
      </p:sp>
      <p:sp>
        <p:nvSpPr>
          <p:cNvPr id="3" name="Alt Başlık 2"/>
          <p:cNvSpPr>
            <a:spLocks noGrp="1"/>
          </p:cNvSpPr>
          <p:nvPr>
            <p:ph type="subTitle" idx="1"/>
          </p:nvPr>
        </p:nvSpPr>
        <p:spPr>
          <a:xfrm>
            <a:off x="1331640" y="4437112"/>
            <a:ext cx="7406640" cy="648072"/>
          </a:xfrm>
        </p:spPr>
        <p:txBody>
          <a:bodyPr/>
          <a:lstStyle/>
          <a:p>
            <a:pPr algn="ctr"/>
            <a:r>
              <a:rPr lang="tr-TR" dirty="0" smtClean="0"/>
              <a:t>Yrd. Doç. Dr.</a:t>
            </a:r>
            <a:r>
              <a:rPr lang="tr-TR" dirty="0" smtClean="0"/>
              <a:t>  </a:t>
            </a:r>
            <a:r>
              <a:rPr lang="tr-TR" smtClean="0"/>
              <a:t>Asuman </a:t>
            </a:r>
            <a:r>
              <a:rPr lang="tr-TR" smtClean="0"/>
              <a:t>GÜNAY YILMAZ</a:t>
            </a:r>
            <a:endParaRPr lang="tr-TR" dirty="0"/>
          </a:p>
        </p:txBody>
      </p:sp>
    </p:spTree>
    <p:extLst>
      <p:ext uri="{BB962C8B-B14F-4D97-AF65-F5344CB8AC3E}">
        <p14:creationId xmlns:p14="http://schemas.microsoft.com/office/powerpoint/2010/main" val="2798347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435608" y="2996952"/>
            <a:ext cx="7498080" cy="3744416"/>
          </a:xfrm>
        </p:spPr>
        <p:txBody>
          <a:bodyPr>
            <a:normAutofit fontScale="85000" lnSpcReduction="10000"/>
          </a:bodyPr>
          <a:lstStyle/>
          <a:p>
            <a:pPr algn="just"/>
            <a:r>
              <a:rPr lang="tr-TR" dirty="0"/>
              <a:t>Bu şifrelemede mesajdaki her harf iki sayıyla değiştirilir. Bu sayılar, açık metin harfinin matristeki pozisyonunun satır ve sütun değerleridir. Aynı mesaj şifrelendiğinde aşağıdaki şifreli mesaj elde edilir. </a:t>
            </a:r>
            <a:endParaRPr lang="tr-TR" dirty="0" smtClean="0"/>
          </a:p>
          <a:p>
            <a:endParaRPr lang="tr-TR" dirty="0"/>
          </a:p>
          <a:p>
            <a:r>
              <a:rPr lang="tr-TR" b="1" dirty="0"/>
              <a:t>Açık metin   </a:t>
            </a:r>
            <a:r>
              <a:rPr lang="tr-TR" b="1" dirty="0" smtClean="0"/>
              <a:t>:</a:t>
            </a:r>
            <a:r>
              <a:rPr lang="tr-TR" dirty="0" smtClean="0"/>
              <a:t>DAIMA GUVENLI HABERLESIN</a:t>
            </a:r>
            <a:endParaRPr lang="tr-TR" dirty="0"/>
          </a:p>
          <a:p>
            <a:r>
              <a:rPr lang="tr-TR" b="1" dirty="0"/>
              <a:t>Şifreli metin :</a:t>
            </a:r>
            <a:r>
              <a:rPr lang="tr-TR" dirty="0"/>
              <a:t> 14 11 25 34 11 22 52 53 15 35 33 25 24 11 12 15 43 33 15 45 25 35</a:t>
            </a:r>
          </a:p>
        </p:txBody>
      </p:sp>
      <p:sp>
        <p:nvSpPr>
          <p:cNvPr id="4" name="Slayt Numarası Yer Tutucusu 3"/>
          <p:cNvSpPr>
            <a:spLocks noGrp="1"/>
          </p:cNvSpPr>
          <p:nvPr>
            <p:ph type="sldNum" sz="quarter" idx="12"/>
          </p:nvPr>
        </p:nvSpPr>
        <p:spPr/>
        <p:txBody>
          <a:bodyPr/>
          <a:lstStyle/>
          <a:p>
            <a:fld id="{F302176B-0E47-46AC-8F43-DAB4B8A37D06}" type="slidenum">
              <a:rPr lang="tr-TR" smtClean="0"/>
              <a:t>10</a:t>
            </a:fld>
            <a:endParaRPr lang="tr-T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233498"/>
            <a:ext cx="5596129" cy="189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882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403648" y="1412776"/>
            <a:ext cx="7498080" cy="2819400"/>
          </a:xfrm>
        </p:spPr>
        <p:txBody>
          <a:bodyPr>
            <a:normAutofit fontScale="77500" lnSpcReduction="20000"/>
          </a:bodyPr>
          <a:lstStyle/>
          <a:p>
            <a:pPr algn="just"/>
            <a:r>
              <a:rPr lang="tr-TR" b="1" dirty="0" err="1"/>
              <a:t>Vigenere</a:t>
            </a:r>
            <a:r>
              <a:rPr lang="tr-TR" b="1" dirty="0"/>
              <a:t> Şifresi: </a:t>
            </a:r>
            <a:r>
              <a:rPr lang="tr-TR" dirty="0"/>
              <a:t>Şifre çözmeyi daha zor  hale getirmenin farklı bir yolu, </a:t>
            </a:r>
            <a:r>
              <a:rPr lang="tr-TR" dirty="0" err="1"/>
              <a:t>polialfabetik</a:t>
            </a:r>
            <a:r>
              <a:rPr lang="tr-TR" dirty="0"/>
              <a:t> şifreleme kullanmaktır. Bu yöntemin en çok bilinen ve basit olanlarından biri, </a:t>
            </a:r>
            <a:r>
              <a:rPr lang="tr-TR" dirty="0" err="1"/>
              <a:t>Vigenere</a:t>
            </a:r>
            <a:r>
              <a:rPr lang="tr-TR" dirty="0"/>
              <a:t> şifresidir. Yöntem, ilişkili </a:t>
            </a:r>
            <a:r>
              <a:rPr lang="tr-TR" dirty="0" err="1"/>
              <a:t>monoalfabetik</a:t>
            </a:r>
            <a:r>
              <a:rPr lang="tr-TR" dirty="0"/>
              <a:t> yerine koyma kurallar kümesini ve yerine koyma sırasını belirleyen, önceden düzenlenmiş bir anahtar değerini kullanır. </a:t>
            </a:r>
            <a:r>
              <a:rPr lang="tr-TR" dirty="0" smtClean="0"/>
              <a:t> </a:t>
            </a:r>
            <a:r>
              <a:rPr lang="tr-TR" dirty="0"/>
              <a:t>G</a:t>
            </a:r>
            <a:r>
              <a:rPr lang="tr-TR" dirty="0" smtClean="0"/>
              <a:t>österilen </a:t>
            </a:r>
            <a:r>
              <a:rPr lang="tr-TR" dirty="0" err="1"/>
              <a:t>Vigenere</a:t>
            </a:r>
            <a:r>
              <a:rPr lang="tr-TR" dirty="0"/>
              <a:t> tablosu 29 </a:t>
            </a:r>
            <a:r>
              <a:rPr lang="tr-TR" dirty="0" err="1"/>
              <a:t>Ceasar</a:t>
            </a:r>
            <a:r>
              <a:rPr lang="tr-TR" dirty="0"/>
              <a:t> şifresinden oluşmaktadır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11</a:t>
            </a:fld>
            <a:endParaRPr lang="tr-T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4149080"/>
            <a:ext cx="5688632" cy="267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70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435608" y="1447800"/>
            <a:ext cx="7498080" cy="5221560"/>
          </a:xfrm>
        </p:spPr>
        <p:txBody>
          <a:bodyPr>
            <a:normAutofit fontScale="77500" lnSpcReduction="20000"/>
          </a:bodyPr>
          <a:lstStyle/>
          <a:p>
            <a:pPr algn="just"/>
            <a:r>
              <a:rPr lang="tr-TR" dirty="0"/>
              <a:t>Aslında bu şifre sistemi kullanım olarak oldukça basittir. Örneğin C anahtar harfi ve Y açık metin harfi verildiğinde, şifreli metin harfi, tabloda C satırının ve Y sütununun </a:t>
            </a:r>
            <a:r>
              <a:rPr lang="tr-TR" dirty="0" err="1"/>
              <a:t>kesişimindeki</a:t>
            </a:r>
            <a:r>
              <a:rPr lang="tr-TR" dirty="0"/>
              <a:t> harf olarak alınır. Kullanılan anahtar, tüm mesaj boyunca tekrarlanır. Çoğu durumda anahtar olarak tek bir kelime yerine, kelime grubu yada tüm bir cümle kullanılır. </a:t>
            </a:r>
            <a:r>
              <a:rPr lang="tr-TR" dirty="0" smtClean="0"/>
              <a:t>Aşağıda </a:t>
            </a:r>
            <a:r>
              <a:rPr lang="tr-TR" dirty="0"/>
              <a:t>bir anahtar ve şifreleme örneği verilmiştir. </a:t>
            </a:r>
            <a:endParaRPr lang="tr-TR" dirty="0" smtClean="0"/>
          </a:p>
          <a:p>
            <a:pPr algn="just"/>
            <a:endParaRPr lang="tr-TR" dirty="0"/>
          </a:p>
          <a:p>
            <a:r>
              <a:rPr lang="tr-TR" b="1" dirty="0"/>
              <a:t>Anahtar        :</a:t>
            </a:r>
            <a:r>
              <a:rPr lang="tr-TR" dirty="0"/>
              <a:t>  BİRZAMANLARSOĞUKBİRKIŞ</a:t>
            </a:r>
          </a:p>
          <a:p>
            <a:r>
              <a:rPr lang="tr-TR" b="1" dirty="0"/>
              <a:t>Açık Metin   :</a:t>
            </a:r>
            <a:r>
              <a:rPr lang="tr-TR" dirty="0"/>
              <a:t>  DAİMAGÜVENLİHABERLEŞİN</a:t>
            </a:r>
          </a:p>
          <a:p>
            <a:r>
              <a:rPr lang="tr-TR" b="1" dirty="0"/>
              <a:t>Şifreli metin :</a:t>
            </a:r>
            <a:r>
              <a:rPr lang="tr-TR" dirty="0"/>
              <a:t>  </a:t>
            </a:r>
            <a:r>
              <a:rPr lang="tr-TR" dirty="0" smtClean="0"/>
              <a:t>EİCLAŞÜİPNEÇÜĞÜÖSÜÜFSH</a:t>
            </a:r>
          </a:p>
          <a:p>
            <a:endParaRPr lang="tr-TR" dirty="0"/>
          </a:p>
          <a:p>
            <a:r>
              <a:rPr lang="tr-TR" dirty="0"/>
              <a:t>Anahtar kelimenin karakterleri tablodaki satırlara, açık metninkiler ise sütunlara karşılık gelir.</a:t>
            </a:r>
          </a:p>
        </p:txBody>
      </p:sp>
      <p:sp>
        <p:nvSpPr>
          <p:cNvPr id="4" name="Slayt Numarası Yer Tutucusu 3"/>
          <p:cNvSpPr>
            <a:spLocks noGrp="1"/>
          </p:cNvSpPr>
          <p:nvPr>
            <p:ph type="sldNum" sz="quarter" idx="12"/>
          </p:nvPr>
        </p:nvSpPr>
        <p:spPr/>
        <p:txBody>
          <a:bodyPr/>
          <a:lstStyle/>
          <a:p>
            <a:fld id="{F302176B-0E47-46AC-8F43-DAB4B8A37D06}" type="slidenum">
              <a:rPr lang="tr-TR" smtClean="0"/>
              <a:t>12</a:t>
            </a:fld>
            <a:endParaRPr lang="tr-TR"/>
          </a:p>
        </p:txBody>
      </p:sp>
    </p:spTree>
    <p:extLst>
      <p:ext uri="{BB962C8B-B14F-4D97-AF65-F5344CB8AC3E}">
        <p14:creationId xmlns:p14="http://schemas.microsoft.com/office/powerpoint/2010/main" val="169464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435608" y="1447800"/>
            <a:ext cx="7498080" cy="5005536"/>
          </a:xfrm>
        </p:spPr>
        <p:txBody>
          <a:bodyPr>
            <a:normAutofit fontScale="92500" lnSpcReduction="10000"/>
          </a:bodyPr>
          <a:lstStyle/>
          <a:p>
            <a:pPr algn="just"/>
            <a:r>
              <a:rPr lang="tr-TR" dirty="0" smtClean="0"/>
              <a:t>Anlaşıldığı </a:t>
            </a:r>
            <a:r>
              <a:rPr lang="tr-TR" dirty="0"/>
              <a:t>gibi, bu yöntemde aynı açık metin karakterlerine farklı şifre karakterleri karşılık gelecektir. Bu ise sistemin dayanıklılığını artırmaktadır. </a:t>
            </a:r>
            <a:endParaRPr lang="tr-TR" dirty="0" smtClean="0"/>
          </a:p>
          <a:p>
            <a:pPr algn="just"/>
            <a:endParaRPr lang="tr-TR" dirty="0"/>
          </a:p>
          <a:p>
            <a:pPr algn="just"/>
            <a:r>
              <a:rPr lang="tr-TR" dirty="0" smtClean="0"/>
              <a:t>Benzer </a:t>
            </a:r>
            <a:r>
              <a:rPr lang="tr-TR" dirty="0"/>
              <a:t>şekilde, şifreli metindeki bir karakter, açık metindeki farklı karakterleri ifade edebilir. Fakat, bu şifreli bilgiler de yeterli miktarda şifreli mesaj elde edildiğinde kolaylıkla çözülebilir. Burada önemli olan, anahtar uzunluğunun tahmin edilmesidir.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13</a:t>
            </a:fld>
            <a:endParaRPr lang="tr-TR"/>
          </a:p>
        </p:txBody>
      </p:sp>
    </p:spTree>
    <p:extLst>
      <p:ext uri="{BB962C8B-B14F-4D97-AF65-F5344CB8AC3E}">
        <p14:creationId xmlns:p14="http://schemas.microsoft.com/office/powerpoint/2010/main" val="52094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435608" y="1447800"/>
            <a:ext cx="7498080" cy="5077544"/>
          </a:xfrm>
        </p:spPr>
        <p:txBody>
          <a:bodyPr>
            <a:normAutofit fontScale="92500" lnSpcReduction="20000"/>
          </a:bodyPr>
          <a:lstStyle/>
          <a:p>
            <a:pPr algn="just"/>
            <a:r>
              <a:rPr lang="tr-TR" dirty="0"/>
              <a:t>Bu tahmin yapıldıktan sonra,  şifreli mesaj anahtar uzunluğuna eşit uzunluktaki satırlara bölünür. Eğer tahmin doğru ise, tüm sütunlardaki şifreli mesajlar aynı </a:t>
            </a:r>
            <a:r>
              <a:rPr lang="tr-TR" dirty="0" err="1"/>
              <a:t>monoalfabetik</a:t>
            </a:r>
            <a:r>
              <a:rPr lang="tr-TR" dirty="0"/>
              <a:t> </a:t>
            </a:r>
            <a:r>
              <a:rPr lang="tr-TR" dirty="0" err="1"/>
              <a:t>şifreleyici</a:t>
            </a:r>
            <a:r>
              <a:rPr lang="tr-TR" dirty="0"/>
              <a:t> ile şifrelenmiş olur. </a:t>
            </a:r>
            <a:endParaRPr lang="tr-TR" dirty="0" smtClean="0"/>
          </a:p>
          <a:p>
            <a:pPr algn="just"/>
            <a:endParaRPr lang="tr-TR" dirty="0"/>
          </a:p>
          <a:p>
            <a:pPr algn="just"/>
            <a:r>
              <a:rPr lang="tr-TR" dirty="0" smtClean="0"/>
              <a:t>Bu </a:t>
            </a:r>
            <a:r>
              <a:rPr lang="tr-TR" dirty="0"/>
              <a:t>durumda sütunlardaki frekans dağılımı, kullanılan dilin istatistik değerleri ile aynı olmalıdır. Tahmin edilen değer yanlış ise, başka bir sayı denenir. Bir uyum elde edildiğinde,  her sütün ayrı bir </a:t>
            </a:r>
            <a:r>
              <a:rPr lang="tr-TR" dirty="0" err="1"/>
              <a:t>monoalfabetik</a:t>
            </a:r>
            <a:r>
              <a:rPr lang="tr-TR" dirty="0"/>
              <a:t> </a:t>
            </a:r>
            <a:r>
              <a:rPr lang="tr-TR" dirty="0" err="1"/>
              <a:t>şifreleyici</a:t>
            </a:r>
            <a:r>
              <a:rPr lang="tr-TR" dirty="0"/>
              <a:t> gibi çözülebilir.</a:t>
            </a:r>
          </a:p>
        </p:txBody>
      </p:sp>
      <p:sp>
        <p:nvSpPr>
          <p:cNvPr id="4" name="Slayt Numarası Yer Tutucusu 3"/>
          <p:cNvSpPr>
            <a:spLocks noGrp="1"/>
          </p:cNvSpPr>
          <p:nvPr>
            <p:ph type="sldNum" sz="quarter" idx="12"/>
          </p:nvPr>
        </p:nvSpPr>
        <p:spPr/>
        <p:txBody>
          <a:bodyPr/>
          <a:lstStyle/>
          <a:p>
            <a:fld id="{F302176B-0E47-46AC-8F43-DAB4B8A37D06}" type="slidenum">
              <a:rPr lang="tr-TR" smtClean="0"/>
              <a:t>14</a:t>
            </a:fld>
            <a:endParaRPr lang="tr-TR"/>
          </a:p>
        </p:txBody>
      </p:sp>
    </p:spTree>
    <p:extLst>
      <p:ext uri="{BB962C8B-B14F-4D97-AF65-F5344CB8AC3E}">
        <p14:creationId xmlns:p14="http://schemas.microsoft.com/office/powerpoint/2010/main" val="234461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435608" y="1447800"/>
            <a:ext cx="7498080" cy="5293568"/>
          </a:xfrm>
        </p:spPr>
        <p:txBody>
          <a:bodyPr>
            <a:normAutofit fontScale="70000" lnSpcReduction="20000"/>
          </a:bodyPr>
          <a:lstStyle/>
          <a:p>
            <a:pPr algn="just"/>
            <a:r>
              <a:rPr lang="tr-TR" b="1" dirty="0"/>
              <a:t>Çit (</a:t>
            </a:r>
            <a:r>
              <a:rPr lang="tr-TR" b="1" dirty="0" err="1"/>
              <a:t>Picket</a:t>
            </a:r>
            <a:r>
              <a:rPr lang="tr-TR" b="1" dirty="0"/>
              <a:t> Fence) Şifresi: </a:t>
            </a:r>
            <a:r>
              <a:rPr lang="tr-TR" dirty="0"/>
              <a:t>Yer değişme şifreleme yöntemleri için en basit ve hızlı yöntem, mesajda pozisyonları tek sayı olan harflerin çift sayı olanlardan ayrılması ve sonucun iki karakter dizisi şeklinde oluşturulmasıdır. Yöntemi açıklamak amacıyla aşağıda bir şifreleme örneği verilmiştir. </a:t>
            </a:r>
            <a:endParaRPr lang="tr-TR" dirty="0" smtClean="0"/>
          </a:p>
          <a:p>
            <a:pPr algn="just"/>
            <a:endParaRPr lang="tr-TR" dirty="0"/>
          </a:p>
          <a:p>
            <a:r>
              <a:rPr lang="tr-TR" b="1" dirty="0"/>
              <a:t>Mesaj          :</a:t>
            </a:r>
            <a:r>
              <a:rPr lang="tr-TR" dirty="0"/>
              <a:t> DAİMA  GÜVENLİ  HABERLEŞİN</a:t>
            </a:r>
          </a:p>
          <a:p>
            <a:r>
              <a:rPr lang="tr-TR" b="1" dirty="0"/>
              <a:t>Tek harfler :</a:t>
            </a:r>
            <a:r>
              <a:rPr lang="tr-TR" dirty="0"/>
              <a:t> D   İ    A G  V  N   İ  H   B   R   E   İ</a:t>
            </a:r>
          </a:p>
          <a:p>
            <a:r>
              <a:rPr lang="tr-TR" b="1" dirty="0"/>
              <a:t>Çift harfler :</a:t>
            </a:r>
            <a:r>
              <a:rPr lang="tr-TR" dirty="0"/>
              <a:t>    A  M       Ü  E   L       A   E   L  Ş  N</a:t>
            </a:r>
          </a:p>
          <a:p>
            <a:r>
              <a:rPr lang="tr-TR" dirty="0" smtClean="0"/>
              <a:t>Şifreli </a:t>
            </a:r>
            <a:r>
              <a:rPr lang="tr-TR" dirty="0"/>
              <a:t>mesaj bu iki karakter dizisinin birleştirilmesi ile  aşağıdaki gibi olacaktır.</a:t>
            </a:r>
          </a:p>
          <a:p>
            <a:r>
              <a:rPr lang="tr-TR" dirty="0"/>
              <a:t>DİAGVNİHBREİAM  ÜEL  AELŞN</a:t>
            </a:r>
          </a:p>
          <a:p>
            <a:endParaRPr lang="tr-TR" dirty="0" smtClean="0"/>
          </a:p>
          <a:p>
            <a:r>
              <a:rPr lang="tr-TR" dirty="0" smtClean="0"/>
              <a:t>Mesajı </a:t>
            </a:r>
            <a:r>
              <a:rPr lang="tr-TR" dirty="0" err="1"/>
              <a:t>deşifrelemek</a:t>
            </a:r>
            <a:r>
              <a:rPr lang="tr-TR" dirty="0"/>
              <a:t> için alıcı, toplam harf ve boşluk sayısını hesaplayıp şifreli metni ikiye bölmelidir. Toplam sayı tek ise, büyük olan dizi üst küme olarak alınır.</a:t>
            </a:r>
          </a:p>
        </p:txBody>
      </p:sp>
      <p:sp>
        <p:nvSpPr>
          <p:cNvPr id="4" name="Slayt Numarası Yer Tutucusu 3"/>
          <p:cNvSpPr>
            <a:spLocks noGrp="1"/>
          </p:cNvSpPr>
          <p:nvPr>
            <p:ph type="sldNum" sz="quarter" idx="12"/>
          </p:nvPr>
        </p:nvSpPr>
        <p:spPr/>
        <p:txBody>
          <a:bodyPr/>
          <a:lstStyle/>
          <a:p>
            <a:fld id="{F302176B-0E47-46AC-8F43-DAB4B8A37D06}" type="slidenum">
              <a:rPr lang="tr-TR" smtClean="0"/>
              <a:t>15</a:t>
            </a:fld>
            <a:endParaRPr lang="tr-TR"/>
          </a:p>
        </p:txBody>
      </p:sp>
    </p:spTree>
    <p:extLst>
      <p:ext uri="{BB962C8B-B14F-4D97-AF65-F5344CB8AC3E}">
        <p14:creationId xmlns:p14="http://schemas.microsoft.com/office/powerpoint/2010/main" val="74420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435608" y="1447800"/>
            <a:ext cx="7498080" cy="2845296"/>
          </a:xfrm>
        </p:spPr>
        <p:txBody>
          <a:bodyPr>
            <a:normAutofit fontScale="70000" lnSpcReduction="20000"/>
          </a:bodyPr>
          <a:lstStyle/>
          <a:p>
            <a:pPr algn="just"/>
            <a:r>
              <a:rPr lang="tr-TR" b="1" dirty="0"/>
              <a:t>Sütun (</a:t>
            </a:r>
            <a:r>
              <a:rPr lang="tr-TR" b="1" dirty="0" err="1"/>
              <a:t>Columnar</a:t>
            </a:r>
            <a:r>
              <a:rPr lang="tr-TR" b="1" dirty="0"/>
              <a:t>) Şifreleme: </a:t>
            </a:r>
            <a:r>
              <a:rPr lang="tr-TR" dirty="0"/>
              <a:t>Başka bir yer değişme şifreleme yöntemi </a:t>
            </a:r>
            <a:r>
              <a:rPr lang="tr-TR" dirty="0" err="1"/>
              <a:t>Polybius</a:t>
            </a:r>
            <a:r>
              <a:rPr lang="tr-TR" dirty="0"/>
              <a:t> şifresine oldukça benzerdir. Açık metni karıştırmak için yatay yönde satırlar, düşey yönde sütunlar kullanılır. Yöntemde açık metin satırlara yazılır, şifreli metin ise sütunlardan okunarak elde edilir. “DAİMA GÜVENLİ HABERLEŞİN” mesajı kelimeler arasındaki boşluklar ihmal edilerek satırlar boyunca yazılır. Boş kalan yerlere keyfi harfler eklenir. Şifreli metin düşey olarak sütunlardan okunarak elde edilir. Oluşturulan matris ve şifreli metin aşağıdaki gibidir.</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16</a:t>
            </a:fld>
            <a:endParaRPr lang="tr-T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4653136"/>
            <a:ext cx="781429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410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p:txBody>
          <a:bodyPr/>
          <a:lstStyle/>
          <a:p>
            <a:r>
              <a:rPr lang="tr-TR" dirty="0"/>
              <a:t>Tekil Olmayan Matrisler Yardımı ile </a:t>
            </a:r>
            <a:r>
              <a:rPr lang="tr-TR" dirty="0" smtClean="0"/>
              <a:t>Şifreleme</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17</a:t>
            </a:fld>
            <a:endParaRPr lang="tr-T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2537761"/>
            <a:ext cx="6336704" cy="404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865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p:txBody>
          <a:bodyPr/>
          <a:lstStyle/>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18</a:t>
            </a:fld>
            <a:endParaRPr lang="tr-T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124744"/>
            <a:ext cx="6912768" cy="554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497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t>
            </a:r>
            <a:r>
              <a:rPr lang="tr-TR" b="1" dirty="0" smtClean="0">
                <a:effectLst/>
              </a:rPr>
              <a:t>Anahtar </a:t>
            </a:r>
            <a:r>
              <a:rPr lang="tr-TR" b="1" dirty="0" err="1" smtClean="0">
                <a:effectLst/>
              </a:rPr>
              <a:t>Kriptosistemler</a:t>
            </a:r>
            <a:r>
              <a:rPr lang="tr-TR" b="1" dirty="0">
                <a:effectLst/>
              </a:rPr>
              <a:t/>
            </a:r>
            <a:br>
              <a:rPr lang="tr-TR" b="1" dirty="0">
                <a:effectLst/>
              </a:rPr>
            </a:br>
            <a:endParaRPr lang="tr-TR" dirty="0"/>
          </a:p>
        </p:txBody>
      </p:sp>
      <p:sp>
        <p:nvSpPr>
          <p:cNvPr id="3" name="İçerik Yer Tutucusu 2"/>
          <p:cNvSpPr>
            <a:spLocks noGrp="1"/>
          </p:cNvSpPr>
          <p:nvPr>
            <p:ph idx="1"/>
          </p:nvPr>
        </p:nvSpPr>
        <p:spPr>
          <a:xfrm>
            <a:off x="1435608" y="1447800"/>
            <a:ext cx="7498080" cy="5221560"/>
          </a:xfrm>
        </p:spPr>
        <p:txBody>
          <a:bodyPr>
            <a:normAutofit fontScale="85000" lnSpcReduction="20000"/>
          </a:bodyPr>
          <a:lstStyle/>
          <a:p>
            <a:pPr algn="just"/>
            <a:r>
              <a:rPr lang="tr-TR" dirty="0"/>
              <a:t>Simetrik </a:t>
            </a:r>
            <a:r>
              <a:rPr lang="tr-TR" dirty="0" err="1"/>
              <a:t>kriptosistemlerde</a:t>
            </a:r>
            <a:r>
              <a:rPr lang="tr-TR" dirty="0"/>
              <a:t>, şifreleme anahtarının </a:t>
            </a:r>
            <a:r>
              <a:rPr lang="tr-TR" dirty="0" err="1"/>
              <a:t>deşifreleme</a:t>
            </a:r>
            <a:r>
              <a:rPr lang="tr-TR" dirty="0"/>
              <a:t> anahtarından  üretilmesi oldukça kolaydır. </a:t>
            </a:r>
            <a:endParaRPr lang="tr-TR" dirty="0" smtClean="0"/>
          </a:p>
          <a:p>
            <a:pPr algn="just"/>
            <a:endParaRPr lang="tr-TR" dirty="0" smtClean="0"/>
          </a:p>
          <a:p>
            <a:pPr algn="just"/>
            <a:r>
              <a:rPr lang="tr-TR" dirty="0" smtClean="0"/>
              <a:t>Çoğu simetrik </a:t>
            </a:r>
            <a:r>
              <a:rPr lang="tr-TR" dirty="0"/>
              <a:t>algoritmalarda, şifreleme ve </a:t>
            </a:r>
            <a:r>
              <a:rPr lang="tr-TR" dirty="0" err="1"/>
              <a:t>deşifreleme</a:t>
            </a:r>
            <a:r>
              <a:rPr lang="tr-TR" dirty="0"/>
              <a:t> için kullanılan anahtar aynıdır. </a:t>
            </a:r>
            <a:endParaRPr lang="tr-TR" dirty="0" smtClean="0"/>
          </a:p>
          <a:p>
            <a:pPr algn="just"/>
            <a:endParaRPr lang="tr-TR" dirty="0"/>
          </a:p>
          <a:p>
            <a:pPr algn="just"/>
            <a:r>
              <a:rPr lang="tr-TR" dirty="0" smtClean="0"/>
              <a:t>Alıcı </a:t>
            </a:r>
            <a:r>
              <a:rPr lang="tr-TR" dirty="0"/>
              <a:t>ve göndericinin güvenli bir şekilde haberleşmesi için, öncelikle bir anahtar üzerinde görüş birliğine varmaları gerekir. </a:t>
            </a:r>
            <a:endParaRPr lang="tr-TR" dirty="0" smtClean="0"/>
          </a:p>
          <a:p>
            <a:pPr algn="just"/>
            <a:endParaRPr lang="tr-TR" dirty="0"/>
          </a:p>
          <a:p>
            <a:pPr algn="just"/>
            <a:r>
              <a:rPr lang="tr-TR" dirty="0" smtClean="0"/>
              <a:t>Bu </a:t>
            </a:r>
            <a:r>
              <a:rPr lang="tr-TR" dirty="0"/>
              <a:t>algoritmaların güvenliği anahtara bağlı olduğundan anahtar gizli tutulmalıdır.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2</a:t>
            </a:fld>
            <a:endParaRPr lang="tr-TR"/>
          </a:p>
        </p:txBody>
      </p:sp>
    </p:spTree>
    <p:extLst>
      <p:ext uri="{BB962C8B-B14F-4D97-AF65-F5344CB8AC3E}">
        <p14:creationId xmlns:p14="http://schemas.microsoft.com/office/powerpoint/2010/main" val="2596148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p:txBody>
          <a:bodyPr/>
          <a:lstStyle/>
          <a:p>
            <a:pPr algn="just"/>
            <a:r>
              <a:rPr lang="tr-TR" dirty="0"/>
              <a:t>MEK (Message </a:t>
            </a:r>
            <a:r>
              <a:rPr lang="tr-TR" dirty="0" err="1"/>
              <a:t>Encryption</a:t>
            </a:r>
            <a:r>
              <a:rPr lang="tr-TR" dirty="0"/>
              <a:t> </a:t>
            </a:r>
            <a:r>
              <a:rPr lang="tr-TR" dirty="0" err="1"/>
              <a:t>Key</a:t>
            </a:r>
            <a:r>
              <a:rPr lang="tr-TR" dirty="0"/>
              <a:t>), şifreleme </a:t>
            </a:r>
            <a:r>
              <a:rPr lang="tr-TR" dirty="0" smtClean="0"/>
              <a:t>anahtarıdır.</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492896"/>
            <a:ext cx="5904656" cy="366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716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331640" y="1403176"/>
            <a:ext cx="7498080" cy="5410200"/>
          </a:xfrm>
        </p:spPr>
        <p:txBody>
          <a:bodyPr>
            <a:normAutofit fontScale="77500" lnSpcReduction="20000"/>
          </a:bodyPr>
          <a:lstStyle/>
          <a:p>
            <a:pPr algn="just">
              <a:spcBef>
                <a:spcPts val="0"/>
              </a:spcBef>
            </a:pPr>
            <a:r>
              <a:rPr lang="tr-TR" dirty="0"/>
              <a:t>Simetrik anahtar </a:t>
            </a:r>
            <a:r>
              <a:rPr lang="tr-TR" dirty="0" err="1"/>
              <a:t>kriptosistemindeki</a:t>
            </a:r>
            <a:r>
              <a:rPr lang="tr-TR" dirty="0"/>
              <a:t> haberleşme protokolünün adımları aşağıda verilmiştir</a:t>
            </a:r>
            <a:r>
              <a:rPr lang="tr-TR" dirty="0" smtClean="0"/>
              <a:t>.</a:t>
            </a:r>
          </a:p>
          <a:p>
            <a:pPr algn="just">
              <a:spcBef>
                <a:spcPts val="0"/>
              </a:spcBef>
            </a:pPr>
            <a:endParaRPr lang="tr-TR" dirty="0"/>
          </a:p>
          <a:p>
            <a:pPr lvl="0" algn="just">
              <a:spcBef>
                <a:spcPts val="0"/>
              </a:spcBef>
            </a:pPr>
            <a:r>
              <a:rPr lang="tr-TR" dirty="0"/>
              <a:t>Alice ve </a:t>
            </a:r>
            <a:r>
              <a:rPr lang="tr-TR" dirty="0" err="1"/>
              <a:t>Bob</a:t>
            </a:r>
            <a:r>
              <a:rPr lang="tr-TR" dirty="0"/>
              <a:t> bir </a:t>
            </a:r>
            <a:r>
              <a:rPr lang="tr-TR" dirty="0" err="1"/>
              <a:t>kriptosistem</a:t>
            </a:r>
            <a:r>
              <a:rPr lang="tr-TR" dirty="0"/>
              <a:t> üzerinde görüş birliğine varır</a:t>
            </a:r>
            <a:r>
              <a:rPr lang="tr-TR" dirty="0" smtClean="0"/>
              <a:t>.</a:t>
            </a:r>
          </a:p>
          <a:p>
            <a:pPr lvl="0" algn="just">
              <a:spcBef>
                <a:spcPts val="0"/>
              </a:spcBef>
            </a:pPr>
            <a:endParaRPr lang="tr-TR" dirty="0"/>
          </a:p>
          <a:p>
            <a:pPr lvl="0" algn="just">
              <a:spcBef>
                <a:spcPts val="0"/>
              </a:spcBef>
            </a:pPr>
            <a:r>
              <a:rPr lang="tr-TR" dirty="0"/>
              <a:t>Alice ve </a:t>
            </a:r>
            <a:r>
              <a:rPr lang="tr-TR" dirty="0" err="1"/>
              <a:t>Bob</a:t>
            </a:r>
            <a:r>
              <a:rPr lang="tr-TR" dirty="0"/>
              <a:t> bir anahtar üzerinde görüş birliğine varır</a:t>
            </a:r>
            <a:r>
              <a:rPr lang="tr-TR" dirty="0" smtClean="0"/>
              <a:t>.</a:t>
            </a:r>
          </a:p>
          <a:p>
            <a:pPr lvl="0" algn="just">
              <a:spcBef>
                <a:spcPts val="0"/>
              </a:spcBef>
            </a:pPr>
            <a:endParaRPr lang="tr-TR" dirty="0"/>
          </a:p>
          <a:p>
            <a:pPr lvl="0" algn="just">
              <a:spcBef>
                <a:spcPts val="0"/>
              </a:spcBef>
            </a:pPr>
            <a:r>
              <a:rPr lang="tr-TR" dirty="0"/>
              <a:t>Alice mesajını, şifreleme algoritmasını ve anahtarı kullanarak şifreler. Bu işlem sonucunda şifreli metin oluşur</a:t>
            </a:r>
            <a:r>
              <a:rPr lang="tr-TR" dirty="0" smtClean="0"/>
              <a:t>.</a:t>
            </a:r>
          </a:p>
          <a:p>
            <a:pPr lvl="0" algn="just">
              <a:spcBef>
                <a:spcPts val="0"/>
              </a:spcBef>
            </a:pPr>
            <a:endParaRPr lang="tr-TR" dirty="0"/>
          </a:p>
          <a:p>
            <a:pPr lvl="0" algn="just">
              <a:spcBef>
                <a:spcPts val="0"/>
              </a:spcBef>
            </a:pPr>
            <a:r>
              <a:rPr lang="tr-TR" dirty="0"/>
              <a:t>Alice şifreli mesajı Bob‘a gönderir</a:t>
            </a:r>
            <a:r>
              <a:rPr lang="tr-TR" dirty="0" smtClean="0"/>
              <a:t>.</a:t>
            </a:r>
          </a:p>
          <a:p>
            <a:pPr lvl="0" algn="just">
              <a:spcBef>
                <a:spcPts val="0"/>
              </a:spcBef>
            </a:pPr>
            <a:endParaRPr lang="tr-TR" dirty="0"/>
          </a:p>
          <a:p>
            <a:pPr lvl="0" algn="just">
              <a:spcBef>
                <a:spcPts val="0"/>
              </a:spcBef>
            </a:pPr>
            <a:r>
              <a:rPr lang="tr-TR" dirty="0" err="1"/>
              <a:t>Bob</a:t>
            </a:r>
            <a:r>
              <a:rPr lang="tr-TR" dirty="0"/>
              <a:t> şifreli mesajı aynı algoritma ve anahtarı kullanarak deşifre eder.</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4</a:t>
            </a:fld>
            <a:endParaRPr lang="tr-TR"/>
          </a:p>
        </p:txBody>
      </p:sp>
    </p:spTree>
    <p:extLst>
      <p:ext uri="{BB962C8B-B14F-4D97-AF65-F5344CB8AC3E}">
        <p14:creationId xmlns:p14="http://schemas.microsoft.com/office/powerpoint/2010/main" val="1477860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435608" y="1447800"/>
            <a:ext cx="7498080" cy="5293568"/>
          </a:xfrm>
        </p:spPr>
        <p:txBody>
          <a:bodyPr>
            <a:normAutofit fontScale="77500" lnSpcReduction="20000"/>
          </a:bodyPr>
          <a:lstStyle/>
          <a:p>
            <a:pPr algn="just"/>
            <a:r>
              <a:rPr lang="tr-TR" dirty="0"/>
              <a:t>Alice ve </a:t>
            </a:r>
            <a:r>
              <a:rPr lang="tr-TR" dirty="0" err="1"/>
              <a:t>Bob</a:t>
            </a:r>
            <a:r>
              <a:rPr lang="tr-TR" dirty="0"/>
              <a:t> arasında bulunan bir kişi, örneğin Eve bu haberleşmeyi dinleyebilir. </a:t>
            </a:r>
            <a:endParaRPr lang="tr-TR" dirty="0" smtClean="0"/>
          </a:p>
          <a:p>
            <a:pPr algn="just"/>
            <a:endParaRPr lang="tr-TR" dirty="0"/>
          </a:p>
          <a:p>
            <a:pPr algn="just"/>
            <a:r>
              <a:rPr lang="tr-TR" dirty="0" smtClean="0"/>
              <a:t>Eve</a:t>
            </a:r>
            <a:r>
              <a:rPr lang="tr-TR" dirty="0"/>
              <a:t>, birinci ve ikinci adımlardaki haberleşmeyi dinlerse, kullanılan algoritmayı ve anahtarı öğrenir. Bunun sonucunda, dördüncü adımda iletilen tüm şifreli mesajları deşifre edip okuyabilir. </a:t>
            </a:r>
            <a:endParaRPr lang="tr-TR" dirty="0" smtClean="0"/>
          </a:p>
          <a:p>
            <a:pPr algn="just"/>
            <a:endParaRPr lang="tr-TR" dirty="0"/>
          </a:p>
          <a:p>
            <a:pPr algn="just"/>
            <a:r>
              <a:rPr lang="tr-TR" dirty="0" smtClean="0"/>
              <a:t>Bu </a:t>
            </a:r>
            <a:r>
              <a:rPr lang="tr-TR" dirty="0"/>
              <a:t>nedenle </a:t>
            </a:r>
            <a:r>
              <a:rPr lang="tr-TR" dirty="0" err="1"/>
              <a:t>kriptografide</a:t>
            </a:r>
            <a:r>
              <a:rPr lang="tr-TR" dirty="0"/>
              <a:t> </a:t>
            </a:r>
            <a:r>
              <a:rPr lang="tr-TR" i="1" dirty="0"/>
              <a:t>anahtar yönetimi</a:t>
            </a:r>
            <a:r>
              <a:rPr lang="tr-TR" dirty="0"/>
              <a:t> (</a:t>
            </a:r>
            <a:r>
              <a:rPr lang="tr-TR" dirty="0" err="1"/>
              <a:t>key</a:t>
            </a:r>
            <a:r>
              <a:rPr lang="tr-TR" dirty="0"/>
              <a:t> </a:t>
            </a:r>
            <a:r>
              <a:rPr lang="tr-TR" dirty="0" err="1"/>
              <a:t>management</a:t>
            </a:r>
            <a:r>
              <a:rPr lang="tr-TR" dirty="0"/>
              <a:t>) çok önemlidir. </a:t>
            </a:r>
            <a:endParaRPr lang="tr-TR" dirty="0" smtClean="0"/>
          </a:p>
          <a:p>
            <a:pPr algn="just"/>
            <a:endParaRPr lang="tr-TR" dirty="0"/>
          </a:p>
          <a:p>
            <a:pPr algn="just"/>
            <a:r>
              <a:rPr lang="tr-TR" dirty="0" smtClean="0"/>
              <a:t>Simetrik </a:t>
            </a:r>
            <a:r>
              <a:rPr lang="tr-TR" dirty="0"/>
              <a:t>bir algoritmada, Alice ve </a:t>
            </a:r>
            <a:r>
              <a:rPr lang="tr-TR" dirty="0" err="1"/>
              <a:t>Bob</a:t>
            </a:r>
            <a:r>
              <a:rPr lang="tr-TR" dirty="0"/>
              <a:t> ikinci adımı gizli olarak gerçekleştirmelidir. Anahtar haberleşme öncesinde, haberleşme sırasında, ve haberleşme sonrasında gizli kalmalıdır.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5</a:t>
            </a:fld>
            <a:endParaRPr lang="tr-TR"/>
          </a:p>
        </p:txBody>
      </p:sp>
    </p:spTree>
    <p:extLst>
      <p:ext uri="{BB962C8B-B14F-4D97-AF65-F5344CB8AC3E}">
        <p14:creationId xmlns:p14="http://schemas.microsoft.com/office/powerpoint/2010/main" val="2002582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35608" y="1447800"/>
            <a:ext cx="7498080" cy="5221560"/>
          </a:xfrm>
        </p:spPr>
        <p:txBody>
          <a:bodyPr>
            <a:normAutofit fontScale="70000" lnSpcReduction="20000"/>
          </a:bodyPr>
          <a:lstStyle/>
          <a:p>
            <a:pPr algn="just"/>
            <a:r>
              <a:rPr lang="tr-TR" b="1" dirty="0" err="1"/>
              <a:t>Ceasar</a:t>
            </a:r>
            <a:r>
              <a:rPr lang="tr-TR" b="1" dirty="0"/>
              <a:t> Şifresi: </a:t>
            </a:r>
            <a:r>
              <a:rPr lang="tr-TR" dirty="0" smtClean="0"/>
              <a:t>Adını </a:t>
            </a:r>
            <a:r>
              <a:rPr lang="tr-TR" dirty="0" err="1"/>
              <a:t>Julious</a:t>
            </a:r>
            <a:r>
              <a:rPr lang="tr-TR" dirty="0"/>
              <a:t> </a:t>
            </a:r>
            <a:r>
              <a:rPr lang="tr-TR" dirty="0" err="1"/>
              <a:t>Ceasar’dan</a:t>
            </a:r>
            <a:r>
              <a:rPr lang="tr-TR" dirty="0"/>
              <a:t> alan basit </a:t>
            </a:r>
            <a:r>
              <a:rPr lang="tr-TR" dirty="0" smtClean="0"/>
              <a:t>şifreleme yöntemidir. </a:t>
            </a:r>
            <a:r>
              <a:rPr lang="tr-TR" dirty="0"/>
              <a:t>Burada her harf, belirli bir kaydırma dönüşümü kullanılarak elde edilen başka bir harf ile değiştirilir. İki karakter kümesi yada alfabesi, açık metin ve şifreli metin için oluşturulmuştur. </a:t>
            </a:r>
            <a:endParaRPr lang="tr-TR" dirty="0" smtClean="0"/>
          </a:p>
          <a:p>
            <a:pPr algn="just"/>
            <a:endParaRPr lang="tr-TR" dirty="0"/>
          </a:p>
          <a:p>
            <a:r>
              <a:rPr lang="tr-TR" b="1" dirty="0"/>
              <a:t>Açık metin alfabesi   :</a:t>
            </a:r>
            <a:r>
              <a:rPr lang="tr-TR" dirty="0"/>
              <a:t> ABCÇDEFGĞHIİJKLMNOÖPRSŞTUÜVYZ</a:t>
            </a:r>
          </a:p>
          <a:p>
            <a:r>
              <a:rPr lang="tr-TR" b="1" dirty="0"/>
              <a:t>Şifreli metin alfabesi :</a:t>
            </a:r>
            <a:r>
              <a:rPr lang="tr-TR" dirty="0"/>
              <a:t> EFGĞHIİJKLMNOÖPRSŞTUÜVYZABCÇD</a:t>
            </a:r>
          </a:p>
          <a:p>
            <a:endParaRPr lang="tr-TR" dirty="0" smtClean="0"/>
          </a:p>
          <a:p>
            <a:pPr algn="just"/>
            <a:r>
              <a:rPr lang="tr-TR" dirty="0" smtClean="0"/>
              <a:t>Mesajın </a:t>
            </a:r>
            <a:r>
              <a:rPr lang="tr-TR" dirty="0"/>
              <a:t>şifrelenmesi sırasında açık metindeki A, E ile, E ise I ile değiştirilir. Bu durumda </a:t>
            </a:r>
            <a:endParaRPr lang="tr-TR" dirty="0" smtClean="0"/>
          </a:p>
          <a:p>
            <a:pPr algn="just"/>
            <a:r>
              <a:rPr lang="tr-TR" dirty="0" smtClean="0"/>
              <a:t>“</a:t>
            </a:r>
            <a:r>
              <a:rPr lang="tr-TR" dirty="0"/>
              <a:t>DAİMA GÜVENLİ HABERLEŞİN” açık metni şifrelendiğinde, “HENRE </a:t>
            </a:r>
            <a:r>
              <a:rPr lang="tr-TR" dirty="0" smtClean="0"/>
              <a:t> JBCISPN  LEFIÜPIYNS</a:t>
            </a:r>
            <a:r>
              <a:rPr lang="tr-TR" dirty="0"/>
              <a:t>” şifreli metni oluşur.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6</a:t>
            </a:fld>
            <a:endParaRPr lang="tr-TR"/>
          </a:p>
        </p:txBody>
      </p:sp>
      <p:sp>
        <p:nvSpPr>
          <p:cNvPr id="5"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Tree>
    <p:extLst>
      <p:ext uri="{BB962C8B-B14F-4D97-AF65-F5344CB8AC3E}">
        <p14:creationId xmlns:p14="http://schemas.microsoft.com/office/powerpoint/2010/main" val="342691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p:txBody>
          <a:bodyPr>
            <a:normAutofit fontScale="85000" lnSpcReduction="10000"/>
          </a:bodyPr>
          <a:lstStyle/>
          <a:p>
            <a:pPr algn="just"/>
            <a:r>
              <a:rPr lang="tr-TR" dirty="0" err="1"/>
              <a:t>Ceasar</a:t>
            </a:r>
            <a:r>
              <a:rPr lang="tr-TR" dirty="0"/>
              <a:t> şifresinden sonraki gelişme, kullanılan her sembolün, bir başka sembole haritalanmasıdır. Bu sisteme </a:t>
            </a:r>
            <a:r>
              <a:rPr lang="tr-TR" i="1" dirty="0" err="1"/>
              <a:t>monoalfabetik</a:t>
            </a:r>
            <a:r>
              <a:rPr lang="tr-TR" dirty="0"/>
              <a:t> (</a:t>
            </a:r>
            <a:r>
              <a:rPr lang="tr-TR" dirty="0" err="1"/>
              <a:t>monoalphabetic</a:t>
            </a:r>
            <a:r>
              <a:rPr lang="tr-TR" dirty="0"/>
              <a:t>) yerine koyma adı verilir. Şifreleme anahtarı, tüm Türkçe alfabesine karşılık gelen 29 harften oluşan dizidir. Bu sistem 29!=8.8x10</a:t>
            </a:r>
            <a:r>
              <a:rPr lang="tr-TR" baseline="30000" dirty="0"/>
              <a:t>26</a:t>
            </a:r>
            <a:r>
              <a:rPr lang="tr-TR" dirty="0"/>
              <a:t> mümkün anahtar değeri olduğu için güvenli görülebilir. </a:t>
            </a:r>
            <a:endParaRPr lang="tr-TR" dirty="0" smtClean="0"/>
          </a:p>
          <a:p>
            <a:pPr algn="just"/>
            <a:endParaRPr lang="tr-TR" dirty="0"/>
          </a:p>
          <a:p>
            <a:pPr algn="just"/>
            <a:r>
              <a:rPr lang="tr-TR" dirty="0" smtClean="0"/>
              <a:t>Bu </a:t>
            </a:r>
            <a:r>
              <a:rPr lang="tr-TR" dirty="0"/>
              <a:t>olasılıkların sırasıyla denenmesi istenen bir yaklaşım değildir. Çünkü tüm olasılıkları denemek, bilgisayar için çok uzun zaman alabilecek bir işlemdir.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7</a:t>
            </a:fld>
            <a:endParaRPr lang="tr-TR"/>
          </a:p>
        </p:txBody>
      </p:sp>
    </p:spTree>
    <p:extLst>
      <p:ext uri="{BB962C8B-B14F-4D97-AF65-F5344CB8AC3E}">
        <p14:creationId xmlns:p14="http://schemas.microsoft.com/office/powerpoint/2010/main" val="387204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435608" y="1447800"/>
            <a:ext cx="7498080" cy="5293568"/>
          </a:xfrm>
        </p:spPr>
        <p:txBody>
          <a:bodyPr>
            <a:normAutofit fontScale="77500" lnSpcReduction="20000"/>
          </a:bodyPr>
          <a:lstStyle/>
          <a:p>
            <a:pPr algn="just"/>
            <a:r>
              <a:rPr lang="tr-TR" dirty="0"/>
              <a:t>Bununla birlikte, küçük bir şifreli mesaj parçası ile şifreyi çözmek mümkündür. </a:t>
            </a:r>
            <a:endParaRPr lang="tr-TR" dirty="0" smtClean="0"/>
          </a:p>
          <a:p>
            <a:pPr algn="just"/>
            <a:endParaRPr lang="tr-TR" dirty="0"/>
          </a:p>
          <a:p>
            <a:pPr algn="just"/>
            <a:r>
              <a:rPr lang="tr-TR" dirty="0" smtClean="0"/>
              <a:t>Bu </a:t>
            </a:r>
            <a:r>
              <a:rPr lang="tr-TR" dirty="0"/>
              <a:t>amaçla dilin istatistiksel özellikleri kullanılır. Dilde en çok kullanılan harfler, ikili ve üçlü harf birleşimleri göz önünde bulundurularak şifrenin kırılmasına çalışılır. Bu amaçla, öncelikle şifreli mesajdaki harflerin frekansları hesaplanmalıdır. Bu frekanslar dilin özelliklerine göre yorumlanır. </a:t>
            </a:r>
            <a:endParaRPr lang="tr-TR" dirty="0" smtClean="0"/>
          </a:p>
          <a:p>
            <a:pPr algn="just"/>
            <a:endParaRPr lang="tr-TR" dirty="0"/>
          </a:p>
          <a:p>
            <a:pPr algn="just"/>
            <a:r>
              <a:rPr lang="tr-TR" dirty="0" smtClean="0"/>
              <a:t>Örneğin</a:t>
            </a:r>
            <a:r>
              <a:rPr lang="tr-TR" dirty="0"/>
              <a:t>, </a:t>
            </a:r>
            <a:r>
              <a:rPr lang="tr-TR" dirty="0" err="1"/>
              <a:t>Türkçe’de</a:t>
            </a:r>
            <a:r>
              <a:rPr lang="tr-TR" dirty="0"/>
              <a:t> en sık kullanılan harfler a ve e‘dir. Şifreli mesajda en sık rastlanan karakterlere bu harfler karşılık getirilir. Benzer şekilde devam edilerek şifre çözülür. Aynı yaklaşım, ikili ve üçlü harf birleşimleri için de kullanılır.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8</a:t>
            </a:fld>
            <a:endParaRPr lang="tr-TR"/>
          </a:p>
        </p:txBody>
      </p:sp>
    </p:spTree>
    <p:extLst>
      <p:ext uri="{BB962C8B-B14F-4D97-AF65-F5344CB8AC3E}">
        <p14:creationId xmlns:p14="http://schemas.microsoft.com/office/powerpoint/2010/main" val="49898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Simetrik Anahtar </a:t>
            </a:r>
            <a:r>
              <a:rPr lang="tr-TR" b="1" dirty="0" err="1">
                <a:effectLst/>
              </a:rPr>
              <a:t>Kriptosistemler</a:t>
            </a:r>
            <a:endParaRPr lang="tr-TR" dirty="0"/>
          </a:p>
        </p:txBody>
      </p:sp>
      <p:sp>
        <p:nvSpPr>
          <p:cNvPr id="3" name="İçerik Yer Tutucusu 2"/>
          <p:cNvSpPr>
            <a:spLocks noGrp="1"/>
          </p:cNvSpPr>
          <p:nvPr>
            <p:ph idx="1"/>
          </p:nvPr>
        </p:nvSpPr>
        <p:spPr>
          <a:xfrm>
            <a:off x="1435608" y="1447800"/>
            <a:ext cx="7498080" cy="5149552"/>
          </a:xfrm>
        </p:spPr>
        <p:txBody>
          <a:bodyPr>
            <a:normAutofit fontScale="85000" lnSpcReduction="20000"/>
          </a:bodyPr>
          <a:lstStyle/>
          <a:p>
            <a:pPr algn="just"/>
            <a:r>
              <a:rPr lang="tr-TR" b="1" dirty="0" err="1"/>
              <a:t>Polybius</a:t>
            </a:r>
            <a:r>
              <a:rPr lang="tr-TR" b="1" dirty="0"/>
              <a:t> Şifresi: </a:t>
            </a:r>
            <a:r>
              <a:rPr lang="tr-TR" dirty="0" smtClean="0"/>
              <a:t>Bu şifreleme </a:t>
            </a:r>
            <a:r>
              <a:rPr lang="tr-TR" dirty="0"/>
              <a:t>yöntemi, Yunanlı </a:t>
            </a:r>
            <a:r>
              <a:rPr lang="tr-TR" dirty="0" err="1"/>
              <a:t>Polybius</a:t>
            </a:r>
            <a:r>
              <a:rPr lang="tr-TR" dirty="0"/>
              <a:t> tarafından geliştirilmiştir. Kullanılan alfabe 5x5 boyutlu kare matris şeklinde tutulur. 29 harfi 25 pozisyona uyarlamak gerektiği için bazı harfler ihmal edilir yada birleştirilir. </a:t>
            </a:r>
            <a:endParaRPr lang="tr-TR" dirty="0" smtClean="0"/>
          </a:p>
          <a:p>
            <a:pPr algn="just"/>
            <a:endParaRPr lang="tr-TR" dirty="0"/>
          </a:p>
          <a:p>
            <a:pPr algn="just"/>
            <a:r>
              <a:rPr lang="tr-TR" dirty="0" smtClean="0"/>
              <a:t>Genellikle </a:t>
            </a:r>
            <a:r>
              <a:rPr lang="tr-TR" dirty="0" err="1"/>
              <a:t>İngilizce’de</a:t>
            </a:r>
            <a:r>
              <a:rPr lang="tr-TR" dirty="0"/>
              <a:t>, U harfi dışarıda bırakılır ve V ile yer değiştirilir yada I ve J birleştirilerek tek bir pozisyon kaplar. </a:t>
            </a:r>
            <a:endParaRPr lang="tr-TR" dirty="0" smtClean="0"/>
          </a:p>
          <a:p>
            <a:pPr algn="just"/>
            <a:endParaRPr lang="tr-TR" dirty="0"/>
          </a:p>
          <a:p>
            <a:pPr algn="just"/>
            <a:r>
              <a:rPr lang="tr-TR" dirty="0" smtClean="0"/>
              <a:t>Türkçe </a:t>
            </a:r>
            <a:r>
              <a:rPr lang="tr-TR" dirty="0"/>
              <a:t>için kelimelerin anlam değişiklikleri göz önüne alınarak I-İ, O-Ö, U-Ü, C-Ç birleştirilebilir. Birleştirme sonucu oluşan matris aşağıda verilmiştir.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9</a:t>
            </a:fld>
            <a:endParaRPr lang="tr-TR"/>
          </a:p>
        </p:txBody>
      </p:sp>
    </p:spTree>
    <p:extLst>
      <p:ext uri="{BB962C8B-B14F-4D97-AF65-F5344CB8AC3E}">
        <p14:creationId xmlns:p14="http://schemas.microsoft.com/office/powerpoint/2010/main" val="1704101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1242</TotalTime>
  <Words>1173</Words>
  <Application>Microsoft Office PowerPoint</Application>
  <PresentationFormat>Ekran Gösterisi (4:3)</PresentationFormat>
  <Paragraphs>111</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Calibri</vt:lpstr>
      <vt:lpstr>Gill Sans MT</vt:lpstr>
      <vt:lpstr>Verdana</vt:lpstr>
      <vt:lpstr>Wingdings 2</vt:lpstr>
      <vt:lpstr>Gündönümü</vt:lpstr>
      <vt:lpstr>Bilgi Güvenliği  ve  Kriptografi</vt:lpstr>
      <vt:lpstr>Simetrik Anahtar Kriptosistemler </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lpstr>Simetrik Anahtar Kriptosistemler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 Güvenliği ve Kriptografi</dc:title>
  <dc:creator>ASU</dc:creator>
  <cp:lastModifiedBy>Y302</cp:lastModifiedBy>
  <cp:revision>131</cp:revision>
  <dcterms:created xsi:type="dcterms:W3CDTF">2017-02-18T12:17:57Z</dcterms:created>
  <dcterms:modified xsi:type="dcterms:W3CDTF">2018-03-22T08:46:03Z</dcterms:modified>
</cp:coreProperties>
</file>