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6"/>
    <p:restoredTop sz="93023"/>
  </p:normalViewPr>
  <p:slideViewPr>
    <p:cSldViewPr snapToGrid="0" snapToObjects="1">
      <p:cViewPr varScale="1">
        <p:scale>
          <a:sx n="118" d="100"/>
          <a:sy n="118" d="100"/>
        </p:scale>
        <p:origin x="7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atihayaz/Documents/Udacity/Programming%20for%20Data%20Science/Project%201/Project%20Submission/Quer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atihayaz/Documents/Udacity/Programming%20for%20Data%20Science/Project%201/Project%20Submission/Queri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atihayaz/Documents/Udacity/Programming%20for%20Data%20Science/Project%201/Project%20Submission/Queri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atihayaz/Documents/Udacity/Programming%20for%20Data%20Science/Project%201/Project%20Submission/Queri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atihayaz/Documents/Udacity/Programming%20for%20Data%20Science/Project%201/Project%20Submission/Queri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atihayaz/Documents/Udacity/Programming%20for%20Data%20Science/Project%201/Project%20Submission/Queri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Top</a:t>
            </a:r>
            <a:r>
              <a:rPr lang="en-GB" baseline="0"/>
              <a:t> 10 Paying Cusomers 1st Half of 2007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'1st_query'!$C$1</c:f>
              <c:strCache>
                <c:ptCount val="1"/>
                <c:pt idx="0">
                  <c:v>month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'1st_query'!$A$2:$B$11</c:f>
              <c:multiLvlStrCache>
                <c:ptCount val="10"/>
                <c:lvl>
                  <c:pt idx="0">
                    <c:v>100.78</c:v>
                  </c:pt>
                  <c:pt idx="1">
                    <c:v>97.81</c:v>
                  </c:pt>
                  <c:pt idx="2">
                    <c:v>96.83</c:v>
                  </c:pt>
                  <c:pt idx="3">
                    <c:v>96.81</c:v>
                  </c:pt>
                  <c:pt idx="4">
                    <c:v>93.82</c:v>
                  </c:pt>
                  <c:pt idx="5">
                    <c:v>89.82</c:v>
                  </c:pt>
                  <c:pt idx="6">
                    <c:v>89.80</c:v>
                  </c:pt>
                  <c:pt idx="7">
                    <c:v>88.82</c:v>
                  </c:pt>
                  <c:pt idx="8">
                    <c:v>88.81</c:v>
                  </c:pt>
                  <c:pt idx="9">
                    <c:v>87.82</c:v>
                  </c:pt>
                </c:lvl>
                <c:lvl>
                  <c:pt idx="0">
                    <c:v>Eleanor Hunt</c:v>
                  </c:pt>
                  <c:pt idx="1">
                    <c:v>Arnold Havens</c:v>
                  </c:pt>
                  <c:pt idx="2">
                    <c:v>Gordon Allard</c:v>
                  </c:pt>
                  <c:pt idx="3">
                    <c:v>Rhonda Kennedy</c:v>
                  </c:pt>
                  <c:pt idx="4">
                    <c:v>Clara Shaw</c:v>
                  </c:pt>
                  <c:pt idx="5">
                    <c:v>Tommy Collazo</c:v>
                  </c:pt>
                  <c:pt idx="6">
                    <c:v>Karl Seal</c:v>
                  </c:pt>
                  <c:pt idx="7">
                    <c:v>Marsha Douglas</c:v>
                  </c:pt>
                  <c:pt idx="8">
                    <c:v>Daisy Bates</c:v>
                  </c:pt>
                  <c:pt idx="9">
                    <c:v>Eleanor Hunt</c:v>
                  </c:pt>
                </c:lvl>
              </c:multiLvlStrCache>
            </c:multiLvlStrRef>
          </c:cat>
          <c:val>
            <c:numRef>
              <c:f>'1st_query'!$C$2:$C$11</c:f>
              <c:numCache>
                <c:formatCode>m/d/yy\ h:mm</c:formatCode>
                <c:ptCount val="10"/>
                <c:pt idx="0">
                  <c:v>39173</c:v>
                </c:pt>
                <c:pt idx="1">
                  <c:v>39173</c:v>
                </c:pt>
                <c:pt idx="2">
                  <c:v>39173</c:v>
                </c:pt>
                <c:pt idx="3">
                  <c:v>39173</c:v>
                </c:pt>
                <c:pt idx="4">
                  <c:v>39173</c:v>
                </c:pt>
                <c:pt idx="5">
                  <c:v>39173</c:v>
                </c:pt>
                <c:pt idx="6">
                  <c:v>39173</c:v>
                </c:pt>
                <c:pt idx="7">
                  <c:v>39173</c:v>
                </c:pt>
                <c:pt idx="8">
                  <c:v>39173</c:v>
                </c:pt>
                <c:pt idx="9">
                  <c:v>39142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D5-5541-ADCE-E0204D19D6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46955568"/>
        <c:axId val="1946522528"/>
      </c:barChart>
      <c:catAx>
        <c:axId val="1946955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Name and Sum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1946522528"/>
        <c:crosses val="autoZero"/>
        <c:auto val="1"/>
        <c:lblAlgn val="ctr"/>
        <c:lblOffset val="100"/>
        <c:noMultiLvlLbl val="0"/>
      </c:catAx>
      <c:valAx>
        <c:axId val="194652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m/d/yy\ h: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1946955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10 most frequently rented movies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'2nd_Query'!$B$1</c:f>
              <c:strCache>
                <c:ptCount val="1"/>
                <c:pt idx="0">
                  <c:v>inventory_cnt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'2nd_Query'!$A$2:$A$11</c:f>
              <c:strCache>
                <c:ptCount val="10"/>
                <c:pt idx="0">
                  <c:v>Bucket Brotherhood</c:v>
                </c:pt>
                <c:pt idx="1">
                  <c:v>Rocketeer Mother</c:v>
                </c:pt>
                <c:pt idx="2">
                  <c:v>Juggler Hardly</c:v>
                </c:pt>
                <c:pt idx="3">
                  <c:v>Ridgemont Submarine</c:v>
                </c:pt>
                <c:pt idx="4">
                  <c:v>Grit Clockwork</c:v>
                </c:pt>
                <c:pt idx="5">
                  <c:v>Forward Temple</c:v>
                </c:pt>
                <c:pt idx="6">
                  <c:v>Scalawag Duck</c:v>
                </c:pt>
                <c:pt idx="7">
                  <c:v>Apache Divine</c:v>
                </c:pt>
                <c:pt idx="8">
                  <c:v>Goodfellas Salute</c:v>
                </c:pt>
                <c:pt idx="9">
                  <c:v>Rush Goodfellas</c:v>
                </c:pt>
              </c:strCache>
            </c:strRef>
          </c:cat>
          <c:val>
            <c:numRef>
              <c:f>'2nd_Query'!$B$2:$B$11</c:f>
              <c:numCache>
                <c:formatCode>General</c:formatCode>
                <c:ptCount val="10"/>
                <c:pt idx="0">
                  <c:v>34</c:v>
                </c:pt>
                <c:pt idx="1">
                  <c:v>33</c:v>
                </c:pt>
                <c:pt idx="2">
                  <c:v>32</c:v>
                </c:pt>
                <c:pt idx="3">
                  <c:v>32</c:v>
                </c:pt>
                <c:pt idx="4">
                  <c:v>32</c:v>
                </c:pt>
                <c:pt idx="5">
                  <c:v>32</c:v>
                </c:pt>
                <c:pt idx="6">
                  <c:v>32</c:v>
                </c:pt>
                <c:pt idx="7">
                  <c:v>31</c:v>
                </c:pt>
                <c:pt idx="8">
                  <c:v>31</c:v>
                </c:pt>
                <c:pt idx="9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4C-8141-AE9B-42A8EB2E9E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46706864"/>
        <c:axId val="1946761920"/>
      </c:barChart>
      <c:catAx>
        <c:axId val="19467068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Movie</a:t>
                </a:r>
                <a:r>
                  <a:rPr lang="en-GB" baseline="0"/>
                  <a:t> Title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1946761920"/>
        <c:crosses val="autoZero"/>
        <c:auto val="1"/>
        <c:lblAlgn val="ctr"/>
        <c:lblOffset val="100"/>
        <c:noMultiLvlLbl val="0"/>
      </c:catAx>
      <c:valAx>
        <c:axId val="1946761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Inventory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1946706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Total Rental Orders by Family based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'3rd_Query'!$B$1</c:f>
              <c:strCache>
                <c:ptCount val="1"/>
                <c:pt idx="0">
                  <c:v>rental_count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'3rd_Query'!$A$2:$A$7</c:f>
              <c:strCache>
                <c:ptCount val="6"/>
                <c:pt idx="0">
                  <c:v>Animation</c:v>
                </c:pt>
                <c:pt idx="1">
                  <c:v>Family</c:v>
                </c:pt>
                <c:pt idx="2">
                  <c:v>Children</c:v>
                </c:pt>
                <c:pt idx="3">
                  <c:v>Comedy</c:v>
                </c:pt>
                <c:pt idx="4">
                  <c:v>Classics</c:v>
                </c:pt>
                <c:pt idx="5">
                  <c:v>Music</c:v>
                </c:pt>
              </c:strCache>
            </c:strRef>
          </c:cat>
          <c:val>
            <c:numRef>
              <c:f>'3rd_Query'!$B$2:$B$7</c:f>
              <c:numCache>
                <c:formatCode>General</c:formatCode>
                <c:ptCount val="6"/>
                <c:pt idx="0">
                  <c:v>1166</c:v>
                </c:pt>
                <c:pt idx="1">
                  <c:v>1096</c:v>
                </c:pt>
                <c:pt idx="2">
                  <c:v>945</c:v>
                </c:pt>
                <c:pt idx="3">
                  <c:v>941</c:v>
                </c:pt>
                <c:pt idx="4">
                  <c:v>939</c:v>
                </c:pt>
                <c:pt idx="5">
                  <c:v>830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93-164B-86CF-3F9B1CB0F7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0645824"/>
        <c:axId val="2015086752"/>
      </c:barChart>
      <c:catAx>
        <c:axId val="2050645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Categories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2015086752"/>
        <c:crosses val="autoZero"/>
        <c:auto val="1"/>
        <c:lblAlgn val="ctr"/>
        <c:lblOffset val="100"/>
        <c:noMultiLvlLbl val="0"/>
      </c:catAx>
      <c:valAx>
        <c:axId val="201508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Rental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2050645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Avergae Rental Count per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'4th_Query'!$B$1</c:f>
              <c:strCache>
                <c:ptCount val="1"/>
                <c:pt idx="0">
                  <c:v>average_rental_rate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'4th_Query'!$A$2:$A$17</c:f>
              <c:strCache>
                <c:ptCount val="16"/>
                <c:pt idx="0">
                  <c:v>Games</c:v>
                </c:pt>
                <c:pt idx="1">
                  <c:v>Travel</c:v>
                </c:pt>
                <c:pt idx="2">
                  <c:v>Sci-Fi</c:v>
                </c:pt>
                <c:pt idx="3">
                  <c:v>Comedy</c:v>
                </c:pt>
                <c:pt idx="4">
                  <c:v>Sports</c:v>
                </c:pt>
                <c:pt idx="5">
                  <c:v>New</c:v>
                </c:pt>
                <c:pt idx="6">
                  <c:v>Foreign</c:v>
                </c:pt>
                <c:pt idx="7">
                  <c:v>Horror</c:v>
                </c:pt>
                <c:pt idx="8">
                  <c:v>Drama</c:v>
                </c:pt>
                <c:pt idx="9">
                  <c:v>Music</c:v>
                </c:pt>
                <c:pt idx="10">
                  <c:v>Children</c:v>
                </c:pt>
                <c:pt idx="11">
                  <c:v>Animation</c:v>
                </c:pt>
                <c:pt idx="12">
                  <c:v>Family</c:v>
                </c:pt>
                <c:pt idx="13">
                  <c:v>Classics</c:v>
                </c:pt>
                <c:pt idx="14">
                  <c:v>Documentary</c:v>
                </c:pt>
                <c:pt idx="15">
                  <c:v>Action</c:v>
                </c:pt>
              </c:strCache>
            </c:strRef>
          </c:cat>
          <c:val>
            <c:numRef>
              <c:f>'4th_Query'!$B$2:$B$17</c:f>
              <c:numCache>
                <c:formatCode>#,##0</c:formatCode>
                <c:ptCount val="16"/>
                <c:pt idx="0">
                  <c:v>3252</c:v>
                </c:pt>
                <c:pt idx="1">
                  <c:v>3236</c:v>
                </c:pt>
                <c:pt idx="2">
                  <c:v>3220</c:v>
                </c:pt>
                <c:pt idx="3">
                  <c:v>3162</c:v>
                </c:pt>
                <c:pt idx="4">
                  <c:v>3125</c:v>
                </c:pt>
                <c:pt idx="5">
                  <c:v>3117</c:v>
                </c:pt>
                <c:pt idx="6">
                  <c:v>3100</c:v>
                </c:pt>
                <c:pt idx="7">
                  <c:v>3026</c:v>
                </c:pt>
                <c:pt idx="8">
                  <c:v>3022</c:v>
                </c:pt>
                <c:pt idx="9">
                  <c:v>2951</c:v>
                </c:pt>
                <c:pt idx="10">
                  <c:v>2890</c:v>
                </c:pt>
                <c:pt idx="11">
                  <c:v>2808</c:v>
                </c:pt>
                <c:pt idx="12">
                  <c:v>2758</c:v>
                </c:pt>
                <c:pt idx="13">
                  <c:v>2744</c:v>
                </c:pt>
                <c:pt idx="14">
                  <c:v>2666</c:v>
                </c:pt>
                <c:pt idx="15">
                  <c:v>2646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9A-3F4F-A92D-445F0824BA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47115632"/>
        <c:axId val="2013337936"/>
      </c:barChart>
      <c:catAx>
        <c:axId val="19471156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Genre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2013337936"/>
        <c:crosses val="autoZero"/>
        <c:auto val="1"/>
        <c:lblAlgn val="ctr"/>
        <c:lblOffset val="100"/>
        <c:noMultiLvlLbl val="0"/>
      </c:catAx>
      <c:valAx>
        <c:axId val="201333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AVG Rental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1947115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Return Times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'5th_Query'!$B$1</c:f>
              <c:strCache>
                <c:ptCount val="1"/>
                <c:pt idx="0">
                  <c:v>number_of_films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2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81C-4841-8302-5E6A2B6B21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NL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'5th_Query'!$A$2:$A$4</c:f>
              <c:strCache>
                <c:ptCount val="3"/>
                <c:pt idx="0">
                  <c:v>Returned Early</c:v>
                </c:pt>
                <c:pt idx="1">
                  <c:v>Returned late</c:v>
                </c:pt>
                <c:pt idx="2">
                  <c:v>Returned on Time</c:v>
                </c:pt>
              </c:strCache>
            </c:strRef>
          </c:cat>
          <c:val>
            <c:numRef>
              <c:f>'5th_Query'!$B$2:$B$4</c:f>
              <c:numCache>
                <c:formatCode>General</c:formatCode>
                <c:ptCount val="3"/>
                <c:pt idx="0">
                  <c:v>7738</c:v>
                </c:pt>
                <c:pt idx="1">
                  <c:v>6586</c:v>
                </c:pt>
                <c:pt idx="2">
                  <c:v>1720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1C-4841-8302-5E6A2B6B21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11543392"/>
        <c:axId val="2019105616"/>
      </c:barChart>
      <c:catAx>
        <c:axId val="2011543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Return Status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2019105616"/>
        <c:crosses val="autoZero"/>
        <c:auto val="1"/>
        <c:lblAlgn val="ctr"/>
        <c:lblOffset val="100"/>
        <c:noMultiLvlLbl val="0"/>
      </c:catAx>
      <c:valAx>
        <c:axId val="201910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#</a:t>
                </a:r>
                <a:r>
                  <a:rPr lang="en-GB" baseline="0"/>
                  <a:t> of Films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2011543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Family Category - Top</a:t>
            </a:r>
            <a:r>
              <a:rPr lang="en-GB" baseline="0"/>
              <a:t> Rental Duations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'6th_Query'!$B$1</c:f>
              <c:strCache>
                <c:ptCount val="1"/>
                <c:pt idx="0">
                  <c:v>std_qrt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'6th_Query'!$A$2:$A$7</c:f>
              <c:strCache>
                <c:ptCount val="6"/>
                <c:pt idx="0">
                  <c:v>Family</c:v>
                </c:pt>
                <c:pt idx="1">
                  <c:v>Animation</c:v>
                </c:pt>
                <c:pt idx="2">
                  <c:v>Children</c:v>
                </c:pt>
                <c:pt idx="3">
                  <c:v>Comedy</c:v>
                </c:pt>
                <c:pt idx="4">
                  <c:v>Classics</c:v>
                </c:pt>
                <c:pt idx="5">
                  <c:v>Music</c:v>
                </c:pt>
              </c:strCache>
            </c:strRef>
          </c:cat>
          <c:val>
            <c:numRef>
              <c:f>'6th_Query'!$B$2:$B$7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25-0343-8545-61E07A450139}"/>
            </c:ext>
          </c:extLst>
        </c:ser>
        <c:ser>
          <c:idx val="1"/>
          <c:order val="1"/>
          <c:tx>
            <c:strRef>
              <c:f>'6th_Query'!$C$1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'6th_Query'!$A$2:$A$7</c:f>
              <c:strCache>
                <c:ptCount val="6"/>
                <c:pt idx="0">
                  <c:v>Family</c:v>
                </c:pt>
                <c:pt idx="1">
                  <c:v>Animation</c:v>
                </c:pt>
                <c:pt idx="2">
                  <c:v>Children</c:v>
                </c:pt>
                <c:pt idx="3">
                  <c:v>Comedy</c:v>
                </c:pt>
                <c:pt idx="4">
                  <c:v>Classics</c:v>
                </c:pt>
                <c:pt idx="5">
                  <c:v>Music</c:v>
                </c:pt>
              </c:strCache>
            </c:strRef>
          </c:cat>
          <c:val>
            <c:numRef>
              <c:f>'6th_Query'!$C$2:$C$7</c:f>
              <c:numCache>
                <c:formatCode>General</c:formatCode>
                <c:ptCount val="6"/>
                <c:pt idx="0">
                  <c:v>69</c:v>
                </c:pt>
                <c:pt idx="1">
                  <c:v>66</c:v>
                </c:pt>
                <c:pt idx="2">
                  <c:v>60</c:v>
                </c:pt>
                <c:pt idx="3">
                  <c:v>58</c:v>
                </c:pt>
                <c:pt idx="4">
                  <c:v>57</c:v>
                </c:pt>
                <c:pt idx="5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25-0343-8545-61E07A450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14957776"/>
        <c:axId val="2014455008"/>
      </c:barChart>
      <c:catAx>
        <c:axId val="2014957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Family</a:t>
                </a:r>
                <a:r>
                  <a:rPr lang="en-GB" baseline="0"/>
                  <a:t> Categories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2014455008"/>
        <c:crosses val="autoZero"/>
        <c:auto val="1"/>
        <c:lblAlgn val="ctr"/>
        <c:lblOffset val="100"/>
        <c:noMultiLvlLbl val="0"/>
      </c:catAx>
      <c:valAx>
        <c:axId val="201445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Rental</a:t>
                </a:r>
                <a:r>
                  <a:rPr lang="en-GB" baseline="0"/>
                  <a:t> Time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2014957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802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33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466114" y="1418450"/>
            <a:ext cx="2283386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In this insight it is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poss</a:t>
            </a:r>
            <a:r>
              <a:rPr lang="en-GB" dirty="0" err="1">
                <a:latin typeface="Open Sans"/>
                <a:ea typeface="Open Sans"/>
                <a:cs typeface="Open Sans"/>
                <a:sym typeface="Open Sans"/>
              </a:rPr>
              <a:t>ib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le to see that top 10 valuable customers for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Sakilla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company. Graph shows for the 1</a:t>
            </a:r>
            <a:r>
              <a:rPr lang="en" baseline="30000" dirty="0">
                <a:latin typeface="Open Sans"/>
                <a:ea typeface="Open Sans"/>
                <a:cs typeface="Open Sans"/>
                <a:sym typeface="Open Sans"/>
              </a:rPr>
              <a:t>st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half of 2007 and this data can be used for promotions or gist to customers.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Elenour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Hunt is the most paying customer.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</a:t>
            </a:r>
            <a:r>
              <a:rPr lang="en-GB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Top 10 most paying customers in H1of 2007?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FD24050-B177-E24A-B240-7CC143A411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196397"/>
              </p:ext>
            </p:extLst>
          </p:nvPr>
        </p:nvGraphicFramePr>
        <p:xfrm>
          <a:off x="261711" y="1418450"/>
          <a:ext cx="5888718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Bucket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Broderhood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is the most rented and top movie in the store. Followed by the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Rockeeter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Mother. </a:t>
            </a: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ntil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Apache Divine that they are above 30 count.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Whom are the </a:t>
            </a:r>
            <a:r>
              <a:rPr lang="en-GB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top 10 most frequently rented movies?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4FDFF78-B1DE-FE4E-A927-8E65418F4B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3203346"/>
              </p:ext>
            </p:extLst>
          </p:nvPr>
        </p:nvGraphicFramePr>
        <p:xfrm>
          <a:off x="284389" y="1418450"/>
          <a:ext cx="4744811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This insight show that which categories most ren</a:t>
            </a:r>
            <a:r>
              <a:rPr lang="en-GB" dirty="0" err="1">
                <a:latin typeface="Open Sans"/>
                <a:ea typeface="Open Sans"/>
                <a:cs typeface="Open Sans"/>
                <a:sym typeface="Open Sans"/>
              </a:rPr>
              <a:t>te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bt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the families. It seems that Animation is in the top list and Children category on the 3</a:t>
            </a:r>
            <a:r>
              <a:rPr lang="en" baseline="30000" dirty="0">
                <a:latin typeface="Open Sans"/>
                <a:ea typeface="Open Sans"/>
                <a:cs typeface="Open Sans"/>
                <a:sym typeface="Open Sans"/>
              </a:rPr>
              <a:t>rd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list. Seems that mostly kids are deciding what to watch.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were the Total Rental Orders by Family based Categories?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AD63806-9651-0B4C-9218-E30E78552C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1249598"/>
              </p:ext>
            </p:extLst>
          </p:nvPr>
        </p:nvGraphicFramePr>
        <p:xfrm>
          <a:off x="515526" y="1354079"/>
          <a:ext cx="4350388" cy="3136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From this insight results of the categories very close to each other but the most ren</a:t>
            </a:r>
            <a:r>
              <a:rPr lang="en-GB" dirty="0" err="1">
                <a:latin typeface="Open Sans"/>
                <a:ea typeface="Open Sans"/>
                <a:cs typeface="Open Sans"/>
                <a:sym typeface="Open Sans"/>
              </a:rPr>
              <a:t>te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d categories are Games and Travel from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Shakila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store.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25465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average rental per category?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FB093CF-E764-7249-8FB8-E59B7EF667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1577896"/>
              </p:ext>
            </p:extLst>
          </p:nvPr>
        </p:nvGraphicFramePr>
        <p:xfrm>
          <a:off x="322305" y="1418450"/>
          <a:ext cx="469601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-TR" dirty="0" err="1">
                <a:latin typeface="Open Sans"/>
                <a:ea typeface="Open Sans"/>
                <a:cs typeface="Open Sans"/>
                <a:sym typeface="Open Sans"/>
              </a:rPr>
              <a:t>In</a:t>
            </a:r>
            <a:r>
              <a:rPr lang="tr-T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tr-TR" dirty="0" err="1">
                <a:latin typeface="Open Sans"/>
                <a:ea typeface="Open Sans"/>
                <a:cs typeface="Open Sans"/>
                <a:sym typeface="Open Sans"/>
              </a:rPr>
              <a:t>this</a:t>
            </a:r>
            <a:r>
              <a:rPr lang="tr-T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tr-TR" dirty="0" err="1">
                <a:latin typeface="Open Sans"/>
                <a:ea typeface="Open Sans"/>
                <a:cs typeface="Open Sans"/>
                <a:sym typeface="Open Sans"/>
              </a:rPr>
              <a:t>insight</a:t>
            </a:r>
            <a:r>
              <a:rPr lang="tr-T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tr-TR" dirty="0" err="1">
                <a:latin typeface="Open Sans"/>
                <a:ea typeface="Open Sans"/>
                <a:cs typeface="Open Sans"/>
                <a:sym typeface="Open Sans"/>
              </a:rPr>
              <a:t>show</a:t>
            </a:r>
            <a:r>
              <a:rPr lang="tr-T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tr-TR" dirty="0" err="1">
                <a:latin typeface="Open Sans"/>
                <a:ea typeface="Open Sans"/>
                <a:cs typeface="Open Sans"/>
                <a:sym typeface="Open Sans"/>
              </a:rPr>
              <a:t>that</a:t>
            </a:r>
            <a:r>
              <a:rPr lang="tr-T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tr-TR" dirty="0" err="1">
                <a:latin typeface="Open Sans"/>
                <a:ea typeface="Open Sans"/>
                <a:cs typeface="Open Sans"/>
                <a:sym typeface="Open Sans"/>
              </a:rPr>
              <a:t>most</a:t>
            </a:r>
            <a:r>
              <a:rPr lang="tr-TR" dirty="0"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lang="tr-TR" dirty="0" err="1">
                <a:latin typeface="Open Sans"/>
                <a:ea typeface="Open Sans"/>
                <a:cs typeface="Open Sans"/>
                <a:sym typeface="Open Sans"/>
              </a:rPr>
              <a:t>our</a:t>
            </a:r>
            <a:r>
              <a:rPr lang="tr-T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tr-TR" dirty="0" err="1">
                <a:latin typeface="Open Sans"/>
                <a:ea typeface="Open Sans"/>
                <a:cs typeface="Open Sans"/>
                <a:sym typeface="Open Sans"/>
              </a:rPr>
              <a:t>customers</a:t>
            </a:r>
            <a:r>
              <a:rPr lang="tr-T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tr-TR" dirty="0" err="1">
                <a:latin typeface="Open Sans"/>
                <a:ea typeface="Open Sans"/>
                <a:cs typeface="Open Sans"/>
                <a:sym typeface="Open Sans"/>
              </a:rPr>
              <a:t>returned</a:t>
            </a:r>
            <a:r>
              <a:rPr lang="tr-T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tr-TR" dirty="0" err="1">
                <a:latin typeface="Open Sans"/>
                <a:ea typeface="Open Sans"/>
                <a:cs typeface="Open Sans"/>
                <a:sym typeface="Open Sans"/>
              </a:rPr>
              <a:t>rented</a:t>
            </a:r>
            <a:r>
              <a:rPr lang="tr-T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tr-TR" dirty="0" err="1">
                <a:latin typeface="Open Sans"/>
                <a:ea typeface="Open Sans"/>
                <a:cs typeface="Open Sans"/>
                <a:sym typeface="Open Sans"/>
              </a:rPr>
              <a:t>movies</a:t>
            </a:r>
            <a:r>
              <a:rPr lang="tr-T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tr-TR" dirty="0" err="1">
                <a:latin typeface="Open Sans"/>
                <a:ea typeface="Open Sans"/>
                <a:cs typeface="Open Sans"/>
                <a:sym typeface="Open Sans"/>
              </a:rPr>
              <a:t>earlier</a:t>
            </a:r>
            <a:r>
              <a:rPr lang="tr-T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tr-TR" dirty="0" err="1">
                <a:latin typeface="Open Sans"/>
                <a:ea typeface="Open Sans"/>
                <a:cs typeface="Open Sans"/>
                <a:sym typeface="Open Sans"/>
              </a:rPr>
              <a:t>than</a:t>
            </a:r>
            <a:r>
              <a:rPr lang="tr-T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tr-TR" dirty="0" err="1">
                <a:latin typeface="Open Sans"/>
                <a:ea typeface="Open Sans"/>
                <a:cs typeface="Open Sans"/>
                <a:sym typeface="Open Sans"/>
              </a:rPr>
              <a:t>expected</a:t>
            </a:r>
            <a:r>
              <a:rPr lang="tr-TR" dirty="0"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tr-TR" dirty="0" err="1">
                <a:latin typeface="Open Sans"/>
                <a:ea typeface="Open Sans"/>
                <a:cs typeface="Open Sans"/>
                <a:sym typeface="Open Sans"/>
              </a:rPr>
              <a:t>However</a:t>
            </a:r>
            <a:r>
              <a:rPr lang="tr-T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tr-TR" dirty="0" err="1">
                <a:latin typeface="Open Sans"/>
                <a:ea typeface="Open Sans"/>
                <a:cs typeface="Open Sans"/>
                <a:sym typeface="Open Sans"/>
              </a:rPr>
              <a:t>late</a:t>
            </a:r>
            <a:r>
              <a:rPr lang="tr-T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tr-TR" dirty="0" err="1">
                <a:latin typeface="Open Sans"/>
                <a:ea typeface="Open Sans"/>
                <a:cs typeface="Open Sans"/>
                <a:sym typeface="Open Sans"/>
              </a:rPr>
              <a:t>return</a:t>
            </a:r>
            <a:r>
              <a:rPr lang="tr-T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tr-TR" dirty="0" err="1">
                <a:latin typeface="Open Sans"/>
                <a:ea typeface="Open Sans"/>
                <a:cs typeface="Open Sans"/>
                <a:sym typeface="Open Sans"/>
              </a:rPr>
              <a:t>numbers</a:t>
            </a:r>
            <a:r>
              <a:rPr lang="tr-T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tr-TR" dirty="0" err="1">
                <a:latin typeface="Open Sans"/>
                <a:ea typeface="Open Sans"/>
                <a:cs typeface="Open Sans"/>
                <a:sym typeface="Open Sans"/>
              </a:rPr>
              <a:t>also</a:t>
            </a:r>
            <a:r>
              <a:rPr lang="tr-T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tr-TR" dirty="0" err="1">
                <a:latin typeface="Open Sans"/>
                <a:ea typeface="Open Sans"/>
                <a:cs typeface="Open Sans"/>
                <a:sym typeface="Open Sans"/>
              </a:rPr>
              <a:t>bigger</a:t>
            </a:r>
            <a:r>
              <a:rPr lang="tr-T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tr-TR" dirty="0" err="1">
                <a:latin typeface="Open Sans"/>
                <a:ea typeface="Open Sans"/>
                <a:cs typeface="Open Sans"/>
                <a:sym typeface="Open Sans"/>
              </a:rPr>
              <a:t>than</a:t>
            </a:r>
            <a:r>
              <a:rPr lang="tr-T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tr-TR" dirty="0" err="1">
                <a:latin typeface="Open Sans"/>
                <a:ea typeface="Open Sans"/>
                <a:cs typeface="Open Sans"/>
                <a:sym typeface="Open Sans"/>
              </a:rPr>
              <a:t>expected</a:t>
            </a:r>
            <a:r>
              <a:rPr lang="tr-TR" dirty="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many movies returned on time?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A885343-BD10-9244-A7E4-F3A85BC78C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9999270"/>
              </p:ext>
            </p:extLst>
          </p:nvPr>
        </p:nvGraphicFramePr>
        <p:xfrm>
          <a:off x="394500" y="1310100"/>
          <a:ext cx="4569386" cy="3180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841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-TR" dirty="0" err="1">
                <a:latin typeface="Open Sans"/>
                <a:ea typeface="Open Sans"/>
                <a:cs typeface="Open Sans"/>
                <a:sym typeface="Open Sans"/>
              </a:rPr>
              <a:t>In</a:t>
            </a:r>
            <a:r>
              <a:rPr lang="tr-T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tr-TR" dirty="0" err="1">
                <a:latin typeface="Open Sans"/>
                <a:ea typeface="Open Sans"/>
                <a:cs typeface="Open Sans"/>
                <a:sym typeface="Open Sans"/>
              </a:rPr>
              <a:t>this</a:t>
            </a:r>
            <a:r>
              <a:rPr lang="tr-T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tr-TR" dirty="0" err="1">
                <a:latin typeface="Open Sans"/>
                <a:ea typeface="Open Sans"/>
                <a:cs typeface="Open Sans"/>
                <a:sym typeface="Open Sans"/>
              </a:rPr>
              <a:t>insight</a:t>
            </a:r>
            <a:r>
              <a:rPr lang="tr-T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tr-TR" dirty="0" err="1">
                <a:latin typeface="Open Sans"/>
                <a:ea typeface="Open Sans"/>
                <a:cs typeface="Open Sans"/>
                <a:sym typeface="Open Sans"/>
              </a:rPr>
              <a:t>show</a:t>
            </a:r>
            <a:r>
              <a:rPr lang="tr-T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tr-TR" dirty="0" err="1">
                <a:latin typeface="Open Sans"/>
                <a:ea typeface="Open Sans"/>
                <a:cs typeface="Open Sans"/>
                <a:sym typeface="Open Sans"/>
              </a:rPr>
              <a:t>that</a:t>
            </a:r>
            <a:r>
              <a:rPr lang="tr-T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tr-TR" dirty="0" err="1">
                <a:latin typeface="Open Sans"/>
                <a:ea typeface="Open Sans"/>
                <a:cs typeface="Open Sans"/>
                <a:sym typeface="Open Sans"/>
              </a:rPr>
              <a:t>most</a:t>
            </a:r>
            <a:r>
              <a:rPr lang="tr-T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tr-TR" dirty="0" err="1">
                <a:latin typeface="Open Sans"/>
                <a:ea typeface="Open Sans"/>
                <a:cs typeface="Open Sans"/>
                <a:sym typeface="Open Sans"/>
              </a:rPr>
              <a:t>renatl</a:t>
            </a:r>
            <a:r>
              <a:rPr lang="tr-T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tr-TR" dirty="0" err="1">
                <a:latin typeface="Open Sans"/>
                <a:ea typeface="Open Sans"/>
                <a:cs typeface="Open Sans"/>
                <a:sym typeface="Open Sans"/>
              </a:rPr>
              <a:t>duration</a:t>
            </a:r>
            <a:r>
              <a:rPr lang="tr-TR" dirty="0">
                <a:latin typeface="Open Sans"/>
                <a:ea typeface="Open Sans"/>
                <a:cs typeface="Open Sans"/>
                <a:sym typeface="Open Sans"/>
              </a:rPr>
              <a:t> on </a:t>
            </a:r>
            <a:r>
              <a:rPr lang="tr-TR" dirty="0" err="1">
                <a:latin typeface="Open Sans"/>
                <a:ea typeface="Open Sans"/>
                <a:cs typeface="Open Sans"/>
                <a:sym typeface="Open Sans"/>
              </a:rPr>
              <a:t>families</a:t>
            </a:r>
            <a:r>
              <a:rPr lang="tr-T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tr-TR" dirty="0" err="1">
                <a:latin typeface="Open Sans"/>
                <a:ea typeface="Open Sans"/>
                <a:cs typeface="Open Sans"/>
                <a:sym typeface="Open Sans"/>
              </a:rPr>
              <a:t>are</a:t>
            </a:r>
            <a:r>
              <a:rPr lang="tr-T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tr-TR" dirty="0" err="1">
                <a:latin typeface="Open Sans"/>
                <a:ea typeface="Open Sans"/>
                <a:cs typeface="Open Sans"/>
                <a:sym typeface="Open Sans"/>
              </a:rPr>
              <a:t>family</a:t>
            </a:r>
            <a:r>
              <a:rPr lang="tr-T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tr-TR" dirty="0" err="1">
                <a:latin typeface="Open Sans"/>
                <a:ea typeface="Open Sans"/>
                <a:cs typeface="Open Sans"/>
                <a:sym typeface="Open Sans"/>
              </a:rPr>
              <a:t>categories</a:t>
            </a:r>
            <a:r>
              <a:rPr lang="tr-T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tr-TR" dirty="0" err="1">
                <a:latin typeface="Open Sans"/>
                <a:ea typeface="Open Sans"/>
                <a:cs typeface="Open Sans"/>
                <a:sym typeface="Open Sans"/>
              </a:rPr>
              <a:t>followed</a:t>
            </a:r>
            <a:r>
              <a:rPr lang="tr-T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tr-TR" dirty="0" err="1">
                <a:latin typeface="Open Sans"/>
                <a:ea typeface="Open Sans"/>
                <a:cs typeface="Open Sans"/>
                <a:sym typeface="Open Sans"/>
              </a:rPr>
              <a:t>with</a:t>
            </a:r>
            <a:r>
              <a:rPr lang="tr-T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tr-TR" dirty="0" err="1">
                <a:latin typeface="Open Sans"/>
                <a:ea typeface="Open Sans"/>
                <a:cs typeface="Open Sans"/>
                <a:sym typeface="Open Sans"/>
              </a:rPr>
              <a:t>Animations</a:t>
            </a:r>
            <a:r>
              <a:rPr lang="tr-TR" dirty="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 categories that  </a:t>
            </a:r>
            <a:r>
              <a:rPr lang="en-GB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are the families </a:t>
            </a:r>
            <a:r>
              <a:rPr lang="en-GB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renting more?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922D302-BA3D-5A44-B151-D58DF30498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6863192"/>
              </p:ext>
            </p:extLst>
          </p:nvPr>
        </p:nvGraphicFramePr>
        <p:xfrm>
          <a:off x="394500" y="1360900"/>
          <a:ext cx="4406100" cy="3130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287887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306</Words>
  <Application>Microsoft Macintosh PowerPoint</Application>
  <PresentationFormat>On-screen Show (16:9)</PresentationFormat>
  <Paragraphs>31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Open Sans</vt:lpstr>
      <vt:lpstr>Arial</vt:lpstr>
      <vt:lpstr>Simple Light</vt:lpstr>
      <vt:lpstr>What is the Top 10 most paying customers in H1of 2007?</vt:lpstr>
      <vt:lpstr>Whom are the top 10 most frequently rented movies?</vt:lpstr>
      <vt:lpstr>What were the Total Rental Orders by Family based Categories?</vt:lpstr>
      <vt:lpstr>What is the average rental per category?</vt:lpstr>
      <vt:lpstr>How many movies returned on time?</vt:lpstr>
      <vt:lpstr>Which categories that  are the families renting more?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&lt;title&gt;</dc:title>
  <cp:lastModifiedBy>fatihayaz2000@gmail.com</cp:lastModifiedBy>
  <cp:revision>6</cp:revision>
  <dcterms:modified xsi:type="dcterms:W3CDTF">2020-04-19T05:59:48Z</dcterms:modified>
</cp:coreProperties>
</file>