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06755F-F2B8-4BD5-9CB0-A933FAF6972D}">
  <a:tblStyle styleId="{D606755F-F2B8-4BD5-9CB0-A933FAF697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237ae01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237ae01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difference between macro and micro averaging for performance metrics (such as the F1-score) is that macro weighs each class equally whereas micro weights each sample equally. If the distribution of classes is symmetrical (i.e. you have an equal number of samples for each class), then macro and micro will result in the same score.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b2989c5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2989c5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2989c5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2989c5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2989c5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2989c5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b2989c57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b2989c57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b2989c57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b2989c57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b2989c57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2989c5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b2989c57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2989c57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b2989c57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2989c57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b237ae01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b237ae01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b237ae01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b237ae01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b237ae01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b237ae01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b237ae01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237ae01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Unknown feature space. </a:t>
            </a:r>
            <a:r>
              <a:rPr lang="en"/>
              <a:t>Unknown</a:t>
            </a:r>
            <a:r>
              <a:rPr lang="en"/>
              <a:t>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b237ae01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b237ae01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BeautifulSoup first then newspaper. </a:t>
            </a:r>
            <a:r>
              <a:rPr lang="en"/>
              <a:t>Which sections did you extracted? Which one you will use? Locations and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237ae01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237ae0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imbalanced data. That’s challenge for 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b237ae01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b237ae01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see the blablabla on this table before any preprocessing. Basically, whether an article is about a protest or not will be predicted from approximately 19 sentences and 260 words.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b237ae01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b237ae01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b237ae01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237ae01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tfidf mistake. Add tfidf to grid pipeline. 3k dimensional vector for each.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2989c57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2989c57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2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Classical Machine Learning Algorithms for Classifying Protest Related News</a:t>
            </a:r>
            <a:endParaRPr/>
          </a:p>
        </p:txBody>
      </p:sp>
      <p:sp>
        <p:nvSpPr>
          <p:cNvPr id="87" name="Google Shape;87;p13"/>
          <p:cNvSpPr txBox="1"/>
          <p:nvPr>
            <p:ph idx="1" type="subTitle"/>
          </p:nvPr>
        </p:nvSpPr>
        <p:spPr>
          <a:xfrm>
            <a:off x="727952" y="37521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Fatih Beyhan</a:t>
            </a:r>
            <a:endParaRPr b="1" sz="1900"/>
          </a:p>
        </p:txBody>
      </p:sp>
      <p:sp>
        <p:nvSpPr>
          <p:cNvPr id="88" name="Google Shape;88;p13"/>
          <p:cNvSpPr txBox="1"/>
          <p:nvPr/>
        </p:nvSpPr>
        <p:spPr>
          <a:xfrm>
            <a:off x="1911000" y="4723400"/>
            <a:ext cx="5325000" cy="2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https://github.com/fatihbeyhan/ProtestClassifier</a:t>
            </a:r>
            <a:endParaRPr>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66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Models</a:t>
            </a:r>
            <a:endParaRPr/>
          </a:p>
        </p:txBody>
      </p:sp>
      <p:sp>
        <p:nvSpPr>
          <p:cNvPr id="149" name="Google Shape;149;p22"/>
          <p:cNvSpPr txBox="1"/>
          <p:nvPr>
            <p:ph idx="1" type="body"/>
          </p:nvPr>
        </p:nvSpPr>
        <p:spPr>
          <a:xfrm>
            <a:off x="729450" y="1532825"/>
            <a:ext cx="2177400" cy="280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Pipeline</a:t>
            </a:r>
            <a:endParaRPr b="1" sz="18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TFIDF.</a:t>
            </a:r>
            <a:endParaRPr b="1" sz="1600">
              <a:solidFill>
                <a:srgbClr val="000000"/>
              </a:solidFill>
            </a:endParaRPr>
          </a:p>
          <a:p>
            <a:pPr indent="-330200" lvl="1" marL="914400" rtl="0" algn="l">
              <a:spcBef>
                <a:spcPts val="0"/>
              </a:spcBef>
              <a:spcAft>
                <a:spcPts val="0"/>
              </a:spcAft>
              <a:buClr>
                <a:srgbClr val="000000"/>
              </a:buClr>
              <a:buSzPts val="1600"/>
              <a:buChar char="-"/>
            </a:pPr>
            <a:r>
              <a:rPr b="1" lang="en" sz="1600">
                <a:solidFill>
                  <a:srgbClr val="000000"/>
                </a:solidFill>
              </a:rPr>
              <a:t>Classifier.</a:t>
            </a:r>
            <a:endParaRPr b="1" sz="1600">
              <a:solidFill>
                <a:srgbClr val="000000"/>
              </a:solidFill>
            </a:endParaRPr>
          </a:p>
          <a:p>
            <a:pPr indent="0" lvl="0" marL="0" rtl="0" algn="l">
              <a:spcBef>
                <a:spcPts val="1600"/>
              </a:spcBef>
              <a:spcAft>
                <a:spcPts val="0"/>
              </a:spcAft>
              <a:buNone/>
            </a:pPr>
            <a:r>
              <a:t/>
            </a:r>
            <a:endParaRPr b="1" sz="1400">
              <a:solidFill>
                <a:srgbClr val="000000"/>
              </a:solidFill>
            </a:endParaRPr>
          </a:p>
          <a:p>
            <a:pPr indent="-330200" lvl="0" marL="457200" rtl="0" algn="l">
              <a:spcBef>
                <a:spcPts val="1600"/>
              </a:spcBef>
              <a:spcAft>
                <a:spcPts val="0"/>
              </a:spcAft>
              <a:buClr>
                <a:srgbClr val="000000"/>
              </a:buClr>
              <a:buSzPts val="1600"/>
              <a:buChar char="-"/>
            </a:pPr>
            <a:r>
              <a:rPr b="1" lang="en" sz="1600">
                <a:solidFill>
                  <a:srgbClr val="000000"/>
                </a:solidFill>
              </a:rPr>
              <a:t>GridSearchCV</a:t>
            </a:r>
            <a:endParaRPr b="1" sz="1600">
              <a:solidFill>
                <a:srgbClr val="000000"/>
              </a:solidFill>
            </a:endParaRPr>
          </a:p>
          <a:p>
            <a:pPr indent="0" lvl="0" marL="0" rtl="0" algn="l">
              <a:spcBef>
                <a:spcPts val="1600"/>
              </a:spcBef>
              <a:spcAft>
                <a:spcPts val="0"/>
              </a:spcAft>
              <a:buNone/>
            </a:pPr>
            <a:r>
              <a:t/>
            </a:r>
            <a:endParaRPr b="1" sz="1600">
              <a:solidFill>
                <a:srgbClr val="000000"/>
              </a:solidFill>
            </a:endParaRPr>
          </a:p>
          <a:p>
            <a:pPr indent="-330200" lvl="0" marL="457200" rtl="0" algn="l">
              <a:spcBef>
                <a:spcPts val="1600"/>
              </a:spcBef>
              <a:spcAft>
                <a:spcPts val="0"/>
              </a:spcAft>
              <a:buClr>
                <a:srgbClr val="000000"/>
              </a:buClr>
              <a:buSzPts val="1600"/>
              <a:buChar char="-"/>
            </a:pPr>
            <a:r>
              <a:rPr b="1" lang="en" sz="1600">
                <a:solidFill>
                  <a:srgbClr val="000000"/>
                </a:solidFill>
              </a:rPr>
              <a:t>F1-Macro</a:t>
            </a:r>
            <a:endParaRPr b="1" sz="1600">
              <a:solidFill>
                <a:srgbClr val="000000"/>
              </a:solidFill>
            </a:endParaRPr>
          </a:p>
        </p:txBody>
      </p:sp>
      <p:cxnSp>
        <p:nvCxnSpPr>
          <p:cNvPr id="150" name="Google Shape;150;p22"/>
          <p:cNvCxnSpPr/>
          <p:nvPr/>
        </p:nvCxnSpPr>
        <p:spPr>
          <a:xfrm flipH="1" rot="10800000">
            <a:off x="2645550" y="1669000"/>
            <a:ext cx="2282100" cy="675600"/>
          </a:xfrm>
          <a:prstGeom prst="straightConnector1">
            <a:avLst/>
          </a:prstGeom>
          <a:noFill/>
          <a:ln cap="flat" cmpd="sng" w="19050">
            <a:solidFill>
              <a:srgbClr val="000000"/>
            </a:solidFill>
            <a:prstDash val="solid"/>
            <a:round/>
            <a:headEnd len="med" w="med" type="oval"/>
            <a:tailEnd len="med" w="med" type="triangle"/>
          </a:ln>
        </p:spPr>
      </p:cxnSp>
      <p:cxnSp>
        <p:nvCxnSpPr>
          <p:cNvPr id="151" name="Google Shape;151;p22"/>
          <p:cNvCxnSpPr/>
          <p:nvPr/>
        </p:nvCxnSpPr>
        <p:spPr>
          <a:xfrm>
            <a:off x="2645550" y="2344600"/>
            <a:ext cx="2327700" cy="618900"/>
          </a:xfrm>
          <a:prstGeom prst="straightConnector1">
            <a:avLst/>
          </a:prstGeom>
          <a:noFill/>
          <a:ln cap="flat" cmpd="sng" w="19050">
            <a:solidFill>
              <a:srgbClr val="000000"/>
            </a:solidFill>
            <a:prstDash val="solid"/>
            <a:round/>
            <a:headEnd len="med" w="med" type="oval"/>
            <a:tailEnd len="med" w="med" type="triangle"/>
          </a:ln>
        </p:spPr>
      </p:cxnSp>
      <p:cxnSp>
        <p:nvCxnSpPr>
          <p:cNvPr id="152" name="Google Shape;152;p22"/>
          <p:cNvCxnSpPr/>
          <p:nvPr/>
        </p:nvCxnSpPr>
        <p:spPr>
          <a:xfrm flipH="1" rot="10800000">
            <a:off x="2640000" y="2305000"/>
            <a:ext cx="2321700" cy="39600"/>
          </a:xfrm>
          <a:prstGeom prst="straightConnector1">
            <a:avLst/>
          </a:prstGeom>
          <a:noFill/>
          <a:ln cap="flat" cmpd="sng" w="19050">
            <a:solidFill>
              <a:srgbClr val="000000"/>
            </a:solidFill>
            <a:prstDash val="solid"/>
            <a:round/>
            <a:headEnd len="med" w="med" type="oval"/>
            <a:tailEnd len="med" w="med" type="triangle"/>
          </a:ln>
        </p:spPr>
      </p:cxnSp>
      <p:sp>
        <p:nvSpPr>
          <p:cNvPr id="153" name="Google Shape;153;p22"/>
          <p:cNvSpPr txBox="1"/>
          <p:nvPr/>
        </p:nvSpPr>
        <p:spPr>
          <a:xfrm>
            <a:off x="4973250" y="1424288"/>
            <a:ext cx="20892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LogisticRegression()</a:t>
            </a:r>
            <a:endParaRPr i="1" sz="1600">
              <a:latin typeface="Lato"/>
              <a:ea typeface="Lato"/>
              <a:cs typeface="Lato"/>
              <a:sym typeface="Lato"/>
            </a:endParaRPr>
          </a:p>
        </p:txBody>
      </p:sp>
      <p:sp>
        <p:nvSpPr>
          <p:cNvPr id="154" name="Google Shape;154;p22"/>
          <p:cNvSpPr txBox="1"/>
          <p:nvPr/>
        </p:nvSpPr>
        <p:spPr>
          <a:xfrm>
            <a:off x="4973250" y="2064913"/>
            <a:ext cx="20892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SVC()</a:t>
            </a:r>
            <a:endParaRPr i="1" sz="1600">
              <a:latin typeface="Lato"/>
              <a:ea typeface="Lato"/>
              <a:cs typeface="Lato"/>
              <a:sym typeface="Lato"/>
            </a:endParaRPr>
          </a:p>
        </p:txBody>
      </p:sp>
      <p:sp>
        <p:nvSpPr>
          <p:cNvPr id="155" name="Google Shape;155;p22"/>
          <p:cNvSpPr txBox="1"/>
          <p:nvPr/>
        </p:nvSpPr>
        <p:spPr>
          <a:xfrm>
            <a:off x="5039625" y="2816413"/>
            <a:ext cx="20892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Lato"/>
                <a:ea typeface="Lato"/>
                <a:cs typeface="Lato"/>
                <a:sym typeface="Lato"/>
              </a:rPr>
              <a:t>KNeighborsClassifier()</a:t>
            </a:r>
            <a:endParaRPr i="1" sz="16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Models &amp; Results</a:t>
            </a:r>
            <a:endParaRPr/>
          </a:p>
        </p:txBody>
      </p:sp>
      <p:sp>
        <p:nvSpPr>
          <p:cNvPr id="161" name="Google Shape;161;p23"/>
          <p:cNvSpPr txBox="1"/>
          <p:nvPr>
            <p:ph idx="1" type="body"/>
          </p:nvPr>
        </p:nvSpPr>
        <p:spPr>
          <a:xfrm>
            <a:off x="729450" y="1328450"/>
            <a:ext cx="7688700" cy="85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LogisticRegression()</a:t>
            </a:r>
            <a:endParaRPr b="1" sz="1600">
              <a:solidFill>
                <a:srgbClr val="000000"/>
              </a:solidFill>
            </a:endParaRPr>
          </a:p>
          <a:p>
            <a:pPr indent="0" lvl="0" marL="0" rtl="0" algn="l">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a:t>
            </a:r>
            <a:r>
              <a:rPr b="1" lang="en">
                <a:solidFill>
                  <a:srgbClr val="000000"/>
                </a:solidFill>
                <a:highlight>
                  <a:srgbClr val="FFFFFF"/>
                </a:highlight>
                <a:latin typeface="Courier New"/>
                <a:ea typeface="Courier New"/>
                <a:cs typeface="Courier New"/>
                <a:sym typeface="Courier New"/>
              </a:rPr>
              <a:t>{'clf__C': 15, 'tfidf__min_df': 4, 'tfidf__ngram_range': (1, 2)}</a:t>
            </a:r>
            <a:endParaRPr b="1">
              <a:solidFill>
                <a:srgbClr val="000000"/>
              </a:solidFill>
              <a:highlight>
                <a:srgbClr val="FFFFFF"/>
              </a:highlight>
              <a:latin typeface="Courier New"/>
              <a:ea typeface="Courier New"/>
              <a:cs typeface="Courier New"/>
              <a:sym typeface="Courier New"/>
            </a:endParaRPr>
          </a:p>
          <a:p>
            <a:pPr indent="0" lvl="0" marL="914400" rtl="0" algn="l">
              <a:spcBef>
                <a:spcPts val="1600"/>
              </a:spcBef>
              <a:spcAft>
                <a:spcPts val="0"/>
              </a:spcAft>
              <a:buNone/>
            </a:pPr>
            <a:r>
              <a:t/>
            </a:r>
            <a:endParaRPr b="1" sz="11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b="1" sz="1600">
              <a:solidFill>
                <a:srgbClr val="000000"/>
              </a:solidFill>
            </a:endParaRPr>
          </a:p>
        </p:txBody>
      </p:sp>
      <p:graphicFrame>
        <p:nvGraphicFramePr>
          <p:cNvPr id="162" name="Google Shape;162;p23"/>
          <p:cNvGraphicFramePr/>
          <p:nvPr/>
        </p:nvGraphicFramePr>
        <p:xfrm>
          <a:off x="954300" y="2461975"/>
          <a:ext cx="3000000" cy="3000000"/>
        </p:xfrm>
        <a:graphic>
          <a:graphicData uri="http://schemas.openxmlformats.org/drawingml/2006/table">
            <a:tbl>
              <a:tblPr>
                <a:noFill/>
                <a:tableStyleId>{D606755F-F2B8-4BD5-9CB0-A933FAF6972D}</a:tableStyleId>
              </a:tblPr>
              <a:tblGrid>
                <a:gridCol w="1447800"/>
                <a:gridCol w="1447800"/>
                <a:gridCol w="1447800"/>
                <a:gridCol w="1447800"/>
                <a:gridCol w="1447800"/>
              </a:tblGrid>
              <a:tr h="335600">
                <a:tc>
                  <a:txBody>
                    <a:bodyPr/>
                    <a:lstStyle/>
                    <a:p>
                      <a:pPr indent="0" lvl="0" marL="0" rtl="0" algn="ctr">
                        <a:lnSpc>
                          <a:spcPct val="10000"/>
                        </a:lnSpc>
                        <a:spcBef>
                          <a:spcPts val="1200"/>
                        </a:spcBef>
                        <a:spcAft>
                          <a:spcPts val="0"/>
                        </a:spcAft>
                        <a:buNone/>
                      </a:pPr>
                      <a:r>
                        <a:rPr b="1" lang="en" sz="1300">
                          <a:latin typeface="Roboto"/>
                          <a:ea typeface="Roboto"/>
                          <a:cs typeface="Roboto"/>
                          <a:sym typeface="Roboto"/>
                        </a:rPr>
                        <a:t> </a:t>
                      </a:r>
                      <a:endParaRPr b="1" sz="13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67171"/>
                    </a:solidFill>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F1-Score</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Support</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0.92</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174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1.0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0.90</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0.59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0.71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59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Macro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0.79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0.82</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Weighted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Models &amp; Results</a:t>
            </a:r>
            <a:endParaRPr/>
          </a:p>
        </p:txBody>
      </p:sp>
      <p:sp>
        <p:nvSpPr>
          <p:cNvPr id="168" name="Google Shape;168;p24"/>
          <p:cNvSpPr txBox="1"/>
          <p:nvPr>
            <p:ph idx="1" type="body"/>
          </p:nvPr>
        </p:nvSpPr>
        <p:spPr>
          <a:xfrm>
            <a:off x="729450" y="1299750"/>
            <a:ext cx="7688700" cy="102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SVC</a:t>
            </a:r>
            <a:r>
              <a:rPr b="1" lang="en" sz="1600">
                <a:solidFill>
                  <a:srgbClr val="000000"/>
                </a:solidFill>
              </a:rPr>
              <a:t>()</a:t>
            </a:r>
            <a:endParaRPr b="1" sz="1600">
              <a:solidFill>
                <a:srgbClr val="000000"/>
              </a:solidFill>
            </a:endParaRPr>
          </a:p>
          <a:p>
            <a:pPr indent="0" lvl="0" marL="0" rtl="0" algn="l">
              <a:lnSpc>
                <a:spcPct val="10000"/>
              </a:lnSpc>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a:t>
            </a:r>
            <a:r>
              <a:rPr b="1" lang="en">
                <a:solidFill>
                  <a:srgbClr val="000000"/>
                </a:solidFill>
                <a:highlight>
                  <a:srgbClr val="FFFFFF"/>
                </a:highlight>
                <a:latin typeface="Courier New"/>
                <a:ea typeface="Courier New"/>
                <a:cs typeface="Courier New"/>
                <a:sym typeface="Courier New"/>
              </a:rPr>
              <a:t>{'clf__C': 5, 'clf__gamma': 'scale', 'clf__kernel': 'linear', </a:t>
            </a:r>
            <a:endParaRPr b="1">
              <a:solidFill>
                <a:srgbClr val="000000"/>
              </a:solidFill>
              <a:highlight>
                <a:srgbClr val="FFFFFF"/>
              </a:highlight>
              <a:latin typeface="Courier New"/>
              <a:ea typeface="Courier New"/>
              <a:cs typeface="Courier New"/>
              <a:sym typeface="Courier New"/>
            </a:endParaRPr>
          </a:p>
          <a:p>
            <a:pPr indent="0" lvl="0" marL="0" rtl="0" algn="l">
              <a:lnSpc>
                <a:spcPct val="10000"/>
              </a:lnSpc>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'tfidf__min_df': 4, 'tfidf__ngram_range': (1, 2)}</a:t>
            </a:r>
            <a:endParaRPr b="1">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a:solidFill>
                <a:srgbClr val="000000"/>
              </a:solidFill>
              <a:highlight>
                <a:srgbClr val="FFFFFF"/>
              </a:highlight>
              <a:latin typeface="Courier New"/>
              <a:ea typeface="Courier New"/>
              <a:cs typeface="Courier New"/>
              <a:sym typeface="Courier New"/>
            </a:endParaRPr>
          </a:p>
          <a:p>
            <a:pPr indent="0" lvl="0" marL="914400" rtl="0" algn="l">
              <a:spcBef>
                <a:spcPts val="1600"/>
              </a:spcBef>
              <a:spcAft>
                <a:spcPts val="0"/>
              </a:spcAft>
              <a:buNone/>
            </a:pPr>
            <a:r>
              <a:t/>
            </a:r>
            <a:endParaRPr b="1" sz="11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b="1" sz="1600">
              <a:solidFill>
                <a:srgbClr val="000000"/>
              </a:solidFill>
            </a:endParaRPr>
          </a:p>
        </p:txBody>
      </p:sp>
      <p:graphicFrame>
        <p:nvGraphicFramePr>
          <p:cNvPr id="169" name="Google Shape;169;p24"/>
          <p:cNvGraphicFramePr/>
          <p:nvPr/>
        </p:nvGraphicFramePr>
        <p:xfrm>
          <a:off x="954300" y="2461975"/>
          <a:ext cx="3000000" cy="3000000"/>
        </p:xfrm>
        <a:graphic>
          <a:graphicData uri="http://schemas.openxmlformats.org/drawingml/2006/table">
            <a:tbl>
              <a:tblPr>
                <a:noFill/>
                <a:tableStyleId>{D606755F-F2B8-4BD5-9CB0-A933FAF6972D}</a:tableStyleId>
              </a:tblPr>
              <a:tblGrid>
                <a:gridCol w="1447800"/>
                <a:gridCol w="1447800"/>
                <a:gridCol w="1447800"/>
                <a:gridCol w="1447800"/>
                <a:gridCol w="1447800"/>
              </a:tblGrid>
              <a:tr h="335600">
                <a:tc>
                  <a:txBody>
                    <a:bodyPr/>
                    <a:lstStyle/>
                    <a:p>
                      <a:pPr indent="0" lvl="0" marL="0" rtl="0" algn="ctr">
                        <a:lnSpc>
                          <a:spcPct val="10000"/>
                        </a:lnSpc>
                        <a:spcBef>
                          <a:spcPts val="1200"/>
                        </a:spcBef>
                        <a:spcAft>
                          <a:spcPts val="0"/>
                        </a:spcAft>
                        <a:buNone/>
                      </a:pPr>
                      <a:r>
                        <a:rPr b="1" lang="en" sz="1300">
                          <a:latin typeface="Roboto"/>
                          <a:ea typeface="Roboto"/>
                          <a:cs typeface="Roboto"/>
                          <a:sym typeface="Roboto"/>
                        </a:rPr>
                        <a:t> </a:t>
                      </a:r>
                      <a:endParaRPr b="1" sz="13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67171"/>
                    </a:solidFill>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F1-Score</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Support</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0.90</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0.98</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174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1.0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0.69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0.79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59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Macro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0.86</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Weighted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0.91</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0.90</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233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591700" y="2304150"/>
            <a:ext cx="396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UNDERSAMPLING?</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Models &amp; Results</a:t>
            </a:r>
            <a:endParaRPr/>
          </a:p>
        </p:txBody>
      </p:sp>
      <p:sp>
        <p:nvSpPr>
          <p:cNvPr id="180" name="Google Shape;180;p26"/>
          <p:cNvSpPr txBox="1"/>
          <p:nvPr>
            <p:ph idx="1" type="body"/>
          </p:nvPr>
        </p:nvSpPr>
        <p:spPr>
          <a:xfrm>
            <a:off x="729450" y="1328450"/>
            <a:ext cx="7688700" cy="85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LogisticRegression()</a:t>
            </a:r>
            <a:endParaRPr b="1" sz="1600">
              <a:solidFill>
                <a:srgbClr val="000000"/>
              </a:solidFill>
            </a:endParaRPr>
          </a:p>
          <a:p>
            <a:pPr indent="0" lvl="0" marL="0" rtl="0" algn="l">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a:t>
            </a:r>
            <a:r>
              <a:rPr b="1" lang="en">
                <a:solidFill>
                  <a:srgbClr val="000000"/>
                </a:solidFill>
                <a:highlight>
                  <a:srgbClr val="FFFFFF"/>
                </a:highlight>
                <a:latin typeface="Courier New"/>
                <a:ea typeface="Courier New"/>
                <a:cs typeface="Courier New"/>
                <a:sym typeface="Courier New"/>
              </a:rPr>
              <a:t>{'clf__C': 15, 'tfidf__min_df': 4, 'tfidf__ngram_range': (1, 3)}</a:t>
            </a:r>
            <a:endParaRPr b="1">
              <a:solidFill>
                <a:srgbClr val="000000"/>
              </a:solidFill>
              <a:highlight>
                <a:srgbClr val="FFFFFF"/>
              </a:highlight>
              <a:latin typeface="Courier New"/>
              <a:ea typeface="Courier New"/>
              <a:cs typeface="Courier New"/>
              <a:sym typeface="Courier New"/>
            </a:endParaRPr>
          </a:p>
          <a:p>
            <a:pPr indent="0" lvl="0" marL="914400" rtl="0" algn="l">
              <a:spcBef>
                <a:spcPts val="1600"/>
              </a:spcBef>
              <a:spcAft>
                <a:spcPts val="0"/>
              </a:spcAft>
              <a:buNone/>
            </a:pPr>
            <a:r>
              <a:t/>
            </a:r>
            <a:endParaRPr b="1" sz="11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b="1" sz="1600">
              <a:solidFill>
                <a:srgbClr val="000000"/>
              </a:solidFill>
            </a:endParaRPr>
          </a:p>
        </p:txBody>
      </p:sp>
      <p:graphicFrame>
        <p:nvGraphicFramePr>
          <p:cNvPr id="181" name="Google Shape;181;p26"/>
          <p:cNvGraphicFramePr/>
          <p:nvPr/>
        </p:nvGraphicFramePr>
        <p:xfrm>
          <a:off x="954300" y="2461975"/>
          <a:ext cx="3000000" cy="3000000"/>
        </p:xfrm>
        <a:graphic>
          <a:graphicData uri="http://schemas.openxmlformats.org/drawingml/2006/table">
            <a:tbl>
              <a:tblPr>
                <a:noFill/>
                <a:tableStyleId>{D606755F-F2B8-4BD5-9CB0-A933FAF6972D}</a:tableStyleId>
              </a:tblPr>
              <a:tblGrid>
                <a:gridCol w="1447800"/>
                <a:gridCol w="1447800"/>
                <a:gridCol w="1447800"/>
                <a:gridCol w="1447800"/>
                <a:gridCol w="1447800"/>
              </a:tblGrid>
              <a:tr h="335600">
                <a:tc>
                  <a:txBody>
                    <a:bodyPr/>
                    <a:lstStyle/>
                    <a:p>
                      <a:pPr indent="0" lvl="0" marL="0" rtl="0" algn="ctr">
                        <a:lnSpc>
                          <a:spcPct val="10000"/>
                        </a:lnSpc>
                        <a:spcBef>
                          <a:spcPts val="1200"/>
                        </a:spcBef>
                        <a:spcAft>
                          <a:spcPts val="0"/>
                        </a:spcAft>
                        <a:buNone/>
                      </a:pPr>
                      <a:r>
                        <a:rPr b="1" lang="en" sz="1300">
                          <a:latin typeface="Roboto"/>
                          <a:ea typeface="Roboto"/>
                          <a:cs typeface="Roboto"/>
                          <a:sym typeface="Roboto"/>
                        </a:rPr>
                        <a:t> </a:t>
                      </a:r>
                      <a:endParaRPr b="1" sz="13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67171"/>
                    </a:solidFill>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F1-Score</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Support</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63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1.0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0.85</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54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Macro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0.86</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Weighted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Models &amp; Results</a:t>
            </a:r>
            <a:endParaRPr/>
          </a:p>
        </p:txBody>
      </p:sp>
      <p:sp>
        <p:nvSpPr>
          <p:cNvPr id="187" name="Google Shape;187;p27"/>
          <p:cNvSpPr txBox="1"/>
          <p:nvPr>
            <p:ph idx="1" type="body"/>
          </p:nvPr>
        </p:nvSpPr>
        <p:spPr>
          <a:xfrm>
            <a:off x="729450" y="1299750"/>
            <a:ext cx="6719100" cy="102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en" sz="1600">
                <a:solidFill>
                  <a:srgbClr val="000000"/>
                </a:solidFill>
              </a:rPr>
              <a:t>SVC()  </a:t>
            </a:r>
            <a:endParaRPr b="1" sz="1600">
              <a:solidFill>
                <a:srgbClr val="000000"/>
              </a:solidFill>
            </a:endParaRPr>
          </a:p>
          <a:p>
            <a:pPr indent="0" lvl="0" marL="0" rtl="0" algn="l">
              <a:lnSpc>
                <a:spcPct val="10000"/>
              </a:lnSpc>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a:t>
            </a:r>
            <a:r>
              <a:rPr b="1" lang="en">
                <a:solidFill>
                  <a:srgbClr val="000000"/>
                </a:solidFill>
                <a:highlight>
                  <a:srgbClr val="FFFFFF"/>
                </a:highlight>
                <a:latin typeface="Courier New"/>
                <a:ea typeface="Courier New"/>
                <a:cs typeface="Courier New"/>
                <a:sym typeface="Courier New"/>
              </a:rPr>
              <a:t>{'clf__C': 1.0, 'clf__kernel': 'sigmoid',</a:t>
            </a:r>
            <a:r>
              <a:rPr b="1" lang="en">
                <a:solidFill>
                  <a:srgbClr val="000000"/>
                </a:solidFill>
                <a:highlight>
                  <a:srgbClr val="FFFFFF"/>
                </a:highlight>
                <a:latin typeface="Courier New"/>
                <a:ea typeface="Courier New"/>
                <a:cs typeface="Courier New"/>
                <a:sym typeface="Courier New"/>
              </a:rPr>
              <a:t> </a:t>
            </a:r>
            <a:endParaRPr b="1">
              <a:solidFill>
                <a:srgbClr val="000000"/>
              </a:solidFill>
              <a:highlight>
                <a:srgbClr val="FFFFFF"/>
              </a:highlight>
              <a:latin typeface="Courier New"/>
              <a:ea typeface="Courier New"/>
              <a:cs typeface="Courier New"/>
              <a:sym typeface="Courier New"/>
            </a:endParaRPr>
          </a:p>
          <a:p>
            <a:pPr indent="457200" lvl="0" marL="0" rtl="0" algn="l">
              <a:lnSpc>
                <a:spcPct val="10000"/>
              </a:lnSpc>
              <a:spcBef>
                <a:spcPts val="1600"/>
              </a:spcBef>
              <a:spcAft>
                <a:spcPts val="0"/>
              </a:spcAft>
              <a:buNone/>
            </a:pPr>
            <a:r>
              <a:rPr b="1" lang="en">
                <a:solidFill>
                  <a:srgbClr val="000000"/>
                </a:solidFill>
                <a:highlight>
                  <a:srgbClr val="FFFFFF"/>
                </a:highlight>
                <a:latin typeface="Courier New"/>
                <a:ea typeface="Courier New"/>
                <a:cs typeface="Courier New"/>
                <a:sym typeface="Courier New"/>
              </a:rPr>
              <a:t>      </a:t>
            </a:r>
            <a:r>
              <a:rPr b="1" lang="en">
                <a:solidFill>
                  <a:srgbClr val="000000"/>
                </a:solidFill>
                <a:highlight>
                  <a:srgbClr val="FFFFFF"/>
                </a:highlight>
                <a:latin typeface="Courier New"/>
                <a:ea typeface="Courier New"/>
                <a:cs typeface="Courier New"/>
                <a:sym typeface="Courier New"/>
              </a:rPr>
              <a:t>'tfidf__min_df': 4, 'tfidf__ngram_range': (1, 2)}</a:t>
            </a:r>
            <a:endParaRPr b="1">
              <a:solidFill>
                <a:srgbClr val="000000"/>
              </a:solidFill>
              <a:highlight>
                <a:srgbClr val="FFFFFF"/>
              </a:highlight>
              <a:latin typeface="Courier New"/>
              <a:ea typeface="Courier New"/>
              <a:cs typeface="Courier New"/>
              <a:sym typeface="Courier New"/>
            </a:endParaRPr>
          </a:p>
          <a:p>
            <a:pPr indent="0" lvl="0" marL="0" rtl="0" algn="l">
              <a:lnSpc>
                <a:spcPct val="10000"/>
              </a:lnSpc>
              <a:spcBef>
                <a:spcPts val="1600"/>
              </a:spcBef>
              <a:spcAft>
                <a:spcPts val="0"/>
              </a:spcAft>
              <a:buNone/>
            </a:pPr>
            <a:r>
              <a:t/>
            </a:r>
            <a:endParaRPr b="1">
              <a:solidFill>
                <a:srgbClr val="000000"/>
              </a:solidFill>
              <a:highlight>
                <a:srgbClr val="FFFFFF"/>
              </a:highlight>
              <a:latin typeface="Courier New"/>
              <a:ea typeface="Courier New"/>
              <a:cs typeface="Courier New"/>
              <a:sym typeface="Courier New"/>
            </a:endParaRPr>
          </a:p>
          <a:p>
            <a:pPr indent="0" lvl="0" marL="0" rtl="0" algn="l">
              <a:lnSpc>
                <a:spcPct val="10000"/>
              </a:lnSpc>
              <a:spcBef>
                <a:spcPts val="1600"/>
              </a:spcBef>
              <a:spcAft>
                <a:spcPts val="0"/>
              </a:spcAft>
              <a:buNone/>
            </a:pPr>
            <a:r>
              <a:t/>
            </a:r>
            <a:endParaRPr b="1">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t/>
            </a:r>
            <a:endParaRPr b="1">
              <a:solidFill>
                <a:srgbClr val="000000"/>
              </a:solidFill>
              <a:highlight>
                <a:srgbClr val="FFFFFF"/>
              </a:highlight>
              <a:latin typeface="Courier New"/>
              <a:ea typeface="Courier New"/>
              <a:cs typeface="Courier New"/>
              <a:sym typeface="Courier New"/>
            </a:endParaRPr>
          </a:p>
          <a:p>
            <a:pPr indent="0" lvl="0" marL="914400" rtl="0" algn="l">
              <a:spcBef>
                <a:spcPts val="1600"/>
              </a:spcBef>
              <a:spcAft>
                <a:spcPts val="0"/>
              </a:spcAft>
              <a:buNone/>
            </a:pPr>
            <a:r>
              <a:t/>
            </a:r>
            <a:endParaRPr b="1" sz="11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b="1" sz="1600">
              <a:solidFill>
                <a:srgbClr val="000000"/>
              </a:solidFill>
            </a:endParaRPr>
          </a:p>
        </p:txBody>
      </p:sp>
      <p:graphicFrame>
        <p:nvGraphicFramePr>
          <p:cNvPr id="188" name="Google Shape;188;p27"/>
          <p:cNvGraphicFramePr/>
          <p:nvPr/>
        </p:nvGraphicFramePr>
        <p:xfrm>
          <a:off x="954300" y="2461975"/>
          <a:ext cx="3000000" cy="3000000"/>
        </p:xfrm>
        <a:graphic>
          <a:graphicData uri="http://schemas.openxmlformats.org/drawingml/2006/table">
            <a:tbl>
              <a:tblPr>
                <a:noFill/>
                <a:tableStyleId>{D606755F-F2B8-4BD5-9CB0-A933FAF6972D}</a:tableStyleId>
              </a:tblPr>
              <a:tblGrid>
                <a:gridCol w="1447800"/>
                <a:gridCol w="1447800"/>
                <a:gridCol w="1447800"/>
                <a:gridCol w="1447800"/>
                <a:gridCol w="1447800"/>
              </a:tblGrid>
              <a:tr h="335600">
                <a:tc>
                  <a:txBody>
                    <a:bodyPr/>
                    <a:lstStyle/>
                    <a:p>
                      <a:pPr indent="0" lvl="0" marL="0" rtl="0" algn="ctr">
                        <a:lnSpc>
                          <a:spcPct val="10000"/>
                        </a:lnSpc>
                        <a:spcBef>
                          <a:spcPts val="1200"/>
                        </a:spcBef>
                        <a:spcAft>
                          <a:spcPts val="0"/>
                        </a:spcAft>
                        <a:buNone/>
                      </a:pPr>
                      <a:r>
                        <a:rPr b="1" lang="en" sz="1300">
                          <a:latin typeface="Roboto"/>
                          <a:ea typeface="Roboto"/>
                          <a:cs typeface="Roboto"/>
                          <a:sym typeface="Roboto"/>
                        </a:rPr>
                        <a:t> </a:t>
                      </a:r>
                      <a:endParaRPr b="1" sz="13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767171"/>
                    </a:solidFill>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Precision</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Recall</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F1-Score</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Support</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0.89</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63</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1.0</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0.85</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54</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Accuracy</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0CECE"/>
                    </a:solidFill>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Macro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0.86</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ctr">
                        <a:lnSpc>
                          <a:spcPct val="10000"/>
                        </a:lnSpc>
                        <a:spcBef>
                          <a:spcPts val="1200"/>
                        </a:spcBef>
                        <a:spcAft>
                          <a:spcPts val="0"/>
                        </a:spcAft>
                        <a:buNone/>
                      </a:pPr>
                      <a:r>
                        <a:rPr b="1" lang="en" sz="1100">
                          <a:latin typeface="Roboto"/>
                          <a:ea typeface="Roboto"/>
                          <a:cs typeface="Roboto"/>
                          <a:sym typeface="Roboto"/>
                        </a:rPr>
                        <a:t>Weighted  avg.</a:t>
                      </a:r>
                      <a:endParaRPr b="1"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0.86</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0000"/>
                        </a:lnSpc>
                        <a:spcBef>
                          <a:spcPts val="1200"/>
                        </a:spcBef>
                        <a:spcAft>
                          <a:spcPts val="0"/>
                        </a:spcAft>
                        <a:buNone/>
                      </a:pPr>
                      <a:r>
                        <a:rPr lang="en" sz="1100">
                          <a:latin typeface="Roboto"/>
                          <a:ea typeface="Roboto"/>
                          <a:cs typeface="Roboto"/>
                          <a:sym typeface="Roboto"/>
                        </a:rPr>
                        <a:t>117</a:t>
                      </a:r>
                      <a:endParaRPr sz="11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graphicFrame>
        <p:nvGraphicFramePr>
          <p:cNvPr id="193" name="Google Shape;193;p28"/>
          <p:cNvGraphicFramePr/>
          <p:nvPr/>
        </p:nvGraphicFramePr>
        <p:xfrm>
          <a:off x="952500" y="1871575"/>
          <a:ext cx="3000000" cy="3000000"/>
        </p:xfrm>
        <a:graphic>
          <a:graphicData uri="http://schemas.openxmlformats.org/drawingml/2006/table">
            <a:tbl>
              <a:tblPr>
                <a:noFill/>
                <a:tableStyleId>{D606755F-F2B8-4BD5-9CB0-A933FAF6972D}</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Precision</a:t>
                      </a:r>
                      <a:endParaRPr b="1"/>
                    </a:p>
                  </a:txBody>
                  <a:tcPr marT="91425" marB="91425" marR="91425" marL="91425"/>
                </a:tc>
                <a:tc>
                  <a:txBody>
                    <a:bodyPr/>
                    <a:lstStyle/>
                    <a:p>
                      <a:pPr indent="0" lvl="0" marL="0" rtl="0" algn="ctr">
                        <a:spcBef>
                          <a:spcPts val="0"/>
                        </a:spcBef>
                        <a:spcAft>
                          <a:spcPts val="0"/>
                        </a:spcAft>
                        <a:buNone/>
                      </a:pPr>
                      <a:r>
                        <a:rPr b="1" lang="en"/>
                        <a:t>Recall</a:t>
                      </a:r>
                      <a:endParaRPr b="1"/>
                    </a:p>
                  </a:txBody>
                  <a:tcPr marT="91425" marB="91425" marR="91425" marL="91425"/>
                </a:tc>
                <a:tc>
                  <a:txBody>
                    <a:bodyPr/>
                    <a:lstStyle/>
                    <a:p>
                      <a:pPr indent="0" lvl="0" marL="0" rtl="0" algn="ctr">
                        <a:spcBef>
                          <a:spcPts val="0"/>
                        </a:spcBef>
                        <a:spcAft>
                          <a:spcPts val="0"/>
                        </a:spcAft>
                        <a:buNone/>
                      </a:pPr>
                      <a:r>
                        <a:rPr b="1" lang="en"/>
                        <a:t>F1-Score</a:t>
                      </a:r>
                      <a:endParaRPr b="1"/>
                    </a:p>
                  </a:txBody>
                  <a:tcPr marT="91425" marB="91425" marR="91425" marL="91425"/>
                </a:tc>
                <a:tc>
                  <a:txBody>
                    <a:bodyPr/>
                    <a:lstStyle/>
                    <a:p>
                      <a:pPr indent="0" lvl="0" marL="0" rtl="0" algn="ctr">
                        <a:spcBef>
                          <a:spcPts val="0"/>
                        </a:spcBef>
                        <a:spcAft>
                          <a:spcPts val="0"/>
                        </a:spcAft>
                        <a:buNone/>
                      </a:pPr>
                      <a:r>
                        <a:rPr b="1" lang="en"/>
                        <a:t>Support</a:t>
                      </a:r>
                      <a:endParaRPr b="1"/>
                    </a:p>
                  </a:txBody>
                  <a:tcPr marT="91425" marB="91425" marR="91425" marL="91425"/>
                </a:tc>
              </a:tr>
              <a:tr h="3810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lang="en"/>
                        <a:t>0.93</a:t>
                      </a:r>
                      <a:endParaRPr/>
                    </a:p>
                  </a:txBody>
                  <a:tcPr marT="91425" marB="91425" marR="91425" marL="91425"/>
                </a:tc>
                <a:tc>
                  <a:txBody>
                    <a:bodyPr/>
                    <a:lstStyle/>
                    <a:p>
                      <a:pPr indent="0" lvl="0" marL="0" rtl="0" algn="ctr">
                        <a:spcBef>
                          <a:spcPts val="0"/>
                        </a:spcBef>
                        <a:spcAft>
                          <a:spcPts val="0"/>
                        </a:spcAft>
                        <a:buNone/>
                      </a:pPr>
                      <a:r>
                        <a:rPr lang="en"/>
                        <a:t>0.95</a:t>
                      </a:r>
                      <a:endParaRPr/>
                    </a:p>
                  </a:txBody>
                  <a:tcPr marT="91425" marB="91425" marR="91425" marL="91425"/>
                </a:tc>
                <a:tc>
                  <a:txBody>
                    <a:bodyPr/>
                    <a:lstStyle/>
                    <a:p>
                      <a:pPr indent="0" lvl="0" marL="0" rtl="0" algn="ctr">
                        <a:spcBef>
                          <a:spcPts val="0"/>
                        </a:spcBef>
                        <a:spcAft>
                          <a:spcPts val="0"/>
                        </a:spcAft>
                        <a:buNone/>
                      </a:pPr>
                      <a:r>
                        <a:rPr lang="en"/>
                        <a:t>0.94</a:t>
                      </a:r>
                      <a:endParaRPr/>
                    </a:p>
                  </a:txBody>
                  <a:tcPr marT="91425" marB="91425" marR="91425" marL="91425"/>
                </a:tc>
                <a:tc>
                  <a:txBody>
                    <a:bodyPr/>
                    <a:lstStyle/>
                    <a:p>
                      <a:pPr indent="0" lvl="0" marL="0" rtl="0" algn="ctr">
                        <a:spcBef>
                          <a:spcPts val="0"/>
                        </a:spcBef>
                        <a:spcAft>
                          <a:spcPts val="0"/>
                        </a:spcAft>
                        <a:buNone/>
                      </a:pPr>
                      <a:r>
                        <a:rPr lang="en"/>
                        <a:t>943</a:t>
                      </a:r>
                      <a:endParaRPr/>
                    </a:p>
                  </a:txBody>
                  <a:tcPr marT="91425" marB="91425" marR="91425" marL="91425"/>
                </a:tc>
              </a:tr>
              <a:tr h="381000">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0.51</a:t>
                      </a:r>
                      <a:endParaRPr b="1"/>
                    </a:p>
                  </a:txBody>
                  <a:tcPr marT="91425" marB="91425" marR="91425" marL="91425"/>
                </a:tc>
                <a:tc>
                  <a:txBody>
                    <a:bodyPr/>
                    <a:lstStyle/>
                    <a:p>
                      <a:pPr indent="0" lvl="0" marL="0" rtl="0" algn="ctr">
                        <a:spcBef>
                          <a:spcPts val="0"/>
                        </a:spcBef>
                        <a:spcAft>
                          <a:spcPts val="0"/>
                        </a:spcAft>
                        <a:buNone/>
                      </a:pPr>
                      <a:r>
                        <a:rPr b="1" lang="en"/>
                        <a:t>0.41</a:t>
                      </a:r>
                      <a:endParaRPr b="1"/>
                    </a:p>
                  </a:txBody>
                  <a:tcPr marT="91425" marB="91425" marR="91425" marL="91425"/>
                </a:tc>
                <a:tc>
                  <a:txBody>
                    <a:bodyPr/>
                    <a:lstStyle/>
                    <a:p>
                      <a:pPr indent="0" lvl="0" marL="0" rtl="0" algn="ctr">
                        <a:spcBef>
                          <a:spcPts val="0"/>
                        </a:spcBef>
                        <a:spcAft>
                          <a:spcPts val="0"/>
                        </a:spcAft>
                        <a:buNone/>
                      </a:pPr>
                      <a:r>
                        <a:rPr b="1" lang="en"/>
                        <a:t>0.45</a:t>
                      </a:r>
                      <a:endParaRPr b="1"/>
                    </a:p>
                  </a:txBody>
                  <a:tcPr marT="91425" marB="91425" marR="91425" marL="91425"/>
                </a:tc>
                <a:tc>
                  <a:txBody>
                    <a:bodyPr/>
                    <a:lstStyle/>
                    <a:p>
                      <a:pPr indent="0" lvl="0" marL="0" rtl="0" algn="ctr">
                        <a:spcBef>
                          <a:spcPts val="0"/>
                        </a:spcBef>
                        <a:spcAft>
                          <a:spcPts val="0"/>
                        </a:spcAft>
                        <a:buNone/>
                      </a:pPr>
                      <a:r>
                        <a:rPr lang="en"/>
                        <a:t>107</a:t>
                      </a:r>
                      <a:endParaRPr/>
                    </a:p>
                  </a:txBody>
                  <a:tcPr marT="91425" marB="91425" marR="91425" marL="91425"/>
                </a:tc>
              </a:tr>
              <a:tr h="381000">
                <a:tc>
                  <a:txBody>
                    <a:bodyPr/>
                    <a:lstStyle/>
                    <a:p>
                      <a:pPr indent="0" lvl="0" marL="0" rtl="0" algn="ctr">
                        <a:spcBef>
                          <a:spcPts val="0"/>
                        </a:spcBef>
                        <a:spcAft>
                          <a:spcPts val="0"/>
                        </a:spcAft>
                        <a:buNone/>
                      </a:pPr>
                      <a:r>
                        <a:rPr b="1" lang="en"/>
                        <a:t>Accuracy</a:t>
                      </a:r>
                      <a:endParaRPr b="1"/>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0.90</a:t>
                      </a:r>
                      <a:endParaRPr/>
                    </a:p>
                  </a:txBody>
                  <a:tcPr marT="91425" marB="91425" marR="91425" marL="91425"/>
                </a:tc>
                <a:tc>
                  <a:txBody>
                    <a:bodyPr/>
                    <a:lstStyle/>
                    <a:p>
                      <a:pPr indent="0" lvl="0" marL="0" rtl="0" algn="ctr">
                        <a:spcBef>
                          <a:spcPts val="0"/>
                        </a:spcBef>
                        <a:spcAft>
                          <a:spcPts val="0"/>
                        </a:spcAft>
                        <a:buNone/>
                      </a:pPr>
                      <a:r>
                        <a:rPr lang="en"/>
                        <a:t>1050</a:t>
                      </a:r>
                      <a:endParaRPr/>
                    </a:p>
                  </a:txBody>
                  <a:tcPr marT="91425" marB="91425" marR="91425" marL="91425"/>
                </a:tc>
              </a:tr>
              <a:tr h="381000">
                <a:tc>
                  <a:txBody>
                    <a:bodyPr/>
                    <a:lstStyle/>
                    <a:p>
                      <a:pPr indent="0" lvl="0" marL="0" rtl="0" algn="ctr">
                        <a:spcBef>
                          <a:spcPts val="0"/>
                        </a:spcBef>
                        <a:spcAft>
                          <a:spcPts val="0"/>
                        </a:spcAft>
                        <a:buNone/>
                      </a:pPr>
                      <a:r>
                        <a:rPr b="1" lang="en"/>
                        <a:t>Macro Avg</a:t>
                      </a:r>
                      <a:endParaRPr b="1"/>
                    </a:p>
                  </a:txBody>
                  <a:tcPr marT="91425" marB="91425" marR="91425" marL="91425"/>
                </a:tc>
                <a:tc>
                  <a:txBody>
                    <a:bodyPr/>
                    <a:lstStyle/>
                    <a:p>
                      <a:pPr indent="0" lvl="0" marL="0" rtl="0" algn="ctr">
                        <a:spcBef>
                          <a:spcPts val="0"/>
                        </a:spcBef>
                        <a:spcAft>
                          <a:spcPts val="0"/>
                        </a:spcAft>
                        <a:buNone/>
                      </a:pPr>
                      <a:r>
                        <a:rPr lang="en"/>
                        <a:t>0.72</a:t>
                      </a:r>
                      <a:endParaRPr/>
                    </a:p>
                  </a:txBody>
                  <a:tcPr marT="91425" marB="91425" marR="91425" marL="91425"/>
                </a:tc>
                <a:tc>
                  <a:txBody>
                    <a:bodyPr/>
                    <a:lstStyle/>
                    <a:p>
                      <a:pPr indent="0" lvl="0" marL="0" rtl="0" algn="ctr">
                        <a:spcBef>
                          <a:spcPts val="0"/>
                        </a:spcBef>
                        <a:spcAft>
                          <a:spcPts val="0"/>
                        </a:spcAft>
                        <a:buNone/>
                      </a:pPr>
                      <a:r>
                        <a:rPr lang="en"/>
                        <a:t>0.68</a:t>
                      </a:r>
                      <a:endParaRPr/>
                    </a:p>
                  </a:txBody>
                  <a:tcPr marT="91425" marB="91425" marR="91425" marL="91425"/>
                </a:tc>
                <a:tc>
                  <a:txBody>
                    <a:bodyPr/>
                    <a:lstStyle/>
                    <a:p>
                      <a:pPr indent="0" lvl="0" marL="0" rtl="0" algn="ctr">
                        <a:spcBef>
                          <a:spcPts val="0"/>
                        </a:spcBef>
                        <a:spcAft>
                          <a:spcPts val="0"/>
                        </a:spcAft>
                        <a:buNone/>
                      </a:pPr>
                      <a:r>
                        <a:rPr b="1" lang="en"/>
                        <a:t>0.70</a:t>
                      </a:r>
                      <a:endParaRPr b="1"/>
                    </a:p>
                  </a:txBody>
                  <a:tcPr marT="91425" marB="91425" marR="91425" marL="91425"/>
                </a:tc>
                <a:tc>
                  <a:txBody>
                    <a:bodyPr/>
                    <a:lstStyle/>
                    <a:p>
                      <a:pPr indent="0" lvl="0" marL="0" rtl="0" algn="ctr">
                        <a:spcBef>
                          <a:spcPts val="0"/>
                        </a:spcBef>
                        <a:spcAft>
                          <a:spcPts val="0"/>
                        </a:spcAft>
                        <a:buNone/>
                      </a:pPr>
                      <a:r>
                        <a:rPr lang="en"/>
                        <a:t>1050</a:t>
                      </a:r>
                      <a:endParaRPr/>
                    </a:p>
                  </a:txBody>
                  <a:tcPr marT="91425" marB="91425" marR="91425" marL="91425"/>
                </a:tc>
              </a:tr>
              <a:tr h="381000">
                <a:tc>
                  <a:txBody>
                    <a:bodyPr/>
                    <a:lstStyle/>
                    <a:p>
                      <a:pPr indent="0" lvl="0" marL="0" rtl="0" algn="ctr">
                        <a:spcBef>
                          <a:spcPts val="0"/>
                        </a:spcBef>
                        <a:spcAft>
                          <a:spcPts val="0"/>
                        </a:spcAft>
                        <a:buNone/>
                      </a:pPr>
                      <a:r>
                        <a:rPr b="1" lang="en"/>
                        <a:t>Weighted Avg</a:t>
                      </a:r>
                      <a:endParaRPr b="1"/>
                    </a:p>
                  </a:txBody>
                  <a:tcPr marT="91425" marB="91425" marR="91425" marL="91425"/>
                </a:tc>
                <a:tc>
                  <a:txBody>
                    <a:bodyPr/>
                    <a:lstStyle/>
                    <a:p>
                      <a:pPr indent="0" lvl="0" marL="0" rtl="0" algn="ctr">
                        <a:spcBef>
                          <a:spcPts val="0"/>
                        </a:spcBef>
                        <a:spcAft>
                          <a:spcPts val="0"/>
                        </a:spcAft>
                        <a:buNone/>
                      </a:pPr>
                      <a:r>
                        <a:rPr lang="en"/>
                        <a:t>0.89</a:t>
                      </a:r>
                      <a:endParaRPr/>
                    </a:p>
                  </a:txBody>
                  <a:tcPr marT="91425" marB="91425" marR="91425" marL="91425"/>
                </a:tc>
                <a:tc>
                  <a:txBody>
                    <a:bodyPr/>
                    <a:lstStyle/>
                    <a:p>
                      <a:pPr indent="0" lvl="0" marL="0" rtl="0" algn="ctr">
                        <a:spcBef>
                          <a:spcPts val="0"/>
                        </a:spcBef>
                        <a:spcAft>
                          <a:spcPts val="0"/>
                        </a:spcAft>
                        <a:buNone/>
                      </a:pPr>
                      <a:r>
                        <a:rPr lang="en"/>
                        <a:t>0.90</a:t>
                      </a:r>
                      <a:endParaRPr/>
                    </a:p>
                  </a:txBody>
                  <a:tcPr marT="91425" marB="91425" marR="91425" marL="91425"/>
                </a:tc>
                <a:tc>
                  <a:txBody>
                    <a:bodyPr/>
                    <a:lstStyle/>
                    <a:p>
                      <a:pPr indent="0" lvl="0" marL="0" rtl="0" algn="ctr">
                        <a:spcBef>
                          <a:spcPts val="0"/>
                        </a:spcBef>
                        <a:spcAft>
                          <a:spcPts val="0"/>
                        </a:spcAft>
                        <a:buNone/>
                      </a:pPr>
                      <a:r>
                        <a:rPr lang="en"/>
                        <a:t>0.89</a:t>
                      </a:r>
                      <a:endParaRPr/>
                    </a:p>
                  </a:txBody>
                  <a:tcPr marT="91425" marB="91425" marR="91425" marL="91425"/>
                </a:tc>
                <a:tc>
                  <a:txBody>
                    <a:bodyPr/>
                    <a:lstStyle/>
                    <a:p>
                      <a:pPr indent="0" lvl="0" marL="0" rtl="0" algn="ctr">
                        <a:spcBef>
                          <a:spcPts val="0"/>
                        </a:spcBef>
                        <a:spcAft>
                          <a:spcPts val="0"/>
                        </a:spcAft>
                        <a:buNone/>
                      </a:pPr>
                      <a:r>
                        <a:rPr lang="en"/>
                        <a:t>1050</a:t>
                      </a:r>
                      <a:endParaRPr/>
                    </a:p>
                  </a:txBody>
                  <a:tcPr marT="91425" marB="91425" marR="91425" marL="91425"/>
                </a:tc>
              </a:tr>
            </a:tbl>
          </a:graphicData>
        </a:graphic>
      </p:graphicFrame>
      <p:sp>
        <p:nvSpPr>
          <p:cNvPr id="194" name="Google Shape;194;p28"/>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00" name="Google Shape;200;p29"/>
          <p:cNvSpPr txBox="1"/>
          <p:nvPr>
            <p:ph type="title"/>
          </p:nvPr>
        </p:nvSpPr>
        <p:spPr>
          <a:xfrm>
            <a:off x="2357400" y="2304150"/>
            <a:ext cx="4429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What did not work?</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06" name="Google Shape;206;p30"/>
          <p:cNvSpPr txBox="1"/>
          <p:nvPr>
            <p:ph idx="1" type="body"/>
          </p:nvPr>
        </p:nvSpPr>
        <p:spPr>
          <a:xfrm>
            <a:off x="729450" y="1600950"/>
            <a:ext cx="7688700" cy="27390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rgbClr val="000000"/>
              </a:buClr>
              <a:buSzPts val="1500"/>
              <a:buChar char="-"/>
            </a:pPr>
            <a:r>
              <a:rPr b="1" lang="en" sz="1500">
                <a:solidFill>
                  <a:srgbClr val="000000"/>
                </a:solidFill>
              </a:rPr>
              <a:t>Neural Network (PCA).</a:t>
            </a:r>
            <a:endParaRPr b="1" sz="1500">
              <a:solidFill>
                <a:srgbClr val="000000"/>
              </a:solidFill>
            </a:endParaRPr>
          </a:p>
          <a:p>
            <a:pPr indent="-323850" lvl="0" marL="457200" rtl="0" algn="l">
              <a:lnSpc>
                <a:spcPct val="200000"/>
              </a:lnSpc>
              <a:spcBef>
                <a:spcPts val="0"/>
              </a:spcBef>
              <a:spcAft>
                <a:spcPts val="0"/>
              </a:spcAft>
              <a:buClr>
                <a:srgbClr val="000000"/>
              </a:buClr>
              <a:buSzPts val="1500"/>
              <a:buChar char="-"/>
            </a:pPr>
            <a:r>
              <a:rPr b="1" lang="en" sz="1500">
                <a:solidFill>
                  <a:srgbClr val="000000"/>
                </a:solidFill>
              </a:rPr>
              <a:t>BERT ForSequenceClassification (fine-tuning).</a:t>
            </a:r>
            <a:endParaRPr b="1" sz="1500">
              <a:solidFill>
                <a:srgbClr val="000000"/>
              </a:solidFill>
            </a:endParaRPr>
          </a:p>
          <a:p>
            <a:pPr indent="-323850" lvl="0" marL="457200" rtl="0" algn="l">
              <a:lnSpc>
                <a:spcPct val="200000"/>
              </a:lnSpc>
              <a:spcBef>
                <a:spcPts val="0"/>
              </a:spcBef>
              <a:spcAft>
                <a:spcPts val="0"/>
              </a:spcAft>
              <a:buClr>
                <a:srgbClr val="000000"/>
              </a:buClr>
              <a:buSzPts val="1500"/>
              <a:buChar char="-"/>
            </a:pPr>
            <a:r>
              <a:rPr b="1" lang="en" sz="1500">
                <a:solidFill>
                  <a:srgbClr val="000000"/>
                </a:solidFill>
              </a:rPr>
              <a:t>LDA.</a:t>
            </a:r>
            <a:endParaRPr b="1" sz="1500">
              <a:solidFill>
                <a:srgbClr val="000000"/>
              </a:solidFill>
            </a:endParaRPr>
          </a:p>
          <a:p>
            <a:pPr indent="-323850" lvl="0" marL="457200" rtl="0" algn="l">
              <a:lnSpc>
                <a:spcPct val="200000"/>
              </a:lnSpc>
              <a:spcBef>
                <a:spcPts val="0"/>
              </a:spcBef>
              <a:spcAft>
                <a:spcPts val="0"/>
              </a:spcAft>
              <a:buClr>
                <a:srgbClr val="000000"/>
              </a:buClr>
              <a:buSzPts val="1500"/>
              <a:buChar char="-"/>
            </a:pPr>
            <a:r>
              <a:rPr b="1" lang="en" sz="1500">
                <a:solidFill>
                  <a:srgbClr val="000000"/>
                </a:solidFill>
              </a:rPr>
              <a:t>Doc2Vec.</a:t>
            </a:r>
            <a:endParaRPr b="1" sz="1500">
              <a:solidFill>
                <a:srgbClr val="000000"/>
              </a:solidFill>
            </a:endParaRPr>
          </a:p>
          <a:p>
            <a:pPr indent="-323850" lvl="0" marL="457200" rtl="0" algn="l">
              <a:lnSpc>
                <a:spcPct val="200000"/>
              </a:lnSpc>
              <a:spcBef>
                <a:spcPts val="0"/>
              </a:spcBef>
              <a:spcAft>
                <a:spcPts val="0"/>
              </a:spcAft>
              <a:buClr>
                <a:srgbClr val="000000"/>
              </a:buClr>
              <a:buSzPts val="1500"/>
              <a:buChar char="-"/>
            </a:pPr>
            <a:r>
              <a:rPr b="1" lang="en" sz="1500">
                <a:solidFill>
                  <a:srgbClr val="000000"/>
                </a:solidFill>
              </a:rPr>
              <a:t>41 Words.</a:t>
            </a:r>
            <a:endParaRPr b="1" sz="15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2" name="Google Shape;212;p31"/>
          <p:cNvSpPr txBox="1"/>
          <p:nvPr>
            <p:ph idx="1" type="body"/>
          </p:nvPr>
        </p:nvSpPr>
        <p:spPr>
          <a:xfrm>
            <a:off x="729450" y="1407925"/>
            <a:ext cx="7688700" cy="278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0000"/>
              </a:solidFill>
            </a:endParaRPr>
          </a:p>
          <a:p>
            <a:pPr indent="-311150" lvl="0" marL="457200" rtl="0" algn="l">
              <a:lnSpc>
                <a:spcPct val="150000"/>
              </a:lnSpc>
              <a:spcBef>
                <a:spcPts val="1600"/>
              </a:spcBef>
              <a:spcAft>
                <a:spcPts val="0"/>
              </a:spcAft>
              <a:buClr>
                <a:srgbClr val="000000"/>
              </a:buClr>
              <a:buSzPts val="1300"/>
              <a:buChar char="-"/>
            </a:pPr>
            <a:r>
              <a:rPr lang="en">
                <a:solidFill>
                  <a:srgbClr val="000000"/>
                </a:solidFill>
              </a:rPr>
              <a:t>With a small and imbalanced dataset, the best approach was the </a:t>
            </a:r>
            <a:r>
              <a:rPr b="1" lang="en">
                <a:solidFill>
                  <a:srgbClr val="000000"/>
                </a:solidFill>
              </a:rPr>
              <a:t>Support Vector Machine with original dataset for protest classifier</a:t>
            </a:r>
            <a:r>
              <a:rPr lang="en">
                <a:solidFill>
                  <a:srgbClr val="000000"/>
                </a:solidFill>
              </a:rPr>
              <a:t>. Although transformers are sweeping the all tasks on NLP, it did not help on this specific dataset, however, a larger and healthier dataset would make BERT model give excellent results. Nevertheless, if our dataset is divisible by simple models, there is no need to use complex models. Nobody wants to cut a bread with a lightsaber.</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40400" y="547525"/>
            <a:ext cx="206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1012900" y="1396575"/>
            <a:ext cx="3657600" cy="34959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AutoNum type="arabicPeriod"/>
            </a:pPr>
            <a:r>
              <a:rPr b="1" lang="en" sz="1500"/>
              <a:t>Introduction</a:t>
            </a:r>
            <a:endParaRPr b="1" sz="1500"/>
          </a:p>
          <a:p>
            <a:pPr indent="-323850" lvl="0" marL="457200" rtl="0" algn="l">
              <a:lnSpc>
                <a:spcPct val="200000"/>
              </a:lnSpc>
              <a:spcBef>
                <a:spcPts val="0"/>
              </a:spcBef>
              <a:spcAft>
                <a:spcPts val="0"/>
              </a:spcAft>
              <a:buSzPts val="1500"/>
              <a:buAutoNum type="arabicPeriod"/>
            </a:pPr>
            <a:r>
              <a:rPr b="1" lang="en" sz="1500"/>
              <a:t>Dataset</a:t>
            </a:r>
            <a:endParaRPr b="1" sz="1500"/>
          </a:p>
          <a:p>
            <a:pPr indent="-323850" lvl="0" marL="457200" rtl="0" algn="l">
              <a:lnSpc>
                <a:spcPct val="200000"/>
              </a:lnSpc>
              <a:spcBef>
                <a:spcPts val="0"/>
              </a:spcBef>
              <a:spcAft>
                <a:spcPts val="0"/>
              </a:spcAft>
              <a:buSzPts val="1500"/>
              <a:buAutoNum type="arabicPeriod"/>
            </a:pPr>
            <a:r>
              <a:rPr b="1" lang="en" sz="1500"/>
              <a:t>Preprocessing and Analysis</a:t>
            </a:r>
            <a:endParaRPr b="1" sz="1500"/>
          </a:p>
          <a:p>
            <a:pPr indent="-323850" lvl="0" marL="457200" rtl="0" algn="l">
              <a:lnSpc>
                <a:spcPct val="115000"/>
              </a:lnSpc>
              <a:spcBef>
                <a:spcPts val="0"/>
              </a:spcBef>
              <a:spcAft>
                <a:spcPts val="0"/>
              </a:spcAft>
              <a:buSzPts val="1500"/>
              <a:buAutoNum type="arabicPeriod"/>
            </a:pPr>
            <a:r>
              <a:rPr b="1" lang="en" sz="1500"/>
              <a:t>Models and Results</a:t>
            </a:r>
            <a:endParaRPr b="1" sz="1500"/>
          </a:p>
          <a:p>
            <a:pPr indent="-311150" lvl="1" marL="914400" rtl="0" algn="l">
              <a:lnSpc>
                <a:spcPct val="115000"/>
              </a:lnSpc>
              <a:spcBef>
                <a:spcPts val="0"/>
              </a:spcBef>
              <a:spcAft>
                <a:spcPts val="0"/>
              </a:spcAft>
              <a:buSzPts val="1300"/>
              <a:buAutoNum type="alphaLcPeriod"/>
            </a:pPr>
            <a:r>
              <a:rPr b="1" lang="en" sz="1300"/>
              <a:t>What did work?</a:t>
            </a:r>
            <a:endParaRPr b="1" sz="1300"/>
          </a:p>
          <a:p>
            <a:pPr indent="-311150" lvl="1" marL="914400" rtl="0" algn="l">
              <a:lnSpc>
                <a:spcPct val="200000"/>
              </a:lnSpc>
              <a:spcBef>
                <a:spcPts val="0"/>
              </a:spcBef>
              <a:spcAft>
                <a:spcPts val="0"/>
              </a:spcAft>
              <a:buSzPts val="1300"/>
              <a:buAutoNum type="alphaLcPeriod"/>
            </a:pPr>
            <a:r>
              <a:rPr b="1" lang="en" sz="1300"/>
              <a:t>What did not work?</a:t>
            </a:r>
            <a:endParaRPr b="1" sz="1300"/>
          </a:p>
          <a:p>
            <a:pPr indent="-323850" lvl="0" marL="457200" rtl="0" algn="l">
              <a:lnSpc>
                <a:spcPct val="200000"/>
              </a:lnSpc>
              <a:spcBef>
                <a:spcPts val="0"/>
              </a:spcBef>
              <a:spcAft>
                <a:spcPts val="0"/>
              </a:spcAft>
              <a:buSzPts val="1500"/>
              <a:buAutoNum type="arabicPeriod"/>
            </a:pPr>
            <a:r>
              <a:rPr b="1" lang="en" sz="1500"/>
              <a:t>Conclusion</a:t>
            </a:r>
            <a:endParaRPr b="1" sz="1500"/>
          </a:p>
          <a:p>
            <a:pPr indent="-323850" lvl="0" marL="457200" rtl="0" algn="l">
              <a:lnSpc>
                <a:spcPct val="200000"/>
              </a:lnSpc>
              <a:spcBef>
                <a:spcPts val="0"/>
              </a:spcBef>
              <a:spcAft>
                <a:spcPts val="0"/>
              </a:spcAft>
              <a:buSzPts val="1500"/>
              <a:buAutoNum type="arabicPeriod"/>
            </a:pPr>
            <a:r>
              <a:rPr b="1" lang="en" sz="1500"/>
              <a:t>Further Work</a:t>
            </a:r>
            <a:r>
              <a:rPr b="1" lang="en" sz="1500"/>
              <a:t> </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66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Work</a:t>
            </a:r>
            <a:endParaRPr/>
          </a:p>
        </p:txBody>
      </p:sp>
      <p:sp>
        <p:nvSpPr>
          <p:cNvPr id="218" name="Google Shape;218;p32"/>
          <p:cNvSpPr txBox="1"/>
          <p:nvPr>
            <p:ph idx="1" type="body"/>
          </p:nvPr>
        </p:nvSpPr>
        <p:spPr>
          <a:xfrm>
            <a:off x="729450" y="1635025"/>
            <a:ext cx="7688700" cy="18168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b="1" lang="en" sz="1600">
                <a:solidFill>
                  <a:srgbClr val="000000"/>
                </a:solidFill>
              </a:rPr>
              <a:t>Create a mix dataset from different sources and contexts. </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A model  which will keep the semantic relationships.</a:t>
            </a:r>
            <a:endParaRPr b="1" sz="1600">
              <a:solidFill>
                <a:srgbClr val="000000"/>
              </a:solidFill>
            </a:endParaRPr>
          </a:p>
          <a:p>
            <a:pPr indent="-317500" lvl="1" marL="914400" rtl="0" algn="l">
              <a:spcBef>
                <a:spcPts val="0"/>
              </a:spcBef>
              <a:spcAft>
                <a:spcPts val="0"/>
              </a:spcAft>
              <a:buClr>
                <a:srgbClr val="000000"/>
              </a:buClr>
              <a:buSzPts val="1400"/>
              <a:buChar char="-"/>
            </a:pPr>
            <a:r>
              <a:rPr b="1" lang="en" sz="1400">
                <a:solidFill>
                  <a:srgbClr val="000000"/>
                </a:solidFill>
              </a:rPr>
              <a:t>Word </a:t>
            </a:r>
            <a:r>
              <a:rPr b="1" lang="en" sz="1400">
                <a:solidFill>
                  <a:srgbClr val="000000"/>
                </a:solidFill>
              </a:rPr>
              <a:t>Embeddings</a:t>
            </a:r>
            <a:r>
              <a:rPr b="1" lang="en" sz="1400">
                <a:solidFill>
                  <a:srgbClr val="000000"/>
                </a:solidFill>
              </a:rPr>
              <a:t>.</a:t>
            </a:r>
            <a:endParaRPr b="1"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626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1365150" y="2327700"/>
            <a:ext cx="6413700" cy="4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rPr>
              <a:t>What is the main challenge that we should tackle?</a:t>
            </a:r>
            <a:endParaRPr b="1" sz="2200">
              <a:solidFill>
                <a:srgbClr val="000000"/>
              </a:solidFill>
            </a:endParaRPr>
          </a:p>
          <a:p>
            <a:pPr indent="0" lvl="0" marL="9144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03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06" name="Google Shape;106;p16"/>
          <p:cNvSpPr txBox="1"/>
          <p:nvPr>
            <p:ph idx="1" type="body"/>
          </p:nvPr>
        </p:nvSpPr>
        <p:spPr>
          <a:xfrm>
            <a:off x="729450" y="2078875"/>
            <a:ext cx="2824500" cy="1429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Char char="●"/>
            </a:pPr>
            <a:r>
              <a:rPr b="1" lang="en" sz="1600">
                <a:solidFill>
                  <a:srgbClr val="434343"/>
                </a:solidFill>
              </a:rPr>
              <a:t>URLs and Labels.</a:t>
            </a:r>
            <a:endParaRPr b="1" sz="1600">
              <a:solidFill>
                <a:srgbClr val="434343"/>
              </a:solidFill>
            </a:endParaRPr>
          </a:p>
          <a:p>
            <a:pPr indent="-330200" lvl="0" marL="457200" rtl="0" algn="l">
              <a:lnSpc>
                <a:spcPct val="150000"/>
              </a:lnSpc>
              <a:spcBef>
                <a:spcPts val="0"/>
              </a:spcBef>
              <a:spcAft>
                <a:spcPts val="0"/>
              </a:spcAft>
              <a:buClr>
                <a:srgbClr val="434343"/>
              </a:buClr>
              <a:buSzPts val="1600"/>
              <a:buChar char="●"/>
            </a:pPr>
            <a:r>
              <a:rPr b="1" i="1" lang="en" sz="1600">
                <a:solidFill>
                  <a:srgbClr val="434343"/>
                </a:solidFill>
              </a:rPr>
              <a:t>newspaper</a:t>
            </a:r>
            <a:r>
              <a:rPr b="1" lang="en" sz="1600">
                <a:solidFill>
                  <a:srgbClr val="434343"/>
                </a:solidFill>
              </a:rPr>
              <a:t> library.</a:t>
            </a:r>
            <a:endParaRPr b="1" sz="1600">
              <a:solidFill>
                <a:srgbClr val="434343"/>
              </a:solidFill>
            </a:endParaRPr>
          </a:p>
          <a:p>
            <a:pPr indent="-330200" lvl="0" marL="457200" rtl="0" algn="l">
              <a:lnSpc>
                <a:spcPct val="150000"/>
              </a:lnSpc>
              <a:spcBef>
                <a:spcPts val="0"/>
              </a:spcBef>
              <a:spcAft>
                <a:spcPts val="0"/>
              </a:spcAft>
              <a:buClr>
                <a:srgbClr val="434343"/>
              </a:buClr>
              <a:buSzPts val="1600"/>
              <a:buChar char="●"/>
            </a:pPr>
            <a:r>
              <a:rPr b="1" lang="en" sz="1600">
                <a:solidFill>
                  <a:srgbClr val="434343"/>
                </a:solidFill>
              </a:rPr>
              <a:t>The location and time.</a:t>
            </a:r>
            <a:endParaRPr b="1" sz="1600">
              <a:solidFill>
                <a:srgbClr val="434343"/>
              </a:solidFill>
            </a:endParaRPr>
          </a:p>
        </p:txBody>
      </p:sp>
      <p:pic>
        <p:nvPicPr>
          <p:cNvPr id="107" name="Google Shape;107;p16"/>
          <p:cNvPicPr preferRelativeResize="0"/>
          <p:nvPr/>
        </p:nvPicPr>
        <p:blipFill>
          <a:blip r:embed="rId3">
            <a:alphaModFix/>
          </a:blip>
          <a:stretch>
            <a:fillRect/>
          </a:stretch>
        </p:blipFill>
        <p:spPr>
          <a:xfrm>
            <a:off x="2922875" y="783450"/>
            <a:ext cx="6136344" cy="535200"/>
          </a:xfrm>
          <a:prstGeom prst="rect">
            <a:avLst/>
          </a:prstGeom>
          <a:noFill/>
          <a:ln cap="flat" cmpd="sng" w="19050">
            <a:solidFill>
              <a:schemeClr val="dk2"/>
            </a:solidFill>
            <a:prstDash val="solid"/>
            <a:round/>
            <a:headEnd len="sm" w="sm" type="none"/>
            <a:tailEnd len="sm" w="sm" type="none"/>
          </a:ln>
        </p:spPr>
      </p:pic>
      <p:pic>
        <p:nvPicPr>
          <p:cNvPr id="108" name="Google Shape;108;p16"/>
          <p:cNvPicPr preferRelativeResize="0"/>
          <p:nvPr/>
        </p:nvPicPr>
        <p:blipFill>
          <a:blip r:embed="rId4">
            <a:alphaModFix/>
          </a:blip>
          <a:stretch>
            <a:fillRect/>
          </a:stretch>
        </p:blipFill>
        <p:spPr>
          <a:xfrm>
            <a:off x="4358463" y="2317950"/>
            <a:ext cx="3265175" cy="340125"/>
          </a:xfrm>
          <a:prstGeom prst="rect">
            <a:avLst/>
          </a:prstGeom>
          <a:noFill/>
          <a:ln cap="flat" cmpd="sng" w="19050">
            <a:solidFill>
              <a:schemeClr val="dk2"/>
            </a:solidFill>
            <a:prstDash val="solid"/>
            <a:round/>
            <a:headEnd len="sm" w="sm" type="none"/>
            <a:tailEnd len="sm" w="sm" type="none"/>
          </a:ln>
        </p:spPr>
      </p:pic>
      <p:cxnSp>
        <p:nvCxnSpPr>
          <p:cNvPr id="109" name="Google Shape;109;p16"/>
          <p:cNvCxnSpPr>
            <a:stCxn id="107" idx="2"/>
            <a:endCxn id="108" idx="0"/>
          </p:cNvCxnSpPr>
          <p:nvPr/>
        </p:nvCxnSpPr>
        <p:spPr>
          <a:xfrm>
            <a:off x="5991047" y="1318650"/>
            <a:ext cx="0" cy="999300"/>
          </a:xfrm>
          <a:prstGeom prst="straightConnector1">
            <a:avLst/>
          </a:prstGeom>
          <a:noFill/>
          <a:ln cap="flat" cmpd="sng" w="28575">
            <a:solidFill>
              <a:schemeClr val="dk2"/>
            </a:solidFill>
            <a:prstDash val="solid"/>
            <a:round/>
            <a:headEnd len="med" w="med" type="none"/>
            <a:tailEnd len="med" w="med" type="triangle"/>
          </a:ln>
        </p:spPr>
      </p:cxnSp>
      <p:pic>
        <p:nvPicPr>
          <p:cNvPr id="110" name="Google Shape;110;p16"/>
          <p:cNvPicPr preferRelativeResize="0"/>
          <p:nvPr/>
        </p:nvPicPr>
        <p:blipFill>
          <a:blip r:embed="rId5">
            <a:alphaModFix/>
          </a:blip>
          <a:stretch>
            <a:fillRect/>
          </a:stretch>
        </p:blipFill>
        <p:spPr>
          <a:xfrm>
            <a:off x="2843100" y="4130800"/>
            <a:ext cx="6295911" cy="527450"/>
          </a:xfrm>
          <a:prstGeom prst="rect">
            <a:avLst/>
          </a:prstGeom>
          <a:noFill/>
          <a:ln cap="flat" cmpd="sng" w="19050">
            <a:solidFill>
              <a:schemeClr val="dk2"/>
            </a:solidFill>
            <a:prstDash val="solid"/>
            <a:round/>
            <a:headEnd len="sm" w="sm" type="none"/>
            <a:tailEnd len="sm" w="sm" type="none"/>
          </a:ln>
        </p:spPr>
      </p:pic>
      <p:cxnSp>
        <p:nvCxnSpPr>
          <p:cNvPr id="111" name="Google Shape;111;p16"/>
          <p:cNvCxnSpPr/>
          <p:nvPr/>
        </p:nvCxnSpPr>
        <p:spPr>
          <a:xfrm>
            <a:off x="5991056" y="2658075"/>
            <a:ext cx="0" cy="1472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7650" y="60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117" name="Google Shape;117;p17" title="Points scored"/>
          <p:cNvPicPr preferRelativeResize="0"/>
          <p:nvPr/>
        </p:nvPicPr>
        <p:blipFill>
          <a:blip r:embed="rId3">
            <a:alphaModFix/>
          </a:blip>
          <a:stretch>
            <a:fillRect/>
          </a:stretch>
        </p:blipFill>
        <p:spPr>
          <a:xfrm>
            <a:off x="3340925" y="1138525"/>
            <a:ext cx="5583549" cy="3452500"/>
          </a:xfrm>
          <a:prstGeom prst="rect">
            <a:avLst/>
          </a:prstGeom>
          <a:noFill/>
          <a:ln>
            <a:noFill/>
          </a:ln>
        </p:spPr>
      </p:pic>
      <p:sp>
        <p:nvSpPr>
          <p:cNvPr id="118" name="Google Shape;118;p17"/>
          <p:cNvSpPr txBox="1"/>
          <p:nvPr/>
        </p:nvSpPr>
        <p:spPr>
          <a:xfrm>
            <a:off x="465550" y="2015400"/>
            <a:ext cx="2759100" cy="1112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774 News.</a:t>
            </a:r>
            <a:endParaRPr b="1" sz="1600">
              <a:solidFill>
                <a:srgbClr val="434343"/>
              </a:solidFill>
              <a:latin typeface="Lato"/>
              <a:ea typeface="Lato"/>
              <a:cs typeface="Lato"/>
              <a:sym typeface="Lato"/>
            </a:endParaRPr>
          </a:p>
          <a:p>
            <a:pPr indent="0" lvl="0" marL="0" rtl="0" algn="l">
              <a:lnSpc>
                <a:spcPct val="150000"/>
              </a:lnSpc>
              <a:spcBef>
                <a:spcPts val="0"/>
              </a:spcBef>
              <a:spcAft>
                <a:spcPts val="0"/>
              </a:spcAft>
              <a:buNone/>
            </a:pPr>
            <a:r>
              <a:t/>
            </a:r>
            <a:endParaRPr b="1" sz="1600">
              <a:solidFill>
                <a:srgbClr val="434343"/>
              </a:solidFill>
              <a:latin typeface="Lato"/>
              <a:ea typeface="Lato"/>
              <a:cs typeface="Lato"/>
              <a:sym typeface="Lato"/>
            </a:endParaRPr>
          </a:p>
          <a:p>
            <a:pPr indent="-330200" lvl="0" marL="457200" rtl="0" algn="l">
              <a:lnSpc>
                <a:spcPct val="150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Imbalanced data.</a:t>
            </a:r>
            <a:endParaRPr b="1" sz="16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650" y="66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Analysis</a:t>
            </a:r>
            <a:endParaRPr/>
          </a:p>
        </p:txBody>
      </p:sp>
      <p:graphicFrame>
        <p:nvGraphicFramePr>
          <p:cNvPr id="124" name="Google Shape;124;p18"/>
          <p:cNvGraphicFramePr/>
          <p:nvPr/>
        </p:nvGraphicFramePr>
        <p:xfrm>
          <a:off x="1721750" y="2133325"/>
          <a:ext cx="3000000" cy="3000000"/>
        </p:xfrm>
        <a:graphic>
          <a:graphicData uri="http://schemas.openxmlformats.org/drawingml/2006/table">
            <a:tbl>
              <a:tblPr>
                <a:noFill/>
                <a:tableStyleId>{D606755F-F2B8-4BD5-9CB0-A933FAF6972D}</a:tableStyleId>
              </a:tblPr>
              <a:tblGrid>
                <a:gridCol w="1140100"/>
                <a:gridCol w="1140100"/>
                <a:gridCol w="1140100"/>
                <a:gridCol w="1140100"/>
                <a:gridCol w="1140100"/>
              </a:tblGrid>
              <a:tr h="492150">
                <a:tc>
                  <a:txBody>
                    <a:bodyPr/>
                    <a:lstStyle/>
                    <a:p>
                      <a:pPr indent="0" lvl="0" marL="0" marR="25400" rtl="0" algn="ctr">
                        <a:lnSpc>
                          <a:spcPct val="115000"/>
                        </a:lnSpc>
                        <a:spcBef>
                          <a:spcPts val="0"/>
                        </a:spcBef>
                        <a:spcAft>
                          <a:spcPts val="0"/>
                        </a:spcAft>
                        <a:buNone/>
                      </a:pPr>
                      <a:r>
                        <a:rPr lang="en" sz="1300">
                          <a:latin typeface="Roboto"/>
                          <a:ea typeface="Roboto"/>
                          <a:cs typeface="Roboto"/>
                          <a:sym typeface="Roboto"/>
                        </a:rPr>
                        <a:t> </a:t>
                      </a:r>
                      <a:endParaRPr sz="13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AEAAAA"/>
                    </a:solidFill>
                  </a:tcPr>
                </a:tc>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Avg. # of Sent.</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Avg. # of Words</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Max &amp; Min # of Sent.</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Max &amp; Min # of Words</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6400">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Protest News</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15.13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225.50</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60 &amp; 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1520 &amp; 29</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1100">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Non-Protest N.</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19.82</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263.93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170 &amp; 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1245 &amp; 22</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6400">
                <a:tc>
                  <a:txBody>
                    <a:bodyPr/>
                    <a:lstStyle/>
                    <a:p>
                      <a:pPr indent="0" lvl="0" marL="0" marR="25400" rtl="0" algn="ctr">
                        <a:lnSpc>
                          <a:spcPct val="115000"/>
                        </a:lnSpc>
                        <a:spcBef>
                          <a:spcPts val="0"/>
                        </a:spcBef>
                        <a:spcAft>
                          <a:spcPts val="0"/>
                        </a:spcAft>
                        <a:buNone/>
                      </a:pPr>
                      <a:r>
                        <a:rPr b="1" lang="en" sz="1200">
                          <a:latin typeface="Roboto"/>
                          <a:ea typeface="Roboto"/>
                          <a:cs typeface="Roboto"/>
                          <a:sym typeface="Roboto"/>
                        </a:rPr>
                        <a:t>All News</a:t>
                      </a:r>
                      <a:endParaRPr b="1" sz="1200">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18.63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254.25</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170 &amp; 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25400" rtl="0" algn="ctr">
                        <a:lnSpc>
                          <a:spcPct val="115000"/>
                        </a:lnSpc>
                        <a:spcBef>
                          <a:spcPts val="0"/>
                        </a:spcBef>
                        <a:spcAft>
                          <a:spcPts val="0"/>
                        </a:spcAft>
                        <a:buNone/>
                      </a:pPr>
                      <a:r>
                        <a:rPr lang="en">
                          <a:latin typeface="Roboto"/>
                          <a:ea typeface="Roboto"/>
                          <a:cs typeface="Roboto"/>
                          <a:sym typeface="Roboto"/>
                        </a:rPr>
                        <a:t>1520 &amp; 22</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7650" y="66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Analysis</a:t>
            </a:r>
            <a:endParaRPr/>
          </a:p>
        </p:txBody>
      </p:sp>
      <p:graphicFrame>
        <p:nvGraphicFramePr>
          <p:cNvPr id="130" name="Google Shape;130;p19"/>
          <p:cNvGraphicFramePr/>
          <p:nvPr/>
        </p:nvGraphicFramePr>
        <p:xfrm>
          <a:off x="1100125" y="1456675"/>
          <a:ext cx="3000000" cy="3000000"/>
        </p:xfrm>
        <a:graphic>
          <a:graphicData uri="http://schemas.openxmlformats.org/drawingml/2006/table">
            <a:tbl>
              <a:tblPr>
                <a:noFill/>
                <a:tableStyleId>{D606755F-F2B8-4BD5-9CB0-A933FAF6972D}</a:tableStyleId>
              </a:tblPr>
              <a:tblGrid>
                <a:gridCol w="2314575"/>
                <a:gridCol w="2314575"/>
                <a:gridCol w="2314575"/>
              </a:tblGrid>
              <a:tr h="646650">
                <a:tc>
                  <a:txBody>
                    <a:bodyPr/>
                    <a:lstStyle/>
                    <a:p>
                      <a:pPr indent="0" lvl="0" marL="0" rtl="0" algn="ctr">
                        <a:lnSpc>
                          <a:spcPct val="150000"/>
                        </a:lnSpc>
                        <a:spcBef>
                          <a:spcPts val="1200"/>
                        </a:spcBef>
                        <a:spcAft>
                          <a:spcPts val="0"/>
                        </a:spcAft>
                        <a:buNone/>
                      </a:pPr>
                      <a:r>
                        <a:rPr b="1" lang="en">
                          <a:latin typeface="Roboto"/>
                          <a:ea typeface="Roboto"/>
                          <a:cs typeface="Roboto"/>
                          <a:sym typeface="Roboto"/>
                        </a:rPr>
                        <a:t>Protest News</a:t>
                      </a:r>
                      <a:endParaRPr b="1">
                        <a:latin typeface="Roboto"/>
                        <a:ea typeface="Roboto"/>
                        <a:cs typeface="Roboto"/>
                        <a:sym typeface="Roboto"/>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50000"/>
                        </a:lnSpc>
                        <a:spcBef>
                          <a:spcPts val="1200"/>
                        </a:spcBef>
                        <a:spcAft>
                          <a:spcPts val="0"/>
                        </a:spcAft>
                        <a:buNone/>
                      </a:pPr>
                      <a:r>
                        <a:rPr b="1" lang="en">
                          <a:latin typeface="Roboto"/>
                          <a:ea typeface="Roboto"/>
                          <a:cs typeface="Roboto"/>
                          <a:sym typeface="Roboto"/>
                        </a:rPr>
                        <a:t>Non-Protest News</a:t>
                      </a:r>
                      <a:endParaRPr b="1">
                        <a:latin typeface="Roboto"/>
                        <a:ea typeface="Roboto"/>
                        <a:cs typeface="Roboto"/>
                        <a:sym typeface="Roboto"/>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50000"/>
                        </a:lnSpc>
                        <a:spcBef>
                          <a:spcPts val="1200"/>
                        </a:spcBef>
                        <a:spcAft>
                          <a:spcPts val="0"/>
                        </a:spcAft>
                        <a:buNone/>
                      </a:pPr>
                      <a:r>
                        <a:rPr b="1" lang="en">
                          <a:latin typeface="Roboto"/>
                          <a:ea typeface="Roboto"/>
                          <a:cs typeface="Roboto"/>
                          <a:sym typeface="Roboto"/>
                        </a:rPr>
                        <a:t>All News</a:t>
                      </a:r>
                      <a:endParaRPr b="1">
                        <a:latin typeface="Roboto"/>
                        <a:ea typeface="Roboto"/>
                        <a:cs typeface="Roboto"/>
                        <a:sym typeface="Roboto"/>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99050">
                <a:tc>
                  <a:txBody>
                    <a:bodyPr/>
                    <a:lstStyle/>
                    <a:p>
                      <a:pPr indent="0" lvl="0" marL="0" rtl="0" algn="ctr">
                        <a:lnSpc>
                          <a:spcPct val="50000"/>
                        </a:lnSpc>
                        <a:spcBef>
                          <a:spcPts val="1200"/>
                        </a:spcBef>
                        <a:spcAft>
                          <a:spcPts val="0"/>
                        </a:spcAft>
                        <a:buNone/>
                      </a:pPr>
                      <a:r>
                        <a:rPr lang="en">
                          <a:latin typeface="Roboto"/>
                          <a:ea typeface="Roboto"/>
                          <a:cs typeface="Roboto"/>
                          <a:sym typeface="Roboto"/>
                        </a:rPr>
                        <a:t>‘state’ - 0.43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‘government’ - 0.25</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‘government’ - 0.30</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53625">
                <a:tc>
                  <a:txBody>
                    <a:bodyPr/>
                    <a:lstStyle/>
                    <a:p>
                      <a:pPr indent="0" lvl="0" marL="0" rtl="0" algn="ctr">
                        <a:lnSpc>
                          <a:spcPct val="50000"/>
                        </a:lnSpc>
                        <a:spcBef>
                          <a:spcPts val="1200"/>
                        </a:spcBef>
                        <a:spcAft>
                          <a:spcPts val="0"/>
                        </a:spcAft>
                        <a:buNone/>
                      </a:pPr>
                      <a:r>
                        <a:rPr lang="en">
                          <a:latin typeface="Roboto"/>
                          <a:ea typeface="Roboto"/>
                          <a:cs typeface="Roboto"/>
                          <a:sym typeface="Roboto"/>
                        </a:rPr>
                        <a:t>‘government’ - 0.43</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‘state’ - 0.24</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‘state’ - 0.28</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10400">
                <a:tc>
                  <a:txBody>
                    <a:bodyPr/>
                    <a:lstStyle/>
                    <a:p>
                      <a:pPr indent="0" lvl="0" marL="0" rtl="0" algn="ctr">
                        <a:lnSpc>
                          <a:spcPct val="50000"/>
                        </a:lnSpc>
                        <a:spcBef>
                          <a:spcPts val="1200"/>
                        </a:spcBef>
                        <a:spcAft>
                          <a:spcPts val="0"/>
                        </a:spcAft>
                        <a:buNone/>
                      </a:pPr>
                      <a:r>
                        <a:rPr lang="en">
                          <a:latin typeface="Roboto"/>
                          <a:ea typeface="Roboto"/>
                          <a:cs typeface="Roboto"/>
                          <a:sym typeface="Roboto"/>
                        </a:rPr>
                        <a:t>‘district’ - 0.42</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‘year’ - 0.24</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‘district’ - 0.24</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66075">
                <a:tc>
                  <a:txBody>
                    <a:bodyPr/>
                    <a:lstStyle/>
                    <a:p>
                      <a:pPr indent="0" lvl="0" marL="0" rtl="0" algn="ctr">
                        <a:lnSpc>
                          <a:spcPct val="50000"/>
                        </a:lnSpc>
                        <a:spcBef>
                          <a:spcPts val="1200"/>
                        </a:spcBef>
                        <a:spcAft>
                          <a:spcPts val="0"/>
                        </a:spcAft>
                        <a:buNone/>
                      </a:pPr>
                      <a:r>
                        <a:rPr lang="en">
                          <a:latin typeface="Roboto"/>
                          <a:ea typeface="Roboto"/>
                          <a:cs typeface="Roboto"/>
                          <a:sym typeface="Roboto"/>
                        </a:rPr>
                        <a:t>‘protest’ - 0.41</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‘take’ - 0.21</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‘year’ - 0.22</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87700">
                <a:tc>
                  <a:txBody>
                    <a:bodyPr/>
                    <a:lstStyle/>
                    <a:p>
                      <a:pPr indent="0" lvl="0" marL="0" rtl="0" algn="ctr">
                        <a:lnSpc>
                          <a:spcPct val="50000"/>
                        </a:lnSpc>
                        <a:spcBef>
                          <a:spcPts val="1200"/>
                        </a:spcBef>
                        <a:spcAft>
                          <a:spcPts val="0"/>
                        </a:spcAft>
                        <a:buNone/>
                      </a:pPr>
                      <a:r>
                        <a:rPr lang="en">
                          <a:latin typeface="Roboto"/>
                          <a:ea typeface="Roboto"/>
                          <a:cs typeface="Roboto"/>
                          <a:sym typeface="Roboto"/>
                        </a:rPr>
                        <a:t>‘police’ - 0.40</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‘time’ - 0.21</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50000"/>
                        </a:lnSpc>
                        <a:spcBef>
                          <a:spcPts val="1200"/>
                        </a:spcBef>
                        <a:spcAft>
                          <a:spcPts val="0"/>
                        </a:spcAft>
                        <a:buNone/>
                      </a:pPr>
                      <a:r>
                        <a:rPr lang="en">
                          <a:latin typeface="Roboto"/>
                          <a:ea typeface="Roboto"/>
                          <a:cs typeface="Roboto"/>
                          <a:sym typeface="Roboto"/>
                        </a:rPr>
                        <a:t>‘minister’ - 0.21</a:t>
                      </a:r>
                      <a:endParaRPr>
                        <a:latin typeface="Roboto"/>
                        <a:ea typeface="Roboto"/>
                        <a:cs typeface="Roboto"/>
                        <a:sym typeface="Roboto"/>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660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Analysis</a:t>
            </a:r>
            <a:endParaRPr/>
          </a:p>
        </p:txBody>
      </p:sp>
      <p:sp>
        <p:nvSpPr>
          <p:cNvPr id="136" name="Google Shape;136;p20"/>
          <p:cNvSpPr txBox="1"/>
          <p:nvPr/>
        </p:nvSpPr>
        <p:spPr>
          <a:xfrm>
            <a:off x="874275" y="1510125"/>
            <a:ext cx="4087500" cy="27819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t/>
            </a:r>
            <a:endParaRPr b="1" sz="1600">
              <a:solidFill>
                <a:srgbClr val="434343"/>
              </a:solidFill>
              <a:latin typeface="Lato"/>
              <a:ea typeface="Lato"/>
              <a:cs typeface="Lato"/>
              <a:sym typeface="Lato"/>
            </a:endParaRPr>
          </a:p>
          <a:p>
            <a:pPr indent="-330200" lvl="0" marL="457200" rtl="0" algn="l">
              <a:lnSpc>
                <a:spcPct val="200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Computers do not understand words.</a:t>
            </a:r>
            <a:endParaRPr b="1" sz="1600">
              <a:solidFill>
                <a:srgbClr val="434343"/>
              </a:solidFill>
              <a:latin typeface="Lato"/>
              <a:ea typeface="Lato"/>
              <a:cs typeface="Lato"/>
              <a:sym typeface="Lato"/>
            </a:endParaRPr>
          </a:p>
          <a:p>
            <a:pPr indent="-330200" lvl="0" marL="457200" rtl="0" algn="l">
              <a:lnSpc>
                <a:spcPct val="200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Stopwords &amp; Lemmatization.</a:t>
            </a:r>
            <a:endParaRPr b="1" sz="1600">
              <a:solidFill>
                <a:srgbClr val="434343"/>
              </a:solidFill>
              <a:latin typeface="Lato"/>
              <a:ea typeface="Lato"/>
              <a:cs typeface="Lato"/>
              <a:sym typeface="Lato"/>
            </a:endParaRPr>
          </a:p>
          <a:p>
            <a:pPr indent="-330200" lvl="0" marL="457200" rtl="0" algn="l">
              <a:lnSpc>
                <a:spcPct val="115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TFIDF Vectorizer.</a:t>
            </a:r>
            <a:endParaRPr b="1" sz="1600">
              <a:solidFill>
                <a:srgbClr val="434343"/>
              </a:solidFill>
              <a:latin typeface="Lato"/>
              <a:ea typeface="Lato"/>
              <a:cs typeface="Lato"/>
              <a:sym typeface="Lato"/>
            </a:endParaRPr>
          </a:p>
          <a:p>
            <a:pPr indent="-330200" lvl="1" marL="914400" rtl="0" algn="l">
              <a:lnSpc>
                <a:spcPct val="200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Document → Vector</a:t>
            </a:r>
            <a:endParaRPr b="1" sz="1600">
              <a:solidFill>
                <a:srgbClr val="434343"/>
              </a:solidFill>
              <a:latin typeface="Lato"/>
              <a:ea typeface="Lato"/>
              <a:cs typeface="Lato"/>
              <a:sym typeface="Lato"/>
            </a:endParaRPr>
          </a:p>
          <a:p>
            <a:pPr indent="-330200" lvl="0" marL="457200" rtl="0" algn="l">
              <a:lnSpc>
                <a:spcPct val="115000"/>
              </a:lnSpc>
              <a:spcBef>
                <a:spcPts val="0"/>
              </a:spcBef>
              <a:spcAft>
                <a:spcPts val="0"/>
              </a:spcAft>
              <a:buClr>
                <a:srgbClr val="434343"/>
              </a:buClr>
              <a:buSzPts val="1600"/>
              <a:buFont typeface="Lato"/>
              <a:buChar char="-"/>
            </a:pPr>
            <a:r>
              <a:rPr b="1" lang="en" sz="1600">
                <a:solidFill>
                  <a:srgbClr val="434343"/>
                </a:solidFill>
                <a:latin typeface="Lato"/>
                <a:ea typeface="Lato"/>
                <a:cs typeface="Lato"/>
                <a:sym typeface="Lato"/>
              </a:rPr>
              <a:t>Train &amp; Test (0.3)</a:t>
            </a:r>
            <a:endParaRPr b="1" sz="1600">
              <a:solidFill>
                <a:srgbClr val="434343"/>
              </a:solidFill>
              <a:latin typeface="Lato"/>
              <a:ea typeface="Lato"/>
              <a:cs typeface="Lato"/>
              <a:sym typeface="Lato"/>
            </a:endParaRPr>
          </a:p>
        </p:txBody>
      </p:sp>
      <p:pic>
        <p:nvPicPr>
          <p:cNvPr id="137" name="Google Shape;137;p20"/>
          <p:cNvPicPr preferRelativeResize="0"/>
          <p:nvPr/>
        </p:nvPicPr>
        <p:blipFill>
          <a:blip r:embed="rId3">
            <a:alphaModFix/>
          </a:blip>
          <a:stretch>
            <a:fillRect/>
          </a:stretch>
        </p:blipFill>
        <p:spPr>
          <a:xfrm>
            <a:off x="5829500" y="1806288"/>
            <a:ext cx="2324100" cy="1838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650" y="648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43" name="Google Shape;143;p21"/>
          <p:cNvSpPr txBox="1"/>
          <p:nvPr>
            <p:ph type="title"/>
          </p:nvPr>
        </p:nvSpPr>
        <p:spPr>
          <a:xfrm>
            <a:off x="2939850" y="2304150"/>
            <a:ext cx="326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What did work?</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