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D6CCD-2B2A-411F-AD04-DF5E7C09EA42}" type="datetimeFigureOut">
              <a:rPr lang="en-US" smtClean="0"/>
              <a:pPr/>
              <a:t>5/23/2019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E6107-1878-455F-8B1A-EECEE81240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also p. 70—Lulu</a:t>
            </a:r>
            <a:r>
              <a:rPr lang="en-US" baseline="0" dirty="0"/>
              <a:t> and Goldberg use the names of childhood games as sexual innuendo…to unsettling effect.</a:t>
            </a:r>
            <a:endParaRPr lang="en-US" dirty="0"/>
          </a:p>
        </p:txBody>
      </p:sp>
      <p:sp>
        <p:nvSpPr>
          <p:cNvPr id="4" name="Slide Number Placeholder 3"/>
          <p:cNvSpPr>
            <a:spLocks noGrp="1"/>
          </p:cNvSpPr>
          <p:nvPr>
            <p:ph type="sldNum" sz="quarter" idx="10"/>
          </p:nvPr>
        </p:nvSpPr>
        <p:spPr/>
        <p:txBody>
          <a:bodyPr/>
          <a:lstStyle/>
          <a:p>
            <a:fld id="{012E6107-1878-455F-8B1A-EECEE81240E6}"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Watch the 1968 film version of the interrogation scene of Act 2 on </a:t>
            </a:r>
            <a:r>
              <a:rPr lang="en-US" dirty="0" err="1"/>
              <a:t>Youtube</a:t>
            </a:r>
            <a:r>
              <a:rPr lang="en-US" baseline="0" dirty="0"/>
              <a:t> at http://www.youtube.com/watch?v=Mjp8Ms2t19Q </a:t>
            </a:r>
          </a:p>
          <a:p>
            <a:r>
              <a:rPr lang="en-US" baseline="0" dirty="0"/>
              <a:t>How does Pinter use both language and silence to create tension in the scene?</a:t>
            </a:r>
            <a:endParaRPr lang="en-US" dirty="0"/>
          </a:p>
        </p:txBody>
      </p:sp>
      <p:sp>
        <p:nvSpPr>
          <p:cNvPr id="4" name="Slide Number Placeholder 3"/>
          <p:cNvSpPr>
            <a:spLocks noGrp="1"/>
          </p:cNvSpPr>
          <p:nvPr>
            <p:ph type="sldNum" sz="quarter" idx="10"/>
          </p:nvPr>
        </p:nvSpPr>
        <p:spPr/>
        <p:txBody>
          <a:bodyPr/>
          <a:lstStyle/>
          <a:p>
            <a:fld id="{012E6107-1878-455F-8B1A-EECEE81240E6}"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 banished the idea of the omniscient author. After plays such as The Birthday Party and The Caretaker, it was no longer de </a:t>
            </a:r>
            <a:r>
              <a:rPr lang="en-US" dirty="0" err="1"/>
              <a:t>rigeur</a:t>
            </a:r>
            <a:r>
              <a:rPr lang="en-US" dirty="0"/>
              <a:t> for dramatists to know the back-story or the future of their characters. As Pinter said in a lecture to students in 1962: "My characters tell me so much and no more with reference to their experience, their aspirations, their motives, their history." But alongside that, he showed that theatrical poetry is not an ornate, verbal appendage. He proved that it can be found in the banalities, repetitions, evasions and even hiatuses of everyday speech. He became famous for his use of the pause, something he claimed to have learned from the comedian Jack Benny. But for Pinter dramatic speech was also frequently a camouflage for unexpressed, hidden emotion. "So often, below the word spoken is the thing known and unspoken.“</a:t>
            </a:r>
          </a:p>
          <a:p>
            <a:r>
              <a:rPr lang="en-US" dirty="0"/>
              <a:t>--from the obituary for Harold</a:t>
            </a:r>
            <a:r>
              <a:rPr lang="en-US" baseline="0" dirty="0"/>
              <a:t> Pinter by Michael </a:t>
            </a:r>
            <a:r>
              <a:rPr lang="en-US" baseline="0" dirty="0" err="1"/>
              <a:t>Billington</a:t>
            </a:r>
            <a:r>
              <a:rPr lang="en-US" baseline="0" dirty="0"/>
              <a:t>, Dec 2008, The </a:t>
            </a:r>
            <a:r>
              <a:rPr lang="en-US" baseline="0" dirty="0" err="1"/>
              <a:t>Gaurdian</a:t>
            </a:r>
            <a:r>
              <a:rPr lang="en-US" baseline="0" dirty="0"/>
              <a:t>.</a:t>
            </a:r>
            <a:endParaRPr lang="en-US" dirty="0"/>
          </a:p>
        </p:txBody>
      </p:sp>
      <p:sp>
        <p:nvSpPr>
          <p:cNvPr id="4" name="Slide Number Placeholder 3"/>
          <p:cNvSpPr>
            <a:spLocks noGrp="1"/>
          </p:cNvSpPr>
          <p:nvPr>
            <p:ph type="sldNum" sz="quarter" idx="10"/>
          </p:nvPr>
        </p:nvSpPr>
        <p:spPr/>
        <p:txBody>
          <a:bodyPr/>
          <a:lstStyle/>
          <a:p>
            <a:fld id="{012E6107-1878-455F-8B1A-EECEE81240E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62281-E9C6-40DC-9C72-EE95D089A496}"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62281-E9C6-40DC-9C72-EE95D089A496}"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62281-E9C6-40DC-9C72-EE95D089A496}"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62281-E9C6-40DC-9C72-EE95D089A496}"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62281-E9C6-40DC-9C72-EE95D089A496}"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A62281-E9C6-40DC-9C72-EE95D089A496}"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A62281-E9C6-40DC-9C72-EE95D089A496}" type="datetimeFigureOut">
              <a:rPr lang="en-US" smtClean="0"/>
              <a:pPr/>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62281-E9C6-40DC-9C72-EE95D089A496}" type="datetimeFigureOut">
              <a:rPr lang="en-US" smtClean="0"/>
              <a:pPr/>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62281-E9C6-40DC-9C72-EE95D089A496}" type="datetimeFigureOut">
              <a:rPr lang="en-US" smtClean="0"/>
              <a:pPr/>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62281-E9C6-40DC-9C72-EE95D089A496}"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62281-E9C6-40DC-9C72-EE95D089A496}"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A22A-6987-40B6-A947-E801A8F8D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62281-E9C6-40DC-9C72-EE95D089A496}" type="datetimeFigureOut">
              <a:rPr lang="en-US" smtClean="0"/>
              <a:pPr/>
              <a:t>5/23/2019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A22A-6987-40B6-A947-E801A8F8D0C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610600" cy="1470025"/>
          </a:xfrm>
        </p:spPr>
        <p:txBody>
          <a:bodyPr>
            <a:normAutofit fontScale="90000"/>
          </a:bodyPr>
          <a:lstStyle/>
          <a:p>
            <a:r>
              <a:rPr lang="en-US" dirty="0"/>
              <a:t>Harold Pinter (1930-2008)</a:t>
            </a:r>
            <a:br>
              <a:rPr lang="en-US" dirty="0"/>
            </a:br>
            <a:r>
              <a:rPr lang="en-US" sz="3200" dirty="0"/>
              <a:t>actor, playwright, director, screenwriter, and activist</a:t>
            </a:r>
            <a:endParaRPr lang="en-US" dirty="0"/>
          </a:p>
        </p:txBody>
      </p:sp>
      <p:sp>
        <p:nvSpPr>
          <p:cNvPr id="3" name="Subtitle 2"/>
          <p:cNvSpPr>
            <a:spLocks noGrp="1"/>
          </p:cNvSpPr>
          <p:nvPr>
            <p:ph type="subTitle" idx="1"/>
          </p:nvPr>
        </p:nvSpPr>
        <p:spPr>
          <a:xfrm>
            <a:off x="762000" y="4876800"/>
            <a:ext cx="7924800" cy="762000"/>
          </a:xfrm>
        </p:spPr>
        <p:txBody>
          <a:bodyPr/>
          <a:lstStyle/>
          <a:p>
            <a:r>
              <a:rPr lang="en-US" i="1" dirty="0"/>
              <a:t>The Birthday Party</a:t>
            </a:r>
            <a:r>
              <a:rPr lang="en-US" dirty="0"/>
              <a:t>: a “comedy of menace”</a:t>
            </a:r>
          </a:p>
        </p:txBody>
      </p:sp>
      <p:pic>
        <p:nvPicPr>
          <p:cNvPr id="11266" name="Picture 2" descr="dek"/>
          <p:cNvPicPr>
            <a:picLocks noChangeAspect="1" noChangeArrowheads="1"/>
          </p:cNvPicPr>
          <p:nvPr/>
        </p:nvPicPr>
        <p:blipFill>
          <a:blip r:embed="rId2" cstate="print"/>
          <a:srcRect/>
          <a:stretch>
            <a:fillRect/>
          </a:stretch>
        </p:blipFill>
        <p:spPr bwMode="auto">
          <a:xfrm>
            <a:off x="2209800" y="1752600"/>
            <a:ext cx="5000625" cy="280035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b="1" dirty="0"/>
              <a:t>The individual versus society</a:t>
            </a:r>
          </a:p>
          <a:p>
            <a:pPr lvl="1"/>
            <a:r>
              <a:rPr lang="en-US" dirty="0"/>
              <a:t>Read Goldberg’s description of a “nervous breakdown” on page 82. Why is a nervous breakdown, for some people, a “foregone conclusion”?</a:t>
            </a:r>
          </a:p>
          <a:p>
            <a:pPr lvl="1"/>
            <a:r>
              <a:rPr lang="en-US" dirty="0"/>
              <a:t>When Stanley enters again the next morning, he is smartly dressed but unable to speak (see page 91-94).</a:t>
            </a:r>
          </a:p>
          <a:p>
            <a:pPr lvl="1"/>
            <a:r>
              <a:rPr lang="en-US" dirty="0"/>
              <a:t>If he represents the artist or free-thinking individual in society, his inarticulateness shows how society refuses to harbor him as a potential threat and forces him to conform. But in doing so, Stanley becomes an empty shell, unable to speak or act.</a:t>
            </a:r>
          </a:p>
          <a:p>
            <a:pPr lvl="1"/>
            <a:r>
              <a:rPr lang="en-US" dirty="0" err="1"/>
              <a:t>Petey</a:t>
            </a:r>
            <a:r>
              <a:rPr lang="en-US" dirty="0"/>
              <a:t> is the only one who resists Goldberg and McCann (see page 95). How do Goldberg and McCann thwart </a:t>
            </a:r>
            <a:r>
              <a:rPr lang="en-US" dirty="0" err="1"/>
              <a:t>Petey’s</a:t>
            </a:r>
            <a:r>
              <a:rPr lang="en-US" dirty="0"/>
              <a:t> attempt to care for Stanley?</a:t>
            </a:r>
          </a:p>
          <a:p>
            <a:pPr lvl="1"/>
            <a:r>
              <a:rPr lang="en-US" dirty="0"/>
              <a:t>The play ends with Meg stating that she was “the belle of the ball.” She is absolutely certain of this truth while the audience knows it to be false. If Meg can be so certain of what is untrue, how do we, the audience, know anything to be true (such as our own secure place within society)?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Pinteresque</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Pinteresque</a:t>
            </a:r>
            <a:r>
              <a:rPr lang="en-US" dirty="0"/>
              <a:t>: “a cryptically mysterious situation imbued with hidden menace.”</a:t>
            </a:r>
          </a:p>
          <a:p>
            <a:pPr lvl="1">
              <a:buNone/>
            </a:pPr>
            <a:r>
              <a:rPr lang="en-US" dirty="0"/>
              <a:t>	--Michael </a:t>
            </a:r>
            <a:r>
              <a:rPr lang="en-US" dirty="0" err="1"/>
              <a:t>Billington</a:t>
            </a:r>
            <a:r>
              <a:rPr lang="en-US" dirty="0"/>
              <a:t>, “Harold Pinter” </a:t>
            </a:r>
            <a:r>
              <a:rPr lang="en-US" i="1" dirty="0"/>
              <a:t>The Guardian</a:t>
            </a:r>
            <a:r>
              <a:rPr lang="en-US" dirty="0"/>
              <a:t>, Dec 2008.</a:t>
            </a:r>
          </a:p>
          <a:p>
            <a:pPr lvl="1">
              <a:buNone/>
            </a:pPr>
            <a:endParaRPr lang="en-US" dirty="0"/>
          </a:p>
          <a:p>
            <a:r>
              <a:rPr lang="en-US" dirty="0"/>
              <a:t>The “Pinter Pause” has become a famous aspect of Pinter’s drama. A pause usually denotes a character’s intense thought process; silence indicates that the conversation is moving from one topic to another, since the first is ended.</a:t>
            </a:r>
          </a:p>
          <a:p>
            <a:pPr>
              <a:buNone/>
            </a:pPr>
            <a:endParaRPr lang="en-US" dirty="0"/>
          </a:p>
          <a:p>
            <a:r>
              <a:rPr lang="en-US" dirty="0"/>
              <a:t>“Pinter’s distinctive language puts colloquial dialogue under a microscope, showing it how it really is: inconsequential, illogical, repetitious, unwittingly comic, and irrational.”</a:t>
            </a:r>
          </a:p>
          <a:p>
            <a:pPr lvl="2">
              <a:buNone/>
            </a:pPr>
            <a:r>
              <a:rPr lang="en-US" dirty="0"/>
              <a:t>--Martin Stephen “The Birthday Party,” page 58.</a:t>
            </a:r>
          </a:p>
          <a:p>
            <a:pPr lvl="2">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534400" cy="6019800"/>
          </a:xfrm>
        </p:spPr>
        <p:txBody>
          <a:bodyPr>
            <a:normAutofit fontScale="92500" lnSpcReduction="20000"/>
          </a:bodyPr>
          <a:lstStyle/>
          <a:p>
            <a:r>
              <a:rPr lang="en-US" dirty="0"/>
              <a:t>Pinter’s “Theatre of Menace” makes use of underlying violence that may suddenly erupt, provoking feelings of uncertainty and uneasiness with ambiguous situations, and portrays the anxiety of people unable to communicate with one another. </a:t>
            </a:r>
          </a:p>
          <a:p>
            <a:r>
              <a:rPr lang="en-US" dirty="0"/>
              <a:t>Stanley is the target of the “menace” in </a:t>
            </a:r>
            <a:r>
              <a:rPr lang="en-US" i="1" dirty="0"/>
              <a:t>The Birthday Party</a:t>
            </a:r>
            <a:r>
              <a:rPr lang="en-US" dirty="0"/>
              <a:t>. Where do McCann and Goldberg come from? Why do they come for Stanley? Where do they take him?</a:t>
            </a:r>
          </a:p>
          <a:p>
            <a:r>
              <a:rPr lang="en-US" i="1" dirty="0"/>
              <a:t>The Birthday Party </a:t>
            </a:r>
            <a:r>
              <a:rPr lang="en-US" dirty="0"/>
              <a:t>is an essential early Pinter play that includes his classic characteristics: lost souls, communication in the process of breaking down, and an unknown outside force invading and disrupting a tight-knit community.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Literary and historical context</a:t>
            </a:r>
          </a:p>
        </p:txBody>
      </p:sp>
      <p:sp>
        <p:nvSpPr>
          <p:cNvPr id="3" name="Content Placeholder 2"/>
          <p:cNvSpPr>
            <a:spLocks noGrp="1"/>
          </p:cNvSpPr>
          <p:nvPr>
            <p:ph idx="1"/>
          </p:nvPr>
        </p:nvSpPr>
        <p:spPr>
          <a:xfrm>
            <a:off x="152400" y="1600200"/>
            <a:ext cx="8763000" cy="5257800"/>
          </a:xfrm>
        </p:spPr>
        <p:txBody>
          <a:bodyPr>
            <a:normAutofit fontScale="70000" lnSpcReduction="20000"/>
          </a:bodyPr>
          <a:lstStyle/>
          <a:p>
            <a:r>
              <a:rPr lang="en-US" dirty="0"/>
              <a:t>Growing up in depression-era England as a Jewish boy in a working class neighborhood, Pinter had a comfortable childhood but was aware of the inequity around him. </a:t>
            </a:r>
          </a:p>
          <a:p>
            <a:r>
              <a:rPr lang="en-US" dirty="0"/>
              <a:t>As a teen he experienced WWII from inside an England under constant threat of invasion (he was in London during the </a:t>
            </a:r>
            <a:r>
              <a:rPr lang="en-US" dirty="0" err="1"/>
              <a:t>Blizt</a:t>
            </a:r>
            <a:r>
              <a:rPr lang="en-US" dirty="0"/>
              <a:t>). In so many of his plays, a room’s security and comfort is shattered by outsider… (bringing to mind the “false security” of WWII-era bomb shelters).</a:t>
            </a:r>
          </a:p>
          <a:p>
            <a:r>
              <a:rPr lang="en-US" dirty="0"/>
              <a:t>As a young playwright, Pinter was associated with the New Wave Dramatists, including John Osborne (</a:t>
            </a:r>
            <a:r>
              <a:rPr lang="en-US" i="1" dirty="0"/>
              <a:t>Look Back in Anger</a:t>
            </a:r>
            <a:r>
              <a:rPr lang="en-US" dirty="0"/>
              <a:t>); these post WWII “angry young men” launched theatrical scathing social criticism; but Pinter, at the time, eschewed politics and </a:t>
            </a:r>
            <a:r>
              <a:rPr lang="en-US" dirty="0" err="1"/>
              <a:t>polemicism</a:t>
            </a:r>
            <a:r>
              <a:rPr lang="en-US" dirty="0"/>
              <a:t>.</a:t>
            </a:r>
          </a:p>
          <a:p>
            <a:r>
              <a:rPr lang="en-US" dirty="0"/>
              <a:t>Although he is a highly original writer, two British playwrights influenced him greatly:</a:t>
            </a:r>
          </a:p>
          <a:p>
            <a:pPr lvl="1"/>
            <a:r>
              <a:rPr lang="en-US" dirty="0"/>
              <a:t>Noël Coward, the playwright of tightly constructed , elegant and witty social comedies.</a:t>
            </a:r>
          </a:p>
          <a:p>
            <a:pPr lvl="1"/>
            <a:r>
              <a:rPr lang="en-US" dirty="0"/>
              <a:t>Samuel Beckett and the </a:t>
            </a:r>
            <a:r>
              <a:rPr lang="en-US" dirty="0" err="1"/>
              <a:t>Absurdists</a:t>
            </a:r>
            <a:r>
              <a:rPr lang="en-US" dirty="0"/>
              <a:t>, who dramatically posed the question, “what is man’s basic human nature, stripped of all non-essentials”?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Themes and their undoing…</a:t>
            </a:r>
          </a:p>
        </p:txBody>
      </p:sp>
      <p:sp>
        <p:nvSpPr>
          <p:cNvPr id="3" name="Content Placeholder 2"/>
          <p:cNvSpPr>
            <a:spLocks noGrp="1"/>
          </p:cNvSpPr>
          <p:nvPr>
            <p:ph idx="1"/>
          </p:nvPr>
        </p:nvSpPr>
        <p:spPr>
          <a:xfrm>
            <a:off x="457200" y="1524000"/>
            <a:ext cx="8229600" cy="5029200"/>
          </a:xfrm>
        </p:spPr>
        <p:txBody>
          <a:bodyPr>
            <a:normAutofit fontScale="85000" lnSpcReduction="20000"/>
          </a:bodyPr>
          <a:lstStyle/>
          <a:p>
            <a:r>
              <a:rPr lang="en-US" b="1" dirty="0"/>
              <a:t>Childhood as escape</a:t>
            </a:r>
          </a:p>
          <a:p>
            <a:pPr lvl="1"/>
            <a:r>
              <a:rPr lang="en-US" dirty="0"/>
              <a:t>“Eh, </a:t>
            </a:r>
            <a:r>
              <a:rPr lang="en-US" dirty="0" err="1"/>
              <a:t>Mr</a:t>
            </a:r>
            <a:r>
              <a:rPr lang="en-US" dirty="0"/>
              <a:t> Webber, what do you say? Childhood. Hot water bottles. Hot milk. Pancakes. Soap suds. What a life” (Goldberg, page 53).</a:t>
            </a:r>
          </a:p>
          <a:p>
            <a:pPr lvl="1"/>
            <a:r>
              <a:rPr lang="en-US" dirty="0"/>
              <a:t>Meg mothers Stanley; the toy drum; Stanley’s gruff acceptance of Meg’s affection could be seen as an attempt to create the security of family life. When Meg makes sexual advances, Stanley rejects the “adult” sexual world. </a:t>
            </a:r>
          </a:p>
          <a:p>
            <a:pPr lvl="1"/>
            <a:r>
              <a:rPr lang="en-US" dirty="0"/>
              <a:t>However, Pinter implies sexual contact between Meg and Stanley (the laughter, Meg ruffles his hair, the word “succulent”); this coupled with the mother/child motif creates incestuous overtones, unsettling the audience.</a:t>
            </a:r>
          </a:p>
          <a:p>
            <a:pPr lvl="2"/>
            <a:r>
              <a:rPr lang="en-US" dirty="0"/>
              <a:t>Read the stage directions and conversation between Meg , </a:t>
            </a:r>
            <a:r>
              <a:rPr lang="en-US" dirty="0" err="1"/>
              <a:t>Petey</a:t>
            </a:r>
            <a:r>
              <a:rPr lang="en-US" dirty="0"/>
              <a:t>, and Stanley on pages 23-26, and then 28-29. How would you characterize their relationships?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dirty="0"/>
              <a:t>Death and dying</a:t>
            </a:r>
          </a:p>
          <a:p>
            <a:pPr lvl="1"/>
            <a:r>
              <a:rPr lang="en-US" dirty="0"/>
              <a:t>Van and wheelbarrow=hearse and coffin (page 34).</a:t>
            </a:r>
          </a:p>
          <a:p>
            <a:pPr lvl="1"/>
            <a:r>
              <a:rPr lang="en-US" dirty="0"/>
              <a:t>But is Stanley’s eventual “death” naturally occurring? See his speech about the piano concert from page 32-33. How does this monologue conjure notions of decay and dying?</a:t>
            </a:r>
          </a:p>
          <a:p>
            <a:pPr lvl="1"/>
            <a:r>
              <a:rPr lang="en-US" dirty="0"/>
              <a:t>Lulu could represent youth and vitality; she holds Stanley’s birthday present; Stanley rejects her and she criticizes Stanley for being unshaven, dirty, and unhealthy. How correct is Lulu when she tells Stanley, “You’re a bit of a washout, aren’t you?” (page 36)?</a:t>
            </a:r>
          </a:p>
          <a:p>
            <a:pPr lvl="1"/>
            <a:r>
              <a:rPr lang="en-US" dirty="0"/>
              <a:t>When McCann and Goldberg enter, Goldberg reflects, “Everywhere you go these days it’s like a funeral” (38).</a:t>
            </a:r>
          </a:p>
          <a:p>
            <a:pPr lvl="1"/>
            <a:r>
              <a:rPr lang="en-US" dirty="0"/>
              <a:t>Might the imagery of a birthday party itself invoke death? See Goldberg’s speech on page 55.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fontScale="92500" lnSpcReduction="10000"/>
          </a:bodyPr>
          <a:lstStyle/>
          <a:p>
            <a:r>
              <a:rPr lang="en-US" b="1" dirty="0"/>
              <a:t>The suspicion of power, authority, and control</a:t>
            </a:r>
          </a:p>
          <a:p>
            <a:pPr lvl="1"/>
            <a:r>
              <a:rPr lang="en-US" dirty="0"/>
              <a:t>When Goldberg and McCann enter, Stanley avoids them. </a:t>
            </a:r>
          </a:p>
          <a:p>
            <a:pPr lvl="1"/>
            <a:r>
              <a:rPr lang="en-US" dirty="0"/>
              <a:t>They are menacing because we don’t know who they are—gangsters? Thugs? Members of the Irish Republican Army or terrorists? Attendants from an insane asylum?</a:t>
            </a:r>
          </a:p>
          <a:p>
            <a:pPr lvl="1"/>
            <a:r>
              <a:rPr lang="en-US" dirty="0"/>
              <a:t>While in his early years Pinter protested that his plays had political messages, one might read </a:t>
            </a:r>
            <a:r>
              <a:rPr lang="en-US" i="1" dirty="0"/>
              <a:t>The Birthday Party</a:t>
            </a:r>
            <a:r>
              <a:rPr lang="en-US" dirty="0"/>
              <a:t> as deeply political in its plea for resistance to social conformity and inherited ideas. </a:t>
            </a:r>
          </a:p>
          <a:p>
            <a:pPr lvl="2"/>
            <a:r>
              <a:rPr lang="en-US" dirty="0"/>
              <a:t>Read the interrogation scene from page 57-63. How does Pinter use language here to shift power from character to the other? What dramatic function does Meg play at the end of the scene? Why her sudden appearance?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normAutofit fontScale="77500" lnSpcReduction="20000"/>
          </a:bodyPr>
          <a:lstStyle/>
          <a:p>
            <a:r>
              <a:rPr lang="en-US" b="1" dirty="0"/>
              <a:t>Communication or language  as a barrier (rather than gateway) to truth </a:t>
            </a:r>
          </a:p>
          <a:p>
            <a:pPr lvl="1"/>
            <a:r>
              <a:rPr lang="en-US" dirty="0"/>
              <a:t>Often, the language is technically correct but inadequate, inaccurate, obscure, or nonsensical. “You’ve always been a true Christian,” says McCann to Goldberg (who is Jewish) (39). Dependency on trite clichés weakens meaning.</a:t>
            </a:r>
          </a:p>
          <a:p>
            <a:pPr lvl="1"/>
            <a:r>
              <a:rPr lang="en-US" dirty="0"/>
              <a:t>See Meg’s summary of Stanley’s piano career on page 42, which is a garbled version of his own telling earlier in the act. How perfect can memory ever be?</a:t>
            </a:r>
          </a:p>
          <a:p>
            <a:pPr lvl="1"/>
            <a:r>
              <a:rPr lang="en-US" dirty="0"/>
              <a:t>The birthday present Meg gives Stanley is a boy’s drum. Read the stage directions on page 46. Why does Stanley become “savage and possessed”? And why would McCann tear a newspaper immediately afterward at the beginning of Act 2?</a:t>
            </a:r>
          </a:p>
          <a:p>
            <a:pPr lvl="1"/>
            <a:r>
              <a:rPr lang="en-US" dirty="0"/>
              <a:t>In Act 2, the verbal battle between McCann, Goldberg and Stanley uses language to confuse and win power over one’s opponent.</a:t>
            </a:r>
          </a:p>
          <a:p>
            <a:pPr lvl="1"/>
            <a:r>
              <a:rPr lang="en-US" dirty="0"/>
              <a:t>Stanley’s attempt to use language to show his confidence only reveals his weakness (see page 50-51, for example).</a:t>
            </a:r>
          </a:p>
          <a:p>
            <a:pPr lvl="1"/>
            <a:r>
              <a:rPr lang="en-US" dirty="0"/>
              <a:t>Short, jerky dialogue creates a tense atmosphere</a:t>
            </a:r>
          </a:p>
          <a:p>
            <a:pPr lvl="1"/>
            <a:r>
              <a:rPr lang="en-US" dirty="0"/>
              <a:t>The interrogation scene reduces Stanley to an incoherent wreck of a human being.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fontScale="92500" lnSpcReduction="20000"/>
          </a:bodyPr>
          <a:lstStyle/>
          <a:p>
            <a:r>
              <a:rPr lang="en-US" b="1" dirty="0"/>
              <a:t>Guilt and Identity</a:t>
            </a:r>
          </a:p>
          <a:p>
            <a:pPr lvl="1"/>
            <a:r>
              <a:rPr lang="en-US" dirty="0"/>
              <a:t>Goldberg and  McCann don’t accuse Stanley of specific crimes, but imply that he is guilty, and that he cannot face up to this guilt.</a:t>
            </a:r>
          </a:p>
          <a:p>
            <a:pPr lvl="1"/>
            <a:r>
              <a:rPr lang="en-US" dirty="0"/>
              <a:t>“What makes you think you exist?” Goldberg’s question echoes Stanley’s question to Meg in Act 1: “Tell me, </a:t>
            </a:r>
            <a:r>
              <a:rPr lang="en-US" dirty="0" err="1"/>
              <a:t>Mrs</a:t>
            </a:r>
            <a:r>
              <a:rPr lang="en-US" dirty="0"/>
              <a:t> Boles, when you address yourself to me, do you ever ask yourself who exactly you are talking to? Eh?” (31).</a:t>
            </a:r>
          </a:p>
          <a:p>
            <a:pPr lvl="1"/>
            <a:r>
              <a:rPr lang="en-US" dirty="0"/>
              <a:t>We are all inadequate; we all have left undone what we should have done; life is a meaningless absurdity</a:t>
            </a:r>
          </a:p>
          <a:p>
            <a:pPr lvl="1"/>
            <a:r>
              <a:rPr lang="en-US" dirty="0"/>
              <a:t>Why does Goldberg ask McCann to blow in his mouth toward the end of Act 3 (page 88-89)?</a:t>
            </a:r>
          </a:p>
          <a:p>
            <a:pPr lvl="1"/>
            <a:r>
              <a:rPr lang="en-US" dirty="0"/>
              <a:t>What is Lulu’s reaction to McCann’s demand that she “confess” her sins? See page 90-91.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Blindness</a:t>
            </a:r>
          </a:p>
          <a:p>
            <a:pPr lvl="1"/>
            <a:r>
              <a:rPr lang="en-US" dirty="0"/>
              <a:t>The characters play “blind man’s bluff,” a children’s game (page 71-75), but the game deteriorates into something far more sinister.</a:t>
            </a:r>
          </a:p>
          <a:p>
            <a:pPr lvl="1"/>
            <a:r>
              <a:rPr lang="en-US" dirty="0"/>
              <a:t>The blindfolding can be read as symbolic of the character’s blindness to the cruelty of others and the world.</a:t>
            </a:r>
          </a:p>
          <a:p>
            <a:pPr lvl="1"/>
            <a:r>
              <a:rPr lang="en-US" dirty="0"/>
              <a:t>Breaking Stanley’s glasses verifies Stanley’s own blindness</a:t>
            </a:r>
          </a:p>
          <a:p>
            <a:pPr lvl="1"/>
            <a:r>
              <a:rPr lang="en-US" dirty="0"/>
              <a:t>The blackout  (page 74) after Stanley breaks his drum puts the audience and the stage in literal darkness, creating confusion and panic (see also page 64 and throughout; the lights go off and on intermittently).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1637</Words>
  <Application>Microsoft Office PowerPoint</Application>
  <PresentationFormat>On-screen Show (4:3)</PresentationFormat>
  <Paragraphs>70</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Harold Pinter (1930-2008) actor, playwright, director, screenwriter, and activist</vt:lpstr>
      <vt:lpstr>PowerPoint Presentation</vt:lpstr>
      <vt:lpstr>Literary and historical context</vt:lpstr>
      <vt:lpstr>Themes and their undoing…</vt:lpstr>
      <vt:lpstr>PowerPoint Presentation</vt:lpstr>
      <vt:lpstr>PowerPoint Presentation</vt:lpstr>
      <vt:lpstr>PowerPoint Presentation</vt:lpstr>
      <vt:lpstr>PowerPoint Presentation</vt:lpstr>
      <vt:lpstr>PowerPoint Presentation</vt:lpstr>
      <vt:lpstr>PowerPoint Presentation</vt:lpstr>
      <vt:lpstr>The “Pinteresque”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Harold Pinter (1930-2008)</dc:title>
  <dc:creator>Athena</dc:creator>
  <cp:lastModifiedBy>Claire Chambers</cp:lastModifiedBy>
  <cp:revision>31</cp:revision>
  <dcterms:created xsi:type="dcterms:W3CDTF">2013-11-20T01:25:24Z</dcterms:created>
  <dcterms:modified xsi:type="dcterms:W3CDTF">2019-05-23T00:55:15Z</dcterms:modified>
</cp:coreProperties>
</file>