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E9DDE-7D67-4239-8D2B-7A8E84431C98}" v="399" dt="2022-06-20T18:51:12.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Serbest 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810001" y="1449147"/>
            <a:ext cx="10572000" cy="2971051"/>
          </a:xfrm>
        </p:spPr>
        <p:txBody>
          <a:bodyPr rtlCol="0"/>
          <a:lstStyle>
            <a:lvl1pPr>
              <a:defRPr sz="5400"/>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810001" y="5280847"/>
            <a:ext cx="10572000" cy="434974"/>
          </a:xfrm>
        </p:spPr>
        <p:txBody>
          <a:bodyPr rtlCol="0"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08B9EBBA-996F-894A-B54A-D6246ED52CEA}" type="datetimeFigureOut">
              <a:rPr lang="en-US" dirty="0"/>
              <a:pPr rtl="0"/>
              <a:t>6/20/2022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esim Yazısı İçeren Panoramik Resim">
    <p:spTree>
      <p:nvGrpSpPr>
        <p:cNvPr id="1" name=""/>
        <p:cNvGrpSpPr/>
        <p:nvPr/>
      </p:nvGrpSpPr>
      <p:grpSpPr>
        <a:xfrm>
          <a:off x="0" y="0"/>
          <a:ext cx="0" cy="0"/>
          <a:chOff x="0" y="0"/>
          <a:chExt cx="0" cy="0"/>
        </a:xfrm>
      </p:grpSpPr>
      <p:sp>
        <p:nvSpPr>
          <p:cNvPr id="2" name="Başlık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tr"/>
              <a:t>Asıl başlık stilini düzenlemek için tıklayın</a:t>
            </a:r>
            <a:endParaRPr lang="en-US" dirty="0"/>
          </a:p>
        </p:txBody>
      </p:sp>
      <p:sp>
        <p:nvSpPr>
          <p:cNvPr id="15" name="Resim Yer Tutucusu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tr"/>
              <a:t>Resim eklemek için simgeye tıklayın</a:t>
            </a:r>
            <a:endParaRPr lang="en-US" dirty="0"/>
          </a:p>
        </p:txBody>
      </p:sp>
      <p:sp>
        <p:nvSpPr>
          <p:cNvPr id="4" name="Metin Yer Tutucusu 3"/>
          <p:cNvSpPr>
            <a:spLocks noGrp="1"/>
          </p:cNvSpPr>
          <p:nvPr>
            <p:ph type="body" sz="half" idx="2"/>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18C79C5D-2A6F-F04D-97DA-BEF2467B64E4}" type="datetimeFigureOut">
              <a:rPr lang="en-US" dirty="0"/>
              <a:pPr rtl="0"/>
              <a:t>6/20/2022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Serbest 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850985" y="1238502"/>
            <a:ext cx="5893840" cy="2645912"/>
          </a:xfrm>
        </p:spPr>
        <p:txBody>
          <a:bodyPr rtlCol="0" anchor="b"/>
          <a:lstStyle>
            <a:lvl1pPr algn="l">
              <a:defRPr sz="4200" b="1" cap="none"/>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
              <a:t>Asıl metin stillerini düzenlemek için tıklayın</a:t>
            </a:r>
          </a:p>
        </p:txBody>
      </p:sp>
      <p:sp>
        <p:nvSpPr>
          <p:cNvPr id="9" name="Metin Yer Tutucusu 5"/>
          <p:cNvSpPr>
            <a:spLocks noGrp="1"/>
          </p:cNvSpPr>
          <p:nvPr>
            <p:ph type="body" sz="quarter" idx="16"/>
          </p:nvPr>
        </p:nvSpPr>
        <p:spPr>
          <a:xfrm>
            <a:off x="7574642" y="1081456"/>
            <a:ext cx="3810001" cy="4075465"/>
          </a:xfrm>
        </p:spPr>
        <p:txBody>
          <a:bodyPr rtlCol="0" anchor="t"/>
          <a:lstStyle>
            <a:lvl1pPr marL="0" indent="0">
              <a:buFontTx/>
              <a:buNone/>
              <a:defRPr/>
            </a:lvl1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8DFA1846-DA80-1C48-A609-854EA85C59AD}" type="datetimeFigureOut">
              <a:rPr lang="en-US" dirty="0"/>
              <a:pPr rtl="0"/>
              <a:t>6/20/2022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d Kartı">
    <p:spTree>
      <p:nvGrpSpPr>
        <p:cNvPr id="1" name=""/>
        <p:cNvGrpSpPr/>
        <p:nvPr/>
      </p:nvGrpSpPr>
      <p:grpSpPr>
        <a:xfrm>
          <a:off x="0" y="0"/>
          <a:ext cx="0" cy="0"/>
          <a:chOff x="0" y="0"/>
          <a:chExt cx="0" cy="0"/>
        </a:xfrm>
      </p:grpSpPr>
      <p:sp>
        <p:nvSpPr>
          <p:cNvPr id="9" name="Serbest 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Başlık 1"/>
          <p:cNvSpPr>
            <a:spLocks noGrp="1"/>
          </p:cNvSpPr>
          <p:nvPr>
            <p:ph type="title"/>
          </p:nvPr>
        </p:nvSpPr>
        <p:spPr>
          <a:xfrm>
            <a:off x="1357089" y="2435957"/>
            <a:ext cx="4382521" cy="2007789"/>
          </a:xfrm>
        </p:spPr>
        <p:txBody>
          <a:bodyPr rtlCol="0"/>
          <a:lstStyle>
            <a:lvl1pPr>
              <a:defRPr sz="3200"/>
            </a:lvl1pPr>
          </a:lstStyle>
          <a:p>
            <a:pPr rtl="0"/>
            <a:r>
              <a:rPr lang="tr"/>
              <a:t>Asıl başlık stilini düzenlemek için tıklayın</a:t>
            </a:r>
            <a:endParaRPr lang="en-US" dirty="0"/>
          </a:p>
        </p:txBody>
      </p:sp>
      <p:sp>
        <p:nvSpPr>
          <p:cNvPr id="6" name="Metin Yer Tutucusu 5"/>
          <p:cNvSpPr>
            <a:spLocks noGrp="1"/>
          </p:cNvSpPr>
          <p:nvPr>
            <p:ph type="body" sz="quarter" idx="16"/>
          </p:nvPr>
        </p:nvSpPr>
        <p:spPr>
          <a:xfrm>
            <a:off x="6156000" y="2286000"/>
            <a:ext cx="4880300" cy="2295525"/>
          </a:xfrm>
        </p:spPr>
        <p:txBody>
          <a:bodyPr rtlCol="0" anchor="t"/>
          <a:lstStyle>
            <a:lvl1pPr marL="0" indent="0">
              <a:buFontTx/>
              <a:buNone/>
              <a:defRPr/>
            </a:lvl1pPr>
          </a:lstStyle>
          <a:p>
            <a:pPr lvl="0" rtl="0"/>
            <a:r>
              <a:rPr lang="tr"/>
              <a:t>Asıl metin stillerini düzenlemek için tıklayın</a:t>
            </a:r>
          </a:p>
        </p:txBody>
      </p:sp>
      <p:sp>
        <p:nvSpPr>
          <p:cNvPr id="2" name="Tarih Yer Tutucusu 1"/>
          <p:cNvSpPr>
            <a:spLocks noGrp="1"/>
          </p:cNvSpPr>
          <p:nvPr>
            <p:ph type="dt" sz="half" idx="10"/>
          </p:nvPr>
        </p:nvSpPr>
        <p:spPr/>
        <p:txBody>
          <a:bodyPr rtlCol="0"/>
          <a:lstStyle/>
          <a:p>
            <a:pPr rtl="0"/>
            <a:fld id="{FBF54567-0DE4-3F47-BF90-CB84690072F9}" type="datetimeFigureOut">
              <a:rPr lang="en-US" dirty="0"/>
              <a:pPr rtl="0"/>
              <a:t>6/20/2022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Serbest 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nchor="t"/>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C6C52C72-DE31-F449-A4ED-4C594FD91407}" type="datetimeFigureOut">
              <a:rPr lang="en-US" dirty="0"/>
              <a:pPr rtl="0"/>
              <a:t>6/20/2022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Serbest 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183540" y="586171"/>
            <a:ext cx="2494791" cy="5134798"/>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810001" y="446089"/>
            <a:ext cx="6611540" cy="5414962"/>
          </a:xfrm>
        </p:spPr>
        <p:txBody>
          <a:bodyPr vert="eaVert" rtlCol="0" anchor="t"/>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ED62726E-379B-B349-9EED-81ED093FA806}" type="datetimeFigureOut">
              <a:rPr lang="en-US" dirty="0"/>
              <a:pPr rtl="0"/>
              <a:t>6/20/2022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Serbest 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810000" y="447188"/>
            <a:ext cx="10571998" cy="970450"/>
          </a:xfrm>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a:xfrm>
            <a:off x="818712" y="2222287"/>
            <a:ext cx="10554574" cy="3636511"/>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9B3A1323-8D79-1946-B0D7-40001CF92E9D}" type="datetimeFigureOut">
              <a:rPr lang="en-US" dirty="0"/>
              <a:pPr rtl="0"/>
              <a:t>6/20/2022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10" name="Serbest 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810000" y="2951396"/>
            <a:ext cx="10561418" cy="1468800"/>
          </a:xfrm>
        </p:spPr>
        <p:txBody>
          <a:bodyPr rtlCol="0" anchor="b"/>
          <a:lstStyle>
            <a:lvl1pPr algn="r">
              <a:defRPr sz="4800" b="1" cap="none"/>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810000" y="5281201"/>
            <a:ext cx="10561418" cy="433955"/>
          </a:xfrm>
        </p:spPr>
        <p:txBody>
          <a:bodyPr rtlCol="0"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8DFA1846-DA80-1C48-A609-854EA85C59AD}" type="datetimeFigureOut">
              <a:rPr lang="en-US" dirty="0"/>
              <a:pPr rtl="0"/>
              <a:t>6/20/2022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Serbest 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818712" y="2222287"/>
            <a:ext cx="5185873" cy="3638763"/>
          </a:xfrm>
        </p:spPr>
        <p:txBody>
          <a:bodyPr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187415" y="2222287"/>
            <a:ext cx="5194583" cy="3638764"/>
          </a:xfrm>
        </p:spPr>
        <p:txBody>
          <a:bodyPr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57302355-E14B-8545-A8F8-0FE83CC9D524}" type="datetimeFigureOut">
              <a:rPr lang="en-US" dirty="0"/>
              <a:pPr rtl="0"/>
              <a:t>6/20/2022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Serbest 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p:txBody>
          <a:bodyPr rtlCol="0"/>
          <a:lstStyle>
            <a:lvl1pPr>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814729" y="2751138"/>
            <a:ext cx="5189856" cy="3109913"/>
          </a:xfrm>
        </p:spPr>
        <p:txBody>
          <a:bodyPr rtlCol="0" anchor="t">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6" name="İçerik Yer Tutucusu 5"/>
          <p:cNvSpPr>
            <a:spLocks noGrp="1"/>
          </p:cNvSpPr>
          <p:nvPr>
            <p:ph sz="quarter" idx="4"/>
          </p:nvPr>
        </p:nvSpPr>
        <p:spPr>
          <a:xfrm>
            <a:off x="6187415" y="2751138"/>
            <a:ext cx="5194583" cy="3109913"/>
          </a:xfrm>
        </p:spPr>
        <p:txBody>
          <a:bodyPr rtlCol="0" anchor="t">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02640F58-564D-2B4F-AE67-E407BA4FCF45}" type="datetimeFigureOut">
              <a:rPr lang="en-US" dirty="0"/>
              <a:pPr rtl="0"/>
              <a:t>6/20/2022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Serbest 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F13A34C8-038E-2045-AF43-DF7DBB8E0E9E}" type="datetimeFigureOut">
              <a:rPr lang="en-US" dirty="0"/>
              <a:pPr rtl="0"/>
              <a:t>6/20/2022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8818C68F-D26B-8F47-958C-23B49CF8A634}" type="datetimeFigureOut">
              <a:rPr lang="en-US" dirty="0"/>
              <a:pPr rtl="0"/>
              <a:t>6/20/2022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12" name="Serbest 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1073151" y="446088"/>
            <a:ext cx="3547533" cy="1618396"/>
          </a:xfrm>
        </p:spPr>
        <p:txBody>
          <a:bodyPr rtlCol="0" anchor="b"/>
          <a:lstStyle>
            <a:lvl1pPr algn="l">
              <a:defRPr sz="2000" b="1"/>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4855633" y="446088"/>
            <a:ext cx="6252633" cy="5414963"/>
          </a:xfrm>
        </p:spPr>
        <p:txBody>
          <a:bodyPr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073151" y="2260738"/>
            <a:ext cx="3547533" cy="3600311"/>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D0DF5E60-9974-AC48-9591-99C2BB44B7CF}" type="datetimeFigureOut">
              <a:rPr lang="en-US" dirty="0"/>
              <a:pPr rtl="0"/>
              <a:t>6/20/2022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14728" y="727522"/>
            <a:ext cx="4852988" cy="1617163"/>
          </a:xfrm>
        </p:spPr>
        <p:txBody>
          <a:bodyPr rtlCol="0" anchor="b">
            <a:normAutofit/>
          </a:bodyPr>
          <a:lstStyle>
            <a:lvl1pPr algn="l">
              <a:defRPr sz="2400" b="0"/>
            </a:lvl1pPr>
          </a:lstStyle>
          <a:p>
            <a:pPr rtl="0"/>
            <a:r>
              <a:rPr lang="tr"/>
              <a:t>Asıl başlık stilini düzenlemek için tıklayın</a:t>
            </a:r>
            <a:endParaRPr lang="en-US" dirty="0"/>
          </a:p>
        </p:txBody>
      </p:sp>
      <p:sp>
        <p:nvSpPr>
          <p:cNvPr id="9" name="Resim Yer Tutucusu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a:lvl1pPr>
          </a:lstStyle>
          <a:p>
            <a:pPr rtl="0"/>
            <a:r>
              <a:rPr lang="tr"/>
              <a:t>Resim eklemek için simgeye tıklayın</a:t>
            </a:r>
            <a:endParaRPr lang="en-US" dirty="0"/>
          </a:p>
        </p:txBody>
      </p:sp>
      <p:sp>
        <p:nvSpPr>
          <p:cNvPr id="4" name="Metin Yer Tutucusu 3"/>
          <p:cNvSpPr>
            <a:spLocks noGrp="1"/>
          </p:cNvSpPr>
          <p:nvPr>
            <p:ph type="body" sz="half" idx="2"/>
          </p:nvPr>
        </p:nvSpPr>
        <p:spPr>
          <a:xfrm>
            <a:off x="814728" y="2344684"/>
            <a:ext cx="4852988" cy="3516365"/>
          </a:xfrm>
        </p:spPr>
        <p:txBody>
          <a:bodyPr rtlCol="0"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
              <a:t>Asıl metin stillerini düzenlemek için tıklayın</a:t>
            </a:r>
          </a:p>
        </p:txBody>
      </p:sp>
      <p:sp>
        <p:nvSpPr>
          <p:cNvPr id="5" name="Tarih Yer Tutucusu 4"/>
          <p:cNvSpPr>
            <a:spLocks noGrp="1"/>
          </p:cNvSpPr>
          <p:nvPr>
            <p:ph type="dt" sz="half" idx="10"/>
          </p:nvPr>
        </p:nvSpPr>
        <p:spPr>
          <a:xfrm>
            <a:off x="3885810" y="6041362"/>
            <a:ext cx="976879" cy="365125"/>
          </a:xfrm>
        </p:spPr>
        <p:txBody>
          <a:bodyPr rtlCol="0"/>
          <a:lstStyle/>
          <a:p>
            <a:pPr rtl="0"/>
            <a:fld id="{18C79C5D-2A6F-F04D-97DA-BEF2467B64E4}" type="datetimeFigureOut">
              <a:rPr lang="en-US" dirty="0"/>
              <a:pPr rtl="0"/>
              <a:t>6/20/2022</a:t>
            </a:fld>
            <a:endParaRPr lang="en-US" dirty="0"/>
          </a:p>
        </p:txBody>
      </p:sp>
      <p:sp>
        <p:nvSpPr>
          <p:cNvPr id="6" name="Alt Bilgi Yer Tutucusu 5"/>
          <p:cNvSpPr>
            <a:spLocks noGrp="1"/>
          </p:cNvSpPr>
          <p:nvPr>
            <p:ph type="ftr" sz="quarter" idx="11"/>
          </p:nvPr>
        </p:nvSpPr>
        <p:spPr>
          <a:xfrm>
            <a:off x="590396" y="6041362"/>
            <a:ext cx="3295413" cy="365125"/>
          </a:xfrm>
        </p:spPr>
        <p:txBody>
          <a:bodyPr rtlCol="0"/>
          <a:lstStyle/>
          <a:p>
            <a:pPr rtl="0"/>
            <a:endParaRPr lang="en-US" dirty="0"/>
          </a:p>
        </p:txBody>
      </p:sp>
      <p:sp>
        <p:nvSpPr>
          <p:cNvPr id="7" name="Slayt Numarası Yer Tutucusu 6"/>
          <p:cNvSpPr>
            <a:spLocks noGrp="1"/>
          </p:cNvSpPr>
          <p:nvPr>
            <p:ph type="sldNum" sz="quarter" idx="12"/>
          </p:nvPr>
        </p:nvSpPr>
        <p:spPr>
          <a:xfrm>
            <a:off x="4862689" y="5915888"/>
            <a:ext cx="1062155" cy="490599"/>
          </a:xfrm>
        </p:spPr>
        <p:txBody>
          <a:bodyPr rtlCol="0"/>
          <a:lstStyle/>
          <a:p>
            <a:pPr rtl="0"/>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Alt Bilgi Yer Tutucusu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endParaRPr lang="en-US" dirty="0"/>
          </a:p>
        </p:txBody>
      </p:sp>
      <p:sp>
        <p:nvSpPr>
          <p:cNvPr id="4" name="Tarih Yer Tutucusu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09B482E8-6E0E-1B4F-B1FD-C69DB9E858D9}" type="datetimeFigureOut">
              <a:rPr lang="en-US" dirty="0"/>
              <a:pPr rtl="0"/>
              <a:t>6/20/2022</a:t>
            </a:fld>
            <a:endParaRPr lang="en-US" dirty="0"/>
          </a:p>
        </p:txBody>
      </p:sp>
      <p:sp>
        <p:nvSpPr>
          <p:cNvPr id="6" name="Slayt Numarası Yer Tutucusu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tr-tr/overview/what-is-deep-learning/" TargetMode="External"/><Relationship Id="rId2" Type="http://schemas.openxmlformats.org/officeDocument/2006/relationships/hyperlink" Target="https://www.ozztech.net/siber-guvenlik/derin-ogrenme-nedir/#:~:text=Derin%20%C3%B6%C4%9Frenme%2C%20temelde%20%C3%BC%C3%A7%20veya,veriden%2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anford.edu/~shervine/l/tr/teaching/cs-230/cheatsheet-convolutional-neural-networks" TargetMode="External"/><Relationship Id="rId7" Type="http://schemas.openxmlformats.org/officeDocument/2006/relationships/hyperlink" Target="https://teknolojiprojeleri.com/programlar/opencv" TargetMode="External"/><Relationship Id="rId2" Type="http://schemas.openxmlformats.org/officeDocument/2006/relationships/hyperlink" Target="https://teknoloji.org/cnn-convolutional-neural-networks-nedir/" TargetMode="External"/><Relationship Id="rId1" Type="http://schemas.openxmlformats.org/officeDocument/2006/relationships/slideLayout" Target="../slideLayouts/slideLayout2.xml"/><Relationship Id="rId6" Type="http://schemas.openxmlformats.org/officeDocument/2006/relationships/hyperlink" Target="https://devnot.com/2019/tensorflow-" TargetMode="External"/><Relationship Id="rId5" Type="http://schemas.openxmlformats.org/officeDocument/2006/relationships/hyperlink" Target="https://teknoloji.org/keras-kutuphanesi-nedir-derin-ogrenme-modeli-olusturma/" TargetMode="External"/><Relationship Id="rId4" Type="http://schemas.openxmlformats.org/officeDocument/2006/relationships/hyperlink" Target="https://tekstilsayfasi.blogspot.com/2017/07/dokuma-kumasta-hatalar.html%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r>
              <a:rPr lang="en-US" dirty="0"/>
              <a:t>Derin </a:t>
            </a:r>
            <a:r>
              <a:rPr lang="en-US" dirty="0" err="1"/>
              <a:t>Öğrenme</a:t>
            </a:r>
            <a:r>
              <a:rPr lang="en-US" dirty="0"/>
              <a:t> İle </a:t>
            </a:r>
            <a:r>
              <a:rPr lang="en-US" dirty="0" err="1"/>
              <a:t>Kumaş</a:t>
            </a:r>
            <a:r>
              <a:rPr lang="en-US" dirty="0"/>
              <a:t> Hata </a:t>
            </a:r>
            <a:r>
              <a:rPr lang="en-US" dirty="0" err="1"/>
              <a:t>Tespiti</a:t>
            </a:r>
          </a:p>
        </p:txBody>
      </p:sp>
      <p:sp>
        <p:nvSpPr>
          <p:cNvPr id="3" name="Alt Başlık 2"/>
          <p:cNvSpPr>
            <a:spLocks noGrp="1"/>
          </p:cNvSpPr>
          <p:nvPr>
            <p:ph type="subTitle" idx="1"/>
          </p:nvPr>
        </p:nvSpPr>
        <p:spPr/>
        <p:txBody>
          <a:bodyPr rtlCol="0"/>
          <a:lstStyle/>
          <a:p>
            <a:r>
              <a:rPr lang="en-US" dirty="0"/>
              <a:t>Fatih </a:t>
            </a:r>
            <a:r>
              <a:rPr lang="en-US" dirty="0" err="1"/>
              <a:t>Çifter</a:t>
            </a:r>
            <a:r>
              <a:rPr lang="en-US" dirty="0"/>
              <a:t> 031690068 </a:t>
            </a:r>
          </a:p>
        </p:txBody>
      </p:sp>
      <p:sp>
        <p:nvSpPr>
          <p:cNvPr id="5" name="Alt Başlık 2">
            <a:extLst>
              <a:ext uri="{FF2B5EF4-FFF2-40B4-BE49-F238E27FC236}">
                <a16:creationId xmlns:a16="http://schemas.microsoft.com/office/drawing/2014/main" id="{68B37ED1-DF35-16BE-752F-28ABF226D6AE}"/>
              </a:ext>
            </a:extLst>
          </p:cNvPr>
          <p:cNvSpPr txBox="1">
            <a:spLocks/>
          </p:cNvSpPr>
          <p:nvPr/>
        </p:nvSpPr>
        <p:spPr>
          <a:xfrm>
            <a:off x="810001" y="5890447"/>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err="1">
                <a:ea typeface="+mn-lt"/>
                <a:cs typeface="+mn-lt"/>
              </a:rPr>
              <a:t>Projenin</a:t>
            </a:r>
            <a:r>
              <a:rPr lang="en-US" dirty="0">
                <a:ea typeface="+mn-lt"/>
                <a:cs typeface="+mn-lt"/>
              </a:rPr>
              <a:t> </a:t>
            </a:r>
            <a:r>
              <a:rPr lang="en-US" dirty="0" err="1">
                <a:ea typeface="+mn-lt"/>
                <a:cs typeface="+mn-lt"/>
              </a:rPr>
              <a:t>Danışmanı</a:t>
            </a:r>
            <a:r>
              <a:rPr lang="en-US" dirty="0">
                <a:ea typeface="+mn-lt"/>
                <a:cs typeface="+mn-lt"/>
              </a:rPr>
              <a:t> : </a:t>
            </a:r>
            <a:r>
              <a:rPr lang="en-US" dirty="0" err="1">
                <a:ea typeface="+mn-lt"/>
                <a:cs typeface="+mn-lt"/>
              </a:rPr>
              <a:t>Prof.Dr</a:t>
            </a:r>
            <a:r>
              <a:rPr lang="en-US" dirty="0">
                <a:ea typeface="+mn-lt"/>
                <a:cs typeface="+mn-lt"/>
              </a:rPr>
              <a:t>. AHMET EMİR DİRİK </a:t>
            </a:r>
            <a:endParaRPr lang="en-US"/>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AE00EF-0867-A770-DE6D-FA5CFE1A0024}"/>
              </a:ext>
            </a:extLst>
          </p:cNvPr>
          <p:cNvSpPr>
            <a:spLocks noGrp="1"/>
          </p:cNvSpPr>
          <p:nvPr>
            <p:ph type="title"/>
          </p:nvPr>
        </p:nvSpPr>
        <p:spPr/>
        <p:txBody>
          <a:bodyPr/>
          <a:lstStyle/>
          <a:p>
            <a:r>
              <a:rPr lang="tr-TR" dirty="0"/>
              <a:t>Hatalı Kumaş Örneği</a:t>
            </a:r>
          </a:p>
        </p:txBody>
      </p:sp>
      <p:sp>
        <p:nvSpPr>
          <p:cNvPr id="3" name="İçerik Yer Tutucusu 2">
            <a:extLst>
              <a:ext uri="{FF2B5EF4-FFF2-40B4-BE49-F238E27FC236}">
                <a16:creationId xmlns:a16="http://schemas.microsoft.com/office/drawing/2014/main" id="{7653470D-FD94-C2FC-586A-EBF897CFA0CD}"/>
              </a:ext>
            </a:extLst>
          </p:cNvPr>
          <p:cNvSpPr>
            <a:spLocks noGrp="1"/>
          </p:cNvSpPr>
          <p:nvPr>
            <p:ph idx="1"/>
          </p:nvPr>
        </p:nvSpPr>
        <p:spPr>
          <a:xfrm>
            <a:off x="7076637" y="2222287"/>
            <a:ext cx="4306174" cy="3636511"/>
          </a:xfrm>
        </p:spPr>
        <p:txBody>
          <a:bodyPr/>
          <a:lstStyle/>
          <a:p>
            <a:r>
              <a:rPr lang="tr-TR" dirty="0">
                <a:ea typeface="+mn-lt"/>
                <a:cs typeface="+mn-lt"/>
              </a:rPr>
              <a:t>2000 örnek kullanılmış olup. Kullanılacak kumaş örneklerinin yaklaşık %10 u hatalı kumaşlardır. </a:t>
            </a:r>
            <a:endParaRPr lang="tr-TR" dirty="0"/>
          </a:p>
        </p:txBody>
      </p:sp>
      <p:pic>
        <p:nvPicPr>
          <p:cNvPr id="5" name="Resim 5" descr="metin, bina, farklı içeren bir resim&#10;&#10;Açıklama otomatik olarak oluşturuldu">
            <a:extLst>
              <a:ext uri="{FF2B5EF4-FFF2-40B4-BE49-F238E27FC236}">
                <a16:creationId xmlns:a16="http://schemas.microsoft.com/office/drawing/2014/main" id="{0879D624-5752-05E2-304A-B7698D48814B}"/>
              </a:ext>
            </a:extLst>
          </p:cNvPr>
          <p:cNvPicPr>
            <a:picLocks noChangeAspect="1"/>
          </p:cNvPicPr>
          <p:nvPr/>
        </p:nvPicPr>
        <p:blipFill>
          <a:blip r:embed="rId2"/>
          <a:stretch>
            <a:fillRect/>
          </a:stretch>
        </p:blipFill>
        <p:spPr>
          <a:xfrm>
            <a:off x="723900" y="2517116"/>
            <a:ext cx="5210175" cy="3395393"/>
          </a:xfrm>
          <a:prstGeom prst="rect">
            <a:avLst/>
          </a:prstGeom>
        </p:spPr>
      </p:pic>
    </p:spTree>
    <p:extLst>
      <p:ext uri="{BB962C8B-B14F-4D97-AF65-F5344CB8AC3E}">
        <p14:creationId xmlns:p14="http://schemas.microsoft.com/office/powerpoint/2010/main" val="112086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94B6C-67C1-9806-4E95-DE8AC6FC276D}"/>
              </a:ext>
            </a:extLst>
          </p:cNvPr>
          <p:cNvSpPr>
            <a:spLocks noGrp="1"/>
          </p:cNvSpPr>
          <p:nvPr>
            <p:ph type="title"/>
          </p:nvPr>
        </p:nvSpPr>
        <p:spPr/>
        <p:txBody>
          <a:bodyPr/>
          <a:lstStyle/>
          <a:p>
            <a:r>
              <a:rPr lang="tr-TR" b="0" dirty="0" err="1">
                <a:ea typeface="+mj-lt"/>
                <a:cs typeface="+mj-lt"/>
              </a:rPr>
              <a:t>Keras</a:t>
            </a:r>
            <a:r>
              <a:rPr lang="tr-TR" b="0" dirty="0">
                <a:ea typeface="+mj-lt"/>
                <a:cs typeface="+mj-lt"/>
              </a:rPr>
              <a:t> ,</a:t>
            </a:r>
            <a:r>
              <a:rPr lang="tr-TR" b="0" dirty="0" err="1">
                <a:ea typeface="+mj-lt"/>
                <a:cs typeface="+mj-lt"/>
              </a:rPr>
              <a:t>TensorFlow,OpenCV</a:t>
            </a:r>
            <a:endParaRPr lang="tr-TR" dirty="0" err="1"/>
          </a:p>
        </p:txBody>
      </p:sp>
      <p:sp>
        <p:nvSpPr>
          <p:cNvPr id="3" name="İçerik Yer Tutucusu 2">
            <a:extLst>
              <a:ext uri="{FF2B5EF4-FFF2-40B4-BE49-F238E27FC236}">
                <a16:creationId xmlns:a16="http://schemas.microsoft.com/office/drawing/2014/main" id="{F98AD93E-6302-FCFE-0DD6-F1CFEB99602E}"/>
              </a:ext>
            </a:extLst>
          </p:cNvPr>
          <p:cNvSpPr>
            <a:spLocks noGrp="1"/>
          </p:cNvSpPr>
          <p:nvPr>
            <p:ph idx="1"/>
          </p:nvPr>
        </p:nvSpPr>
        <p:spPr/>
        <p:txBody>
          <a:bodyPr/>
          <a:lstStyle/>
          <a:p>
            <a:r>
              <a:rPr lang="tr-TR" dirty="0" err="1">
                <a:ea typeface="+mn-lt"/>
                <a:cs typeface="+mn-lt"/>
              </a:rPr>
              <a:t>Keras</a:t>
            </a:r>
            <a:r>
              <a:rPr lang="tr-TR" dirty="0">
                <a:ea typeface="+mn-lt"/>
                <a:cs typeface="+mn-lt"/>
              </a:rPr>
              <a:t>, yapay sinir ağlarında her türlü derin öğrenme modelini uygulayabilmek ve eğitebilmek için oluşturulan bir kütüphanedir. </a:t>
            </a:r>
            <a:r>
              <a:rPr lang="tr-TR" dirty="0" err="1">
                <a:ea typeface="+mn-lt"/>
                <a:cs typeface="+mn-lt"/>
              </a:rPr>
              <a:t>Tensorflow</a:t>
            </a:r>
            <a:r>
              <a:rPr lang="tr-TR" dirty="0">
                <a:ea typeface="+mn-lt"/>
                <a:cs typeface="+mn-lt"/>
              </a:rPr>
              <a:t>, </a:t>
            </a:r>
            <a:r>
              <a:rPr lang="tr-TR" dirty="0" err="1">
                <a:ea typeface="+mn-lt"/>
                <a:cs typeface="+mn-lt"/>
              </a:rPr>
              <a:t>Theano</a:t>
            </a:r>
            <a:r>
              <a:rPr lang="tr-TR" dirty="0">
                <a:ea typeface="+mn-lt"/>
                <a:cs typeface="+mn-lt"/>
              </a:rPr>
              <a:t> üzerinde rahatlıkla çalışabilen derin sinir ağları </a:t>
            </a:r>
            <a:r>
              <a:rPr lang="tr-TR" dirty="0" err="1">
                <a:ea typeface="+mn-lt"/>
                <a:cs typeface="+mn-lt"/>
              </a:rPr>
              <a:t>API’sidir</a:t>
            </a:r>
            <a:r>
              <a:rPr lang="tr-TR" dirty="0">
                <a:ea typeface="+mn-lt"/>
                <a:cs typeface="+mn-lt"/>
              </a:rPr>
              <a:t>. </a:t>
            </a:r>
          </a:p>
          <a:p>
            <a:r>
              <a:rPr lang="tr-TR" dirty="0" err="1">
                <a:ea typeface="+mn-lt"/>
                <a:cs typeface="+mn-lt"/>
              </a:rPr>
              <a:t>TensorFlow</a:t>
            </a:r>
            <a:r>
              <a:rPr lang="tr-TR" dirty="0">
                <a:ea typeface="+mn-lt"/>
                <a:cs typeface="+mn-lt"/>
              </a:rPr>
              <a:t>, </a:t>
            </a:r>
            <a:r>
              <a:rPr lang="tr-TR" dirty="0" err="1">
                <a:ea typeface="+mn-lt"/>
                <a:cs typeface="+mn-lt"/>
              </a:rPr>
              <a:t>Keras</a:t>
            </a:r>
            <a:r>
              <a:rPr lang="tr-TR" dirty="0">
                <a:ea typeface="+mn-lt"/>
                <a:cs typeface="+mn-lt"/>
              </a:rPr>
              <a:t> gibi CPU,GPU kullanarak kodu çalıştırabiliyor. Temel olarak </a:t>
            </a:r>
            <a:r>
              <a:rPr lang="tr-TR" dirty="0" err="1">
                <a:ea typeface="+mn-lt"/>
                <a:cs typeface="+mn-lt"/>
              </a:rPr>
              <a:t>Pyhton</a:t>
            </a:r>
            <a:r>
              <a:rPr lang="tr-TR" dirty="0">
                <a:ea typeface="+mn-lt"/>
                <a:cs typeface="+mn-lt"/>
              </a:rPr>
              <a:t> tabanlı olan bu kütüphane </a:t>
            </a:r>
            <a:r>
              <a:rPr lang="tr-TR" dirty="0" err="1">
                <a:ea typeface="+mn-lt"/>
                <a:cs typeface="+mn-lt"/>
              </a:rPr>
              <a:t>Java,C</a:t>
            </a:r>
            <a:r>
              <a:rPr lang="tr-TR" dirty="0">
                <a:ea typeface="+mn-lt"/>
                <a:cs typeface="+mn-lt"/>
              </a:rPr>
              <a:t>++,C# ve R gibi bir çok dili destekliyor.</a:t>
            </a:r>
          </a:p>
          <a:p>
            <a:r>
              <a:rPr lang="tr-TR" dirty="0" err="1"/>
              <a:t>OpenCV,</a:t>
            </a:r>
            <a:r>
              <a:rPr lang="tr-TR" dirty="0" err="1">
                <a:ea typeface="+mn-lt"/>
                <a:cs typeface="+mn-lt"/>
              </a:rPr>
              <a:t>Gerçek</a:t>
            </a:r>
            <a:r>
              <a:rPr lang="tr-TR" dirty="0">
                <a:ea typeface="+mn-lt"/>
                <a:cs typeface="+mn-lt"/>
              </a:rPr>
              <a:t> zamanlı bilgisayar görüsü programlarında tercih edilen kütüphanelerden birisidir. Yapılacak olan çalışmada bu görüntü işleme kütüphanesinin kullanımı planlanmıştır. Nesne tanıma,  resim </a:t>
            </a:r>
            <a:r>
              <a:rPr lang="tr-TR" dirty="0" err="1">
                <a:ea typeface="+mn-lt"/>
                <a:cs typeface="+mn-lt"/>
              </a:rPr>
              <a:t>segmentleme</a:t>
            </a:r>
            <a:r>
              <a:rPr lang="tr-TR" dirty="0">
                <a:ea typeface="+mn-lt"/>
                <a:cs typeface="+mn-lt"/>
              </a:rPr>
              <a:t> konuları için oldukça verimli bir kütüphanedir.</a:t>
            </a:r>
          </a:p>
        </p:txBody>
      </p:sp>
    </p:spTree>
    <p:extLst>
      <p:ext uri="{BB962C8B-B14F-4D97-AF65-F5344CB8AC3E}">
        <p14:creationId xmlns:p14="http://schemas.microsoft.com/office/powerpoint/2010/main" val="327179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DE2318-49F6-9363-EA94-F083ABB0C383}"/>
              </a:ext>
            </a:extLst>
          </p:cNvPr>
          <p:cNvSpPr>
            <a:spLocks noGrp="1"/>
          </p:cNvSpPr>
          <p:nvPr>
            <p:ph type="title"/>
          </p:nvPr>
        </p:nvSpPr>
        <p:spPr/>
        <p:txBody>
          <a:bodyPr/>
          <a:lstStyle/>
          <a:p>
            <a:r>
              <a:rPr lang="tr-TR" b="0" dirty="0">
                <a:ea typeface="+mj-lt"/>
                <a:cs typeface="+mj-lt"/>
              </a:rPr>
              <a:t>QT Designer ve PYQT5</a:t>
            </a:r>
            <a:endParaRPr lang="tr-TR" dirty="0"/>
          </a:p>
        </p:txBody>
      </p:sp>
      <p:sp>
        <p:nvSpPr>
          <p:cNvPr id="3" name="İçerik Yer Tutucusu 2">
            <a:extLst>
              <a:ext uri="{FF2B5EF4-FFF2-40B4-BE49-F238E27FC236}">
                <a16:creationId xmlns:a16="http://schemas.microsoft.com/office/drawing/2014/main" id="{DACEBAE2-995D-191E-E29A-E59DAB54B3BF}"/>
              </a:ext>
            </a:extLst>
          </p:cNvPr>
          <p:cNvSpPr>
            <a:spLocks noGrp="1"/>
          </p:cNvSpPr>
          <p:nvPr>
            <p:ph idx="1"/>
          </p:nvPr>
        </p:nvSpPr>
        <p:spPr/>
        <p:txBody>
          <a:bodyPr/>
          <a:lstStyle/>
          <a:p>
            <a:r>
              <a:rPr lang="tr-TR" dirty="0">
                <a:ea typeface="+mn-lt"/>
                <a:cs typeface="+mn-lt"/>
              </a:rPr>
              <a:t>PYQT5 bir arayüz oluşturmak için geliştirilmiş kütüphanedir. QT </a:t>
            </a:r>
            <a:r>
              <a:rPr lang="tr-TR" dirty="0" err="1">
                <a:ea typeface="+mn-lt"/>
                <a:cs typeface="+mn-lt"/>
              </a:rPr>
              <a:t>designer</a:t>
            </a:r>
            <a:r>
              <a:rPr lang="tr-TR" dirty="0">
                <a:ea typeface="+mn-lt"/>
                <a:cs typeface="+mn-lt"/>
              </a:rPr>
              <a:t> sayesinde sürükle ve bırak konsepti ile rahatlıkla bir arayüz oluşturabiliyoruz. </a:t>
            </a:r>
            <a:endParaRPr lang="tr-TR" dirty="0"/>
          </a:p>
        </p:txBody>
      </p:sp>
    </p:spTree>
    <p:extLst>
      <p:ext uri="{BB962C8B-B14F-4D97-AF65-F5344CB8AC3E}">
        <p14:creationId xmlns:p14="http://schemas.microsoft.com/office/powerpoint/2010/main" val="107183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0ED8B4-5B51-B6A1-0B44-4A61D97E367A}"/>
              </a:ext>
            </a:extLst>
          </p:cNvPr>
          <p:cNvSpPr>
            <a:spLocks noGrp="1"/>
          </p:cNvSpPr>
          <p:nvPr>
            <p:ph type="title"/>
          </p:nvPr>
        </p:nvSpPr>
        <p:spPr/>
        <p:txBody>
          <a:bodyPr/>
          <a:lstStyle/>
          <a:p>
            <a:r>
              <a:rPr lang="tr-TR" b="0" dirty="0">
                <a:ea typeface="+mj-lt"/>
                <a:cs typeface="+mj-lt"/>
              </a:rPr>
              <a:t>ARAŞTIRMA SONUÇLARI</a:t>
            </a:r>
            <a:endParaRPr lang="tr-TR" dirty="0"/>
          </a:p>
        </p:txBody>
      </p:sp>
      <p:sp>
        <p:nvSpPr>
          <p:cNvPr id="3" name="İçerik Yer Tutucusu 2">
            <a:extLst>
              <a:ext uri="{FF2B5EF4-FFF2-40B4-BE49-F238E27FC236}">
                <a16:creationId xmlns:a16="http://schemas.microsoft.com/office/drawing/2014/main" id="{75220DF0-D72B-B4A6-6573-D3D8DD6C334B}"/>
              </a:ext>
            </a:extLst>
          </p:cNvPr>
          <p:cNvSpPr>
            <a:spLocks noGrp="1"/>
          </p:cNvSpPr>
          <p:nvPr>
            <p:ph idx="1"/>
          </p:nvPr>
        </p:nvSpPr>
        <p:spPr>
          <a:xfrm>
            <a:off x="6495612" y="2222287"/>
            <a:ext cx="4887199" cy="3636511"/>
          </a:xfrm>
        </p:spPr>
        <p:txBody>
          <a:bodyPr/>
          <a:lstStyle/>
          <a:p>
            <a:r>
              <a:rPr lang="tr-TR" dirty="0">
                <a:ea typeface="+mn-lt"/>
                <a:cs typeface="+mn-lt"/>
              </a:rPr>
              <a:t>Öğrenme modeli için katman sayısı arttıkça gecikmenin artması sebebiyle 6 blok ideal görülmüştür. </a:t>
            </a:r>
          </a:p>
          <a:p>
            <a:r>
              <a:rPr lang="tr-TR" dirty="0">
                <a:ea typeface="+mn-lt"/>
                <a:cs typeface="+mn-lt"/>
              </a:rPr>
              <a:t>Eğitim yapılırken kullanıcının ne kadar süre beklemesi gerektiği gösterilemedi. Bu sebeple eğitim ortasında kapatıldığında başarısız bir eğitim olup bu eğitim modelini kaydetmeyecektir. </a:t>
            </a:r>
            <a:endParaRPr lang="tr-TR" dirty="0"/>
          </a:p>
        </p:txBody>
      </p:sp>
      <p:pic>
        <p:nvPicPr>
          <p:cNvPr id="6" name="Resim 6" descr="metin içeren bir resim&#10;&#10;Açıklama otomatik olarak oluşturuldu">
            <a:extLst>
              <a:ext uri="{FF2B5EF4-FFF2-40B4-BE49-F238E27FC236}">
                <a16:creationId xmlns:a16="http://schemas.microsoft.com/office/drawing/2014/main" id="{01C6FBAE-E529-D3FF-22E1-877FAD364263}"/>
              </a:ext>
            </a:extLst>
          </p:cNvPr>
          <p:cNvPicPr>
            <a:picLocks noChangeAspect="1"/>
          </p:cNvPicPr>
          <p:nvPr/>
        </p:nvPicPr>
        <p:blipFill>
          <a:blip r:embed="rId2"/>
          <a:stretch>
            <a:fillRect/>
          </a:stretch>
        </p:blipFill>
        <p:spPr>
          <a:xfrm>
            <a:off x="885825" y="2656300"/>
            <a:ext cx="4800600" cy="1002475"/>
          </a:xfrm>
          <a:prstGeom prst="rect">
            <a:avLst/>
          </a:prstGeom>
        </p:spPr>
      </p:pic>
      <p:sp>
        <p:nvSpPr>
          <p:cNvPr id="8" name="İçerik Yer Tutucusu 2">
            <a:extLst>
              <a:ext uri="{FF2B5EF4-FFF2-40B4-BE49-F238E27FC236}">
                <a16:creationId xmlns:a16="http://schemas.microsoft.com/office/drawing/2014/main" id="{292ADBC7-F594-E963-3BBE-A0F3A60CC035}"/>
              </a:ext>
            </a:extLst>
          </p:cNvPr>
          <p:cNvSpPr txBox="1">
            <a:spLocks/>
          </p:cNvSpPr>
          <p:nvPr/>
        </p:nvSpPr>
        <p:spPr>
          <a:xfrm>
            <a:off x="1066362" y="2774737"/>
            <a:ext cx="4887199"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a:t>Test için ilk başta 10 örnek kullanıldı. 10 test kumaş örneği 1 tanesi hatalı tespit edilmiştir. </a:t>
            </a:r>
          </a:p>
        </p:txBody>
      </p:sp>
    </p:spTree>
    <p:extLst>
      <p:ext uri="{BB962C8B-B14F-4D97-AF65-F5344CB8AC3E}">
        <p14:creationId xmlns:p14="http://schemas.microsoft.com/office/powerpoint/2010/main" val="34026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6A14C4-0B38-4C9D-BE03-ADCA83B2CB65}"/>
              </a:ext>
            </a:extLst>
          </p:cNvPr>
          <p:cNvSpPr>
            <a:spLocks noGrp="1"/>
          </p:cNvSpPr>
          <p:nvPr>
            <p:ph type="title"/>
          </p:nvPr>
        </p:nvSpPr>
        <p:spPr/>
        <p:txBody>
          <a:bodyPr/>
          <a:lstStyle/>
          <a:p>
            <a:r>
              <a:rPr lang="tr-TR" b="0" dirty="0">
                <a:ea typeface="+mj-lt"/>
                <a:cs typeface="+mj-lt"/>
              </a:rPr>
              <a:t>ARAŞTIRMA SONUÇLARI</a:t>
            </a:r>
          </a:p>
        </p:txBody>
      </p:sp>
      <p:sp>
        <p:nvSpPr>
          <p:cNvPr id="3" name="İçerik Yer Tutucusu 2">
            <a:extLst>
              <a:ext uri="{FF2B5EF4-FFF2-40B4-BE49-F238E27FC236}">
                <a16:creationId xmlns:a16="http://schemas.microsoft.com/office/drawing/2014/main" id="{DADCDFC6-8AB3-642C-DD8C-97167FECE77B}"/>
              </a:ext>
            </a:extLst>
          </p:cNvPr>
          <p:cNvSpPr>
            <a:spLocks noGrp="1"/>
          </p:cNvSpPr>
          <p:nvPr>
            <p:ph idx="1"/>
          </p:nvPr>
        </p:nvSpPr>
        <p:spPr>
          <a:xfrm>
            <a:off x="732987" y="3098587"/>
            <a:ext cx="10554574" cy="3636511"/>
          </a:xfrm>
        </p:spPr>
        <p:txBody>
          <a:bodyPr/>
          <a:lstStyle/>
          <a:p>
            <a:r>
              <a:rPr lang="tr-TR" dirty="0">
                <a:ea typeface="+mn-lt"/>
                <a:cs typeface="+mn-lt"/>
              </a:rPr>
              <a:t>Hazırlanan arayüzün birden fazla işlem yaparken donma sorunuyla karşılanmıştır. Bu sorunu çözmek için QT kütüphanesinin </a:t>
            </a:r>
            <a:r>
              <a:rPr lang="tr-TR" dirty="0" err="1">
                <a:ea typeface="+mn-lt"/>
                <a:cs typeface="+mn-lt"/>
              </a:rPr>
              <a:t>Qthread</a:t>
            </a:r>
            <a:r>
              <a:rPr lang="tr-TR" dirty="0">
                <a:ea typeface="+mn-lt"/>
                <a:cs typeface="+mn-lt"/>
              </a:rPr>
              <a:t> sınıfını kullanmak yeterlidir. Donma sorunu olan işlemler için bir </a:t>
            </a:r>
            <a:r>
              <a:rPr lang="tr-TR" dirty="0" err="1">
                <a:ea typeface="+mn-lt"/>
                <a:cs typeface="+mn-lt"/>
              </a:rPr>
              <a:t>thread</a:t>
            </a:r>
            <a:r>
              <a:rPr lang="tr-TR" dirty="0">
                <a:ea typeface="+mn-lt"/>
                <a:cs typeface="+mn-lt"/>
              </a:rPr>
              <a:t> çağırılarak yapılacak işlem </a:t>
            </a:r>
            <a:r>
              <a:rPr lang="tr-TR" dirty="0" err="1">
                <a:ea typeface="+mn-lt"/>
                <a:cs typeface="+mn-lt"/>
              </a:rPr>
              <a:t>threade</a:t>
            </a:r>
            <a:r>
              <a:rPr lang="tr-TR" dirty="0">
                <a:ea typeface="+mn-lt"/>
                <a:cs typeface="+mn-lt"/>
              </a:rPr>
              <a:t> yaptırıldı. </a:t>
            </a:r>
            <a:endParaRPr lang="tr-TR" dirty="0"/>
          </a:p>
        </p:txBody>
      </p:sp>
      <p:pic>
        <p:nvPicPr>
          <p:cNvPr id="4" name="Resim 4" descr="metin içeren bir resim&#10;&#10;Açıklama otomatik olarak oluşturuldu">
            <a:extLst>
              <a:ext uri="{FF2B5EF4-FFF2-40B4-BE49-F238E27FC236}">
                <a16:creationId xmlns:a16="http://schemas.microsoft.com/office/drawing/2014/main" id="{C67F9383-FAF4-D5F9-A130-F40CB6AC8C35}"/>
              </a:ext>
            </a:extLst>
          </p:cNvPr>
          <p:cNvPicPr>
            <a:picLocks noChangeAspect="1"/>
          </p:cNvPicPr>
          <p:nvPr/>
        </p:nvPicPr>
        <p:blipFill>
          <a:blip r:embed="rId2"/>
          <a:stretch>
            <a:fillRect/>
          </a:stretch>
        </p:blipFill>
        <p:spPr>
          <a:xfrm>
            <a:off x="733425" y="2423586"/>
            <a:ext cx="6877050" cy="1467904"/>
          </a:xfrm>
          <a:prstGeom prst="rect">
            <a:avLst/>
          </a:prstGeom>
        </p:spPr>
      </p:pic>
    </p:spTree>
    <p:extLst>
      <p:ext uri="{BB962C8B-B14F-4D97-AF65-F5344CB8AC3E}">
        <p14:creationId xmlns:p14="http://schemas.microsoft.com/office/powerpoint/2010/main" val="1759054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2CDF6-CBD7-4B00-3E46-48F81E95DEF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342FE24F-5C70-F8DC-50FA-554A513DD338}"/>
              </a:ext>
            </a:extLst>
          </p:cNvPr>
          <p:cNvSpPr>
            <a:spLocks noGrp="1"/>
          </p:cNvSpPr>
          <p:nvPr>
            <p:ph idx="1"/>
          </p:nvPr>
        </p:nvSpPr>
        <p:spPr/>
        <p:txBody>
          <a:bodyPr>
            <a:normAutofit fontScale="92500" lnSpcReduction="20000"/>
          </a:bodyPr>
          <a:lstStyle/>
          <a:p>
            <a:pPr marL="0" indent="0"/>
            <a:r>
              <a:rPr lang="tr-TR" b="1" dirty="0">
                <a:ea typeface="+mn-lt"/>
                <a:cs typeface="+mn-lt"/>
              </a:rPr>
              <a:t> </a:t>
            </a:r>
            <a:r>
              <a:rPr lang="tr-TR" dirty="0">
                <a:ea typeface="+mn-lt"/>
                <a:cs typeface="+mn-lt"/>
              </a:rPr>
              <a:t> </a:t>
            </a:r>
            <a:r>
              <a:rPr lang="en-US" dirty="0">
                <a:ea typeface="+mn-lt"/>
                <a:cs typeface="+mn-lt"/>
              </a:rPr>
              <a:t>[1]Seker, K. A. Peker, A. G. </a:t>
            </a:r>
            <a:r>
              <a:rPr lang="en-US" dirty="0" err="1">
                <a:ea typeface="+mn-lt"/>
                <a:cs typeface="+mn-lt"/>
              </a:rPr>
              <a:t>Yuksek</a:t>
            </a:r>
            <a:r>
              <a:rPr lang="en-US" dirty="0">
                <a:ea typeface="+mn-lt"/>
                <a:cs typeface="+mn-lt"/>
              </a:rPr>
              <a:t>, and E. </a:t>
            </a:r>
            <a:r>
              <a:rPr lang="en-US" dirty="0" err="1">
                <a:ea typeface="+mn-lt"/>
                <a:cs typeface="+mn-lt"/>
              </a:rPr>
              <a:t>Delibas</a:t>
            </a:r>
            <a:r>
              <a:rPr lang="en-US" dirty="0">
                <a:ea typeface="+mn-lt"/>
                <a:cs typeface="+mn-lt"/>
              </a:rPr>
              <a:t>, “Fabric defect detection using deep learning,” </a:t>
            </a:r>
            <a:r>
              <a:rPr lang="en-US" i="1" dirty="0">
                <a:ea typeface="+mn-lt"/>
                <a:cs typeface="+mn-lt"/>
              </a:rPr>
              <a:t>2016 24th Signal Processing and Communication Application Conference (SIU)</a:t>
            </a:r>
            <a:r>
              <a:rPr lang="en-US" dirty="0">
                <a:ea typeface="+mn-lt"/>
                <a:cs typeface="+mn-lt"/>
              </a:rPr>
              <a:t>, </a:t>
            </a:r>
            <a:r>
              <a:rPr lang="en-US" dirty="0" err="1">
                <a:ea typeface="+mn-lt"/>
                <a:cs typeface="+mn-lt"/>
              </a:rPr>
              <a:t>Mayıs</a:t>
            </a:r>
            <a:r>
              <a:rPr lang="en-US" dirty="0">
                <a:ea typeface="+mn-lt"/>
                <a:cs typeface="+mn-lt"/>
              </a:rPr>
              <a:t> 2016, </a:t>
            </a:r>
            <a:r>
              <a:rPr lang="en-US" dirty="0" err="1">
                <a:ea typeface="+mn-lt"/>
                <a:cs typeface="+mn-lt"/>
              </a:rPr>
              <a:t>doi</a:t>
            </a:r>
            <a:r>
              <a:rPr lang="en-US" dirty="0">
                <a:ea typeface="+mn-lt"/>
                <a:cs typeface="+mn-lt"/>
              </a:rPr>
              <a:t>: 10.1109/siu.2016.7496020.</a:t>
            </a:r>
            <a:r>
              <a:rPr lang="tr-TR" dirty="0">
                <a:ea typeface="+mn-lt"/>
                <a:cs typeface="+mn-lt"/>
              </a:rPr>
              <a:t> </a:t>
            </a:r>
            <a:endParaRPr lang="tr-TR">
              <a:ea typeface="+mn-lt"/>
              <a:cs typeface="+mn-lt"/>
            </a:endParaRPr>
          </a:p>
          <a:p>
            <a:r>
              <a:rPr lang="en-US" dirty="0">
                <a:ea typeface="+mn-lt"/>
                <a:cs typeface="+mn-lt"/>
              </a:rPr>
              <a:t>[2] “Derin </a:t>
            </a:r>
            <a:r>
              <a:rPr lang="en-US" dirty="0" err="1">
                <a:ea typeface="+mn-lt"/>
                <a:cs typeface="+mn-lt"/>
              </a:rPr>
              <a:t>Öğrenme</a:t>
            </a:r>
            <a:r>
              <a:rPr lang="en-US" dirty="0">
                <a:ea typeface="+mn-lt"/>
                <a:cs typeface="+mn-lt"/>
              </a:rPr>
              <a:t> Nedir? - </a:t>
            </a:r>
            <a:r>
              <a:rPr lang="en-US" dirty="0" err="1">
                <a:ea typeface="+mn-lt"/>
                <a:cs typeface="+mn-lt"/>
              </a:rPr>
              <a:t>OzzTech</a:t>
            </a:r>
            <a:r>
              <a:rPr lang="en-US" dirty="0">
                <a:ea typeface="+mn-lt"/>
                <a:cs typeface="+mn-lt"/>
              </a:rPr>
              <a:t>,” 28 Ekim, 2021</a:t>
            </a:r>
            <a:r>
              <a:rPr lang="en-US" dirty="0">
                <a:ea typeface="+mn-lt"/>
                <a:cs typeface="+mn-lt"/>
                <a:hlinkClick r:id="rId2"/>
              </a:rPr>
              <a:t>https://www.ozztech.net/siber-guvenlik/derin-ogrenme-nedir/#:~:text=Derin%20öğrenme%2C%20temelde%20üç%20veya,veriden%20“öğrenmesine”%20izin%20verir</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Tarihi</a:t>
            </a:r>
            <a:r>
              <a:rPr lang="en-US" dirty="0">
                <a:ea typeface="+mn-lt"/>
                <a:cs typeface="+mn-lt"/>
              </a:rPr>
              <a:t> 21 Nisan, 2022).</a:t>
            </a:r>
            <a:r>
              <a:rPr lang="tr-TR" dirty="0">
                <a:ea typeface="+mn-lt"/>
                <a:cs typeface="+mn-lt"/>
              </a:rPr>
              <a:t> </a:t>
            </a:r>
            <a:endParaRPr lang="tr-TR"/>
          </a:p>
          <a:p>
            <a:pPr marL="0" indent="0">
              <a:buNone/>
            </a:pPr>
            <a:endParaRPr lang="en-US" dirty="0"/>
          </a:p>
          <a:p>
            <a:r>
              <a:rPr lang="en-US" dirty="0">
                <a:ea typeface="+mn-lt"/>
                <a:cs typeface="+mn-lt"/>
              </a:rPr>
              <a:t>‌[3]“Derin </a:t>
            </a:r>
            <a:r>
              <a:rPr lang="en-US" dirty="0" err="1">
                <a:ea typeface="+mn-lt"/>
                <a:cs typeface="+mn-lt"/>
              </a:rPr>
              <a:t>Öğrenme</a:t>
            </a:r>
            <a:r>
              <a:rPr lang="en-US" dirty="0">
                <a:ea typeface="+mn-lt"/>
                <a:cs typeface="+mn-lt"/>
              </a:rPr>
              <a:t> Nedir? | Microsoft Azure,” azure.microsoft.com. </a:t>
            </a:r>
            <a:r>
              <a:rPr lang="en-US" dirty="0">
                <a:ea typeface="+mn-lt"/>
                <a:cs typeface="+mn-lt"/>
                <a:hlinkClick r:id="rId3"/>
              </a:rPr>
              <a:t>https://azure.microsoft.com/tr-tr/overview/what-is-deep-learning/</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Tarihi</a:t>
            </a:r>
            <a:r>
              <a:rPr lang="en-US" dirty="0">
                <a:ea typeface="+mn-lt"/>
                <a:cs typeface="+mn-lt"/>
              </a:rPr>
              <a:t> 21 Nisan, 2022).</a:t>
            </a:r>
            <a:r>
              <a:rPr lang="tr-TR" dirty="0">
                <a:ea typeface="+mn-lt"/>
                <a:cs typeface="+mn-lt"/>
              </a:rPr>
              <a:t> </a:t>
            </a:r>
            <a:endParaRPr lang="tr-TR" dirty="0"/>
          </a:p>
          <a:p>
            <a:r>
              <a:rPr lang="tr-TR" dirty="0">
                <a:ea typeface="+mn-lt"/>
                <a:cs typeface="+mn-lt"/>
              </a:rPr>
              <a:t>[4] Ç. KOSİFOĞLU, “TEKSTİLDE YAPAY ZEKA KULLANIMI,” </a:t>
            </a:r>
            <a:r>
              <a:rPr lang="tr-TR" dirty="0" err="1">
                <a:ea typeface="+mn-lt"/>
                <a:cs typeface="+mn-lt"/>
              </a:rPr>
              <a:t>Deep</a:t>
            </a:r>
            <a:r>
              <a:rPr lang="tr-TR" dirty="0">
                <a:ea typeface="+mn-lt"/>
                <a:cs typeface="+mn-lt"/>
              </a:rPr>
              <a:t> Learning Türkiye, Mar. 14, 2019. https://medium.com/deep-learning-turkiye/teksti%CC%87lde-yapay-zeka-kullanimi-7f97f23c571d (Erişim Tarihi 21 Nisan, 2022). </a:t>
            </a:r>
            <a:endParaRPr lang="tr-TR" dirty="0"/>
          </a:p>
        </p:txBody>
      </p:sp>
    </p:spTree>
    <p:extLst>
      <p:ext uri="{BB962C8B-B14F-4D97-AF65-F5344CB8AC3E}">
        <p14:creationId xmlns:p14="http://schemas.microsoft.com/office/powerpoint/2010/main" val="2614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C66763-82FF-B87A-8FAA-96BE30E85B91}"/>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8222D0B4-0329-C087-4C95-D714E6BCD9FC}"/>
              </a:ext>
            </a:extLst>
          </p:cNvPr>
          <p:cNvSpPr>
            <a:spLocks noGrp="1"/>
          </p:cNvSpPr>
          <p:nvPr>
            <p:ph idx="1"/>
          </p:nvPr>
        </p:nvSpPr>
        <p:spPr/>
        <p:txBody>
          <a:bodyPr>
            <a:normAutofit fontScale="85000" lnSpcReduction="10000"/>
          </a:bodyPr>
          <a:lstStyle/>
          <a:p>
            <a:pPr marL="0" indent="0"/>
            <a:r>
              <a:rPr lang="en-US" dirty="0">
                <a:ea typeface="+mn-lt"/>
                <a:cs typeface="+mn-lt"/>
              </a:rPr>
              <a:t>   [5]Ö. Doğan, “CNN (Convolutional Neural Networks) Nedir?,” </a:t>
            </a:r>
            <a:r>
              <a:rPr lang="en-US" i="1" dirty="0">
                <a:ea typeface="+mn-lt"/>
                <a:cs typeface="+mn-lt"/>
              </a:rPr>
              <a:t>Teknoloji.org</a:t>
            </a:r>
            <a:r>
              <a:rPr lang="en-US" dirty="0">
                <a:ea typeface="+mn-lt"/>
                <a:cs typeface="+mn-lt"/>
              </a:rPr>
              <a:t>, 26 </a:t>
            </a:r>
            <a:r>
              <a:rPr lang="en-US" dirty="0" err="1">
                <a:ea typeface="+mn-lt"/>
                <a:cs typeface="+mn-lt"/>
              </a:rPr>
              <a:t>Kasım</a:t>
            </a:r>
            <a:r>
              <a:rPr lang="en-US" dirty="0">
                <a:ea typeface="+mn-lt"/>
                <a:cs typeface="+mn-lt"/>
              </a:rPr>
              <a:t>,  2020. </a:t>
            </a:r>
            <a:r>
              <a:rPr lang="en-US" dirty="0">
                <a:ea typeface="+mn-lt"/>
                <a:cs typeface="+mn-lt"/>
                <a:hlinkClick r:id="rId2"/>
              </a:rPr>
              <a:t>https://teknoloji.org/cnn-convolutional-neural-networks-nedir/</a:t>
            </a:r>
            <a:r>
              <a:rPr lang="tr-TR" dirty="0">
                <a:ea typeface="+mn-lt"/>
                <a:cs typeface="+mn-lt"/>
              </a:rPr>
              <a:t> </a:t>
            </a:r>
            <a:endParaRPr lang="tr-TR"/>
          </a:p>
          <a:p>
            <a:r>
              <a:rPr lang="en-US" dirty="0">
                <a:ea typeface="+mn-lt"/>
                <a:cs typeface="+mn-lt"/>
              </a:rPr>
              <a:t>[6] “CS 230 - </a:t>
            </a:r>
            <a:r>
              <a:rPr lang="en-US" dirty="0" err="1">
                <a:ea typeface="+mn-lt"/>
                <a:cs typeface="+mn-lt"/>
              </a:rPr>
              <a:t>Evrişimli</a:t>
            </a:r>
            <a:r>
              <a:rPr lang="en-US" dirty="0">
                <a:ea typeface="+mn-lt"/>
                <a:cs typeface="+mn-lt"/>
              </a:rPr>
              <a:t> </a:t>
            </a:r>
            <a:r>
              <a:rPr lang="en-US" dirty="0" err="1">
                <a:ea typeface="+mn-lt"/>
                <a:cs typeface="+mn-lt"/>
              </a:rPr>
              <a:t>Sinir</a:t>
            </a:r>
            <a:r>
              <a:rPr lang="en-US" dirty="0">
                <a:ea typeface="+mn-lt"/>
                <a:cs typeface="+mn-lt"/>
              </a:rPr>
              <a:t> </a:t>
            </a:r>
            <a:r>
              <a:rPr lang="en-US" dirty="0" err="1">
                <a:ea typeface="+mn-lt"/>
                <a:cs typeface="+mn-lt"/>
              </a:rPr>
              <a:t>Ağları</a:t>
            </a:r>
            <a:r>
              <a:rPr lang="en-US" dirty="0">
                <a:ea typeface="+mn-lt"/>
                <a:cs typeface="+mn-lt"/>
              </a:rPr>
              <a:t> El </a:t>
            </a:r>
            <a:r>
              <a:rPr lang="en-US" dirty="0" err="1">
                <a:ea typeface="+mn-lt"/>
                <a:cs typeface="+mn-lt"/>
              </a:rPr>
              <a:t>Kitabı</a:t>
            </a:r>
            <a:r>
              <a:rPr lang="en-US" dirty="0">
                <a:ea typeface="+mn-lt"/>
                <a:cs typeface="+mn-lt"/>
              </a:rPr>
              <a:t>,” </a:t>
            </a:r>
            <a:r>
              <a:rPr lang="en-US" i="1" dirty="0">
                <a:ea typeface="+mn-lt"/>
                <a:cs typeface="+mn-lt"/>
              </a:rPr>
              <a:t>Stanford.edu</a:t>
            </a:r>
            <a:r>
              <a:rPr lang="en-US" dirty="0">
                <a:ea typeface="+mn-lt"/>
                <a:cs typeface="+mn-lt"/>
              </a:rPr>
              <a:t>, 2022.  </a:t>
            </a:r>
            <a:r>
              <a:rPr lang="en-US" dirty="0">
                <a:ea typeface="+mn-lt"/>
                <a:cs typeface="+mn-lt"/>
                <a:hlinkClick r:id="rId3"/>
              </a:rPr>
              <a:t>https://stanford.edu/~shervine/l/tr/teaching/cs-230/cheatsheet-convolutional-neural-networks</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Tarihi</a:t>
            </a:r>
            <a:r>
              <a:rPr lang="en-US" dirty="0">
                <a:ea typeface="+mn-lt"/>
                <a:cs typeface="+mn-lt"/>
              </a:rPr>
              <a:t> 21 Nisan, 2022).</a:t>
            </a:r>
            <a:r>
              <a:rPr lang="tr-TR" dirty="0">
                <a:ea typeface="+mn-lt"/>
                <a:cs typeface="+mn-lt"/>
              </a:rPr>
              <a:t> </a:t>
            </a:r>
            <a:endParaRPr lang="tr-TR" dirty="0"/>
          </a:p>
          <a:p>
            <a:r>
              <a:rPr lang="en-US" dirty="0">
                <a:ea typeface="+mn-lt"/>
                <a:cs typeface="+mn-lt"/>
              </a:rPr>
              <a:t>[7] “</a:t>
            </a:r>
            <a:r>
              <a:rPr lang="en-US" dirty="0" err="1">
                <a:ea typeface="+mn-lt"/>
                <a:cs typeface="+mn-lt"/>
              </a:rPr>
              <a:t>Dokuma</a:t>
            </a:r>
            <a:r>
              <a:rPr lang="en-US" dirty="0">
                <a:ea typeface="+mn-lt"/>
                <a:cs typeface="+mn-lt"/>
              </a:rPr>
              <a:t> </a:t>
            </a:r>
            <a:r>
              <a:rPr lang="en-US" dirty="0" err="1">
                <a:ea typeface="+mn-lt"/>
                <a:cs typeface="+mn-lt"/>
              </a:rPr>
              <a:t>Kumaş</a:t>
            </a:r>
            <a:r>
              <a:rPr lang="en-US" dirty="0">
                <a:ea typeface="+mn-lt"/>
                <a:cs typeface="+mn-lt"/>
              </a:rPr>
              <a:t> </a:t>
            </a:r>
            <a:r>
              <a:rPr lang="en-US" dirty="0" err="1">
                <a:ea typeface="+mn-lt"/>
                <a:cs typeface="+mn-lt"/>
              </a:rPr>
              <a:t>Hataları</a:t>
            </a:r>
            <a:r>
              <a:rPr lang="en-US" dirty="0">
                <a:ea typeface="+mn-lt"/>
                <a:cs typeface="+mn-lt"/>
              </a:rPr>
              <a:t> || TekstikSayfasi.blogspot.com,” 29 </a:t>
            </a:r>
            <a:r>
              <a:rPr lang="en-US" dirty="0" err="1">
                <a:ea typeface="+mn-lt"/>
                <a:cs typeface="+mn-lt"/>
              </a:rPr>
              <a:t>Temmuz</a:t>
            </a:r>
            <a:r>
              <a:rPr lang="en-US" dirty="0">
                <a:ea typeface="+mn-lt"/>
                <a:cs typeface="+mn-lt"/>
              </a:rPr>
              <a:t>, 2017 </a:t>
            </a:r>
            <a:r>
              <a:rPr lang="en-US" dirty="0">
                <a:ea typeface="+mn-lt"/>
                <a:cs typeface="+mn-lt"/>
                <a:hlinkClick r:id="rId4"/>
              </a:rPr>
              <a:t>https://tekstilsayfasi.blogspot.com/2017/07/dokuma-kumasta-hatalar.html</a:t>
            </a:r>
            <a:r>
              <a:rPr lang="en-US" dirty="0">
                <a:ea typeface="+mn-lt"/>
                <a:cs typeface="+mn-lt"/>
              </a:rPr>
              <a:t> (</a:t>
            </a:r>
            <a:r>
              <a:rPr lang="en-US" dirty="0" err="1">
                <a:ea typeface="+mn-lt"/>
                <a:cs typeface="+mn-lt"/>
              </a:rPr>
              <a:t>Erişim</a:t>
            </a:r>
            <a:r>
              <a:rPr lang="en-US" dirty="0">
                <a:ea typeface="+mn-lt"/>
                <a:cs typeface="+mn-lt"/>
              </a:rPr>
              <a:t> </a:t>
            </a:r>
            <a:r>
              <a:rPr lang="en-US" dirty="0" err="1">
                <a:ea typeface="+mn-lt"/>
                <a:cs typeface="+mn-lt"/>
              </a:rPr>
              <a:t>Tarihi</a:t>
            </a:r>
            <a:r>
              <a:rPr lang="en-US" dirty="0">
                <a:ea typeface="+mn-lt"/>
                <a:cs typeface="+mn-lt"/>
              </a:rPr>
              <a:t> 21 Nisan, 2022).</a:t>
            </a:r>
            <a:r>
              <a:rPr lang="tr-TR" dirty="0">
                <a:ea typeface="+mn-lt"/>
                <a:cs typeface="+mn-lt"/>
              </a:rPr>
              <a:t>  </a:t>
            </a:r>
          </a:p>
          <a:p>
            <a:r>
              <a:rPr lang="en-US" dirty="0">
                <a:ea typeface="+mn-lt"/>
                <a:cs typeface="+mn-lt"/>
              </a:rPr>
              <a:t>[8] </a:t>
            </a:r>
            <a:r>
              <a:rPr lang="en-US" dirty="0">
                <a:ea typeface="+mn-lt"/>
                <a:cs typeface="+mn-lt"/>
                <a:hlinkClick r:id="rId5"/>
              </a:rPr>
              <a:t>https://teknoloji.org/keras-kutuphanesi-nedir-derin-ogrenme-modeli-olusturma/</a:t>
            </a:r>
            <a:r>
              <a:rPr lang="tr-TR" dirty="0">
                <a:ea typeface="+mn-lt"/>
                <a:cs typeface="+mn-lt"/>
              </a:rPr>
              <a:t> </a:t>
            </a:r>
            <a:endParaRPr lang="tr-TR" dirty="0"/>
          </a:p>
          <a:p>
            <a:r>
              <a:rPr lang="en-US" dirty="0">
                <a:ea typeface="+mn-lt"/>
                <a:cs typeface="+mn-lt"/>
              </a:rPr>
              <a:t>[9] “TensorFlow Nedir? </a:t>
            </a:r>
            <a:r>
              <a:rPr lang="en-US" dirty="0" err="1">
                <a:ea typeface="+mn-lt"/>
                <a:cs typeface="+mn-lt"/>
              </a:rPr>
              <a:t>Nasıl</a:t>
            </a:r>
            <a:r>
              <a:rPr lang="en-US" dirty="0">
                <a:ea typeface="+mn-lt"/>
                <a:cs typeface="+mn-lt"/>
              </a:rPr>
              <a:t> </a:t>
            </a:r>
            <a:r>
              <a:rPr lang="en-US" dirty="0" err="1">
                <a:ea typeface="+mn-lt"/>
                <a:cs typeface="+mn-lt"/>
              </a:rPr>
              <a:t>Kullanılır</a:t>
            </a:r>
            <a:r>
              <a:rPr lang="en-US" dirty="0">
                <a:ea typeface="+mn-lt"/>
                <a:cs typeface="+mn-lt"/>
              </a:rPr>
              <a:t>? | </a:t>
            </a:r>
            <a:r>
              <a:rPr lang="en-US" dirty="0" err="1">
                <a:ea typeface="+mn-lt"/>
                <a:cs typeface="+mn-lt"/>
              </a:rPr>
              <a:t>Devnot</a:t>
            </a:r>
            <a:r>
              <a:rPr lang="en-US" dirty="0">
                <a:ea typeface="+mn-lt"/>
                <a:cs typeface="+mn-lt"/>
              </a:rPr>
              <a:t>.” </a:t>
            </a:r>
            <a:r>
              <a:rPr lang="en-US" dirty="0">
                <a:ea typeface="+mn-lt"/>
                <a:cs typeface="+mn-lt"/>
                <a:hlinkClick r:id="rId6"/>
              </a:rPr>
              <a:t>https://devnot.com/2019/tensorflow-</a:t>
            </a:r>
            <a:r>
              <a:rPr lang="tr-TR" dirty="0">
                <a:ea typeface="+mn-lt"/>
                <a:cs typeface="+mn-lt"/>
              </a:rPr>
              <a:t> </a:t>
            </a:r>
            <a:endParaRPr lang="tr-TR"/>
          </a:p>
          <a:p>
            <a:r>
              <a:rPr lang="en-US" dirty="0" err="1">
                <a:ea typeface="+mn-lt"/>
                <a:cs typeface="+mn-lt"/>
              </a:rPr>
              <a:t>nedir-nasil-kullanilir</a:t>
            </a:r>
            <a:r>
              <a:rPr lang="en-US" dirty="0">
                <a:ea typeface="+mn-lt"/>
                <a:cs typeface="+mn-lt"/>
              </a:rPr>
              <a:t>/#:~:text=A%C3%A7%C4%B1k%20kaynak%20kodlu%20bir%20deep (</a:t>
            </a:r>
            <a:r>
              <a:rPr lang="en-US" dirty="0" err="1">
                <a:ea typeface="+mn-lt"/>
                <a:cs typeface="+mn-lt"/>
              </a:rPr>
              <a:t>Erişim</a:t>
            </a:r>
            <a:r>
              <a:rPr lang="en-US" dirty="0">
                <a:ea typeface="+mn-lt"/>
                <a:cs typeface="+mn-lt"/>
              </a:rPr>
              <a:t> </a:t>
            </a:r>
            <a:r>
              <a:rPr lang="en-US" dirty="0" err="1">
                <a:ea typeface="+mn-lt"/>
                <a:cs typeface="+mn-lt"/>
              </a:rPr>
              <a:t>Tarihi</a:t>
            </a:r>
            <a:r>
              <a:rPr lang="en-US" dirty="0">
                <a:ea typeface="+mn-lt"/>
                <a:cs typeface="+mn-lt"/>
              </a:rPr>
              <a:t> 21 Nisan, 2022).</a:t>
            </a:r>
            <a:r>
              <a:rPr lang="tr-TR" dirty="0">
                <a:ea typeface="+mn-lt"/>
                <a:cs typeface="+mn-lt"/>
              </a:rPr>
              <a:t> </a:t>
            </a:r>
            <a:r>
              <a:rPr lang="en-US" dirty="0">
                <a:ea typeface="+mn-lt"/>
                <a:cs typeface="+mn-lt"/>
              </a:rPr>
              <a:t> </a:t>
            </a:r>
            <a:r>
              <a:rPr lang="tr-TR" dirty="0">
                <a:ea typeface="+mn-lt"/>
                <a:cs typeface="+mn-lt"/>
              </a:rPr>
              <a:t> </a:t>
            </a:r>
            <a:endParaRPr lang="tr-TR" dirty="0"/>
          </a:p>
          <a:p>
            <a:r>
              <a:rPr lang="en-US" dirty="0">
                <a:ea typeface="+mn-lt"/>
                <a:cs typeface="+mn-lt"/>
              </a:rPr>
              <a:t>[10]“OpenCV Nedir? Ne </a:t>
            </a:r>
            <a:r>
              <a:rPr lang="en-US" dirty="0" err="1">
                <a:ea typeface="+mn-lt"/>
                <a:cs typeface="+mn-lt"/>
              </a:rPr>
              <a:t>İşe</a:t>
            </a:r>
            <a:r>
              <a:rPr lang="en-US" dirty="0">
                <a:ea typeface="+mn-lt"/>
                <a:cs typeface="+mn-lt"/>
              </a:rPr>
              <a:t> Yarar? </a:t>
            </a:r>
            <a:r>
              <a:rPr lang="en-US" dirty="0" err="1">
                <a:ea typeface="+mn-lt"/>
                <a:cs typeface="+mn-lt"/>
              </a:rPr>
              <a:t>Uygulamaları</a:t>
            </a:r>
            <a:r>
              <a:rPr lang="en-US" dirty="0">
                <a:ea typeface="+mn-lt"/>
                <a:cs typeface="+mn-lt"/>
              </a:rPr>
              <a:t> </a:t>
            </a:r>
            <a:r>
              <a:rPr lang="en-US" dirty="0" err="1">
                <a:ea typeface="+mn-lt"/>
                <a:cs typeface="+mn-lt"/>
              </a:rPr>
              <a:t>Nelerdir</a:t>
            </a:r>
            <a:r>
              <a:rPr lang="en-US" dirty="0">
                <a:ea typeface="+mn-lt"/>
                <a:cs typeface="+mn-lt"/>
              </a:rPr>
              <a:t>? | </a:t>
            </a:r>
            <a:r>
              <a:rPr lang="en-US" dirty="0" err="1">
                <a:ea typeface="+mn-lt"/>
                <a:cs typeface="+mn-lt"/>
              </a:rPr>
              <a:t>Teknoloji</a:t>
            </a:r>
            <a:r>
              <a:rPr lang="en-US" dirty="0">
                <a:ea typeface="+mn-lt"/>
                <a:cs typeface="+mn-lt"/>
              </a:rPr>
              <a:t> </a:t>
            </a:r>
            <a:r>
              <a:rPr lang="en-US" dirty="0" err="1">
                <a:ea typeface="+mn-lt"/>
                <a:cs typeface="+mn-lt"/>
              </a:rPr>
              <a:t>Projeleri</a:t>
            </a:r>
            <a:r>
              <a:rPr lang="en-US" dirty="0">
                <a:ea typeface="+mn-lt"/>
                <a:cs typeface="+mn-lt"/>
              </a:rPr>
              <a:t>,” 20 </a:t>
            </a:r>
            <a:r>
              <a:rPr lang="en-US" dirty="0" err="1">
                <a:ea typeface="+mn-lt"/>
                <a:cs typeface="+mn-lt"/>
              </a:rPr>
              <a:t>Şubat</a:t>
            </a:r>
            <a:r>
              <a:rPr lang="en-US" dirty="0">
                <a:ea typeface="+mn-lt"/>
                <a:cs typeface="+mn-lt"/>
              </a:rPr>
              <a:t>, 2019. </a:t>
            </a:r>
            <a:r>
              <a:rPr lang="en-US" dirty="0">
                <a:ea typeface="+mn-lt"/>
                <a:cs typeface="+mn-lt"/>
                <a:hlinkClick r:id="rId7"/>
              </a:rPr>
              <a:t>https://teknolojiprojeleri.com/programlar/opencv</a:t>
            </a:r>
            <a:endParaRPr lang="tr-TR"/>
          </a:p>
        </p:txBody>
      </p:sp>
    </p:spTree>
    <p:extLst>
      <p:ext uri="{BB962C8B-B14F-4D97-AF65-F5344CB8AC3E}">
        <p14:creationId xmlns:p14="http://schemas.microsoft.com/office/powerpoint/2010/main" val="197714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F11647-E2D8-F2FA-3A63-B4305CE2900B}"/>
              </a:ext>
            </a:extLst>
          </p:cNvPr>
          <p:cNvSpPr>
            <a:spLocks noGrp="1"/>
          </p:cNvSpPr>
          <p:nvPr>
            <p:ph type="title"/>
          </p:nvPr>
        </p:nvSpPr>
        <p:spPr/>
        <p:txBody>
          <a:bodyPr/>
          <a:lstStyle/>
          <a:p>
            <a:r>
              <a:rPr lang="tr-TR" dirty="0"/>
              <a:t>Projenin Amacı</a:t>
            </a:r>
          </a:p>
        </p:txBody>
      </p:sp>
      <p:sp>
        <p:nvSpPr>
          <p:cNvPr id="3" name="İçerik Yer Tutucusu 2">
            <a:extLst>
              <a:ext uri="{FF2B5EF4-FFF2-40B4-BE49-F238E27FC236}">
                <a16:creationId xmlns:a16="http://schemas.microsoft.com/office/drawing/2014/main" id="{7F4AE8B5-1E7E-37A8-418F-95B9295CF0BA}"/>
              </a:ext>
            </a:extLst>
          </p:cNvPr>
          <p:cNvSpPr>
            <a:spLocks noGrp="1"/>
          </p:cNvSpPr>
          <p:nvPr>
            <p:ph idx="1"/>
          </p:nvPr>
        </p:nvSpPr>
        <p:spPr/>
        <p:txBody>
          <a:bodyPr/>
          <a:lstStyle/>
          <a:p>
            <a:r>
              <a:rPr lang="tr-TR" dirty="0">
                <a:ea typeface="+mn-lt"/>
                <a:cs typeface="+mn-lt"/>
              </a:rPr>
              <a:t> Derin öğrenme metodunun kumaş hata tespitinde uygulanmasıdır. Derin öğrenme metodu olan </a:t>
            </a:r>
            <a:r>
              <a:rPr lang="tr-TR" dirty="0" err="1">
                <a:ea typeface="+mn-lt"/>
                <a:cs typeface="+mn-lt"/>
              </a:rPr>
              <a:t>Feature</a:t>
            </a:r>
            <a:r>
              <a:rPr lang="tr-TR" dirty="0">
                <a:ea typeface="+mn-lt"/>
                <a:cs typeface="+mn-lt"/>
              </a:rPr>
              <a:t> Learning sayesinde ham veri ile verileri sınıflandırma, hatanın tespiti, yüz tanıma gibi işlemler kolaylıkla yapılmaktadır. Çalışmada </a:t>
            </a:r>
            <a:r>
              <a:rPr lang="tr-TR" dirty="0" err="1">
                <a:ea typeface="+mn-lt"/>
                <a:cs typeface="+mn-lt"/>
              </a:rPr>
              <a:t>evrişimli</a:t>
            </a:r>
            <a:r>
              <a:rPr lang="tr-TR" dirty="0">
                <a:ea typeface="+mn-lt"/>
                <a:cs typeface="+mn-lt"/>
              </a:rPr>
              <a:t> sinir ağları diğer adıyla CNN algoritması kullanılarak kumaş hata tespiti yapılması hedeflenmiştir. </a:t>
            </a:r>
            <a:endParaRPr lang="tr-TR">
              <a:ea typeface="+mn-lt"/>
              <a:cs typeface="+mn-lt"/>
            </a:endParaRPr>
          </a:p>
        </p:txBody>
      </p:sp>
    </p:spTree>
    <p:extLst>
      <p:ext uri="{BB962C8B-B14F-4D97-AF65-F5344CB8AC3E}">
        <p14:creationId xmlns:p14="http://schemas.microsoft.com/office/powerpoint/2010/main" val="100462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1877DC-A0AA-6370-54E5-34C54DAE99F8}"/>
              </a:ext>
            </a:extLst>
          </p:cNvPr>
          <p:cNvSpPr>
            <a:spLocks noGrp="1"/>
          </p:cNvSpPr>
          <p:nvPr>
            <p:ph type="title"/>
          </p:nvPr>
        </p:nvSpPr>
        <p:spPr/>
        <p:txBody>
          <a:bodyPr/>
          <a:lstStyle/>
          <a:p>
            <a:r>
              <a:rPr lang="tr-TR" b="0" dirty="0">
                <a:ea typeface="+mj-lt"/>
                <a:cs typeface="+mj-lt"/>
              </a:rPr>
              <a:t>Derin Öğrenme Nedir</a:t>
            </a:r>
            <a:endParaRPr lang="tr-TR" dirty="0"/>
          </a:p>
        </p:txBody>
      </p:sp>
      <p:sp>
        <p:nvSpPr>
          <p:cNvPr id="3" name="İçerik Yer Tutucusu 2">
            <a:extLst>
              <a:ext uri="{FF2B5EF4-FFF2-40B4-BE49-F238E27FC236}">
                <a16:creationId xmlns:a16="http://schemas.microsoft.com/office/drawing/2014/main" id="{E3EDA32D-7250-6649-DB2F-2E15E185AE4C}"/>
              </a:ext>
            </a:extLst>
          </p:cNvPr>
          <p:cNvSpPr>
            <a:spLocks noGrp="1"/>
          </p:cNvSpPr>
          <p:nvPr>
            <p:ph idx="1"/>
          </p:nvPr>
        </p:nvSpPr>
        <p:spPr/>
        <p:txBody>
          <a:bodyPr/>
          <a:lstStyle/>
          <a:p>
            <a:r>
              <a:rPr lang="tr-TR" dirty="0">
                <a:ea typeface="+mn-lt"/>
                <a:cs typeface="+mn-lt"/>
              </a:rPr>
              <a:t>Derin öğrenme(</a:t>
            </a:r>
            <a:r>
              <a:rPr lang="tr-TR" dirty="0" err="1">
                <a:ea typeface="+mn-lt"/>
                <a:cs typeface="+mn-lt"/>
              </a:rPr>
              <a:t>Deep</a:t>
            </a:r>
            <a:r>
              <a:rPr lang="tr-TR" dirty="0">
                <a:ea typeface="+mn-lt"/>
                <a:cs typeface="+mn-lt"/>
              </a:rPr>
              <a:t> Learning) temel olarak katmanlardan oluşur. Üç veya daha fazla katmanın bir araya gelerek bir sinir ağı oluşturmasından meydana gelir. Bu katmanlardan oluşan sinir ağı makine öğrenmesinin bir alt kümesidir. Bu katmanlardan oluşan sinir ağları insan beyninin çalışma mekanizmasını simüle eder.</a:t>
            </a:r>
            <a:endParaRPr lang="tr-TR" dirty="0"/>
          </a:p>
        </p:txBody>
      </p:sp>
    </p:spTree>
    <p:extLst>
      <p:ext uri="{BB962C8B-B14F-4D97-AF65-F5344CB8AC3E}">
        <p14:creationId xmlns:p14="http://schemas.microsoft.com/office/powerpoint/2010/main" val="151896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661DBD-9D6E-E521-D1F9-5E8D1CE26F4E}"/>
              </a:ext>
            </a:extLst>
          </p:cNvPr>
          <p:cNvSpPr>
            <a:spLocks noGrp="1"/>
          </p:cNvSpPr>
          <p:nvPr>
            <p:ph type="title"/>
          </p:nvPr>
        </p:nvSpPr>
        <p:spPr/>
        <p:txBody>
          <a:bodyPr/>
          <a:lstStyle/>
          <a:p>
            <a:r>
              <a:rPr lang="tr-TR" dirty="0"/>
              <a:t>CNN Mimarisi</a:t>
            </a:r>
          </a:p>
        </p:txBody>
      </p:sp>
      <p:sp>
        <p:nvSpPr>
          <p:cNvPr id="3" name="İçerik Yer Tutucusu 2">
            <a:extLst>
              <a:ext uri="{FF2B5EF4-FFF2-40B4-BE49-F238E27FC236}">
                <a16:creationId xmlns:a16="http://schemas.microsoft.com/office/drawing/2014/main" id="{93850E5F-E134-E34D-A8BC-6CEE87A73B40}"/>
              </a:ext>
            </a:extLst>
          </p:cNvPr>
          <p:cNvSpPr>
            <a:spLocks noGrp="1"/>
          </p:cNvSpPr>
          <p:nvPr>
            <p:ph idx="1"/>
          </p:nvPr>
        </p:nvSpPr>
        <p:spPr/>
        <p:txBody>
          <a:bodyPr/>
          <a:lstStyle/>
          <a:p>
            <a:r>
              <a:rPr lang="tr-TR" dirty="0">
                <a:ea typeface="+mn-lt"/>
                <a:cs typeface="+mn-lt"/>
              </a:rPr>
              <a:t>Genel olarak görüntü işleme ve veri girdisi olarak resim/görüntü alan bir mimaridir. Farklı işlemlerle görüntüdeki öznitelikleri listeler ve onları kategorize eder. Birden fazla katmandan oluşur. Bunlar </a:t>
            </a:r>
            <a:r>
              <a:rPr lang="tr-TR" dirty="0" err="1">
                <a:ea typeface="+mn-lt"/>
                <a:cs typeface="+mn-lt"/>
              </a:rPr>
              <a:t>Convolutional</a:t>
            </a:r>
            <a:r>
              <a:rPr lang="tr-TR" dirty="0">
                <a:ea typeface="+mn-lt"/>
                <a:cs typeface="+mn-lt"/>
              </a:rPr>
              <a:t> </a:t>
            </a:r>
            <a:r>
              <a:rPr lang="tr-TR" dirty="0" err="1">
                <a:ea typeface="+mn-lt"/>
                <a:cs typeface="+mn-lt"/>
              </a:rPr>
              <a:t>Layer</a:t>
            </a:r>
            <a:r>
              <a:rPr lang="tr-TR" dirty="0">
                <a:ea typeface="+mn-lt"/>
                <a:cs typeface="+mn-lt"/>
              </a:rPr>
              <a:t>, </a:t>
            </a:r>
            <a:r>
              <a:rPr lang="tr-TR" dirty="0" err="1">
                <a:ea typeface="+mn-lt"/>
                <a:cs typeface="+mn-lt"/>
              </a:rPr>
              <a:t>Pooling</a:t>
            </a:r>
            <a:r>
              <a:rPr lang="tr-TR" dirty="0">
                <a:ea typeface="+mn-lt"/>
                <a:cs typeface="+mn-lt"/>
              </a:rPr>
              <a:t> ve </a:t>
            </a:r>
            <a:r>
              <a:rPr lang="tr-TR" dirty="0" err="1">
                <a:ea typeface="+mn-lt"/>
                <a:cs typeface="+mn-lt"/>
              </a:rPr>
              <a:t>Fully</a:t>
            </a:r>
            <a:r>
              <a:rPr lang="tr-TR" dirty="0">
                <a:ea typeface="+mn-lt"/>
                <a:cs typeface="+mn-lt"/>
              </a:rPr>
              <a:t> </a:t>
            </a:r>
            <a:r>
              <a:rPr lang="tr-TR" dirty="0" err="1">
                <a:ea typeface="+mn-lt"/>
                <a:cs typeface="+mn-lt"/>
              </a:rPr>
              <a:t>Connected</a:t>
            </a:r>
            <a:r>
              <a:rPr lang="tr-TR" dirty="0">
                <a:ea typeface="+mn-lt"/>
                <a:cs typeface="+mn-lt"/>
              </a:rPr>
              <a:t> katmanlarıdır. </a:t>
            </a:r>
            <a:endParaRPr lang="tr-TR" dirty="0"/>
          </a:p>
        </p:txBody>
      </p:sp>
    </p:spTree>
    <p:extLst>
      <p:ext uri="{BB962C8B-B14F-4D97-AF65-F5344CB8AC3E}">
        <p14:creationId xmlns:p14="http://schemas.microsoft.com/office/powerpoint/2010/main" val="262047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288FC4-555B-05AD-46D8-8FB4199D6FB9}"/>
              </a:ext>
            </a:extLst>
          </p:cNvPr>
          <p:cNvSpPr>
            <a:spLocks noGrp="1"/>
          </p:cNvSpPr>
          <p:nvPr>
            <p:ph type="title"/>
          </p:nvPr>
        </p:nvSpPr>
        <p:spPr/>
        <p:txBody>
          <a:bodyPr/>
          <a:lstStyle/>
          <a:p>
            <a:r>
              <a:rPr lang="tr-TR" b="0" dirty="0" err="1">
                <a:ea typeface="+mj-lt"/>
                <a:cs typeface="+mj-lt"/>
              </a:rPr>
              <a:t>Convolutional</a:t>
            </a:r>
            <a:r>
              <a:rPr lang="tr-TR" b="0" dirty="0">
                <a:ea typeface="+mj-lt"/>
                <a:cs typeface="+mj-lt"/>
              </a:rPr>
              <a:t> </a:t>
            </a:r>
            <a:r>
              <a:rPr lang="tr-TR" b="0" dirty="0" err="1">
                <a:ea typeface="+mj-lt"/>
                <a:cs typeface="+mj-lt"/>
              </a:rPr>
              <a:t>Layer</a:t>
            </a:r>
            <a:r>
              <a:rPr lang="tr-TR" b="0" dirty="0">
                <a:ea typeface="+mj-lt"/>
                <a:cs typeface="+mj-lt"/>
              </a:rPr>
              <a:t> (CONV) </a:t>
            </a:r>
            <a:endParaRPr lang="tr-TR"/>
          </a:p>
        </p:txBody>
      </p:sp>
      <p:pic>
        <p:nvPicPr>
          <p:cNvPr id="4" name="Resim 4" descr="tablo içeren bir resim&#10;&#10;Açıklama otomatik olarak oluşturuldu">
            <a:extLst>
              <a:ext uri="{FF2B5EF4-FFF2-40B4-BE49-F238E27FC236}">
                <a16:creationId xmlns:a16="http://schemas.microsoft.com/office/drawing/2014/main" id="{457547E8-CF9C-28EA-E1C8-A1252937FD0E}"/>
              </a:ext>
            </a:extLst>
          </p:cNvPr>
          <p:cNvPicPr>
            <a:picLocks noGrp="1" noChangeAspect="1"/>
          </p:cNvPicPr>
          <p:nvPr>
            <p:ph idx="1"/>
          </p:nvPr>
        </p:nvPicPr>
        <p:blipFill>
          <a:blip r:embed="rId2"/>
          <a:stretch>
            <a:fillRect/>
          </a:stretch>
        </p:blipFill>
        <p:spPr>
          <a:xfrm>
            <a:off x="413185" y="2355637"/>
            <a:ext cx="6469777" cy="3636511"/>
          </a:xfrm>
        </p:spPr>
      </p:pic>
      <p:sp>
        <p:nvSpPr>
          <p:cNvPr id="7" name="İçerik Yer Tutucusu 2">
            <a:extLst>
              <a:ext uri="{FF2B5EF4-FFF2-40B4-BE49-F238E27FC236}">
                <a16:creationId xmlns:a16="http://schemas.microsoft.com/office/drawing/2014/main" id="{5E056ED8-5508-FD75-4EC3-F382FD90C51E}"/>
              </a:ext>
            </a:extLst>
          </p:cNvPr>
          <p:cNvSpPr txBox="1">
            <a:spLocks/>
          </p:cNvSpPr>
          <p:nvPr/>
        </p:nvSpPr>
        <p:spPr>
          <a:xfrm>
            <a:off x="7362387" y="2222287"/>
            <a:ext cx="402042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tr-TR" dirty="0">
                <a:ea typeface="+mn-lt"/>
                <a:cs typeface="+mn-lt"/>
              </a:rPr>
              <a:t>Görüntünün ilk ulaştığı katmandır.  Görüntüler bilindiği üzere belirli değerler almış piksel matrisleridir. </a:t>
            </a:r>
            <a:r>
              <a:rPr lang="tr-TR" dirty="0" err="1">
                <a:ea typeface="+mn-lt"/>
                <a:cs typeface="+mn-lt"/>
              </a:rPr>
              <a:t>Orijinial</a:t>
            </a:r>
            <a:r>
              <a:rPr lang="tr-TR" dirty="0">
                <a:ea typeface="+mn-lt"/>
                <a:cs typeface="+mn-lt"/>
              </a:rPr>
              <a:t> görüntü boyutundan daha küçük filtrenin konvolüsyona girmesi ve çıkan sonucu yeni bir matrise(</a:t>
            </a:r>
            <a:r>
              <a:rPr lang="tr-TR" dirty="0" err="1">
                <a:ea typeface="+mn-lt"/>
                <a:cs typeface="+mn-lt"/>
              </a:rPr>
              <a:t>feature</a:t>
            </a:r>
            <a:r>
              <a:rPr lang="tr-TR" dirty="0">
                <a:ea typeface="+mn-lt"/>
                <a:cs typeface="+mn-lt"/>
              </a:rPr>
              <a:t> </a:t>
            </a:r>
            <a:r>
              <a:rPr lang="tr-TR" dirty="0" err="1">
                <a:ea typeface="+mn-lt"/>
                <a:cs typeface="+mn-lt"/>
              </a:rPr>
              <a:t>map</a:t>
            </a:r>
            <a:r>
              <a:rPr lang="tr-TR" dirty="0">
                <a:ea typeface="+mn-lt"/>
                <a:cs typeface="+mn-lt"/>
              </a:rPr>
              <a:t>) kaydetmesinden oluşur.</a:t>
            </a:r>
          </a:p>
        </p:txBody>
      </p:sp>
    </p:spTree>
    <p:extLst>
      <p:ext uri="{BB962C8B-B14F-4D97-AF65-F5344CB8AC3E}">
        <p14:creationId xmlns:p14="http://schemas.microsoft.com/office/powerpoint/2010/main" val="96532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C2D3DC-BDA5-80BE-11A1-AFEB6AB5D876}"/>
              </a:ext>
            </a:extLst>
          </p:cNvPr>
          <p:cNvSpPr>
            <a:spLocks noGrp="1"/>
          </p:cNvSpPr>
          <p:nvPr>
            <p:ph type="title"/>
          </p:nvPr>
        </p:nvSpPr>
        <p:spPr/>
        <p:txBody>
          <a:bodyPr/>
          <a:lstStyle/>
          <a:p>
            <a:r>
              <a:rPr lang="tr-TR" b="0" dirty="0" err="1">
                <a:ea typeface="+mj-lt"/>
                <a:cs typeface="+mj-lt"/>
              </a:rPr>
              <a:t>Stride</a:t>
            </a:r>
            <a:r>
              <a:rPr lang="tr-TR" b="0" dirty="0">
                <a:ea typeface="+mj-lt"/>
                <a:cs typeface="+mj-lt"/>
              </a:rPr>
              <a:t>(Adım) </a:t>
            </a:r>
            <a:endParaRPr lang="tr-TR"/>
          </a:p>
        </p:txBody>
      </p:sp>
      <p:sp>
        <p:nvSpPr>
          <p:cNvPr id="3" name="İçerik Yer Tutucusu 2">
            <a:extLst>
              <a:ext uri="{FF2B5EF4-FFF2-40B4-BE49-F238E27FC236}">
                <a16:creationId xmlns:a16="http://schemas.microsoft.com/office/drawing/2014/main" id="{8FB470E7-8357-C3CB-78ED-9F6083CE2ECF}"/>
              </a:ext>
            </a:extLst>
          </p:cNvPr>
          <p:cNvSpPr>
            <a:spLocks noGrp="1"/>
          </p:cNvSpPr>
          <p:nvPr>
            <p:ph idx="1"/>
          </p:nvPr>
        </p:nvSpPr>
        <p:spPr/>
        <p:txBody>
          <a:bodyPr/>
          <a:lstStyle/>
          <a:p>
            <a:r>
              <a:rPr lang="tr-TR" dirty="0" err="1">
                <a:ea typeface="+mn-lt"/>
                <a:cs typeface="+mn-lt"/>
              </a:rPr>
              <a:t>Stride</a:t>
            </a:r>
            <a:r>
              <a:rPr lang="tr-TR" dirty="0">
                <a:ea typeface="+mn-lt"/>
                <a:cs typeface="+mn-lt"/>
              </a:rPr>
              <a:t>(Adım), CNN modelinde değişken olarak tanımlanabilir. Bu parametre oluşturduğumuz filtrenin orijinal görüntü üzerinde kaç piksel kayacağını gösterir. Ne kadar çok piksel kayarsak </a:t>
            </a:r>
            <a:r>
              <a:rPr lang="tr-TR" dirty="0" err="1">
                <a:ea typeface="+mn-lt"/>
                <a:cs typeface="+mn-lt"/>
              </a:rPr>
              <a:t>feature</a:t>
            </a:r>
            <a:r>
              <a:rPr lang="tr-TR" dirty="0">
                <a:ea typeface="+mn-lt"/>
                <a:cs typeface="+mn-lt"/>
              </a:rPr>
              <a:t> </a:t>
            </a:r>
            <a:r>
              <a:rPr lang="tr-TR" dirty="0" err="1">
                <a:ea typeface="+mn-lt"/>
                <a:cs typeface="+mn-lt"/>
              </a:rPr>
              <a:t>map</a:t>
            </a:r>
            <a:r>
              <a:rPr lang="tr-TR" dirty="0">
                <a:ea typeface="+mn-lt"/>
                <a:cs typeface="+mn-lt"/>
              </a:rPr>
              <a:t> matrisi o kadar küçülür.</a:t>
            </a:r>
          </a:p>
        </p:txBody>
      </p:sp>
    </p:spTree>
    <p:extLst>
      <p:ext uri="{BB962C8B-B14F-4D97-AF65-F5344CB8AC3E}">
        <p14:creationId xmlns:p14="http://schemas.microsoft.com/office/powerpoint/2010/main" val="3559952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28531-9C31-878B-F309-DF94B3A5CC9E}"/>
              </a:ext>
            </a:extLst>
          </p:cNvPr>
          <p:cNvSpPr>
            <a:spLocks noGrp="1"/>
          </p:cNvSpPr>
          <p:nvPr>
            <p:ph type="title"/>
          </p:nvPr>
        </p:nvSpPr>
        <p:spPr/>
        <p:txBody>
          <a:bodyPr/>
          <a:lstStyle/>
          <a:p>
            <a:r>
              <a:rPr lang="tr-TR" b="0" dirty="0" err="1">
                <a:ea typeface="+mj-lt"/>
                <a:cs typeface="+mj-lt"/>
              </a:rPr>
              <a:t>Padding</a:t>
            </a:r>
            <a:r>
              <a:rPr lang="tr-TR" b="0" dirty="0">
                <a:ea typeface="+mj-lt"/>
                <a:cs typeface="+mj-lt"/>
              </a:rPr>
              <a:t>(Dolgu) </a:t>
            </a:r>
            <a:endParaRPr lang="tr-TR"/>
          </a:p>
        </p:txBody>
      </p:sp>
      <p:sp>
        <p:nvSpPr>
          <p:cNvPr id="3" name="İçerik Yer Tutucusu 2">
            <a:extLst>
              <a:ext uri="{FF2B5EF4-FFF2-40B4-BE49-F238E27FC236}">
                <a16:creationId xmlns:a16="http://schemas.microsoft.com/office/drawing/2014/main" id="{4B921637-BB3A-035D-E823-FC4D9FD02E43}"/>
              </a:ext>
            </a:extLst>
          </p:cNvPr>
          <p:cNvSpPr>
            <a:spLocks noGrp="1"/>
          </p:cNvSpPr>
          <p:nvPr>
            <p:ph idx="1"/>
          </p:nvPr>
        </p:nvSpPr>
        <p:spPr/>
        <p:txBody>
          <a:bodyPr/>
          <a:lstStyle/>
          <a:p>
            <a:r>
              <a:rPr lang="tr-TR" dirty="0">
                <a:ea typeface="+mn-lt"/>
                <a:cs typeface="+mn-lt"/>
              </a:rPr>
              <a:t>Bir görüntüye filtre uygulandığı vakit orijinal görüntüden daha küçük bir görüntü elde edilir. Bunun önüne geçebilmek için dolgu işlemi gerçekleştirilir. Görüntünün çevresine dört tarafından sıfırlar eklenir bu şekilde dolgu işlemi yapılmış olur. Filtrenin özelliklerine göre sıfır eklenen kısımlar arttırılabilir.</a:t>
            </a:r>
            <a:endParaRPr lang="tr-TR" dirty="0"/>
          </a:p>
        </p:txBody>
      </p:sp>
    </p:spTree>
    <p:extLst>
      <p:ext uri="{BB962C8B-B14F-4D97-AF65-F5344CB8AC3E}">
        <p14:creationId xmlns:p14="http://schemas.microsoft.com/office/powerpoint/2010/main" val="32278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A0FD7C-DB7F-DF7F-7EF0-81ED1AAAAD92}"/>
              </a:ext>
            </a:extLst>
          </p:cNvPr>
          <p:cNvSpPr>
            <a:spLocks noGrp="1"/>
          </p:cNvSpPr>
          <p:nvPr>
            <p:ph type="title"/>
          </p:nvPr>
        </p:nvSpPr>
        <p:spPr/>
        <p:txBody>
          <a:bodyPr/>
          <a:lstStyle/>
          <a:p>
            <a:r>
              <a:rPr lang="tr-TR" b="0" dirty="0" err="1">
                <a:ea typeface="+mj-lt"/>
                <a:cs typeface="+mj-lt"/>
              </a:rPr>
              <a:t>Pooling</a:t>
            </a:r>
            <a:endParaRPr lang="tr-TR" dirty="0" err="1"/>
          </a:p>
        </p:txBody>
      </p:sp>
      <p:sp>
        <p:nvSpPr>
          <p:cNvPr id="3" name="İçerik Yer Tutucusu 2">
            <a:extLst>
              <a:ext uri="{FF2B5EF4-FFF2-40B4-BE49-F238E27FC236}">
                <a16:creationId xmlns:a16="http://schemas.microsoft.com/office/drawing/2014/main" id="{F36AEE05-0B23-299F-8B76-115F6D294AC4}"/>
              </a:ext>
            </a:extLst>
          </p:cNvPr>
          <p:cNvSpPr>
            <a:spLocks noGrp="1"/>
          </p:cNvSpPr>
          <p:nvPr>
            <p:ph idx="1"/>
          </p:nvPr>
        </p:nvSpPr>
        <p:spPr>
          <a:xfrm>
            <a:off x="7590987" y="2222287"/>
            <a:ext cx="3791824" cy="3636511"/>
          </a:xfrm>
        </p:spPr>
        <p:txBody>
          <a:bodyPr/>
          <a:lstStyle/>
          <a:p>
            <a:r>
              <a:rPr lang="tr-TR" dirty="0" err="1">
                <a:ea typeface="+mn-lt"/>
                <a:cs typeface="+mn-lt"/>
              </a:rPr>
              <a:t>Evrişim</a:t>
            </a:r>
            <a:r>
              <a:rPr lang="tr-TR" dirty="0">
                <a:ea typeface="+mn-lt"/>
                <a:cs typeface="+mn-lt"/>
              </a:rPr>
              <a:t> katmanı gibi </a:t>
            </a:r>
            <a:r>
              <a:rPr lang="tr-TR" dirty="0" err="1">
                <a:ea typeface="+mn-lt"/>
                <a:cs typeface="+mn-lt"/>
              </a:rPr>
              <a:t>pooling</a:t>
            </a:r>
            <a:r>
              <a:rPr lang="tr-TR" dirty="0">
                <a:ea typeface="+mn-lt"/>
                <a:cs typeface="+mn-lt"/>
              </a:rPr>
              <a:t> katmanı boyutu azaltmak için kullanılır. Hem gereken işlem gücü azalırken hem de gereksiz öznitelikler yok sayılmış olur. </a:t>
            </a:r>
            <a:endParaRPr lang="tr-TR"/>
          </a:p>
        </p:txBody>
      </p:sp>
      <p:pic>
        <p:nvPicPr>
          <p:cNvPr id="5" name="Resim 5">
            <a:extLst>
              <a:ext uri="{FF2B5EF4-FFF2-40B4-BE49-F238E27FC236}">
                <a16:creationId xmlns:a16="http://schemas.microsoft.com/office/drawing/2014/main" id="{925A3BB7-0403-6927-D35E-F037B7219AAF}"/>
              </a:ext>
            </a:extLst>
          </p:cNvPr>
          <p:cNvPicPr>
            <a:picLocks noChangeAspect="1"/>
          </p:cNvPicPr>
          <p:nvPr/>
        </p:nvPicPr>
        <p:blipFill>
          <a:blip r:embed="rId2"/>
          <a:stretch>
            <a:fillRect/>
          </a:stretch>
        </p:blipFill>
        <p:spPr>
          <a:xfrm>
            <a:off x="914400" y="2535534"/>
            <a:ext cx="4105275" cy="3587157"/>
          </a:xfrm>
          <a:prstGeom prst="rect">
            <a:avLst/>
          </a:prstGeom>
        </p:spPr>
      </p:pic>
    </p:spTree>
    <p:extLst>
      <p:ext uri="{BB962C8B-B14F-4D97-AF65-F5344CB8AC3E}">
        <p14:creationId xmlns:p14="http://schemas.microsoft.com/office/powerpoint/2010/main" val="58339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0C343E-80F0-EEF5-8600-1211CADBC356}"/>
              </a:ext>
            </a:extLst>
          </p:cNvPr>
          <p:cNvSpPr>
            <a:spLocks noGrp="1"/>
          </p:cNvSpPr>
          <p:nvPr>
            <p:ph type="title"/>
          </p:nvPr>
        </p:nvSpPr>
        <p:spPr/>
        <p:txBody>
          <a:bodyPr/>
          <a:lstStyle/>
          <a:p>
            <a:r>
              <a:rPr lang="tr-TR" b="0" dirty="0" err="1">
                <a:ea typeface="+mj-lt"/>
                <a:cs typeface="+mj-lt"/>
              </a:rPr>
              <a:t>Fully</a:t>
            </a:r>
            <a:r>
              <a:rPr lang="tr-TR" b="0" dirty="0">
                <a:ea typeface="+mj-lt"/>
                <a:cs typeface="+mj-lt"/>
              </a:rPr>
              <a:t> </a:t>
            </a:r>
            <a:r>
              <a:rPr lang="tr-TR" b="0" dirty="0" err="1">
                <a:ea typeface="+mj-lt"/>
                <a:cs typeface="+mj-lt"/>
              </a:rPr>
              <a:t>Connected</a:t>
            </a:r>
            <a:r>
              <a:rPr lang="tr-TR" b="0" dirty="0">
                <a:ea typeface="+mj-lt"/>
                <a:cs typeface="+mj-lt"/>
              </a:rPr>
              <a:t> </a:t>
            </a:r>
            <a:r>
              <a:rPr lang="tr-TR" b="0" dirty="0" err="1">
                <a:ea typeface="+mj-lt"/>
                <a:cs typeface="+mj-lt"/>
              </a:rPr>
              <a:t>Layer</a:t>
            </a:r>
            <a:endParaRPr lang="tr-TR" dirty="0" err="1"/>
          </a:p>
        </p:txBody>
      </p:sp>
      <p:sp>
        <p:nvSpPr>
          <p:cNvPr id="3" name="İçerik Yer Tutucusu 2">
            <a:extLst>
              <a:ext uri="{FF2B5EF4-FFF2-40B4-BE49-F238E27FC236}">
                <a16:creationId xmlns:a16="http://schemas.microsoft.com/office/drawing/2014/main" id="{57C01658-6F51-C393-3ACE-0CD1D55614D7}"/>
              </a:ext>
            </a:extLst>
          </p:cNvPr>
          <p:cNvSpPr>
            <a:spLocks noGrp="1"/>
          </p:cNvSpPr>
          <p:nvPr>
            <p:ph idx="1"/>
          </p:nvPr>
        </p:nvSpPr>
        <p:spPr>
          <a:xfrm>
            <a:off x="7305237" y="2222287"/>
            <a:ext cx="4077574" cy="3636511"/>
          </a:xfrm>
        </p:spPr>
        <p:txBody>
          <a:bodyPr/>
          <a:lstStyle/>
          <a:p>
            <a:r>
              <a:rPr lang="tr-TR" dirty="0">
                <a:ea typeface="+mn-lt"/>
                <a:cs typeface="+mn-lt"/>
              </a:rPr>
              <a:t>Birden fazla </a:t>
            </a:r>
            <a:r>
              <a:rPr lang="tr-TR" dirty="0" err="1">
                <a:ea typeface="+mn-lt"/>
                <a:cs typeface="+mn-lt"/>
              </a:rPr>
              <a:t>evrişimli</a:t>
            </a:r>
            <a:r>
              <a:rPr lang="tr-TR" dirty="0">
                <a:ea typeface="+mn-lt"/>
                <a:cs typeface="+mn-lt"/>
              </a:rPr>
              <a:t> ve </a:t>
            </a:r>
            <a:r>
              <a:rPr lang="tr-TR" dirty="0" err="1">
                <a:ea typeface="+mn-lt"/>
                <a:cs typeface="+mn-lt"/>
              </a:rPr>
              <a:t>pooling</a:t>
            </a:r>
            <a:r>
              <a:rPr lang="tr-TR" dirty="0">
                <a:ea typeface="+mn-lt"/>
                <a:cs typeface="+mn-lt"/>
              </a:rPr>
              <a:t> katmanındaki filtrelerden geçen görüntü matris halinden vektöre dönüştürülür. </a:t>
            </a:r>
          </a:p>
        </p:txBody>
      </p:sp>
      <p:pic>
        <p:nvPicPr>
          <p:cNvPr id="4" name="Resim 4">
            <a:extLst>
              <a:ext uri="{FF2B5EF4-FFF2-40B4-BE49-F238E27FC236}">
                <a16:creationId xmlns:a16="http://schemas.microsoft.com/office/drawing/2014/main" id="{997BEE21-2D88-CEFA-0E12-320290392FEC}"/>
              </a:ext>
            </a:extLst>
          </p:cNvPr>
          <p:cNvPicPr>
            <a:picLocks noChangeAspect="1"/>
          </p:cNvPicPr>
          <p:nvPr/>
        </p:nvPicPr>
        <p:blipFill>
          <a:blip r:embed="rId2"/>
          <a:stretch>
            <a:fillRect/>
          </a:stretch>
        </p:blipFill>
        <p:spPr>
          <a:xfrm>
            <a:off x="1066800" y="2887864"/>
            <a:ext cx="5172075" cy="3196822"/>
          </a:xfrm>
          <a:prstGeom prst="rect">
            <a:avLst/>
          </a:prstGeom>
        </p:spPr>
      </p:pic>
    </p:spTree>
    <p:extLst>
      <p:ext uri="{BB962C8B-B14F-4D97-AF65-F5344CB8AC3E}">
        <p14:creationId xmlns:p14="http://schemas.microsoft.com/office/powerpoint/2010/main" val="581864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lıntı">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0</TotalTime>
  <Words>0</Words>
  <Application>Microsoft Office PowerPoint</Application>
  <PresentationFormat>Geniş ekran</PresentationFormat>
  <Paragraphs>0</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Alıntı</vt:lpstr>
      <vt:lpstr>Derin Öğrenme İle Kumaş Hata Tespiti</vt:lpstr>
      <vt:lpstr>Projenin Amacı</vt:lpstr>
      <vt:lpstr>Derin Öğrenme Nedir</vt:lpstr>
      <vt:lpstr>CNN Mimarisi</vt:lpstr>
      <vt:lpstr>Convolutional Layer (CONV) </vt:lpstr>
      <vt:lpstr>Stride(Adım) </vt:lpstr>
      <vt:lpstr>Padding(Dolgu) </vt:lpstr>
      <vt:lpstr>Pooling</vt:lpstr>
      <vt:lpstr>Fully Connected Layer</vt:lpstr>
      <vt:lpstr>Hatalı Kumaş Örneği</vt:lpstr>
      <vt:lpstr>Keras ,TensorFlow,OpenCV</vt:lpstr>
      <vt:lpstr>QT Designer ve PYQT5</vt:lpstr>
      <vt:lpstr>ARAŞTIRMA SONUÇLARI</vt:lpstr>
      <vt:lpstr>ARAŞTIRMA SONUÇLARI</vt:lpstr>
      <vt:lpstr>Kaynakça</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122</cp:revision>
  <dcterms:created xsi:type="dcterms:W3CDTF">2022-06-20T18:18:15Z</dcterms:created>
  <dcterms:modified xsi:type="dcterms:W3CDTF">2022-06-20T18:52:40Z</dcterms:modified>
</cp:coreProperties>
</file>