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Caveat"/>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F0C0C1-F1E8-4B68-874C-741FD70AC3EE}">
  <a:tblStyle styleId="{0EF0C0C1-F1E8-4B68-874C-741FD70AC3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veat-bold.fntdata"/><Relationship Id="rId12" Type="http://schemas.openxmlformats.org/officeDocument/2006/relationships/slide" Target="slides/slide6.xml"/><Relationship Id="rId34" Type="http://schemas.openxmlformats.org/officeDocument/2006/relationships/font" Target="fonts/Caveat-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66e75c5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66e75c5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6700482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6700482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6700482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6700482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6700482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6700482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6700482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6700482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6700482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6700482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67004820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6700482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67004820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67004820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6700482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6700482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67004820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67004820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66a4536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66a453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6700482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6700482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6700482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6700482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67004820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67004820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6700482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6700482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67004820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67004820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67004820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67004820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67004820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67004820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67004820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67004820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66a4536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66a4536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66a45360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66a4536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66a45360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66a45360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66a4536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66a4536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66a4536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66a4536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66a4536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66a4536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66e75c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66e75c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Hyper Text Markup Language (HTML)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(Lanjutan)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Daftar Item</a:t>
            </a:r>
            <a:endParaRPr/>
          </a:p>
        </p:txBody>
      </p:sp>
      <p:sp>
        <p:nvSpPr>
          <p:cNvPr id="119" name="Google Shape;119;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solidFill>
                  <a:schemeClr val="dk1"/>
                </a:solidFill>
              </a:rPr>
              <a:t>Dalam pembuatan dokumen HTML, ada kalanya kita perlu membuat sebuah daftar atau kumpulan item tertentu. Terdaftar dua jenis daftar yaitu: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id" sz="1400">
                <a:solidFill>
                  <a:schemeClr val="dk1"/>
                </a:solidFill>
              </a:rPr>
              <a:t>Daftar yang terurut (Ordered List / OL)</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id" sz="1400">
                <a:solidFill>
                  <a:schemeClr val="dk1"/>
                </a:solidFill>
              </a:rPr>
              <a:t>Daftar yang tidak terurut (Unordered List / UL)</a:t>
            </a:r>
            <a:endParaRPr sz="1400">
              <a:solidFill>
                <a:schemeClr val="dk1"/>
              </a:solidFill>
            </a:endParaRPr>
          </a:p>
          <a:p>
            <a:pPr indent="0" lvl="0" marL="0" rtl="0" algn="l">
              <a:spcBef>
                <a:spcPts val="1200"/>
              </a:spcBef>
              <a:spcAft>
                <a:spcPts val="0"/>
              </a:spcAft>
              <a:buNone/>
            </a:pPr>
            <a:r>
              <a:t/>
            </a:r>
            <a:endParaRPr sz="161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Daftar Item (Ordered List)</a:t>
            </a:r>
            <a:endParaRPr/>
          </a:p>
        </p:txBody>
      </p:sp>
      <p:sp>
        <p:nvSpPr>
          <p:cNvPr id="125" name="Google Shape;125;p23"/>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id" sz="1500">
                <a:solidFill>
                  <a:schemeClr val="dk1"/>
                </a:solidFill>
              </a:rPr>
              <a:t>Dalam keadaan default, penomoran pada tag &lt;ol&gt; akan menggunakan angka 1,2,3,4,dst seperti pada contoh disebelah kiri. Terdapat beberapa pilihan yang dapat kita pilih untuk mengganti penomoran tersebut dengan menambahkan atribut </a:t>
            </a:r>
            <a:r>
              <a:rPr lang="id" sz="1500">
                <a:solidFill>
                  <a:schemeClr val="dk1"/>
                </a:solidFill>
                <a:latin typeface="Courier New"/>
                <a:ea typeface="Courier New"/>
                <a:cs typeface="Courier New"/>
                <a:sym typeface="Courier New"/>
              </a:rPr>
              <a:t>TYPE</a:t>
            </a:r>
            <a:r>
              <a:rPr lang="id" sz="1500">
                <a:solidFill>
                  <a:schemeClr val="dk1"/>
                </a:solidFill>
              </a:rPr>
              <a:t> pada tag </a:t>
            </a:r>
            <a:r>
              <a:rPr lang="id" sz="1500">
                <a:solidFill>
                  <a:schemeClr val="dk1"/>
                </a:solidFill>
                <a:latin typeface="Courier New"/>
                <a:ea typeface="Courier New"/>
                <a:cs typeface="Courier New"/>
                <a:sym typeface="Courier New"/>
              </a:rPr>
              <a:t>&lt;ol&gt;</a:t>
            </a:r>
            <a:r>
              <a:rPr lang="id" sz="1500">
                <a:solidFill>
                  <a:schemeClr val="dk1"/>
                </a:solidFill>
              </a:rPr>
              <a:t>. Berikut ini nilai yang diizinkan untuk mengisi atribut type tsb.</a:t>
            </a:r>
            <a:endParaRPr sz="1500">
              <a:solidFill>
                <a:schemeClr val="dk1"/>
              </a:solidFill>
            </a:endParaRPr>
          </a:p>
          <a:p>
            <a:pPr indent="-316706" lvl="0" marL="457200" rtl="0" algn="l">
              <a:spcBef>
                <a:spcPts val="1200"/>
              </a:spcBef>
              <a:spcAft>
                <a:spcPts val="0"/>
              </a:spcAft>
              <a:buClr>
                <a:schemeClr val="dk1"/>
              </a:buClr>
              <a:buSzPct val="100000"/>
              <a:buChar char="-"/>
            </a:pPr>
            <a:r>
              <a:rPr lang="id" sz="1500">
                <a:solidFill>
                  <a:schemeClr val="dk1"/>
                </a:solidFill>
              </a:rPr>
              <a:t>A: Penomoran berupa A,B,C ..</a:t>
            </a:r>
            <a:endParaRPr sz="1500">
              <a:solidFill>
                <a:schemeClr val="dk1"/>
              </a:solidFill>
            </a:endParaRPr>
          </a:p>
          <a:p>
            <a:pPr indent="-316706" lvl="0" marL="457200" rtl="0" algn="l">
              <a:spcBef>
                <a:spcPts val="0"/>
              </a:spcBef>
              <a:spcAft>
                <a:spcPts val="0"/>
              </a:spcAft>
              <a:buClr>
                <a:schemeClr val="dk1"/>
              </a:buClr>
              <a:buSzPct val="100000"/>
              <a:buChar char="-"/>
            </a:pPr>
            <a:r>
              <a:rPr lang="id" sz="1500">
                <a:solidFill>
                  <a:schemeClr val="dk1"/>
                </a:solidFill>
              </a:rPr>
              <a:t>a: Penomoran berupa a,b,c ..</a:t>
            </a:r>
            <a:endParaRPr sz="1500">
              <a:solidFill>
                <a:schemeClr val="dk1"/>
              </a:solidFill>
            </a:endParaRPr>
          </a:p>
          <a:p>
            <a:pPr indent="-316706" lvl="0" marL="457200" rtl="0" algn="l">
              <a:spcBef>
                <a:spcPts val="0"/>
              </a:spcBef>
              <a:spcAft>
                <a:spcPts val="0"/>
              </a:spcAft>
              <a:buClr>
                <a:schemeClr val="dk1"/>
              </a:buClr>
              <a:buSzPct val="100000"/>
              <a:buChar char="-"/>
            </a:pPr>
            <a:r>
              <a:rPr lang="id" sz="1500">
                <a:solidFill>
                  <a:schemeClr val="dk1"/>
                </a:solidFill>
              </a:rPr>
              <a:t>I: Penomoran berupa I,II,III ..</a:t>
            </a:r>
            <a:endParaRPr sz="1500">
              <a:solidFill>
                <a:schemeClr val="dk1"/>
              </a:solidFill>
            </a:endParaRPr>
          </a:p>
          <a:p>
            <a:pPr indent="-316706" lvl="0" marL="457200" rtl="0" algn="l">
              <a:spcBef>
                <a:spcPts val="0"/>
              </a:spcBef>
              <a:spcAft>
                <a:spcPts val="0"/>
              </a:spcAft>
              <a:buClr>
                <a:schemeClr val="dk1"/>
              </a:buClr>
              <a:buSzPct val="100000"/>
              <a:buChar char="-"/>
            </a:pPr>
            <a:r>
              <a:rPr lang="id" sz="1500">
                <a:solidFill>
                  <a:schemeClr val="dk1"/>
                </a:solidFill>
              </a:rPr>
              <a:t>i: Penomoran berupa i,ii,iii ..</a:t>
            </a:r>
            <a:endParaRPr sz="1500">
              <a:solidFill>
                <a:schemeClr val="dk1"/>
              </a:solidFill>
            </a:endParaRPr>
          </a:p>
          <a:p>
            <a:pPr indent="0" lvl="0" marL="0" rtl="0" algn="l">
              <a:spcBef>
                <a:spcPts val="1200"/>
              </a:spcBef>
              <a:spcAft>
                <a:spcPts val="1200"/>
              </a:spcAft>
              <a:buNone/>
            </a:pPr>
            <a:r>
              <a:rPr lang="id" sz="1500">
                <a:solidFill>
                  <a:schemeClr val="dk1"/>
                </a:solidFill>
              </a:rPr>
              <a:t>#Silahkan buat list dengan ketiga jenis penomoran diatas!</a:t>
            </a:r>
            <a:endParaRPr sz="1500">
              <a:solidFill>
                <a:schemeClr val="dk1"/>
              </a:solidFill>
            </a:endParaRPr>
          </a:p>
        </p:txBody>
      </p:sp>
      <p:graphicFrame>
        <p:nvGraphicFramePr>
          <p:cNvPr id="126" name="Google Shape;126;p23"/>
          <p:cNvGraphicFramePr/>
          <p:nvPr/>
        </p:nvGraphicFramePr>
        <p:xfrm>
          <a:off x="311700" y="1266100"/>
          <a:ext cx="3000000" cy="3000000"/>
        </p:xfrm>
        <a:graphic>
          <a:graphicData uri="http://schemas.openxmlformats.org/drawingml/2006/table">
            <a:tbl>
              <a:tblPr>
                <a:noFill/>
                <a:tableStyleId>{0EF0C0C1-F1E8-4B68-874C-741FD70AC3EE}</a:tableStyleId>
              </a:tblPr>
              <a:tblGrid>
                <a:gridCol w="3925525"/>
              </a:tblGrid>
              <a:tr h="3189150">
                <a:tc>
                  <a:txBody>
                    <a:bodyPr/>
                    <a:lstStyle/>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&lt;html&gt;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&lt;head&gt;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&lt;title&gt;Ordered List&lt;/title&gt;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&lt;/head&gt;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&lt;body&gt;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&lt;h3&gt;Demo Membuat &lt;i&gt;Ordered List&lt;/i&gt;&lt;/h3&gt;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&lt;strong&gt;&lt;i&gt;&lt;u&gt;Cara memasak Mie Instan&lt;/u&gt;&lt;/i&gt;&lt;/strong&gt;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highlight>
                            <a:schemeClr val="accent6"/>
                          </a:highlight>
                          <a:latin typeface="Courier New"/>
                          <a:ea typeface="Courier New"/>
                          <a:cs typeface="Courier New"/>
                          <a:sym typeface="Courier New"/>
                        </a:rPr>
                        <a:t>&lt;ol&gt;</a:t>
                      </a:r>
                      <a:endParaRPr sz="810">
                        <a:solidFill>
                          <a:schemeClr val="dk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a:t>
                      </a:r>
                      <a:r>
                        <a:rPr lang="id" sz="810">
                          <a:solidFill>
                            <a:schemeClr val="dk1"/>
                          </a:solidFill>
                          <a:highlight>
                            <a:schemeClr val="accent6"/>
                          </a:highlight>
                          <a:latin typeface="Courier New"/>
                          <a:ea typeface="Courier New"/>
                          <a:cs typeface="Courier New"/>
                          <a:sym typeface="Courier New"/>
                        </a:rPr>
                        <a:t>&lt;li&gt;</a:t>
                      </a:r>
                      <a:r>
                        <a:rPr lang="id" sz="810">
                          <a:solidFill>
                            <a:schemeClr val="dk1"/>
                          </a:solidFill>
                          <a:latin typeface="Courier New"/>
                          <a:ea typeface="Courier New"/>
                          <a:cs typeface="Courier New"/>
                          <a:sym typeface="Courier New"/>
                        </a:rPr>
                        <a:t>Rebus air sebanyak 200cc hingga mendidih</a:t>
                      </a:r>
                      <a:r>
                        <a:rPr lang="id" sz="810">
                          <a:solidFill>
                            <a:schemeClr val="dk1"/>
                          </a:solidFill>
                          <a:highlight>
                            <a:schemeClr val="accent6"/>
                          </a:highlight>
                          <a:latin typeface="Courier New"/>
                          <a:ea typeface="Courier New"/>
                          <a:cs typeface="Courier New"/>
                          <a:sym typeface="Courier New"/>
                        </a:rPr>
                        <a:t>&lt;/li&gt;</a:t>
                      </a:r>
                      <a:endParaRPr sz="810">
                        <a:solidFill>
                          <a:schemeClr val="dk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a:t>
                      </a:r>
                      <a:r>
                        <a:rPr lang="id" sz="810">
                          <a:solidFill>
                            <a:schemeClr val="dk1"/>
                          </a:solidFill>
                          <a:highlight>
                            <a:schemeClr val="accent6"/>
                          </a:highlight>
                          <a:latin typeface="Courier New"/>
                          <a:ea typeface="Courier New"/>
                          <a:cs typeface="Courier New"/>
                          <a:sym typeface="Courier New"/>
                        </a:rPr>
                        <a:t>&lt;li&gt;</a:t>
                      </a:r>
                      <a:r>
                        <a:rPr lang="id" sz="810">
                          <a:solidFill>
                            <a:schemeClr val="dk1"/>
                          </a:solidFill>
                          <a:latin typeface="Courier New"/>
                          <a:ea typeface="Courier New"/>
                          <a:cs typeface="Courier New"/>
                          <a:sym typeface="Courier New"/>
                        </a:rPr>
                        <a:t>Masukkan 1 butir telur ayam&lt;</a:t>
                      </a:r>
                      <a:r>
                        <a:rPr lang="id" sz="810">
                          <a:solidFill>
                            <a:schemeClr val="dk1"/>
                          </a:solidFill>
                          <a:highlight>
                            <a:schemeClr val="accent6"/>
                          </a:highlight>
                          <a:latin typeface="Courier New"/>
                          <a:ea typeface="Courier New"/>
                          <a:cs typeface="Courier New"/>
                          <a:sym typeface="Courier New"/>
                        </a:rPr>
                        <a:t>&lt;/li&gt;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a:t>
                      </a:r>
                      <a:r>
                        <a:rPr lang="id" sz="810">
                          <a:solidFill>
                            <a:schemeClr val="dk1"/>
                          </a:solidFill>
                          <a:highlight>
                            <a:schemeClr val="accent6"/>
                          </a:highlight>
                          <a:latin typeface="Courier New"/>
                          <a:ea typeface="Courier New"/>
                          <a:cs typeface="Courier New"/>
                          <a:sym typeface="Courier New"/>
                        </a:rPr>
                        <a:t>&lt;li&gt;</a:t>
                      </a:r>
                      <a:r>
                        <a:rPr lang="id" sz="810">
                          <a:solidFill>
                            <a:schemeClr val="dk1"/>
                          </a:solidFill>
                          <a:latin typeface="Courier New"/>
                          <a:ea typeface="Courier New"/>
                          <a:cs typeface="Courier New"/>
                          <a:sym typeface="Courier New"/>
                        </a:rPr>
                        <a:t>Masukkan mie instan 1 bungkus</a:t>
                      </a:r>
                      <a:r>
                        <a:rPr lang="id" sz="810">
                          <a:solidFill>
                            <a:schemeClr val="dk1"/>
                          </a:solidFill>
                          <a:highlight>
                            <a:schemeClr val="accent6"/>
                          </a:highlight>
                          <a:latin typeface="Courier New"/>
                          <a:ea typeface="Courier New"/>
                          <a:cs typeface="Courier New"/>
                          <a:sym typeface="Courier New"/>
                        </a:rPr>
                        <a:t>&lt;/li&gt;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a:t>
                      </a:r>
                      <a:r>
                        <a:rPr lang="id" sz="810">
                          <a:solidFill>
                            <a:schemeClr val="dk1"/>
                          </a:solidFill>
                          <a:highlight>
                            <a:schemeClr val="accent6"/>
                          </a:highlight>
                          <a:latin typeface="Courier New"/>
                          <a:ea typeface="Courier New"/>
                          <a:cs typeface="Courier New"/>
                          <a:sym typeface="Courier New"/>
                        </a:rPr>
                        <a:t>&lt;li&gt;</a:t>
                      </a:r>
                      <a:r>
                        <a:rPr lang="id" sz="810">
                          <a:solidFill>
                            <a:schemeClr val="dk1"/>
                          </a:solidFill>
                          <a:latin typeface="Courier New"/>
                          <a:ea typeface="Courier New"/>
                          <a:cs typeface="Courier New"/>
                          <a:sym typeface="Courier New"/>
                        </a:rPr>
                        <a:t>Masukkan sayuran yang telah dipotong - potong</a:t>
                      </a:r>
                      <a:r>
                        <a:rPr lang="id" sz="810">
                          <a:solidFill>
                            <a:schemeClr val="dk1"/>
                          </a:solidFill>
                          <a:highlight>
                            <a:schemeClr val="accent6"/>
                          </a:highlight>
                          <a:latin typeface="Courier New"/>
                          <a:ea typeface="Courier New"/>
                          <a:cs typeface="Courier New"/>
                          <a:sym typeface="Courier New"/>
                        </a:rPr>
                        <a:t>&lt;/li&gt;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a:t>
                      </a:r>
                      <a:r>
                        <a:rPr lang="id" sz="810">
                          <a:solidFill>
                            <a:schemeClr val="dk1"/>
                          </a:solidFill>
                          <a:highlight>
                            <a:schemeClr val="accent6"/>
                          </a:highlight>
                          <a:latin typeface="Courier New"/>
                          <a:ea typeface="Courier New"/>
                          <a:cs typeface="Courier New"/>
                          <a:sym typeface="Courier New"/>
                        </a:rPr>
                        <a:t>&lt;li&gt;</a:t>
                      </a:r>
                      <a:r>
                        <a:rPr lang="id" sz="810">
                          <a:solidFill>
                            <a:schemeClr val="dk1"/>
                          </a:solidFill>
                          <a:latin typeface="Courier New"/>
                          <a:ea typeface="Courier New"/>
                          <a:cs typeface="Courier New"/>
                          <a:sym typeface="Courier New"/>
                        </a:rPr>
                        <a:t>Masukkan bumbu dan aduk hingga rata, biarkan selama tiga menit</a:t>
                      </a:r>
                      <a:r>
                        <a:rPr lang="id" sz="810">
                          <a:solidFill>
                            <a:schemeClr val="dk1"/>
                          </a:solidFill>
                          <a:highlight>
                            <a:schemeClr val="accent6"/>
                          </a:highlight>
                          <a:latin typeface="Courier New"/>
                          <a:ea typeface="Courier New"/>
                          <a:cs typeface="Courier New"/>
                          <a:sym typeface="Courier New"/>
                        </a:rPr>
                        <a:t>&lt;/li&gt;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    </a:t>
                      </a:r>
                      <a:r>
                        <a:rPr lang="id" sz="810">
                          <a:solidFill>
                            <a:schemeClr val="dk1"/>
                          </a:solidFill>
                          <a:highlight>
                            <a:schemeClr val="accent6"/>
                          </a:highlight>
                          <a:latin typeface="Courier New"/>
                          <a:ea typeface="Courier New"/>
                          <a:cs typeface="Courier New"/>
                          <a:sym typeface="Courier New"/>
                        </a:rPr>
                        <a:t>&lt;li&gt;</a:t>
                      </a:r>
                      <a:r>
                        <a:rPr lang="id" sz="810">
                          <a:solidFill>
                            <a:schemeClr val="dk1"/>
                          </a:solidFill>
                          <a:latin typeface="Courier New"/>
                          <a:ea typeface="Courier New"/>
                          <a:cs typeface="Courier New"/>
                          <a:sym typeface="Courier New"/>
                        </a:rPr>
                        <a:t>Angkat dan Mie siap disajikan</a:t>
                      </a:r>
                      <a:r>
                        <a:rPr lang="id" sz="810">
                          <a:solidFill>
                            <a:schemeClr val="dk1"/>
                          </a:solidFill>
                          <a:highlight>
                            <a:schemeClr val="accent6"/>
                          </a:highlight>
                          <a:latin typeface="Courier New"/>
                          <a:ea typeface="Courier New"/>
                          <a:cs typeface="Courier New"/>
                          <a:sym typeface="Courier New"/>
                        </a:rPr>
                        <a:t>&lt;/li&gt;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highlight>
                            <a:schemeClr val="accent6"/>
                          </a:highlight>
                          <a:latin typeface="Courier New"/>
                          <a:ea typeface="Courier New"/>
                          <a:cs typeface="Courier New"/>
                          <a:sym typeface="Courier New"/>
                        </a:rPr>
                        <a:t>&lt;/ol&gt;</a:t>
                      </a:r>
                      <a:endParaRPr sz="810">
                        <a:solidFill>
                          <a:schemeClr val="dk1"/>
                        </a:solidFill>
                        <a:highlight>
                          <a:schemeClr val="accent6"/>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&lt;/body&gt;</a:t>
                      </a:r>
                      <a:endParaRPr sz="81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id" sz="810">
                          <a:solidFill>
                            <a:schemeClr val="dk1"/>
                          </a:solidFill>
                          <a:latin typeface="Courier New"/>
                          <a:ea typeface="Courier New"/>
                          <a:cs typeface="Courier New"/>
                          <a:sym typeface="Courier New"/>
                        </a:rPr>
                        <a:t>&lt;/html&gt;</a:t>
                      </a:r>
                      <a:endParaRPr sz="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1200"/>
                        </a:spcBef>
                        <a:spcAft>
                          <a:spcPts val="0"/>
                        </a:spcAft>
                        <a:buNone/>
                      </a:pPr>
                      <a:r>
                        <a:t/>
                      </a:r>
                      <a:endParaRPr sz="810">
                        <a:solidFill>
                          <a:schemeClr val="dk1"/>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Membuat Daftar Item Tidak Terurut (Unordered List)</a:t>
            </a:r>
            <a:endParaRPr/>
          </a:p>
          <a:p>
            <a:pPr indent="0" lvl="0" marL="0" rtl="0" algn="l">
              <a:spcBef>
                <a:spcPts val="0"/>
              </a:spcBef>
              <a:spcAft>
                <a:spcPts val="0"/>
              </a:spcAft>
              <a:buNone/>
            </a:pPr>
            <a:r>
              <a:t/>
            </a:r>
            <a:endParaRPr/>
          </a:p>
        </p:txBody>
      </p:sp>
      <p:sp>
        <p:nvSpPr>
          <p:cNvPr id="132" name="Google Shape;132;p24"/>
          <p:cNvSpPr txBox="1"/>
          <p:nvPr>
            <p:ph idx="1" type="body"/>
          </p:nvPr>
        </p:nvSpPr>
        <p:spPr>
          <a:xfrm>
            <a:off x="4572000" y="1017725"/>
            <a:ext cx="4260300" cy="3721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d" sz="1300">
                <a:solidFill>
                  <a:schemeClr val="dk1"/>
                </a:solidFill>
              </a:rPr>
              <a:t>Daftar item tidak terurut adalah daftar yang tidak menggunakan penomoran seperti contoh pada slide sebelumnya, melainkan hanya dengan menggunakan tanda atau simbol. Untuk membuat Unordered List (UL) dapat menggunakan tag </a:t>
            </a:r>
            <a:r>
              <a:rPr lang="id" sz="1300">
                <a:solidFill>
                  <a:schemeClr val="dk1"/>
                </a:solidFill>
                <a:latin typeface="Courier New"/>
                <a:ea typeface="Courier New"/>
                <a:cs typeface="Courier New"/>
                <a:sym typeface="Courier New"/>
              </a:rPr>
              <a:t>&lt;ul&gt;</a:t>
            </a:r>
            <a:r>
              <a:rPr lang="id" sz="1300">
                <a:solidFill>
                  <a:schemeClr val="dk1"/>
                </a:solidFill>
              </a:rPr>
              <a:t> dan untuk detail isinya menggunakan tag </a:t>
            </a:r>
            <a:r>
              <a:rPr lang="id" sz="1300">
                <a:solidFill>
                  <a:schemeClr val="dk1"/>
                </a:solidFill>
                <a:latin typeface="Courier New"/>
                <a:ea typeface="Courier New"/>
                <a:cs typeface="Courier New"/>
                <a:sym typeface="Courier New"/>
              </a:rPr>
              <a:t>&lt;li&gt;. </a:t>
            </a:r>
            <a:endParaRPr sz="13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id" sz="1300">
                <a:solidFill>
                  <a:schemeClr val="dk1"/>
                </a:solidFill>
              </a:rPr>
              <a:t>Dalam keadaan default, tanda yang digunakan tag &lt;ul&gt; akan menggunakan tanda lingkaran seperti pada contoh disebelah kiri. Terdapat beberapa pilihan yang dapat kita pilih untuk mengganti tanda tersebut dengan menambahkan atribut </a:t>
            </a:r>
            <a:r>
              <a:rPr lang="id" sz="1300">
                <a:solidFill>
                  <a:schemeClr val="dk1"/>
                </a:solidFill>
                <a:latin typeface="Courier New"/>
                <a:ea typeface="Courier New"/>
                <a:cs typeface="Courier New"/>
                <a:sym typeface="Courier New"/>
              </a:rPr>
              <a:t>TYPE</a:t>
            </a:r>
            <a:r>
              <a:rPr lang="id" sz="1300">
                <a:solidFill>
                  <a:schemeClr val="dk1"/>
                </a:solidFill>
              </a:rPr>
              <a:t> pada tag </a:t>
            </a:r>
            <a:r>
              <a:rPr lang="id" sz="1300">
                <a:solidFill>
                  <a:schemeClr val="dk1"/>
                </a:solidFill>
                <a:latin typeface="Courier New"/>
                <a:ea typeface="Courier New"/>
                <a:cs typeface="Courier New"/>
                <a:sym typeface="Courier New"/>
              </a:rPr>
              <a:t>&lt;ul&gt;</a:t>
            </a:r>
            <a:r>
              <a:rPr lang="id" sz="1300">
                <a:solidFill>
                  <a:schemeClr val="dk1"/>
                </a:solidFill>
              </a:rPr>
              <a:t>. Berikut ini nilai yang diizinkan untuk mengisi atribut </a:t>
            </a:r>
            <a:r>
              <a:rPr lang="id" sz="1300">
                <a:solidFill>
                  <a:schemeClr val="dk1"/>
                </a:solidFill>
                <a:latin typeface="Courier New"/>
                <a:ea typeface="Courier New"/>
                <a:cs typeface="Courier New"/>
                <a:sym typeface="Courier New"/>
              </a:rPr>
              <a:t>TYPE </a:t>
            </a:r>
            <a:r>
              <a:rPr lang="id" sz="1300">
                <a:solidFill>
                  <a:schemeClr val="dk1"/>
                </a:solidFill>
              </a:rPr>
              <a:t>tsb.</a:t>
            </a:r>
            <a:endParaRPr sz="1300">
              <a:solidFill>
                <a:schemeClr val="dk1"/>
              </a:solidFill>
            </a:endParaRPr>
          </a:p>
          <a:p>
            <a:pPr indent="-298767" lvl="0" marL="457200" rtl="0" algn="l">
              <a:spcBef>
                <a:spcPts val="1200"/>
              </a:spcBef>
              <a:spcAft>
                <a:spcPts val="0"/>
              </a:spcAft>
              <a:buClr>
                <a:schemeClr val="dk1"/>
              </a:buClr>
              <a:buSzPct val="100000"/>
              <a:buChar char="-"/>
            </a:pPr>
            <a:r>
              <a:rPr lang="id" sz="1300">
                <a:solidFill>
                  <a:schemeClr val="dk1"/>
                </a:solidFill>
                <a:latin typeface="Courier New"/>
                <a:ea typeface="Courier New"/>
                <a:cs typeface="Courier New"/>
                <a:sym typeface="Courier New"/>
              </a:rPr>
              <a:t>DISC</a:t>
            </a:r>
            <a:r>
              <a:rPr lang="id" sz="1300">
                <a:solidFill>
                  <a:schemeClr val="dk1"/>
                </a:solidFill>
              </a:rPr>
              <a:t>: Gambar bulat yang diarsir (default)</a:t>
            </a:r>
            <a:endParaRPr sz="1300">
              <a:solidFill>
                <a:schemeClr val="dk1"/>
              </a:solidFill>
            </a:endParaRPr>
          </a:p>
          <a:p>
            <a:pPr indent="-298767" lvl="0" marL="457200" rtl="0" algn="l">
              <a:spcBef>
                <a:spcPts val="0"/>
              </a:spcBef>
              <a:spcAft>
                <a:spcPts val="0"/>
              </a:spcAft>
              <a:buClr>
                <a:schemeClr val="dk1"/>
              </a:buClr>
              <a:buSzPct val="100000"/>
              <a:buChar char="-"/>
            </a:pPr>
            <a:r>
              <a:rPr lang="id" sz="1300">
                <a:solidFill>
                  <a:schemeClr val="dk1"/>
                </a:solidFill>
                <a:latin typeface="Courier New"/>
                <a:ea typeface="Courier New"/>
                <a:cs typeface="Courier New"/>
                <a:sym typeface="Courier New"/>
              </a:rPr>
              <a:t>CIRCLE</a:t>
            </a:r>
            <a:r>
              <a:rPr lang="id" sz="1300">
                <a:solidFill>
                  <a:schemeClr val="dk1"/>
                </a:solidFill>
              </a:rPr>
              <a:t>: Gambar bulat yang tidak diarsir</a:t>
            </a:r>
            <a:endParaRPr sz="1300">
              <a:solidFill>
                <a:schemeClr val="dk1"/>
              </a:solidFill>
            </a:endParaRPr>
          </a:p>
          <a:p>
            <a:pPr indent="-298767" lvl="0" marL="457200" rtl="0" algn="l">
              <a:spcBef>
                <a:spcPts val="0"/>
              </a:spcBef>
              <a:spcAft>
                <a:spcPts val="0"/>
              </a:spcAft>
              <a:buClr>
                <a:schemeClr val="dk1"/>
              </a:buClr>
              <a:buSzPct val="100000"/>
              <a:buChar char="-"/>
            </a:pPr>
            <a:r>
              <a:rPr lang="id" sz="1300">
                <a:solidFill>
                  <a:schemeClr val="dk1"/>
                </a:solidFill>
                <a:latin typeface="Courier New"/>
                <a:ea typeface="Courier New"/>
                <a:cs typeface="Courier New"/>
                <a:sym typeface="Courier New"/>
              </a:rPr>
              <a:t>SQUARE</a:t>
            </a:r>
            <a:r>
              <a:rPr lang="id" sz="1300">
                <a:solidFill>
                  <a:schemeClr val="dk1"/>
                </a:solidFill>
              </a:rPr>
              <a:t>: Gambar kotak</a:t>
            </a:r>
            <a:endParaRPr sz="1300">
              <a:solidFill>
                <a:schemeClr val="dk1"/>
              </a:solidFill>
            </a:endParaRPr>
          </a:p>
          <a:p>
            <a:pPr indent="0" lvl="0" marL="0" rtl="0" algn="l">
              <a:spcBef>
                <a:spcPts val="1200"/>
              </a:spcBef>
              <a:spcAft>
                <a:spcPts val="0"/>
              </a:spcAft>
              <a:buNone/>
            </a:pPr>
            <a:r>
              <a:rPr lang="id" sz="1300">
                <a:solidFill>
                  <a:schemeClr val="dk1"/>
                </a:solidFill>
              </a:rPr>
              <a:t>#Silahkan buat daftar item menggunakan ketiga tipe tersebut!</a:t>
            </a:r>
            <a:endParaRPr sz="1300">
              <a:solidFill>
                <a:schemeClr val="dk1"/>
              </a:solidFill>
            </a:endParaRPr>
          </a:p>
          <a:p>
            <a:pPr indent="0" lvl="0" marL="0" rtl="0" algn="l">
              <a:spcBef>
                <a:spcPts val="1200"/>
              </a:spcBef>
              <a:spcAft>
                <a:spcPts val="1200"/>
              </a:spcAft>
              <a:buNone/>
            </a:pPr>
            <a:r>
              <a:t/>
            </a:r>
            <a:endParaRPr sz="1300">
              <a:solidFill>
                <a:schemeClr val="dk1"/>
              </a:solidFill>
              <a:latin typeface="Courier New"/>
              <a:ea typeface="Courier New"/>
              <a:cs typeface="Courier New"/>
              <a:sym typeface="Courier New"/>
            </a:endParaRPr>
          </a:p>
        </p:txBody>
      </p:sp>
      <p:graphicFrame>
        <p:nvGraphicFramePr>
          <p:cNvPr id="133" name="Google Shape;133;p24"/>
          <p:cNvGraphicFramePr/>
          <p:nvPr/>
        </p:nvGraphicFramePr>
        <p:xfrm>
          <a:off x="311700" y="1081850"/>
          <a:ext cx="3000000" cy="3000000"/>
        </p:xfrm>
        <a:graphic>
          <a:graphicData uri="http://schemas.openxmlformats.org/drawingml/2006/table">
            <a:tbl>
              <a:tblPr>
                <a:noFill/>
                <a:tableStyleId>{0EF0C0C1-F1E8-4B68-874C-741FD70AC3EE}</a:tableStyleId>
              </a:tblPr>
              <a:tblGrid>
                <a:gridCol w="4169150"/>
              </a:tblGrid>
              <a:tr h="3487025">
                <a:tc>
                  <a:txBody>
                    <a:bodyPr/>
                    <a:lstStyle/>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&lt;html&gt;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&lt;head&gt;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&lt;title&gt;Unordered List&lt;/title&gt;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&lt;/head&gt;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&lt;body&gt;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&lt;h3&gt;Demo Membuat &lt;i&gt;Unordered List&lt;/i&gt;&lt;/h3&gt;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&lt;strong&gt;&lt;i&gt;&lt;u&gt;Bahan membuat kue lapis pandan:&lt;/u&gt;&lt;/i&gt;&lt;/strong&gt;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highlight>
                            <a:schemeClr val="accent6"/>
                          </a:highlight>
                          <a:latin typeface="Courier New"/>
                          <a:ea typeface="Courier New"/>
                          <a:cs typeface="Courier New"/>
                          <a:sym typeface="Courier New"/>
                        </a:rPr>
                        <a:t>&lt;ul&gt;</a:t>
                      </a:r>
                      <a:endParaRPr sz="12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&lt;li&gt;Santan 1 liter&lt;/li&gt;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&lt;li&gt;Garam 1 sdt&lt;&lt;/li&gt;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&lt;li&gt;Daun pandan 2 lembar&lt;/li&gt;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&lt;li&gt;Tepung beras 250 gram&lt;/li&gt;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&lt;li&gt;Tepung tapioka 50 gram&lt;/li&gt;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&lt;li&gt;Gula pasir 200 gram&lt;/li&gt;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	&lt;li&gt;Pasta pandan 1 sdt&lt;/li&gt;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highlight>
                            <a:schemeClr val="accent6"/>
                          </a:highlight>
                          <a:latin typeface="Courier New"/>
                          <a:ea typeface="Courier New"/>
                          <a:cs typeface="Courier New"/>
                          <a:sym typeface="Courier New"/>
                        </a:rPr>
                        <a:t>&lt;/ul&gt;</a:t>
                      </a:r>
                      <a:endParaRPr sz="12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200">
                          <a:latin typeface="Courier New"/>
                          <a:ea typeface="Courier New"/>
                          <a:cs typeface="Courier New"/>
                          <a:sym typeface="Courier New"/>
                        </a:rPr>
                        <a:t>&lt;/body&gt;</a:t>
                      </a:r>
                      <a:endParaRPr sz="1200">
                        <a:latin typeface="Courier New"/>
                        <a:ea typeface="Courier New"/>
                        <a:cs typeface="Courier New"/>
                        <a:sym typeface="Courier New"/>
                      </a:endParaRPr>
                    </a:p>
                    <a:p>
                      <a:pPr indent="0" lvl="0" marL="0" rtl="0" algn="l">
                        <a:spcBef>
                          <a:spcPts val="0"/>
                        </a:spcBef>
                        <a:spcAft>
                          <a:spcPts val="0"/>
                        </a:spcAft>
                        <a:buNone/>
                      </a:pPr>
                      <a:r>
                        <a:rPr lang="id" sz="1200">
                          <a:latin typeface="Courier New"/>
                          <a:ea typeface="Courier New"/>
                          <a:cs typeface="Courier New"/>
                          <a:sym typeface="Courier New"/>
                        </a:rPr>
                        <a:t>&lt;/html&gt;</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Daftar item bersarang (nested list)</a:t>
            </a:r>
            <a:endParaRPr/>
          </a:p>
        </p:txBody>
      </p:sp>
      <p:sp>
        <p:nvSpPr>
          <p:cNvPr id="139" name="Google Shape;139;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&lt;html&gt;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&lt;head&gt;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    &lt;title&gt;Nested List&lt;/title&gt;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&lt;/head&gt;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&lt;body&gt;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&lt;h3&gt; Demo Daftar Item Bersarang&lt;/h3&gt;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    &lt;ol&gt;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highlight>
                  <a:schemeClr val="accent6"/>
                </a:highlight>
                <a:latin typeface="Courier New"/>
                <a:ea typeface="Courier New"/>
                <a:cs typeface="Courier New"/>
                <a:sym typeface="Courier New"/>
              </a:rPr>
              <a:t>   	 &lt;li&gt;</a:t>
            </a:r>
            <a:r>
              <a:rPr lang="id">
                <a:latin typeface="Courier New"/>
                <a:ea typeface="Courier New"/>
                <a:cs typeface="Courier New"/>
                <a:sym typeface="Courier New"/>
              </a:rPr>
              <a:t>Jenis daftar dalam HTML</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   		 </a:t>
            </a:r>
            <a:r>
              <a:rPr lang="id">
                <a:highlight>
                  <a:schemeClr val="accent6"/>
                </a:highlight>
                <a:latin typeface="Courier New"/>
                <a:ea typeface="Courier New"/>
                <a:cs typeface="Courier New"/>
                <a:sym typeface="Courier New"/>
              </a:rPr>
              <a:t>&lt;ul&gt;</a:t>
            </a:r>
            <a:endParaRPr>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highlight>
                  <a:schemeClr val="accent6"/>
                </a:highlight>
                <a:latin typeface="Courier New"/>
                <a:ea typeface="Courier New"/>
                <a:cs typeface="Courier New"/>
                <a:sym typeface="Courier New"/>
              </a:rPr>
              <a:t>   			 &lt;li&gt;</a:t>
            </a:r>
            <a:r>
              <a:rPr lang="id">
                <a:latin typeface="Courier New"/>
                <a:ea typeface="Courier New"/>
                <a:cs typeface="Courier New"/>
                <a:sym typeface="Courier New"/>
              </a:rPr>
              <a:t>Ordered List</a:t>
            </a:r>
            <a:r>
              <a:rPr lang="id">
                <a:highlight>
                  <a:schemeClr val="accent6"/>
                </a:highlight>
                <a:latin typeface="Courier New"/>
                <a:ea typeface="Courier New"/>
                <a:cs typeface="Courier New"/>
                <a:sym typeface="Courier New"/>
              </a:rPr>
              <a:t>&lt;/li&gt;</a:t>
            </a:r>
            <a:endParaRPr>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   			 </a:t>
            </a:r>
            <a:r>
              <a:rPr lang="id">
                <a:highlight>
                  <a:schemeClr val="accent6"/>
                </a:highlight>
                <a:latin typeface="Courier New"/>
                <a:ea typeface="Courier New"/>
                <a:cs typeface="Courier New"/>
                <a:sym typeface="Courier New"/>
              </a:rPr>
              <a:t>&lt;li&gt;</a:t>
            </a:r>
            <a:r>
              <a:rPr lang="id">
                <a:latin typeface="Courier New"/>
                <a:ea typeface="Courier New"/>
                <a:cs typeface="Courier New"/>
                <a:sym typeface="Courier New"/>
              </a:rPr>
              <a:t>Unordered List</a:t>
            </a:r>
            <a:r>
              <a:rPr lang="id">
                <a:highlight>
                  <a:schemeClr val="accent6"/>
                </a:highlight>
                <a:latin typeface="Courier New"/>
                <a:ea typeface="Courier New"/>
                <a:cs typeface="Courier New"/>
                <a:sym typeface="Courier New"/>
              </a:rPr>
              <a:t>&lt;/li&gt;</a:t>
            </a:r>
            <a:endParaRPr>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   		 </a:t>
            </a:r>
            <a:r>
              <a:rPr lang="id">
                <a:highlight>
                  <a:schemeClr val="accent6"/>
                </a:highlight>
                <a:latin typeface="Courier New"/>
                <a:ea typeface="Courier New"/>
                <a:cs typeface="Courier New"/>
                <a:sym typeface="Courier New"/>
              </a:rPr>
              <a:t>&lt;/ul&gt;</a:t>
            </a:r>
            <a:endParaRPr>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highlight>
                  <a:schemeClr val="accent6"/>
                </a:highlight>
                <a:latin typeface="Courier New"/>
                <a:ea typeface="Courier New"/>
                <a:cs typeface="Courier New"/>
                <a:sym typeface="Courier New"/>
              </a:rPr>
              <a:t>   	 &lt;/li&gt;</a:t>
            </a:r>
            <a:endParaRPr>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highlight>
                  <a:schemeClr val="accent6"/>
                </a:highlight>
                <a:latin typeface="Courier New"/>
                <a:ea typeface="Courier New"/>
                <a:cs typeface="Courier New"/>
                <a:sym typeface="Courier New"/>
              </a:rPr>
              <a:t>   	</a:t>
            </a:r>
            <a:r>
              <a:rPr lang="id">
                <a:latin typeface="Courier New"/>
                <a:ea typeface="Courier New"/>
                <a:cs typeface="Courier New"/>
                <a:sym typeface="Courier New"/>
              </a:rPr>
              <a:t> &lt;li&gt;Daftar bersarang&lt;/li&gt;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    &lt;/ol&gt;</a:t>
            </a:r>
            <a:endParaRPr>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id">
                <a:latin typeface="Courier New"/>
                <a:ea typeface="Courier New"/>
                <a:cs typeface="Courier New"/>
                <a:sym typeface="Courier New"/>
              </a:rPr>
              <a:t>&lt;/body&gt;</a:t>
            </a:r>
            <a:endParaRPr>
              <a:latin typeface="Courier New"/>
              <a:ea typeface="Courier New"/>
              <a:cs typeface="Courier New"/>
              <a:sym typeface="Courier New"/>
            </a:endParaRPr>
          </a:p>
          <a:p>
            <a:pPr indent="0" lvl="0" marL="0" rtl="0" algn="l">
              <a:spcBef>
                <a:spcPts val="0"/>
              </a:spcBef>
              <a:spcAft>
                <a:spcPts val="0"/>
              </a:spcAft>
              <a:buNone/>
            </a:pPr>
            <a:r>
              <a:rPr lang="id">
                <a:latin typeface="Courier New"/>
                <a:ea typeface="Courier New"/>
                <a:cs typeface="Courier New"/>
                <a:sym typeface="Courier New"/>
              </a:rPr>
              <a:t>&lt;/html&gt;</a:t>
            </a:r>
            <a:endParaRPr>
              <a:latin typeface="Courier New"/>
              <a:ea typeface="Courier New"/>
              <a:cs typeface="Courier New"/>
              <a:sym typeface="Courier New"/>
            </a:endParaRPr>
          </a:p>
        </p:txBody>
      </p:sp>
      <p:sp>
        <p:nvSpPr>
          <p:cNvPr id="140" name="Google Shape;140;p25"/>
          <p:cNvSpPr txBox="1"/>
          <p:nvPr/>
        </p:nvSpPr>
        <p:spPr>
          <a:xfrm>
            <a:off x="4991900" y="1700050"/>
            <a:ext cx="376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aveat"/>
                <a:ea typeface="Caveat"/>
                <a:cs typeface="Caveat"/>
                <a:sym typeface="Caveat"/>
              </a:rPr>
              <a:t>Pada contoh di samping, terdapat sebuah tag </a:t>
            </a:r>
            <a:r>
              <a:rPr b="1" lang="id">
                <a:latin typeface="Caveat"/>
                <a:ea typeface="Caveat"/>
                <a:cs typeface="Caveat"/>
                <a:sym typeface="Caveat"/>
              </a:rPr>
              <a:t>&lt;ul&gt; </a:t>
            </a:r>
            <a:r>
              <a:rPr lang="id">
                <a:latin typeface="Caveat"/>
                <a:ea typeface="Caveat"/>
                <a:cs typeface="Caveat"/>
                <a:sym typeface="Caveat"/>
              </a:rPr>
              <a:t>di dalam tag </a:t>
            </a:r>
            <a:r>
              <a:rPr b="1" lang="id">
                <a:latin typeface="Caveat"/>
                <a:ea typeface="Caveat"/>
                <a:cs typeface="Caveat"/>
                <a:sym typeface="Caveat"/>
              </a:rPr>
              <a:t>&lt;li&gt; </a:t>
            </a:r>
            <a:r>
              <a:rPr lang="id">
                <a:latin typeface="Caveat"/>
                <a:ea typeface="Caveat"/>
                <a:cs typeface="Caveat"/>
                <a:sym typeface="Caveat"/>
              </a:rPr>
              <a:t>ini menyebabkan terbentuknya sebuah daftar item bersarang atau nested list</a:t>
            </a:r>
            <a:endParaRPr>
              <a:latin typeface="Caveat"/>
              <a:ea typeface="Caveat"/>
              <a:cs typeface="Caveat"/>
              <a:sym typeface="Caveat"/>
            </a:endParaRPr>
          </a:p>
        </p:txBody>
      </p:sp>
      <p:sp>
        <p:nvSpPr>
          <p:cNvPr id="141" name="Google Shape;141;p25"/>
          <p:cNvSpPr/>
          <p:nvPr/>
        </p:nvSpPr>
        <p:spPr>
          <a:xfrm>
            <a:off x="790475" y="2523025"/>
            <a:ext cx="3367800" cy="1093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4179775" y="2024925"/>
            <a:ext cx="844600" cy="866275"/>
          </a:xfrm>
          <a:custGeom>
            <a:rect b="b" l="l" r="r" t="t"/>
            <a:pathLst>
              <a:path extrusionOk="0" h="34651" w="33784">
                <a:moveTo>
                  <a:pt x="0" y="34651"/>
                </a:moveTo>
                <a:cubicBezTo>
                  <a:pt x="3176" y="31836"/>
                  <a:pt x="17975" y="22306"/>
                  <a:pt x="19058" y="17758"/>
                </a:cubicBezTo>
                <a:cubicBezTo>
                  <a:pt x="20141" y="13210"/>
                  <a:pt x="4043" y="10323"/>
                  <a:pt x="6497" y="7363"/>
                </a:cubicBezTo>
                <a:cubicBezTo>
                  <a:pt x="8951" y="4403"/>
                  <a:pt x="29236" y="1227"/>
                  <a:pt x="33784"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Definition List</a:t>
            </a:r>
            <a:endParaRPr/>
          </a:p>
        </p:txBody>
      </p:sp>
      <p:sp>
        <p:nvSpPr>
          <p:cNvPr id="148" name="Google Shape;148;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Definition list adalah jenis daftar yang telah didefinisikan oleh html. Jenis daftar ini dibuat menggunakan tag </a:t>
            </a:r>
            <a:r>
              <a:rPr lang="id">
                <a:latin typeface="Courier New"/>
                <a:ea typeface="Courier New"/>
                <a:cs typeface="Courier New"/>
                <a:sym typeface="Courier New"/>
              </a:rPr>
              <a:t>&lt;dl&gt;</a:t>
            </a:r>
            <a:r>
              <a:rPr lang="id"/>
              <a:t> dan </a:t>
            </a:r>
            <a:r>
              <a:rPr lang="id">
                <a:latin typeface="Courier New"/>
                <a:ea typeface="Courier New"/>
                <a:cs typeface="Courier New"/>
                <a:sym typeface="Courier New"/>
              </a:rPr>
              <a:t>&lt;/dl&gt;. </a:t>
            </a:r>
            <a:r>
              <a:rPr lang="id"/>
              <a:t>Untuk setiap item pada definition list menggunakan tag </a:t>
            </a:r>
            <a:r>
              <a:rPr lang="id">
                <a:latin typeface="Courier New"/>
                <a:ea typeface="Courier New"/>
                <a:cs typeface="Courier New"/>
                <a:sym typeface="Courier New"/>
              </a:rPr>
              <a:t>&lt;dt&gt;</a:t>
            </a:r>
            <a:r>
              <a:rPr lang="id"/>
              <a:t> dan </a:t>
            </a:r>
            <a:r>
              <a:rPr lang="id">
                <a:latin typeface="Courier New"/>
                <a:ea typeface="Courier New"/>
                <a:cs typeface="Courier New"/>
                <a:sym typeface="Courier New"/>
              </a:rPr>
              <a:t>&lt;/dt&gt; </a:t>
            </a:r>
            <a:r>
              <a:rPr lang="id"/>
              <a:t>jika item pada definition list memiliki sub item maka dapat dibuat dengan tag</a:t>
            </a:r>
            <a:r>
              <a:rPr lang="id">
                <a:latin typeface="Courier New"/>
                <a:ea typeface="Courier New"/>
                <a:cs typeface="Courier New"/>
                <a:sym typeface="Courier New"/>
              </a:rPr>
              <a:t> &lt;dd&gt; dan &lt;/dd&gt;</a:t>
            </a:r>
            <a:endParaRPr/>
          </a:p>
        </p:txBody>
      </p:sp>
      <p:graphicFrame>
        <p:nvGraphicFramePr>
          <p:cNvPr id="149" name="Google Shape;149;p26"/>
          <p:cNvGraphicFramePr/>
          <p:nvPr/>
        </p:nvGraphicFramePr>
        <p:xfrm>
          <a:off x="4815225" y="841263"/>
          <a:ext cx="3000000" cy="3000000"/>
        </p:xfrm>
        <a:graphic>
          <a:graphicData uri="http://schemas.openxmlformats.org/drawingml/2006/table">
            <a:tbl>
              <a:tblPr>
                <a:noFill/>
                <a:tableStyleId>{0EF0C0C1-F1E8-4B68-874C-741FD70AC3EE}</a:tableStyleId>
              </a:tblPr>
              <a:tblGrid>
                <a:gridCol w="4328775"/>
              </a:tblGrid>
              <a:tr h="3562325">
                <a:tc>
                  <a:txBody>
                    <a:bodyPr/>
                    <a:lstStyle/>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&lt;html&gt;</a:t>
                      </a:r>
                      <a:endParaRPr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&lt;head&gt;</a:t>
                      </a:r>
                      <a:endParaRPr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&lt;title&gt;Definition List&lt;/title&gt;</a:t>
                      </a:r>
                      <a:endParaRPr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&lt;/head&gt;</a:t>
                      </a:r>
                      <a:endParaRPr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&lt;body&gt;</a:t>
                      </a:r>
                      <a:endParaRPr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&lt;h3&gt;Demo Definition List&lt;/h3&gt;</a:t>
                      </a:r>
                      <a:endParaRPr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a:t>
                      </a:r>
                      <a:r>
                        <a:rPr lang="id" sz="1300">
                          <a:highlight>
                            <a:schemeClr val="accent6"/>
                          </a:highlight>
                          <a:latin typeface="Courier New"/>
                          <a:ea typeface="Courier New"/>
                          <a:cs typeface="Courier New"/>
                          <a:sym typeface="Courier New"/>
                        </a:rPr>
                        <a:t>&lt;dl&gt;</a:t>
                      </a:r>
                      <a:endParaRPr sz="13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highlight>
                            <a:schemeClr val="accent6"/>
                          </a:highlight>
                          <a:latin typeface="Courier New"/>
                          <a:ea typeface="Courier New"/>
                          <a:cs typeface="Courier New"/>
                          <a:sym typeface="Courier New"/>
                        </a:rPr>
                        <a:t>   	 &lt;dt&gt;</a:t>
                      </a:r>
                      <a:r>
                        <a:rPr lang="id" sz="1300">
                          <a:latin typeface="Courier New"/>
                          <a:ea typeface="Courier New"/>
                          <a:cs typeface="Courier New"/>
                          <a:sym typeface="Courier New"/>
                        </a:rPr>
                        <a:t>&lt;strong&gt;Biologi&lt;/strong&gt;</a:t>
                      </a:r>
                      <a:r>
                        <a:rPr lang="id" sz="1300">
                          <a:highlight>
                            <a:schemeClr val="accent6"/>
                          </a:highlight>
                          <a:latin typeface="Courier New"/>
                          <a:ea typeface="Courier New"/>
                          <a:cs typeface="Courier New"/>
                          <a:sym typeface="Courier New"/>
                        </a:rPr>
                        <a:t>&lt;/dt&gt;</a:t>
                      </a:r>
                      <a:endParaRPr sz="13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a:t>
                      </a:r>
                      <a:r>
                        <a:rPr lang="id" sz="1300">
                          <a:highlight>
                            <a:schemeClr val="accent6"/>
                          </a:highlight>
                          <a:latin typeface="Courier New"/>
                          <a:ea typeface="Courier New"/>
                          <a:cs typeface="Courier New"/>
                          <a:sym typeface="Courier New"/>
                        </a:rPr>
                        <a:t>&lt;dd&gt;</a:t>
                      </a:r>
                      <a:r>
                        <a:rPr lang="id" sz="1300">
                          <a:latin typeface="Courier New"/>
                          <a:ea typeface="Courier New"/>
                          <a:cs typeface="Courier New"/>
                          <a:sym typeface="Courier New"/>
                        </a:rPr>
                        <a:t>Adalah cabang ilmu pengetahuan yang mempelajari tentang mahluk hidup</a:t>
                      </a:r>
                      <a:r>
                        <a:rPr lang="id" sz="1300">
                          <a:highlight>
                            <a:schemeClr val="accent6"/>
                          </a:highlight>
                          <a:latin typeface="Courier New"/>
                          <a:ea typeface="Courier New"/>
                          <a:cs typeface="Courier New"/>
                          <a:sym typeface="Courier New"/>
                        </a:rPr>
                        <a:t>&lt;/dd&gt;</a:t>
                      </a:r>
                      <a:endParaRPr sz="13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a:t>
                      </a:r>
                      <a:r>
                        <a:rPr lang="id" sz="1300">
                          <a:highlight>
                            <a:schemeClr val="accent6"/>
                          </a:highlight>
                          <a:latin typeface="Courier New"/>
                          <a:ea typeface="Courier New"/>
                          <a:cs typeface="Courier New"/>
                          <a:sym typeface="Courier New"/>
                        </a:rPr>
                        <a:t>&lt;dt&gt;</a:t>
                      </a:r>
                      <a:r>
                        <a:rPr lang="id" sz="1300">
                          <a:latin typeface="Courier New"/>
                          <a:ea typeface="Courier New"/>
                          <a:cs typeface="Courier New"/>
                          <a:sym typeface="Courier New"/>
                        </a:rPr>
                        <a:t>&lt;strong&gt;Fisika&lt;/strong&gt;</a:t>
                      </a:r>
                      <a:r>
                        <a:rPr lang="id" sz="1300">
                          <a:highlight>
                            <a:schemeClr val="accent6"/>
                          </a:highlight>
                          <a:latin typeface="Courier New"/>
                          <a:ea typeface="Courier New"/>
                          <a:cs typeface="Courier New"/>
                          <a:sym typeface="Courier New"/>
                        </a:rPr>
                        <a:t>&lt;/dt&gt;</a:t>
                      </a:r>
                      <a:endParaRPr sz="13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a:t>
                      </a:r>
                      <a:r>
                        <a:rPr lang="id" sz="1300">
                          <a:highlight>
                            <a:schemeClr val="accent6"/>
                          </a:highlight>
                          <a:latin typeface="Courier New"/>
                          <a:ea typeface="Courier New"/>
                          <a:cs typeface="Courier New"/>
                          <a:sym typeface="Courier New"/>
                        </a:rPr>
                        <a:t>&lt;dd&gt;</a:t>
                      </a:r>
                      <a:r>
                        <a:rPr lang="id" sz="1300">
                          <a:latin typeface="Courier New"/>
                          <a:ea typeface="Courier New"/>
                          <a:cs typeface="Courier New"/>
                          <a:sym typeface="Courier New"/>
                        </a:rPr>
                        <a:t>Adalah cabang ilmu pengetahuan yang mempelajari tentang huku-hukum matematis yang berlaku di alam semesta.</a:t>
                      </a:r>
                      <a:r>
                        <a:rPr lang="id" sz="1300">
                          <a:highlight>
                            <a:schemeClr val="accent6"/>
                          </a:highlight>
                          <a:latin typeface="Courier New"/>
                          <a:ea typeface="Courier New"/>
                          <a:cs typeface="Courier New"/>
                          <a:sym typeface="Courier New"/>
                        </a:rPr>
                        <a:t>&lt;/dd&gt;</a:t>
                      </a:r>
                      <a:endParaRPr sz="13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    </a:t>
                      </a:r>
                      <a:r>
                        <a:rPr lang="id" sz="1300">
                          <a:highlight>
                            <a:schemeClr val="accent6"/>
                          </a:highlight>
                          <a:latin typeface="Courier New"/>
                          <a:ea typeface="Courier New"/>
                          <a:cs typeface="Courier New"/>
                          <a:sym typeface="Courier New"/>
                        </a:rPr>
                        <a:t>&lt;/dl&gt;</a:t>
                      </a:r>
                      <a:endParaRPr sz="1300">
                        <a:highlight>
                          <a:schemeClr val="accent6"/>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d" sz="1300">
                          <a:latin typeface="Courier New"/>
                          <a:ea typeface="Courier New"/>
                          <a:cs typeface="Courier New"/>
                          <a:sym typeface="Courier New"/>
                        </a:rPr>
                        <a:t>&lt;/body&gt;</a:t>
                      </a:r>
                      <a:endParaRPr sz="1300">
                        <a:latin typeface="Courier New"/>
                        <a:ea typeface="Courier New"/>
                        <a:cs typeface="Courier New"/>
                        <a:sym typeface="Courier New"/>
                      </a:endParaRPr>
                    </a:p>
                    <a:p>
                      <a:pPr indent="0" lvl="0" marL="0" rtl="0" algn="l">
                        <a:spcBef>
                          <a:spcPts val="0"/>
                        </a:spcBef>
                        <a:spcAft>
                          <a:spcPts val="0"/>
                        </a:spcAft>
                        <a:buNone/>
                      </a:pPr>
                      <a:r>
                        <a:rPr lang="id" sz="1300">
                          <a:latin typeface="Courier New"/>
                          <a:ea typeface="Courier New"/>
                          <a:cs typeface="Courier New"/>
                          <a:sym typeface="Courier New"/>
                        </a:rPr>
                        <a:t>&lt;/html&gt;</a:t>
                      </a:r>
                      <a:endParaRPr sz="13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Tabel</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chemeClr val="dk1"/>
                </a:solidFill>
              </a:rPr>
              <a:t>Dalam HTML, table memiliki dua fungsi:</a:t>
            </a:r>
            <a:endParaRPr>
              <a:solidFill>
                <a:schemeClr val="dk1"/>
              </a:solidFill>
            </a:endParaRPr>
          </a:p>
          <a:p>
            <a:pPr indent="-342900" lvl="0" marL="457200" rtl="0" algn="l">
              <a:spcBef>
                <a:spcPts val="1200"/>
              </a:spcBef>
              <a:spcAft>
                <a:spcPts val="0"/>
              </a:spcAft>
              <a:buClr>
                <a:schemeClr val="dk1"/>
              </a:buClr>
              <a:buSzPts val="1800"/>
              <a:buChar char="-"/>
            </a:pPr>
            <a:r>
              <a:rPr lang="id">
                <a:solidFill>
                  <a:schemeClr val="dk1"/>
                </a:solidFill>
              </a:rPr>
              <a:t>Untuk mengatur informasi ke dalam bentuk tabular</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Untuk mengatur tampilan (</a:t>
            </a:r>
            <a:r>
              <a:rPr i="1" lang="id">
                <a:solidFill>
                  <a:schemeClr val="dk1"/>
                </a:solidFill>
              </a:rPr>
              <a:t>layout) </a:t>
            </a:r>
            <a:r>
              <a:rPr lang="id">
                <a:solidFill>
                  <a:schemeClr val="dk1"/>
                </a:solidFill>
              </a:rPr>
              <a:t>dari suatu halaman atau bagian halaman tertentu</a:t>
            </a:r>
            <a:endParaRPr>
              <a:solidFill>
                <a:schemeClr val="dk1"/>
              </a:solidFill>
            </a:endParaRPr>
          </a:p>
          <a:p>
            <a:pPr indent="0" lvl="0" marL="0" rtl="0" algn="l">
              <a:spcBef>
                <a:spcPts val="1200"/>
              </a:spcBef>
              <a:spcAft>
                <a:spcPts val="1200"/>
              </a:spcAft>
              <a:buNone/>
            </a:pPr>
            <a:r>
              <a:rPr lang="id">
                <a:solidFill>
                  <a:schemeClr val="dk1"/>
                </a:solidFill>
              </a:rPr>
              <a:t>Semenjak kemunculan CSS, </a:t>
            </a:r>
            <a:r>
              <a:rPr lang="id">
                <a:solidFill>
                  <a:schemeClr val="dk1"/>
                </a:solidFill>
              </a:rPr>
              <a:t>fungsi kedua menjadi hal yang tidak direkomendasikan karena tabel hanya ditunjukkan untuk menampilkan data dalam bentuk tabular, sedangkan tampilan (</a:t>
            </a:r>
            <a:r>
              <a:rPr i="1" lang="id">
                <a:solidFill>
                  <a:schemeClr val="dk1"/>
                </a:solidFill>
              </a:rPr>
              <a:t>layout</a:t>
            </a:r>
            <a:r>
              <a:rPr lang="id">
                <a:solidFill>
                  <a:schemeClr val="dk1"/>
                </a:solidFill>
              </a:rPr>
              <a:t>) sebaiknya dibuat menggunakan CSS. Oleh karena itu, dalam modul ini tidak akan dibahas mengenai penggunaan tabel yang ditunjukkan untuk membuat tampilan layar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Bagian - bagian Tabel</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Tabel memiliki bagian-bagian yang disebut kolom, baris dan sel.</a:t>
            </a:r>
            <a:endParaRPr/>
          </a:p>
        </p:txBody>
      </p:sp>
      <p:pic>
        <p:nvPicPr>
          <p:cNvPr id="162" name="Google Shape;162;p28"/>
          <p:cNvPicPr preferRelativeResize="0"/>
          <p:nvPr/>
        </p:nvPicPr>
        <p:blipFill>
          <a:blip r:embed="rId3">
            <a:alphaModFix/>
          </a:blip>
          <a:stretch>
            <a:fillRect/>
          </a:stretch>
        </p:blipFill>
        <p:spPr>
          <a:xfrm>
            <a:off x="1418525" y="2175678"/>
            <a:ext cx="6306951" cy="1370000"/>
          </a:xfrm>
          <a:prstGeom prst="rect">
            <a:avLst/>
          </a:prstGeom>
          <a:noFill/>
          <a:ln>
            <a:noFill/>
          </a:ln>
        </p:spPr>
      </p:pic>
      <p:sp>
        <p:nvSpPr>
          <p:cNvPr id="163" name="Google Shape;163;p28"/>
          <p:cNvSpPr txBox="1"/>
          <p:nvPr/>
        </p:nvSpPr>
        <p:spPr>
          <a:xfrm>
            <a:off x="725500" y="4428825"/>
            <a:ext cx="62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aveat"/>
                <a:ea typeface="Caveat"/>
                <a:cs typeface="Caveat"/>
                <a:sym typeface="Caveat"/>
              </a:rPr>
              <a:t>Kolom adalah atribut tabel</a:t>
            </a:r>
            <a:endParaRPr>
              <a:latin typeface="Caveat"/>
              <a:ea typeface="Caveat"/>
              <a:cs typeface="Caveat"/>
              <a:sym typeface="Caveat"/>
            </a:endParaRPr>
          </a:p>
        </p:txBody>
      </p:sp>
      <p:sp>
        <p:nvSpPr>
          <p:cNvPr id="164" name="Google Shape;164;p28"/>
          <p:cNvSpPr/>
          <p:nvPr/>
        </p:nvSpPr>
        <p:spPr>
          <a:xfrm>
            <a:off x="1353150" y="2133200"/>
            <a:ext cx="1310400" cy="14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364506" y="2609650"/>
            <a:ext cx="999875" cy="2024925"/>
          </a:xfrm>
          <a:custGeom>
            <a:rect b="b" l="l" r="r" t="t"/>
            <a:pathLst>
              <a:path extrusionOk="0" h="80997" w="39995">
                <a:moveTo>
                  <a:pt x="39995" y="0"/>
                </a:moveTo>
                <a:cubicBezTo>
                  <a:pt x="33426" y="4331"/>
                  <a:pt x="4262" y="12489"/>
                  <a:pt x="580" y="25988"/>
                </a:cubicBezTo>
                <a:cubicBezTo>
                  <a:pt x="-3102" y="39488"/>
                  <a:pt x="15018" y="71829"/>
                  <a:pt x="17905" y="80997"/>
                </a:cubicBezTo>
              </a:path>
            </a:pathLst>
          </a:custGeom>
          <a:noFill/>
          <a:ln cap="flat" cmpd="sng" w="9525">
            <a:solidFill>
              <a:schemeClr val="dk2"/>
            </a:solidFill>
            <a:prstDash val="solid"/>
            <a:round/>
            <a:headEnd len="med" w="med" type="none"/>
            <a:tailEnd len="med" w="med" type="none"/>
          </a:ln>
        </p:spPr>
      </p:sp>
      <p:sp>
        <p:nvSpPr>
          <p:cNvPr id="166" name="Google Shape;166;p28"/>
          <p:cNvSpPr/>
          <p:nvPr/>
        </p:nvSpPr>
        <p:spPr>
          <a:xfrm>
            <a:off x="1386050" y="2652975"/>
            <a:ext cx="6334500" cy="400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txBox="1"/>
          <p:nvPr/>
        </p:nvSpPr>
        <p:spPr>
          <a:xfrm>
            <a:off x="6811075" y="4223075"/>
            <a:ext cx="234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aveat"/>
                <a:ea typeface="Caveat"/>
                <a:cs typeface="Caveat"/>
                <a:sym typeface="Caveat"/>
              </a:rPr>
              <a:t>Baris adalah isi sebuah record dari tabel yang bersangkutan</a:t>
            </a:r>
            <a:endParaRPr>
              <a:latin typeface="Caveat"/>
              <a:ea typeface="Caveat"/>
              <a:cs typeface="Caveat"/>
              <a:sym typeface="Caveat"/>
            </a:endParaRPr>
          </a:p>
        </p:txBody>
      </p:sp>
      <p:sp>
        <p:nvSpPr>
          <p:cNvPr id="168" name="Google Shape;168;p28"/>
          <p:cNvSpPr/>
          <p:nvPr/>
        </p:nvSpPr>
        <p:spPr>
          <a:xfrm>
            <a:off x="7135925" y="2849228"/>
            <a:ext cx="1258075" cy="1460475"/>
          </a:xfrm>
          <a:custGeom>
            <a:rect b="b" l="l" r="r" t="t"/>
            <a:pathLst>
              <a:path extrusionOk="0" h="58419" w="50323">
                <a:moveTo>
                  <a:pt x="24689" y="1245"/>
                </a:moveTo>
                <a:cubicBezTo>
                  <a:pt x="27938" y="1462"/>
                  <a:pt x="40354" y="-2292"/>
                  <a:pt x="44180" y="2545"/>
                </a:cubicBezTo>
                <a:cubicBezTo>
                  <a:pt x="48006" y="7382"/>
                  <a:pt x="53420" y="23552"/>
                  <a:pt x="47645" y="30266"/>
                </a:cubicBezTo>
                <a:cubicBezTo>
                  <a:pt x="41870" y="36980"/>
                  <a:pt x="17470" y="38135"/>
                  <a:pt x="9529" y="42827"/>
                </a:cubicBezTo>
                <a:cubicBezTo>
                  <a:pt x="1588" y="47519"/>
                  <a:pt x="1588" y="55820"/>
                  <a:pt x="0" y="58419"/>
                </a:cubicBezTo>
              </a:path>
            </a:pathLst>
          </a:custGeom>
          <a:noFill/>
          <a:ln cap="flat" cmpd="sng" w="9525">
            <a:solidFill>
              <a:schemeClr val="dk2"/>
            </a:solidFill>
            <a:prstDash val="solid"/>
            <a:round/>
            <a:headEnd len="med" w="med" type="none"/>
            <a:tailEnd len="med" w="med" type="none"/>
          </a:ln>
        </p:spPr>
      </p:sp>
      <p:sp>
        <p:nvSpPr>
          <p:cNvPr id="169" name="Google Shape;169;p28"/>
          <p:cNvSpPr/>
          <p:nvPr/>
        </p:nvSpPr>
        <p:spPr>
          <a:xfrm>
            <a:off x="3919900" y="3205225"/>
            <a:ext cx="1310400" cy="3405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a:off x="3497575" y="4212250"/>
            <a:ext cx="311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aveat"/>
                <a:ea typeface="Caveat"/>
                <a:cs typeface="Caveat"/>
                <a:sym typeface="Caveat"/>
              </a:rPr>
              <a:t>Sel adalah pertemuan antara kolom dan baris berisi data atau nilai dari kolom dan baris tertentu </a:t>
            </a:r>
            <a:endParaRPr>
              <a:latin typeface="Caveat"/>
              <a:ea typeface="Caveat"/>
              <a:cs typeface="Caveat"/>
              <a:sym typeface="Caveat"/>
            </a:endParaRPr>
          </a:p>
        </p:txBody>
      </p:sp>
      <p:sp>
        <p:nvSpPr>
          <p:cNvPr id="171" name="Google Shape;171;p28"/>
          <p:cNvSpPr/>
          <p:nvPr/>
        </p:nvSpPr>
        <p:spPr>
          <a:xfrm>
            <a:off x="3703325" y="3551725"/>
            <a:ext cx="314025" cy="736325"/>
          </a:xfrm>
          <a:custGeom>
            <a:rect b="b" l="l" r="r" t="t"/>
            <a:pathLst>
              <a:path extrusionOk="0" h="29453" w="12561">
                <a:moveTo>
                  <a:pt x="12561" y="0"/>
                </a:moveTo>
                <a:cubicBezTo>
                  <a:pt x="10468" y="4909"/>
                  <a:pt x="2094" y="24544"/>
                  <a:pt x="0" y="29453"/>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Tag HTML untuk Pembuatan Tabel</a:t>
            </a:r>
            <a:endParaRPr/>
          </a:p>
        </p:txBody>
      </p:sp>
      <p:graphicFrame>
        <p:nvGraphicFramePr>
          <p:cNvPr id="177" name="Google Shape;177;p29"/>
          <p:cNvGraphicFramePr/>
          <p:nvPr/>
        </p:nvGraphicFramePr>
        <p:xfrm>
          <a:off x="443575" y="1152475"/>
          <a:ext cx="3000000" cy="3000000"/>
        </p:xfrm>
        <a:graphic>
          <a:graphicData uri="http://schemas.openxmlformats.org/drawingml/2006/table">
            <a:tbl>
              <a:tblPr>
                <a:noFill/>
                <a:tableStyleId>{0EF0C0C1-F1E8-4B68-874C-741FD70AC3EE}</a:tableStyleId>
              </a:tblPr>
              <a:tblGrid>
                <a:gridCol w="1886975"/>
                <a:gridCol w="5352025"/>
              </a:tblGrid>
              <a:tr h="381000">
                <a:tc>
                  <a:txBody>
                    <a:bodyPr/>
                    <a:lstStyle/>
                    <a:p>
                      <a:pPr indent="0" lvl="0" marL="0" rtl="0" algn="l">
                        <a:spcBef>
                          <a:spcPts val="0"/>
                        </a:spcBef>
                        <a:spcAft>
                          <a:spcPts val="0"/>
                        </a:spcAft>
                        <a:buNone/>
                      </a:pPr>
                      <a:r>
                        <a:rPr b="1" lang="id" sz="1300"/>
                        <a:t>Tag</a:t>
                      </a:r>
                      <a:endParaRPr b="1" sz="1300"/>
                    </a:p>
                  </a:txBody>
                  <a:tcPr marT="91425" marB="91425" marR="91425" marL="91425"/>
                </a:tc>
                <a:tc>
                  <a:txBody>
                    <a:bodyPr/>
                    <a:lstStyle/>
                    <a:p>
                      <a:pPr indent="0" lvl="0" marL="0" rtl="0" algn="l">
                        <a:spcBef>
                          <a:spcPts val="0"/>
                        </a:spcBef>
                        <a:spcAft>
                          <a:spcPts val="0"/>
                        </a:spcAft>
                        <a:buNone/>
                      </a:pPr>
                      <a:r>
                        <a:rPr b="1" lang="id" sz="1300"/>
                        <a:t>Deskripsi</a:t>
                      </a:r>
                      <a:endParaRPr b="1" sz="1300"/>
                    </a:p>
                  </a:txBody>
                  <a:tcPr marT="91425" marB="91425" marR="91425" marL="91425"/>
                </a:tc>
              </a:tr>
              <a:tr h="381000">
                <a:tc>
                  <a:txBody>
                    <a:bodyPr/>
                    <a:lstStyle/>
                    <a:p>
                      <a:pPr indent="0" lvl="0" marL="0" rtl="0" algn="l">
                        <a:spcBef>
                          <a:spcPts val="0"/>
                        </a:spcBef>
                        <a:spcAft>
                          <a:spcPts val="0"/>
                        </a:spcAft>
                        <a:buNone/>
                      </a:pPr>
                      <a:r>
                        <a:rPr lang="id" sz="1300"/>
                        <a:t>&lt;table&gt;..&lt;/table&gt;</a:t>
                      </a:r>
                      <a:endParaRPr sz="1300"/>
                    </a:p>
                  </a:txBody>
                  <a:tcPr marT="91425" marB="91425" marR="91425" marL="91425"/>
                </a:tc>
                <a:tc>
                  <a:txBody>
                    <a:bodyPr/>
                    <a:lstStyle/>
                    <a:p>
                      <a:pPr indent="0" lvl="0" marL="0" rtl="0" algn="l">
                        <a:spcBef>
                          <a:spcPts val="0"/>
                        </a:spcBef>
                        <a:spcAft>
                          <a:spcPts val="0"/>
                        </a:spcAft>
                        <a:buNone/>
                      </a:pPr>
                      <a:r>
                        <a:rPr lang="id" sz="1300"/>
                        <a:t>Tag ini digunakan untuk mendefinisikan tabel di dalam dokumen HTML</a:t>
                      </a:r>
                      <a:endParaRPr sz="1300"/>
                    </a:p>
                  </a:txBody>
                  <a:tcPr marT="91425" marB="91425" marR="91425" marL="91425"/>
                </a:tc>
              </a:tr>
              <a:tr h="381000">
                <a:tc>
                  <a:txBody>
                    <a:bodyPr/>
                    <a:lstStyle/>
                    <a:p>
                      <a:pPr indent="0" lvl="0" marL="0" rtl="0" algn="l">
                        <a:spcBef>
                          <a:spcPts val="0"/>
                        </a:spcBef>
                        <a:spcAft>
                          <a:spcPts val="0"/>
                        </a:spcAft>
                        <a:buNone/>
                      </a:pPr>
                      <a:r>
                        <a:rPr lang="id" sz="1300"/>
                        <a:t>&lt;caption&gt;..&lt;/caption&gt;</a:t>
                      </a:r>
                      <a:endParaRPr sz="1300"/>
                    </a:p>
                  </a:txBody>
                  <a:tcPr marT="91425" marB="91425" marR="91425" marL="91425"/>
                </a:tc>
                <a:tc>
                  <a:txBody>
                    <a:bodyPr/>
                    <a:lstStyle/>
                    <a:p>
                      <a:pPr indent="0" lvl="0" marL="0" rtl="0" algn="l">
                        <a:spcBef>
                          <a:spcPts val="0"/>
                        </a:spcBef>
                        <a:spcAft>
                          <a:spcPts val="0"/>
                        </a:spcAft>
                        <a:buNone/>
                      </a:pPr>
                      <a:r>
                        <a:rPr lang="id" sz="1300"/>
                        <a:t>Tag ini digunakan untuk menyertakan judul tabel. Posisi judul tabel dapat diubah pada bagian atas atau bawah tabel dengan mengubah atribut ALIGN menjadi TOP atau BOTTOM</a:t>
                      </a:r>
                      <a:endParaRPr sz="1300"/>
                    </a:p>
                  </a:txBody>
                  <a:tcPr marT="91425" marB="91425" marR="91425" marL="91425"/>
                </a:tc>
              </a:tr>
              <a:tr h="381000">
                <a:tc>
                  <a:txBody>
                    <a:bodyPr/>
                    <a:lstStyle/>
                    <a:p>
                      <a:pPr indent="0" lvl="0" marL="0" rtl="0" algn="l">
                        <a:spcBef>
                          <a:spcPts val="0"/>
                        </a:spcBef>
                        <a:spcAft>
                          <a:spcPts val="0"/>
                        </a:spcAft>
                        <a:buNone/>
                      </a:pPr>
                      <a:r>
                        <a:rPr lang="id" sz="1300"/>
                        <a:t>&lt;tr&gt;..&lt;/tr&gt;</a:t>
                      </a:r>
                      <a:endParaRPr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d" sz="1300">
                          <a:solidFill>
                            <a:schemeClr val="dk1"/>
                          </a:solidFill>
                        </a:rPr>
                        <a:t>Tag ini digunakan untuk membuat baris baru didalam tabel</a:t>
                      </a:r>
                      <a:endParaRPr sz="1300"/>
                    </a:p>
                  </a:txBody>
                  <a:tcPr marT="91425" marB="91425" marR="91425" marL="91425"/>
                </a:tc>
              </a:tr>
              <a:tr h="381000">
                <a:tc>
                  <a:txBody>
                    <a:bodyPr/>
                    <a:lstStyle/>
                    <a:p>
                      <a:pPr indent="0" lvl="0" marL="0" rtl="0" algn="l">
                        <a:spcBef>
                          <a:spcPts val="0"/>
                        </a:spcBef>
                        <a:spcAft>
                          <a:spcPts val="0"/>
                        </a:spcAft>
                        <a:buNone/>
                      </a:pPr>
                      <a:r>
                        <a:rPr lang="id" sz="1300"/>
                        <a:t>&lt;th&gt;..&lt;/th&gt;</a:t>
                      </a:r>
                      <a:endParaRPr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d" sz="1300">
                          <a:solidFill>
                            <a:schemeClr val="dk1"/>
                          </a:solidFill>
                        </a:rPr>
                        <a:t>Tag ini digunakan untuk membuat sel header atau judul kolom dari suatu tabel</a:t>
                      </a:r>
                      <a:endParaRPr sz="1300"/>
                    </a:p>
                  </a:txBody>
                  <a:tcPr marT="91425" marB="91425" marR="91425" marL="91425"/>
                </a:tc>
              </a:tr>
              <a:tr h="381000">
                <a:tc>
                  <a:txBody>
                    <a:bodyPr/>
                    <a:lstStyle/>
                    <a:p>
                      <a:pPr indent="0" lvl="0" marL="0" rtl="0" algn="l">
                        <a:spcBef>
                          <a:spcPts val="0"/>
                        </a:spcBef>
                        <a:spcAft>
                          <a:spcPts val="0"/>
                        </a:spcAft>
                        <a:buNone/>
                      </a:pPr>
                      <a:r>
                        <a:rPr lang="id" sz="1300"/>
                        <a:t>&lt;td&gt;..&lt;/td&gt;</a:t>
                      </a:r>
                      <a:endParaRPr sz="1300"/>
                    </a:p>
                  </a:txBody>
                  <a:tcPr marT="91425" marB="91425" marR="91425" marL="91425"/>
                </a:tc>
                <a:tc>
                  <a:txBody>
                    <a:bodyPr/>
                    <a:lstStyle/>
                    <a:p>
                      <a:pPr indent="0" lvl="0" marL="0" rtl="0" algn="l">
                        <a:spcBef>
                          <a:spcPts val="0"/>
                        </a:spcBef>
                        <a:spcAft>
                          <a:spcPts val="0"/>
                        </a:spcAft>
                        <a:buNone/>
                      </a:pPr>
                      <a:r>
                        <a:rPr lang="id" sz="1300">
                          <a:solidFill>
                            <a:schemeClr val="dk1"/>
                          </a:solidFill>
                        </a:rPr>
                        <a:t>Tag ini digunakan untuk membuat sel dalam tabel. Semua data yang dimunculkan dalam suatu tabel harus dibuat menggunakan tag &lt;td&gt;, yang berpasangan dengan tag &lt;/td&gt;</a:t>
                      </a:r>
                      <a:endParaRPr sz="1300">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13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Demo Tabel</a:t>
            </a:r>
            <a:endParaRPr/>
          </a:p>
        </p:txBody>
      </p:sp>
      <p:sp>
        <p:nvSpPr>
          <p:cNvPr id="183" name="Google Shape;183;p30"/>
          <p:cNvSpPr txBox="1"/>
          <p:nvPr>
            <p:ph idx="1" type="body"/>
          </p:nvPr>
        </p:nvSpPr>
        <p:spPr>
          <a:xfrm>
            <a:off x="257575" y="7037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lang="id" sz="785"/>
              <a:t>&lt;html&gt;</a:t>
            </a:r>
            <a:endParaRPr sz="785"/>
          </a:p>
          <a:p>
            <a:pPr indent="0" lvl="0" marL="0" rtl="0" algn="l">
              <a:lnSpc>
                <a:spcPct val="95000"/>
              </a:lnSpc>
              <a:spcBef>
                <a:spcPts val="0"/>
              </a:spcBef>
              <a:spcAft>
                <a:spcPts val="0"/>
              </a:spcAft>
              <a:buClr>
                <a:schemeClr val="dk1"/>
              </a:buClr>
              <a:buSzPts val="358"/>
              <a:buFont typeface="Arial"/>
              <a:buNone/>
            </a:pPr>
            <a:r>
              <a:rPr lang="id" sz="785"/>
              <a:t>&lt;head&gt;</a:t>
            </a:r>
            <a:endParaRPr sz="785"/>
          </a:p>
          <a:p>
            <a:pPr indent="0" lvl="0" marL="0" rtl="0" algn="l">
              <a:lnSpc>
                <a:spcPct val="95000"/>
              </a:lnSpc>
              <a:spcBef>
                <a:spcPts val="0"/>
              </a:spcBef>
              <a:spcAft>
                <a:spcPts val="0"/>
              </a:spcAft>
              <a:buClr>
                <a:schemeClr val="dk1"/>
              </a:buClr>
              <a:buSzPts val="358"/>
              <a:buFont typeface="Arial"/>
              <a:buNone/>
            </a:pPr>
            <a:r>
              <a:rPr lang="id" sz="785"/>
              <a:t>    &lt;title&gt;Demo Tabel&lt;/title&gt;</a:t>
            </a:r>
            <a:endParaRPr sz="785"/>
          </a:p>
          <a:p>
            <a:pPr indent="0" lvl="0" marL="0" rtl="0" algn="l">
              <a:lnSpc>
                <a:spcPct val="95000"/>
              </a:lnSpc>
              <a:spcBef>
                <a:spcPts val="0"/>
              </a:spcBef>
              <a:spcAft>
                <a:spcPts val="0"/>
              </a:spcAft>
              <a:buClr>
                <a:schemeClr val="dk1"/>
              </a:buClr>
              <a:buSzPts val="358"/>
              <a:buFont typeface="Arial"/>
              <a:buNone/>
            </a:pPr>
            <a:r>
              <a:rPr lang="id" sz="785"/>
              <a:t>&lt;/head&gt;</a:t>
            </a:r>
            <a:endParaRPr sz="785"/>
          </a:p>
          <a:p>
            <a:pPr indent="0" lvl="0" marL="0" rtl="0" algn="l">
              <a:lnSpc>
                <a:spcPct val="95000"/>
              </a:lnSpc>
              <a:spcBef>
                <a:spcPts val="0"/>
              </a:spcBef>
              <a:spcAft>
                <a:spcPts val="0"/>
              </a:spcAft>
              <a:buClr>
                <a:schemeClr val="dk1"/>
              </a:buClr>
              <a:buSzPts val="358"/>
              <a:buFont typeface="Arial"/>
              <a:buNone/>
            </a:pPr>
            <a:r>
              <a:rPr lang="id" sz="785"/>
              <a:t>&lt;body&gt;</a:t>
            </a:r>
            <a:endParaRPr sz="785"/>
          </a:p>
          <a:p>
            <a:pPr indent="0" lvl="0" marL="0" rtl="0" algn="l">
              <a:lnSpc>
                <a:spcPct val="95000"/>
              </a:lnSpc>
              <a:spcBef>
                <a:spcPts val="0"/>
              </a:spcBef>
              <a:spcAft>
                <a:spcPts val="0"/>
              </a:spcAft>
              <a:buClr>
                <a:schemeClr val="dk1"/>
              </a:buClr>
              <a:buSzPts val="358"/>
              <a:buFont typeface="Arial"/>
              <a:buNone/>
            </a:pPr>
            <a:r>
              <a:rPr lang="id" sz="785"/>
              <a:t>    &lt;h3&gt;Demo membuat tabel&lt;/h3&gt;</a:t>
            </a:r>
            <a:endParaRPr sz="785"/>
          </a:p>
          <a:p>
            <a:pPr indent="0" lvl="0" marL="0" rtl="0" algn="l">
              <a:lnSpc>
                <a:spcPct val="95000"/>
              </a:lnSpc>
              <a:spcBef>
                <a:spcPts val="0"/>
              </a:spcBef>
              <a:spcAft>
                <a:spcPts val="0"/>
              </a:spcAft>
              <a:buClr>
                <a:schemeClr val="dk1"/>
              </a:buClr>
              <a:buSzPts val="358"/>
              <a:buFont typeface="Arial"/>
              <a:buNone/>
            </a:pPr>
            <a:r>
              <a:rPr lang="id" sz="785"/>
              <a:t>    &lt;table&gt;</a:t>
            </a:r>
            <a:endParaRPr sz="785"/>
          </a:p>
          <a:p>
            <a:pPr indent="0" lvl="0" marL="0" rtl="0" algn="l">
              <a:lnSpc>
                <a:spcPct val="95000"/>
              </a:lnSpc>
              <a:spcBef>
                <a:spcPts val="0"/>
              </a:spcBef>
              <a:spcAft>
                <a:spcPts val="0"/>
              </a:spcAft>
              <a:buClr>
                <a:schemeClr val="dk1"/>
              </a:buClr>
              <a:buSzPts val="358"/>
              <a:buFont typeface="Arial"/>
              <a:buNone/>
            </a:pPr>
            <a:r>
              <a:rPr lang="id" sz="785"/>
              <a:t>   	 &lt;caption&gt;Table harga produk&lt;/caption&gt;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&lt;th&gt;Kode Produk&lt;/th&gt;</a:t>
            </a:r>
            <a:endParaRPr sz="785"/>
          </a:p>
          <a:p>
            <a:pPr indent="0" lvl="0" marL="0" rtl="0" algn="l">
              <a:lnSpc>
                <a:spcPct val="95000"/>
              </a:lnSpc>
              <a:spcBef>
                <a:spcPts val="0"/>
              </a:spcBef>
              <a:spcAft>
                <a:spcPts val="0"/>
              </a:spcAft>
              <a:buClr>
                <a:schemeClr val="dk1"/>
              </a:buClr>
              <a:buSzPts val="358"/>
              <a:buFont typeface="Arial"/>
              <a:buNone/>
            </a:pPr>
            <a:r>
              <a:rPr lang="id" sz="785"/>
              <a:t>   		 &lt;th&gt;Nama Produk&lt;/th&gt;</a:t>
            </a:r>
            <a:endParaRPr sz="785"/>
          </a:p>
          <a:p>
            <a:pPr indent="0" lvl="0" marL="0" rtl="0" algn="l">
              <a:lnSpc>
                <a:spcPct val="95000"/>
              </a:lnSpc>
              <a:spcBef>
                <a:spcPts val="0"/>
              </a:spcBef>
              <a:spcAft>
                <a:spcPts val="0"/>
              </a:spcAft>
              <a:buClr>
                <a:schemeClr val="dk1"/>
              </a:buClr>
              <a:buSzPts val="358"/>
              <a:buFont typeface="Arial"/>
              <a:buNone/>
            </a:pPr>
            <a:r>
              <a:rPr lang="id" sz="785"/>
              <a:t>   		 &lt;th&gt;Harga&lt;/th&gt;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&lt;td&gt;P001&lt;/td&gt;</a:t>
            </a:r>
            <a:endParaRPr sz="785"/>
          </a:p>
          <a:p>
            <a:pPr indent="0" lvl="0" marL="0" rtl="0" algn="l">
              <a:lnSpc>
                <a:spcPct val="95000"/>
              </a:lnSpc>
              <a:spcBef>
                <a:spcPts val="0"/>
              </a:spcBef>
              <a:spcAft>
                <a:spcPts val="0"/>
              </a:spcAft>
              <a:buClr>
                <a:schemeClr val="dk1"/>
              </a:buClr>
              <a:buSzPts val="358"/>
              <a:buFont typeface="Arial"/>
              <a:buNone/>
            </a:pPr>
            <a:r>
              <a:rPr lang="id" sz="785"/>
              <a:t>   		 &lt;td&gt;Kipas Angin&lt;/td&gt;</a:t>
            </a:r>
            <a:endParaRPr sz="785"/>
          </a:p>
          <a:p>
            <a:pPr indent="0" lvl="0" marL="0" rtl="0" algn="l">
              <a:lnSpc>
                <a:spcPct val="95000"/>
              </a:lnSpc>
              <a:spcBef>
                <a:spcPts val="0"/>
              </a:spcBef>
              <a:spcAft>
                <a:spcPts val="0"/>
              </a:spcAft>
              <a:buClr>
                <a:schemeClr val="dk1"/>
              </a:buClr>
              <a:buSzPts val="358"/>
              <a:buFont typeface="Arial"/>
              <a:buNone/>
            </a:pPr>
            <a:r>
              <a:rPr lang="id" sz="785"/>
              <a:t>   		 &lt;td&gt;400.000&lt;/td&gt;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&lt;td&gt;P002&lt;/td&gt;</a:t>
            </a:r>
            <a:endParaRPr sz="785"/>
          </a:p>
          <a:p>
            <a:pPr indent="0" lvl="0" marL="0" rtl="0" algn="l">
              <a:lnSpc>
                <a:spcPct val="95000"/>
              </a:lnSpc>
              <a:spcBef>
                <a:spcPts val="0"/>
              </a:spcBef>
              <a:spcAft>
                <a:spcPts val="0"/>
              </a:spcAft>
              <a:buClr>
                <a:schemeClr val="dk1"/>
              </a:buClr>
              <a:buSzPts val="358"/>
              <a:buFont typeface="Arial"/>
              <a:buNone/>
            </a:pPr>
            <a:r>
              <a:rPr lang="id" sz="785"/>
              <a:t>   		 &lt;td&gt;Lemasi Es&lt;/td&gt;</a:t>
            </a:r>
            <a:endParaRPr sz="785"/>
          </a:p>
          <a:p>
            <a:pPr indent="0" lvl="0" marL="0" rtl="0" algn="l">
              <a:lnSpc>
                <a:spcPct val="95000"/>
              </a:lnSpc>
              <a:spcBef>
                <a:spcPts val="0"/>
              </a:spcBef>
              <a:spcAft>
                <a:spcPts val="0"/>
              </a:spcAft>
              <a:buClr>
                <a:schemeClr val="dk1"/>
              </a:buClr>
              <a:buSzPts val="358"/>
              <a:buFont typeface="Arial"/>
              <a:buNone/>
            </a:pPr>
            <a:r>
              <a:rPr lang="id" sz="785"/>
              <a:t>   		 &lt;td&gt;5.000.000&lt;/td&gt;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&lt;td&gt;P003&lt;/td&gt;</a:t>
            </a:r>
            <a:endParaRPr sz="785"/>
          </a:p>
          <a:p>
            <a:pPr indent="0" lvl="0" marL="0" rtl="0" algn="l">
              <a:lnSpc>
                <a:spcPct val="95000"/>
              </a:lnSpc>
              <a:spcBef>
                <a:spcPts val="0"/>
              </a:spcBef>
              <a:spcAft>
                <a:spcPts val="0"/>
              </a:spcAft>
              <a:buClr>
                <a:schemeClr val="dk1"/>
              </a:buClr>
              <a:buSzPts val="358"/>
              <a:buFont typeface="Arial"/>
              <a:buNone/>
            </a:pPr>
            <a:r>
              <a:rPr lang="id" sz="785"/>
              <a:t>   		 &lt;td&gt;Radiotape&lt;/td&gt;</a:t>
            </a:r>
            <a:endParaRPr sz="785"/>
          </a:p>
          <a:p>
            <a:pPr indent="0" lvl="0" marL="0" rtl="0" algn="l">
              <a:lnSpc>
                <a:spcPct val="95000"/>
              </a:lnSpc>
              <a:spcBef>
                <a:spcPts val="0"/>
              </a:spcBef>
              <a:spcAft>
                <a:spcPts val="0"/>
              </a:spcAft>
              <a:buClr>
                <a:schemeClr val="dk1"/>
              </a:buClr>
              <a:buSzPts val="358"/>
              <a:buFont typeface="Arial"/>
              <a:buNone/>
            </a:pPr>
            <a:r>
              <a:rPr lang="id" sz="785"/>
              <a:t>   		 &lt;td&gt;1.000.000&lt;/td&gt;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&lt;td&gt;P004&lt;/td&gt;</a:t>
            </a:r>
            <a:endParaRPr sz="785"/>
          </a:p>
          <a:p>
            <a:pPr indent="0" lvl="0" marL="0" rtl="0" algn="l">
              <a:lnSpc>
                <a:spcPct val="95000"/>
              </a:lnSpc>
              <a:spcBef>
                <a:spcPts val="0"/>
              </a:spcBef>
              <a:spcAft>
                <a:spcPts val="0"/>
              </a:spcAft>
              <a:buClr>
                <a:schemeClr val="dk1"/>
              </a:buClr>
              <a:buSzPts val="358"/>
              <a:buFont typeface="Arial"/>
              <a:buNone/>
            </a:pPr>
            <a:r>
              <a:rPr lang="id" sz="785"/>
              <a:t>   		 &lt;td&gt;Televisi&lt;/td&gt;</a:t>
            </a:r>
            <a:endParaRPr sz="785"/>
          </a:p>
          <a:p>
            <a:pPr indent="0" lvl="0" marL="0" rtl="0" algn="l">
              <a:lnSpc>
                <a:spcPct val="95000"/>
              </a:lnSpc>
              <a:spcBef>
                <a:spcPts val="0"/>
              </a:spcBef>
              <a:spcAft>
                <a:spcPts val="0"/>
              </a:spcAft>
              <a:buClr>
                <a:schemeClr val="dk1"/>
              </a:buClr>
              <a:buSzPts val="358"/>
              <a:buFont typeface="Arial"/>
              <a:buNone/>
            </a:pPr>
            <a:r>
              <a:rPr lang="id" sz="785"/>
              <a:t>   		 &lt;td&gt;7.000.000&lt;/td&gt;</a:t>
            </a:r>
            <a:endParaRPr sz="785"/>
          </a:p>
          <a:p>
            <a:pPr indent="0" lvl="0" marL="0" rtl="0" algn="l">
              <a:lnSpc>
                <a:spcPct val="95000"/>
              </a:lnSpc>
              <a:spcBef>
                <a:spcPts val="0"/>
              </a:spcBef>
              <a:spcAft>
                <a:spcPts val="0"/>
              </a:spcAft>
              <a:buClr>
                <a:schemeClr val="dk1"/>
              </a:buClr>
              <a:buSzPts val="358"/>
              <a:buFont typeface="Arial"/>
              <a:buNone/>
            </a:pPr>
            <a:r>
              <a:rPr lang="id" sz="785"/>
              <a:t>   	 &lt;/tr&gt;</a:t>
            </a:r>
            <a:endParaRPr sz="785"/>
          </a:p>
          <a:p>
            <a:pPr indent="0" lvl="0" marL="0" rtl="0" algn="l">
              <a:lnSpc>
                <a:spcPct val="95000"/>
              </a:lnSpc>
              <a:spcBef>
                <a:spcPts val="0"/>
              </a:spcBef>
              <a:spcAft>
                <a:spcPts val="0"/>
              </a:spcAft>
              <a:buClr>
                <a:schemeClr val="dk1"/>
              </a:buClr>
              <a:buSzPts val="358"/>
              <a:buFont typeface="Arial"/>
              <a:buNone/>
            </a:pPr>
            <a:r>
              <a:rPr lang="id" sz="785"/>
              <a:t>    &lt;/table&gt;</a:t>
            </a:r>
            <a:endParaRPr sz="785"/>
          </a:p>
          <a:p>
            <a:pPr indent="0" lvl="0" marL="0" rtl="0" algn="l">
              <a:lnSpc>
                <a:spcPct val="95000"/>
              </a:lnSpc>
              <a:spcBef>
                <a:spcPts val="0"/>
              </a:spcBef>
              <a:spcAft>
                <a:spcPts val="0"/>
              </a:spcAft>
              <a:buClr>
                <a:schemeClr val="dk1"/>
              </a:buClr>
              <a:buSzPts val="358"/>
              <a:buFont typeface="Arial"/>
              <a:buNone/>
            </a:pPr>
            <a:r>
              <a:rPr lang="id" sz="785"/>
              <a:t>&lt;/body&gt;</a:t>
            </a:r>
            <a:endParaRPr sz="785"/>
          </a:p>
          <a:p>
            <a:pPr indent="0" lvl="0" marL="0" rtl="0" algn="l">
              <a:lnSpc>
                <a:spcPct val="95000"/>
              </a:lnSpc>
              <a:spcBef>
                <a:spcPts val="0"/>
              </a:spcBef>
              <a:spcAft>
                <a:spcPts val="0"/>
              </a:spcAft>
              <a:buSzPts val="358"/>
              <a:buNone/>
            </a:pPr>
            <a:r>
              <a:rPr lang="id" sz="785"/>
              <a:t>&lt;/html&gt;</a:t>
            </a:r>
            <a:endParaRPr sz="785"/>
          </a:p>
        </p:txBody>
      </p:sp>
      <p:pic>
        <p:nvPicPr>
          <p:cNvPr id="184" name="Google Shape;184;p30"/>
          <p:cNvPicPr preferRelativeResize="0"/>
          <p:nvPr/>
        </p:nvPicPr>
        <p:blipFill>
          <a:blip r:embed="rId3">
            <a:alphaModFix/>
          </a:blip>
          <a:stretch>
            <a:fillRect/>
          </a:stretch>
        </p:blipFill>
        <p:spPr>
          <a:xfrm>
            <a:off x="4742850" y="1365861"/>
            <a:ext cx="3605375" cy="241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Menentukan tabel border</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chemeClr val="dk1"/>
              </a:buClr>
              <a:buSzPts val="1018"/>
              <a:buFont typeface="Arial"/>
              <a:buNone/>
            </a:pPr>
            <a:r>
              <a:rPr lang="id" sz="926"/>
              <a:t>&lt;html&gt;</a:t>
            </a:r>
            <a:endParaRPr sz="926"/>
          </a:p>
          <a:p>
            <a:pPr indent="0" lvl="0" marL="0" rtl="0" algn="l">
              <a:lnSpc>
                <a:spcPct val="75000"/>
              </a:lnSpc>
              <a:spcBef>
                <a:spcPts val="0"/>
              </a:spcBef>
              <a:spcAft>
                <a:spcPts val="0"/>
              </a:spcAft>
              <a:buClr>
                <a:schemeClr val="dk1"/>
              </a:buClr>
              <a:buSzPts val="1018"/>
              <a:buFont typeface="Arial"/>
              <a:buNone/>
            </a:pPr>
            <a:r>
              <a:rPr lang="id" sz="926"/>
              <a:t>&lt;head&gt;</a:t>
            </a:r>
            <a:endParaRPr sz="926"/>
          </a:p>
          <a:p>
            <a:pPr indent="0" lvl="0" marL="0" rtl="0" algn="l">
              <a:lnSpc>
                <a:spcPct val="75000"/>
              </a:lnSpc>
              <a:spcBef>
                <a:spcPts val="0"/>
              </a:spcBef>
              <a:spcAft>
                <a:spcPts val="0"/>
              </a:spcAft>
              <a:buClr>
                <a:schemeClr val="dk1"/>
              </a:buClr>
              <a:buSzPts val="1018"/>
              <a:buFont typeface="Arial"/>
              <a:buNone/>
            </a:pPr>
            <a:r>
              <a:rPr lang="id" sz="926"/>
              <a:t>    &lt;title&gt;Demo Tabel&lt;/title&gt;</a:t>
            </a:r>
            <a:endParaRPr sz="926"/>
          </a:p>
          <a:p>
            <a:pPr indent="0" lvl="0" marL="0" rtl="0" algn="l">
              <a:lnSpc>
                <a:spcPct val="75000"/>
              </a:lnSpc>
              <a:spcBef>
                <a:spcPts val="0"/>
              </a:spcBef>
              <a:spcAft>
                <a:spcPts val="0"/>
              </a:spcAft>
              <a:buClr>
                <a:schemeClr val="dk1"/>
              </a:buClr>
              <a:buSzPts val="1018"/>
              <a:buFont typeface="Arial"/>
              <a:buNone/>
            </a:pPr>
            <a:r>
              <a:rPr lang="id" sz="926"/>
              <a:t>&lt;/head&gt;</a:t>
            </a:r>
            <a:endParaRPr sz="926"/>
          </a:p>
          <a:p>
            <a:pPr indent="0" lvl="0" marL="0" rtl="0" algn="l">
              <a:lnSpc>
                <a:spcPct val="75000"/>
              </a:lnSpc>
              <a:spcBef>
                <a:spcPts val="0"/>
              </a:spcBef>
              <a:spcAft>
                <a:spcPts val="0"/>
              </a:spcAft>
              <a:buClr>
                <a:schemeClr val="dk1"/>
              </a:buClr>
              <a:buSzPts val="1018"/>
              <a:buFont typeface="Arial"/>
              <a:buNone/>
            </a:pPr>
            <a:r>
              <a:rPr lang="id" sz="926"/>
              <a:t>&lt;body&gt;</a:t>
            </a:r>
            <a:endParaRPr sz="926"/>
          </a:p>
          <a:p>
            <a:pPr indent="0" lvl="0" marL="0" rtl="0" algn="l">
              <a:lnSpc>
                <a:spcPct val="75000"/>
              </a:lnSpc>
              <a:spcBef>
                <a:spcPts val="0"/>
              </a:spcBef>
              <a:spcAft>
                <a:spcPts val="0"/>
              </a:spcAft>
              <a:buClr>
                <a:schemeClr val="dk1"/>
              </a:buClr>
              <a:buSzPts val="1018"/>
              <a:buFont typeface="Arial"/>
              <a:buNone/>
            </a:pPr>
            <a:r>
              <a:rPr lang="id" sz="926"/>
              <a:t>    &lt;h3&gt;Demo membuat tabel&lt;/h3&gt;</a:t>
            </a:r>
            <a:endParaRPr sz="926"/>
          </a:p>
          <a:p>
            <a:pPr indent="0" lvl="0" marL="0" rtl="0" algn="l">
              <a:lnSpc>
                <a:spcPct val="75000"/>
              </a:lnSpc>
              <a:spcBef>
                <a:spcPts val="0"/>
              </a:spcBef>
              <a:spcAft>
                <a:spcPts val="0"/>
              </a:spcAft>
              <a:buClr>
                <a:schemeClr val="dk1"/>
              </a:buClr>
              <a:buSzPts val="1018"/>
              <a:buFont typeface="Arial"/>
              <a:buNone/>
            </a:pPr>
            <a:r>
              <a:rPr lang="id" sz="926"/>
              <a:t>    &lt;table </a:t>
            </a:r>
            <a:r>
              <a:rPr lang="id" sz="926">
                <a:highlight>
                  <a:schemeClr val="accent6"/>
                </a:highlight>
              </a:rPr>
              <a:t>border=”1”</a:t>
            </a:r>
            <a:r>
              <a:rPr lang="id" sz="926"/>
              <a:t>&gt;</a:t>
            </a:r>
            <a:endParaRPr sz="926"/>
          </a:p>
          <a:p>
            <a:pPr indent="0" lvl="0" marL="0" rtl="0" algn="l">
              <a:lnSpc>
                <a:spcPct val="75000"/>
              </a:lnSpc>
              <a:spcBef>
                <a:spcPts val="0"/>
              </a:spcBef>
              <a:spcAft>
                <a:spcPts val="0"/>
              </a:spcAft>
              <a:buClr>
                <a:schemeClr val="dk1"/>
              </a:buClr>
              <a:buSzPts val="1018"/>
              <a:buFont typeface="Arial"/>
              <a:buNone/>
            </a:pPr>
            <a:r>
              <a:rPr lang="id" sz="926"/>
              <a:t>   	 &lt;caption&gt;Table harga produk&lt;/caption&gt;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&lt;th&gt;Kode Produk&lt;/th&gt;</a:t>
            </a:r>
            <a:endParaRPr sz="926"/>
          </a:p>
          <a:p>
            <a:pPr indent="0" lvl="0" marL="0" rtl="0" algn="l">
              <a:lnSpc>
                <a:spcPct val="75000"/>
              </a:lnSpc>
              <a:spcBef>
                <a:spcPts val="0"/>
              </a:spcBef>
              <a:spcAft>
                <a:spcPts val="0"/>
              </a:spcAft>
              <a:buClr>
                <a:schemeClr val="dk1"/>
              </a:buClr>
              <a:buSzPts val="1018"/>
              <a:buFont typeface="Arial"/>
              <a:buNone/>
            </a:pPr>
            <a:r>
              <a:rPr lang="id" sz="926"/>
              <a:t>   		 &lt;th&gt;Nama Produk&lt;/th&gt;</a:t>
            </a:r>
            <a:endParaRPr sz="926"/>
          </a:p>
          <a:p>
            <a:pPr indent="0" lvl="0" marL="0" rtl="0" algn="l">
              <a:lnSpc>
                <a:spcPct val="75000"/>
              </a:lnSpc>
              <a:spcBef>
                <a:spcPts val="0"/>
              </a:spcBef>
              <a:spcAft>
                <a:spcPts val="0"/>
              </a:spcAft>
              <a:buClr>
                <a:schemeClr val="dk1"/>
              </a:buClr>
              <a:buSzPts val="1018"/>
              <a:buFont typeface="Arial"/>
              <a:buNone/>
            </a:pPr>
            <a:r>
              <a:rPr lang="id" sz="926"/>
              <a:t>   		 &lt;th&gt;Harga&lt;/th&gt;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&lt;td&gt;P001&lt;/td&gt;</a:t>
            </a:r>
            <a:endParaRPr sz="926"/>
          </a:p>
          <a:p>
            <a:pPr indent="0" lvl="0" marL="0" rtl="0" algn="l">
              <a:lnSpc>
                <a:spcPct val="75000"/>
              </a:lnSpc>
              <a:spcBef>
                <a:spcPts val="0"/>
              </a:spcBef>
              <a:spcAft>
                <a:spcPts val="0"/>
              </a:spcAft>
              <a:buClr>
                <a:schemeClr val="dk1"/>
              </a:buClr>
              <a:buSzPts val="1018"/>
              <a:buFont typeface="Arial"/>
              <a:buNone/>
            </a:pPr>
            <a:r>
              <a:rPr lang="id" sz="926"/>
              <a:t>   		 &lt;td&gt;Kipas Angin&lt;/td&gt;</a:t>
            </a:r>
            <a:endParaRPr sz="926"/>
          </a:p>
          <a:p>
            <a:pPr indent="0" lvl="0" marL="0" rtl="0" algn="l">
              <a:lnSpc>
                <a:spcPct val="75000"/>
              </a:lnSpc>
              <a:spcBef>
                <a:spcPts val="0"/>
              </a:spcBef>
              <a:spcAft>
                <a:spcPts val="0"/>
              </a:spcAft>
              <a:buClr>
                <a:schemeClr val="dk1"/>
              </a:buClr>
              <a:buSzPts val="1018"/>
              <a:buFont typeface="Arial"/>
              <a:buNone/>
            </a:pPr>
            <a:r>
              <a:rPr lang="id" sz="926"/>
              <a:t>   		 &lt;td&gt;400.000&lt;/td&gt;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&lt;td&gt;P002&lt;/td&gt;</a:t>
            </a:r>
            <a:endParaRPr sz="926"/>
          </a:p>
          <a:p>
            <a:pPr indent="0" lvl="0" marL="0" rtl="0" algn="l">
              <a:lnSpc>
                <a:spcPct val="75000"/>
              </a:lnSpc>
              <a:spcBef>
                <a:spcPts val="0"/>
              </a:spcBef>
              <a:spcAft>
                <a:spcPts val="0"/>
              </a:spcAft>
              <a:buClr>
                <a:schemeClr val="dk1"/>
              </a:buClr>
              <a:buSzPts val="1018"/>
              <a:buFont typeface="Arial"/>
              <a:buNone/>
            </a:pPr>
            <a:r>
              <a:rPr lang="id" sz="926"/>
              <a:t>   		 &lt;td&gt;Lemasi Es&lt;/td&gt;</a:t>
            </a:r>
            <a:endParaRPr sz="926"/>
          </a:p>
          <a:p>
            <a:pPr indent="0" lvl="0" marL="0" rtl="0" algn="l">
              <a:lnSpc>
                <a:spcPct val="75000"/>
              </a:lnSpc>
              <a:spcBef>
                <a:spcPts val="0"/>
              </a:spcBef>
              <a:spcAft>
                <a:spcPts val="0"/>
              </a:spcAft>
              <a:buClr>
                <a:schemeClr val="dk1"/>
              </a:buClr>
              <a:buSzPts val="1018"/>
              <a:buFont typeface="Arial"/>
              <a:buNone/>
            </a:pPr>
            <a:r>
              <a:rPr lang="id" sz="926"/>
              <a:t>   		 &lt;td&gt;5.000.000&lt;/td&gt;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&lt;td&gt;P003&lt;/td&gt;</a:t>
            </a:r>
            <a:endParaRPr sz="926"/>
          </a:p>
          <a:p>
            <a:pPr indent="0" lvl="0" marL="0" rtl="0" algn="l">
              <a:lnSpc>
                <a:spcPct val="75000"/>
              </a:lnSpc>
              <a:spcBef>
                <a:spcPts val="0"/>
              </a:spcBef>
              <a:spcAft>
                <a:spcPts val="0"/>
              </a:spcAft>
              <a:buClr>
                <a:schemeClr val="dk1"/>
              </a:buClr>
              <a:buSzPts val="1018"/>
              <a:buFont typeface="Arial"/>
              <a:buNone/>
            </a:pPr>
            <a:r>
              <a:rPr lang="id" sz="926"/>
              <a:t>   		 &lt;td&gt;Radiotape&lt;/td&gt;</a:t>
            </a:r>
            <a:endParaRPr sz="926"/>
          </a:p>
          <a:p>
            <a:pPr indent="0" lvl="0" marL="0" rtl="0" algn="l">
              <a:lnSpc>
                <a:spcPct val="75000"/>
              </a:lnSpc>
              <a:spcBef>
                <a:spcPts val="0"/>
              </a:spcBef>
              <a:spcAft>
                <a:spcPts val="0"/>
              </a:spcAft>
              <a:buClr>
                <a:schemeClr val="dk1"/>
              </a:buClr>
              <a:buSzPts val="1018"/>
              <a:buFont typeface="Arial"/>
              <a:buNone/>
            </a:pPr>
            <a:r>
              <a:rPr lang="id" sz="926"/>
              <a:t>   		 &lt;td&gt;1.000.000&lt;/td&gt;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&lt;td&gt;P004&lt;/td&gt;</a:t>
            </a:r>
            <a:endParaRPr sz="926"/>
          </a:p>
          <a:p>
            <a:pPr indent="0" lvl="0" marL="0" rtl="0" algn="l">
              <a:lnSpc>
                <a:spcPct val="75000"/>
              </a:lnSpc>
              <a:spcBef>
                <a:spcPts val="0"/>
              </a:spcBef>
              <a:spcAft>
                <a:spcPts val="0"/>
              </a:spcAft>
              <a:buClr>
                <a:schemeClr val="dk1"/>
              </a:buClr>
              <a:buSzPts val="1018"/>
              <a:buFont typeface="Arial"/>
              <a:buNone/>
            </a:pPr>
            <a:r>
              <a:rPr lang="id" sz="926"/>
              <a:t>   		 &lt;td&gt;Televisi&lt;/td&gt;</a:t>
            </a:r>
            <a:endParaRPr sz="926"/>
          </a:p>
          <a:p>
            <a:pPr indent="0" lvl="0" marL="0" rtl="0" algn="l">
              <a:lnSpc>
                <a:spcPct val="75000"/>
              </a:lnSpc>
              <a:spcBef>
                <a:spcPts val="0"/>
              </a:spcBef>
              <a:spcAft>
                <a:spcPts val="0"/>
              </a:spcAft>
              <a:buClr>
                <a:schemeClr val="dk1"/>
              </a:buClr>
              <a:buSzPts val="1018"/>
              <a:buFont typeface="Arial"/>
              <a:buNone/>
            </a:pPr>
            <a:r>
              <a:rPr lang="id" sz="926"/>
              <a:t>   		 &lt;td&gt;7.000.000&lt;/td&gt;</a:t>
            </a:r>
            <a:endParaRPr sz="926"/>
          </a:p>
          <a:p>
            <a:pPr indent="0" lvl="0" marL="0" rtl="0" algn="l">
              <a:lnSpc>
                <a:spcPct val="75000"/>
              </a:lnSpc>
              <a:spcBef>
                <a:spcPts val="0"/>
              </a:spcBef>
              <a:spcAft>
                <a:spcPts val="0"/>
              </a:spcAft>
              <a:buClr>
                <a:schemeClr val="dk1"/>
              </a:buClr>
              <a:buSzPts val="1018"/>
              <a:buFont typeface="Arial"/>
              <a:buNone/>
            </a:pPr>
            <a:r>
              <a:rPr lang="id" sz="926"/>
              <a:t>   	 &lt;/tr&gt;</a:t>
            </a:r>
            <a:endParaRPr sz="926"/>
          </a:p>
          <a:p>
            <a:pPr indent="0" lvl="0" marL="0" rtl="0" algn="l">
              <a:lnSpc>
                <a:spcPct val="75000"/>
              </a:lnSpc>
              <a:spcBef>
                <a:spcPts val="0"/>
              </a:spcBef>
              <a:spcAft>
                <a:spcPts val="0"/>
              </a:spcAft>
              <a:buClr>
                <a:schemeClr val="dk1"/>
              </a:buClr>
              <a:buSzPts val="1018"/>
              <a:buFont typeface="Arial"/>
              <a:buNone/>
            </a:pPr>
            <a:r>
              <a:rPr lang="id" sz="926"/>
              <a:t>    &lt;/table&gt;</a:t>
            </a:r>
            <a:endParaRPr sz="926"/>
          </a:p>
          <a:p>
            <a:pPr indent="0" lvl="0" marL="0" rtl="0" algn="l">
              <a:lnSpc>
                <a:spcPct val="75000"/>
              </a:lnSpc>
              <a:spcBef>
                <a:spcPts val="0"/>
              </a:spcBef>
              <a:spcAft>
                <a:spcPts val="0"/>
              </a:spcAft>
              <a:buClr>
                <a:schemeClr val="dk1"/>
              </a:buClr>
              <a:buSzPts val="1018"/>
              <a:buFont typeface="Arial"/>
              <a:buNone/>
            </a:pPr>
            <a:r>
              <a:rPr lang="id" sz="926"/>
              <a:t>&lt;/body&gt;</a:t>
            </a:r>
            <a:endParaRPr sz="926"/>
          </a:p>
          <a:p>
            <a:pPr indent="0" lvl="0" marL="0" rtl="0" algn="l">
              <a:lnSpc>
                <a:spcPct val="75000"/>
              </a:lnSpc>
              <a:spcBef>
                <a:spcPts val="0"/>
              </a:spcBef>
              <a:spcAft>
                <a:spcPts val="0"/>
              </a:spcAft>
              <a:buClr>
                <a:schemeClr val="dk1"/>
              </a:buClr>
              <a:buSzPts val="1018"/>
              <a:buFont typeface="Arial"/>
              <a:buNone/>
            </a:pPr>
            <a:r>
              <a:rPr lang="id" sz="926"/>
              <a:t>&lt;/html&gt;</a:t>
            </a:r>
            <a:endParaRPr sz="926"/>
          </a:p>
          <a:p>
            <a:pPr indent="0" lvl="0" marL="0" rtl="0" algn="l">
              <a:lnSpc>
                <a:spcPct val="95000"/>
              </a:lnSpc>
              <a:spcBef>
                <a:spcPts val="0"/>
              </a:spcBef>
              <a:spcAft>
                <a:spcPts val="1200"/>
              </a:spcAft>
              <a:buSzPts val="1018"/>
              <a:buNone/>
            </a:pPr>
            <a:r>
              <a:t/>
            </a:r>
            <a:endParaRPr sz="1865"/>
          </a:p>
        </p:txBody>
      </p:sp>
      <p:pic>
        <p:nvPicPr>
          <p:cNvPr id="191" name="Google Shape;191;p31"/>
          <p:cNvPicPr preferRelativeResize="0"/>
          <p:nvPr/>
        </p:nvPicPr>
        <p:blipFill>
          <a:blip r:embed="rId3">
            <a:alphaModFix/>
          </a:blip>
          <a:stretch>
            <a:fillRect/>
          </a:stretch>
        </p:blipFill>
        <p:spPr>
          <a:xfrm>
            <a:off x="4905375" y="1584550"/>
            <a:ext cx="3313800" cy="227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Menampilkan Gambar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chemeClr val="dk1"/>
                </a:solidFill>
              </a:rPr>
              <a:t>Untuk menampilkan gambar pada halaman website kita perlu menggunakan tag &lt;img&gt;. Tag ini tidak memiliki pasangan sehingga perlu diakhiri atau ditutup dengan tanda slash </a:t>
            </a:r>
            <a:r>
              <a:rPr i="1" lang="id">
                <a:solidFill>
                  <a:schemeClr val="dk1"/>
                </a:solidFill>
              </a:rPr>
              <a:t>(/). </a:t>
            </a:r>
            <a:r>
              <a:rPr lang="id">
                <a:solidFill>
                  <a:schemeClr val="dk1"/>
                </a:solidFill>
              </a:rPr>
              <a:t>Bentuk umum penggunaan tag &lt;img&gt; adalah sbb:</a:t>
            </a:r>
            <a:endParaRPr>
              <a:solidFill>
                <a:schemeClr val="dk1"/>
              </a:solidFill>
            </a:endParaRPr>
          </a:p>
          <a:p>
            <a:pPr indent="0" lvl="0" marL="0" rtl="0" algn="l">
              <a:spcBef>
                <a:spcPts val="1200"/>
              </a:spcBef>
              <a:spcAft>
                <a:spcPts val="0"/>
              </a:spcAft>
              <a:buNone/>
            </a:pPr>
            <a:r>
              <a:rPr lang="id" sz="1500">
                <a:solidFill>
                  <a:schemeClr val="dk1"/>
                </a:solidFill>
                <a:highlight>
                  <a:srgbClr val="D9D9D9"/>
                </a:highlight>
                <a:latin typeface="Courier New"/>
                <a:ea typeface="Courier New"/>
                <a:cs typeface="Courier New"/>
                <a:sym typeface="Courier New"/>
              </a:rPr>
              <a:t>&lt;img src=”FileGambar” /&gt;</a:t>
            </a:r>
            <a:r>
              <a:rPr lang="id" sz="1500">
                <a:solidFill>
                  <a:schemeClr val="dk1"/>
                </a:solidFill>
              </a:rPr>
              <a:t> </a:t>
            </a:r>
            <a:endParaRPr sz="1500">
              <a:solidFill>
                <a:schemeClr val="dk1"/>
              </a:solidFill>
            </a:endParaRPr>
          </a:p>
          <a:p>
            <a:pPr indent="0" lvl="0" marL="0" rtl="0" algn="l">
              <a:spcBef>
                <a:spcPts val="1200"/>
              </a:spcBef>
              <a:spcAft>
                <a:spcPts val="0"/>
              </a:spcAft>
              <a:buNone/>
            </a:pPr>
            <a:r>
              <a:rPr lang="id">
                <a:solidFill>
                  <a:schemeClr val="dk1"/>
                </a:solidFill>
              </a:rPr>
              <a:t>atribut </a:t>
            </a:r>
            <a:r>
              <a:rPr lang="id">
                <a:solidFill>
                  <a:schemeClr val="dk1"/>
                </a:solidFill>
                <a:latin typeface="Courier New"/>
                <a:ea typeface="Courier New"/>
                <a:cs typeface="Courier New"/>
                <a:sym typeface="Courier New"/>
              </a:rPr>
              <a:t>src</a:t>
            </a:r>
            <a:r>
              <a:rPr i="1" lang="id">
                <a:solidFill>
                  <a:schemeClr val="dk1"/>
                </a:solidFill>
              </a:rPr>
              <a:t> </a:t>
            </a:r>
            <a:r>
              <a:rPr lang="id">
                <a:solidFill>
                  <a:schemeClr val="dk1"/>
                </a:solidFill>
              </a:rPr>
              <a:t> pada tag </a:t>
            </a:r>
            <a:r>
              <a:rPr lang="id">
                <a:solidFill>
                  <a:schemeClr val="dk1"/>
                </a:solidFill>
                <a:latin typeface="Courier New"/>
                <a:ea typeface="Courier New"/>
                <a:cs typeface="Courier New"/>
                <a:sym typeface="Courier New"/>
              </a:rPr>
              <a:t>&lt;img&gt;</a:t>
            </a:r>
            <a:r>
              <a:rPr lang="id">
                <a:solidFill>
                  <a:schemeClr val="dk1"/>
                </a:solidFill>
              </a:rPr>
              <a:t> adalah lokasi penyimpanan atau sumber dari gambar yang ingin ditampilkan. Sebagai contoh jika ingin menampilkan gambar </a:t>
            </a:r>
            <a:r>
              <a:rPr b="1" lang="id">
                <a:solidFill>
                  <a:schemeClr val="dk1"/>
                </a:solidFill>
              </a:rPr>
              <a:t>profil.jpg </a:t>
            </a:r>
            <a:r>
              <a:rPr lang="id">
                <a:solidFill>
                  <a:schemeClr val="dk1"/>
                </a:solidFill>
              </a:rPr>
              <a:t>yang ada pada folder </a:t>
            </a:r>
            <a:r>
              <a:rPr b="1" lang="id">
                <a:solidFill>
                  <a:schemeClr val="dk1"/>
                </a:solidFill>
              </a:rPr>
              <a:t>galeri</a:t>
            </a:r>
            <a:r>
              <a:rPr lang="id">
                <a:solidFill>
                  <a:schemeClr val="dk1"/>
                </a:solidFill>
              </a:rPr>
              <a:t>, Maka nilai atribut </a:t>
            </a:r>
            <a:r>
              <a:rPr lang="id">
                <a:solidFill>
                  <a:schemeClr val="dk1"/>
                </a:solidFill>
                <a:latin typeface="Courier New"/>
                <a:ea typeface="Courier New"/>
                <a:cs typeface="Courier New"/>
                <a:sym typeface="Courier New"/>
              </a:rPr>
              <a:t>src </a:t>
            </a:r>
            <a:r>
              <a:rPr lang="id">
                <a:solidFill>
                  <a:schemeClr val="dk1"/>
                </a:solidFill>
              </a:rPr>
              <a:t>dapat ditulis sbb:</a:t>
            </a:r>
            <a:endParaRPr>
              <a:solidFill>
                <a:schemeClr val="dk1"/>
              </a:solidFill>
            </a:endParaRPr>
          </a:p>
          <a:p>
            <a:pPr indent="0" lvl="0" marL="0" rtl="0" algn="l">
              <a:spcBef>
                <a:spcPts val="1200"/>
              </a:spcBef>
              <a:spcAft>
                <a:spcPts val="1200"/>
              </a:spcAft>
              <a:buNone/>
            </a:pPr>
            <a:r>
              <a:rPr lang="id" sz="1500">
                <a:solidFill>
                  <a:schemeClr val="dk1"/>
                </a:solidFill>
                <a:highlight>
                  <a:srgbClr val="D9D9D9"/>
                </a:highlight>
                <a:latin typeface="Courier New"/>
                <a:ea typeface="Courier New"/>
                <a:cs typeface="Courier New"/>
                <a:sym typeface="Courier New"/>
              </a:rPr>
              <a:t>&lt;img src=”galeri/profil.jpg” /&gt;</a:t>
            </a:r>
            <a:endParaRPr sz="1500">
              <a:solidFill>
                <a:schemeClr val="dk1"/>
              </a:solidFill>
              <a:highlight>
                <a:srgbClr val="D9D9D9"/>
              </a:highlight>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3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Mengatur lebar dan tinggi sel</a:t>
            </a:r>
            <a:endParaRPr/>
          </a:p>
        </p:txBody>
      </p:sp>
      <p:sp>
        <p:nvSpPr>
          <p:cNvPr id="197" name="Google Shape;197;p32"/>
          <p:cNvSpPr txBox="1"/>
          <p:nvPr>
            <p:ph idx="1" type="body"/>
          </p:nvPr>
        </p:nvSpPr>
        <p:spPr>
          <a:xfrm>
            <a:off x="311700" y="703725"/>
            <a:ext cx="8520600" cy="429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61111"/>
              <a:buFont typeface="Arial"/>
              <a:buNone/>
            </a:pPr>
            <a:r>
              <a:rPr lang="id"/>
              <a:t>&lt;html&gt;</a:t>
            </a:r>
            <a:endParaRPr/>
          </a:p>
          <a:p>
            <a:pPr indent="0" lvl="0" marL="0" rtl="0" algn="l">
              <a:spcBef>
                <a:spcPts val="0"/>
              </a:spcBef>
              <a:spcAft>
                <a:spcPts val="0"/>
              </a:spcAft>
              <a:buClr>
                <a:schemeClr val="dk1"/>
              </a:buClr>
              <a:buSzPct val="61111"/>
              <a:buFont typeface="Arial"/>
              <a:buNone/>
            </a:pPr>
            <a:r>
              <a:rPr lang="id"/>
              <a:t>&lt;head&gt;</a:t>
            </a:r>
            <a:endParaRPr/>
          </a:p>
          <a:p>
            <a:pPr indent="0" lvl="0" marL="0" rtl="0" algn="l">
              <a:spcBef>
                <a:spcPts val="0"/>
              </a:spcBef>
              <a:spcAft>
                <a:spcPts val="0"/>
              </a:spcAft>
              <a:buClr>
                <a:schemeClr val="dk1"/>
              </a:buClr>
              <a:buSzPct val="61111"/>
              <a:buFont typeface="Arial"/>
              <a:buNone/>
            </a:pPr>
            <a:r>
              <a:rPr lang="id"/>
              <a:t>    &lt;title&gt;Demo Tabel&lt;/title&gt;</a:t>
            </a:r>
            <a:endParaRPr/>
          </a:p>
          <a:p>
            <a:pPr indent="0" lvl="0" marL="0" rtl="0" algn="l">
              <a:spcBef>
                <a:spcPts val="0"/>
              </a:spcBef>
              <a:spcAft>
                <a:spcPts val="0"/>
              </a:spcAft>
              <a:buClr>
                <a:schemeClr val="dk1"/>
              </a:buClr>
              <a:buSzPct val="61111"/>
              <a:buFont typeface="Arial"/>
              <a:buNone/>
            </a:pPr>
            <a:r>
              <a:rPr lang="id"/>
              <a:t>&lt;/head&gt;</a:t>
            </a:r>
            <a:endParaRPr/>
          </a:p>
          <a:p>
            <a:pPr indent="0" lvl="0" marL="0" rtl="0" algn="l">
              <a:spcBef>
                <a:spcPts val="0"/>
              </a:spcBef>
              <a:spcAft>
                <a:spcPts val="0"/>
              </a:spcAft>
              <a:buClr>
                <a:schemeClr val="dk1"/>
              </a:buClr>
              <a:buSzPct val="61111"/>
              <a:buFont typeface="Arial"/>
              <a:buNone/>
            </a:pPr>
            <a:r>
              <a:rPr lang="id"/>
              <a:t>&lt;body&gt;</a:t>
            </a:r>
            <a:endParaRPr/>
          </a:p>
          <a:p>
            <a:pPr indent="0" lvl="0" marL="0" rtl="0" algn="l">
              <a:spcBef>
                <a:spcPts val="0"/>
              </a:spcBef>
              <a:spcAft>
                <a:spcPts val="0"/>
              </a:spcAft>
              <a:buClr>
                <a:schemeClr val="dk1"/>
              </a:buClr>
              <a:buSzPct val="61111"/>
              <a:buFont typeface="Arial"/>
              <a:buNone/>
            </a:pPr>
            <a:r>
              <a:rPr lang="id"/>
              <a:t>    &lt;h3&gt;Demo membuat tabel&lt;/h3&gt;</a:t>
            </a:r>
            <a:endParaRPr/>
          </a:p>
          <a:p>
            <a:pPr indent="0" lvl="0" marL="0" rtl="0" algn="l">
              <a:spcBef>
                <a:spcPts val="0"/>
              </a:spcBef>
              <a:spcAft>
                <a:spcPts val="0"/>
              </a:spcAft>
              <a:buClr>
                <a:schemeClr val="dk1"/>
              </a:buClr>
              <a:buSzPct val="61111"/>
              <a:buFont typeface="Arial"/>
              <a:buNone/>
            </a:pPr>
            <a:r>
              <a:rPr lang="id"/>
              <a:t>    &lt;table border=”1”&gt;</a:t>
            </a:r>
            <a:endParaRPr/>
          </a:p>
          <a:p>
            <a:pPr indent="0" lvl="0" marL="0" rtl="0" algn="l">
              <a:spcBef>
                <a:spcPts val="0"/>
              </a:spcBef>
              <a:spcAft>
                <a:spcPts val="0"/>
              </a:spcAft>
              <a:buClr>
                <a:schemeClr val="dk1"/>
              </a:buClr>
              <a:buSzPct val="61111"/>
              <a:buFont typeface="Arial"/>
              <a:buNone/>
            </a:pPr>
            <a:r>
              <a:rPr lang="id"/>
              <a:t>   	 &lt;caption&gt;Table harga produk&lt;/caption&gt;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&lt;th </a:t>
            </a:r>
            <a:r>
              <a:rPr lang="id">
                <a:highlight>
                  <a:schemeClr val="accent6"/>
                </a:highlight>
              </a:rPr>
              <a:t>height="50"</a:t>
            </a:r>
            <a:r>
              <a:rPr lang="id"/>
              <a:t>&gt;Kode Produk&lt;/th&gt;</a:t>
            </a:r>
            <a:endParaRPr/>
          </a:p>
          <a:p>
            <a:pPr indent="0" lvl="0" marL="0" rtl="0" algn="l">
              <a:spcBef>
                <a:spcPts val="0"/>
              </a:spcBef>
              <a:spcAft>
                <a:spcPts val="0"/>
              </a:spcAft>
              <a:buClr>
                <a:schemeClr val="dk1"/>
              </a:buClr>
              <a:buSzPct val="61111"/>
              <a:buFont typeface="Arial"/>
              <a:buNone/>
            </a:pPr>
            <a:r>
              <a:rPr lang="id"/>
              <a:t>   		 &lt;th </a:t>
            </a:r>
            <a:r>
              <a:rPr lang="id">
                <a:highlight>
                  <a:schemeClr val="accent6"/>
                </a:highlight>
              </a:rPr>
              <a:t>width="200" height="50"</a:t>
            </a:r>
            <a:r>
              <a:rPr lang="id"/>
              <a:t>&gt;Nama Produk&lt;/th&gt;</a:t>
            </a:r>
            <a:endParaRPr/>
          </a:p>
          <a:p>
            <a:pPr indent="0" lvl="0" marL="0" rtl="0" algn="l">
              <a:spcBef>
                <a:spcPts val="0"/>
              </a:spcBef>
              <a:spcAft>
                <a:spcPts val="0"/>
              </a:spcAft>
              <a:buClr>
                <a:schemeClr val="dk1"/>
              </a:buClr>
              <a:buSzPct val="61111"/>
              <a:buFont typeface="Arial"/>
              <a:buNone/>
            </a:pPr>
            <a:r>
              <a:rPr lang="id"/>
              <a:t>   		 &lt;th </a:t>
            </a:r>
            <a:r>
              <a:rPr lang="id">
                <a:highlight>
                  <a:schemeClr val="accent6"/>
                </a:highlight>
              </a:rPr>
              <a:t>width="100" height="50</a:t>
            </a:r>
            <a:r>
              <a:rPr lang="id"/>
              <a:t>"&gt;Harga&lt;/th&gt;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&lt;td&gt;P001&lt;/td&gt;</a:t>
            </a:r>
            <a:endParaRPr/>
          </a:p>
          <a:p>
            <a:pPr indent="0" lvl="0" marL="0" rtl="0" algn="l">
              <a:spcBef>
                <a:spcPts val="0"/>
              </a:spcBef>
              <a:spcAft>
                <a:spcPts val="0"/>
              </a:spcAft>
              <a:buClr>
                <a:schemeClr val="dk1"/>
              </a:buClr>
              <a:buSzPct val="61111"/>
              <a:buFont typeface="Arial"/>
              <a:buNone/>
            </a:pPr>
            <a:r>
              <a:rPr lang="id"/>
              <a:t>   		 &lt;td width="200"&gt;Kipas Angin&lt;/td&gt;</a:t>
            </a:r>
            <a:endParaRPr/>
          </a:p>
          <a:p>
            <a:pPr indent="0" lvl="0" marL="0" rtl="0" algn="l">
              <a:spcBef>
                <a:spcPts val="0"/>
              </a:spcBef>
              <a:spcAft>
                <a:spcPts val="0"/>
              </a:spcAft>
              <a:buClr>
                <a:schemeClr val="dk1"/>
              </a:buClr>
              <a:buSzPct val="61111"/>
              <a:buFont typeface="Arial"/>
              <a:buNone/>
            </a:pPr>
            <a:r>
              <a:rPr lang="id"/>
              <a:t>   		 &lt;td width="100"&gt;400.000&lt;/td&gt;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&lt;td&gt;P002&lt;/td&gt;</a:t>
            </a:r>
            <a:endParaRPr/>
          </a:p>
          <a:p>
            <a:pPr indent="0" lvl="0" marL="0" rtl="0" algn="l">
              <a:spcBef>
                <a:spcPts val="0"/>
              </a:spcBef>
              <a:spcAft>
                <a:spcPts val="0"/>
              </a:spcAft>
              <a:buClr>
                <a:schemeClr val="dk1"/>
              </a:buClr>
              <a:buSzPct val="61111"/>
              <a:buFont typeface="Arial"/>
              <a:buNone/>
            </a:pPr>
            <a:r>
              <a:rPr lang="id"/>
              <a:t>   		 &lt;td width="200"&gt;Lemasi Es&lt;/td&gt;</a:t>
            </a:r>
            <a:endParaRPr/>
          </a:p>
          <a:p>
            <a:pPr indent="0" lvl="0" marL="0" rtl="0" algn="l">
              <a:spcBef>
                <a:spcPts val="0"/>
              </a:spcBef>
              <a:spcAft>
                <a:spcPts val="0"/>
              </a:spcAft>
              <a:buClr>
                <a:schemeClr val="dk1"/>
              </a:buClr>
              <a:buSzPct val="61111"/>
              <a:buFont typeface="Arial"/>
              <a:buNone/>
            </a:pPr>
            <a:r>
              <a:rPr lang="id"/>
              <a:t>   		 &lt;td width="100"&gt;5.000.000&lt;/td&gt;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&lt;td&gt;P003&lt;/td&gt;</a:t>
            </a:r>
            <a:endParaRPr/>
          </a:p>
          <a:p>
            <a:pPr indent="0" lvl="0" marL="0" rtl="0" algn="l">
              <a:spcBef>
                <a:spcPts val="0"/>
              </a:spcBef>
              <a:spcAft>
                <a:spcPts val="0"/>
              </a:spcAft>
              <a:buClr>
                <a:schemeClr val="dk1"/>
              </a:buClr>
              <a:buSzPct val="61111"/>
              <a:buFont typeface="Arial"/>
              <a:buNone/>
            </a:pPr>
            <a:r>
              <a:rPr lang="id"/>
              <a:t>   		 &lt;td width="200"&gt;Radiotape&lt;/td&gt;</a:t>
            </a:r>
            <a:endParaRPr/>
          </a:p>
          <a:p>
            <a:pPr indent="0" lvl="0" marL="0" rtl="0" algn="l">
              <a:spcBef>
                <a:spcPts val="0"/>
              </a:spcBef>
              <a:spcAft>
                <a:spcPts val="0"/>
              </a:spcAft>
              <a:buClr>
                <a:schemeClr val="dk1"/>
              </a:buClr>
              <a:buSzPct val="61111"/>
              <a:buFont typeface="Arial"/>
              <a:buNone/>
            </a:pPr>
            <a:r>
              <a:rPr lang="id"/>
              <a:t>   		 &lt;td width="100"&gt;1.000.000&lt;/td&gt;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&lt;td&gt;P004&lt;/td&gt;</a:t>
            </a:r>
            <a:endParaRPr/>
          </a:p>
          <a:p>
            <a:pPr indent="0" lvl="0" marL="0" rtl="0" algn="l">
              <a:spcBef>
                <a:spcPts val="0"/>
              </a:spcBef>
              <a:spcAft>
                <a:spcPts val="0"/>
              </a:spcAft>
              <a:buClr>
                <a:schemeClr val="dk1"/>
              </a:buClr>
              <a:buSzPct val="61111"/>
              <a:buFont typeface="Arial"/>
              <a:buNone/>
            </a:pPr>
            <a:r>
              <a:rPr lang="id"/>
              <a:t>   		 &lt;td width="200"&gt;Televisi&lt;/td&gt;</a:t>
            </a:r>
            <a:endParaRPr/>
          </a:p>
          <a:p>
            <a:pPr indent="0" lvl="0" marL="0" rtl="0" algn="l">
              <a:spcBef>
                <a:spcPts val="0"/>
              </a:spcBef>
              <a:spcAft>
                <a:spcPts val="0"/>
              </a:spcAft>
              <a:buClr>
                <a:schemeClr val="dk1"/>
              </a:buClr>
              <a:buSzPct val="61111"/>
              <a:buFont typeface="Arial"/>
              <a:buNone/>
            </a:pPr>
            <a:r>
              <a:rPr lang="id"/>
              <a:t>   		 &lt;td width="100"&gt;7.000.000&lt;/td&gt;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&lt;/table&gt;</a:t>
            </a:r>
            <a:endParaRPr/>
          </a:p>
          <a:p>
            <a:pPr indent="0" lvl="0" marL="0" rtl="0" algn="l">
              <a:spcBef>
                <a:spcPts val="0"/>
              </a:spcBef>
              <a:spcAft>
                <a:spcPts val="0"/>
              </a:spcAft>
              <a:buClr>
                <a:schemeClr val="dk1"/>
              </a:buClr>
              <a:buSzPct val="61111"/>
              <a:buFont typeface="Arial"/>
              <a:buNone/>
            </a:pPr>
            <a:r>
              <a:rPr lang="id"/>
              <a:t>&lt;/body&gt;</a:t>
            </a:r>
            <a:endParaRPr/>
          </a:p>
          <a:p>
            <a:pPr indent="0" lvl="0" marL="0" rtl="0" algn="l">
              <a:spcBef>
                <a:spcPts val="0"/>
              </a:spcBef>
              <a:spcAft>
                <a:spcPts val="0"/>
              </a:spcAft>
              <a:buNone/>
            </a:pPr>
            <a:r>
              <a:rPr lang="id"/>
              <a:t>&lt;/html&gt;</a:t>
            </a:r>
            <a:endParaRPr/>
          </a:p>
        </p:txBody>
      </p:sp>
      <p:pic>
        <p:nvPicPr>
          <p:cNvPr id="198" name="Google Shape;198;p32"/>
          <p:cNvPicPr preferRelativeResize="0"/>
          <p:nvPr/>
        </p:nvPicPr>
        <p:blipFill>
          <a:blip r:embed="rId3">
            <a:alphaModFix/>
          </a:blip>
          <a:stretch>
            <a:fillRect/>
          </a:stretch>
        </p:blipFill>
        <p:spPr>
          <a:xfrm>
            <a:off x="4225675" y="1819175"/>
            <a:ext cx="4101374" cy="2165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Memberi Warna Background</a:t>
            </a:r>
            <a:endParaRPr/>
          </a:p>
        </p:txBody>
      </p:sp>
      <p:sp>
        <p:nvSpPr>
          <p:cNvPr id="204" name="Google Shape;204;p33"/>
          <p:cNvSpPr txBox="1"/>
          <p:nvPr>
            <p:ph idx="1" type="body"/>
          </p:nvPr>
        </p:nvSpPr>
        <p:spPr>
          <a:xfrm>
            <a:off x="311700" y="9575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id" sz="785"/>
              <a:t>&lt;html&gt;</a:t>
            </a:r>
            <a:endParaRPr sz="785"/>
          </a:p>
          <a:p>
            <a:pPr indent="0" lvl="0" marL="0" rtl="0" algn="l">
              <a:lnSpc>
                <a:spcPct val="95000"/>
              </a:lnSpc>
              <a:spcBef>
                <a:spcPts val="0"/>
              </a:spcBef>
              <a:spcAft>
                <a:spcPts val="0"/>
              </a:spcAft>
              <a:buClr>
                <a:schemeClr val="dk1"/>
              </a:buClr>
              <a:buSzPts val="1100"/>
              <a:buFont typeface="Arial"/>
              <a:buNone/>
            </a:pPr>
            <a:r>
              <a:rPr lang="id" sz="785"/>
              <a:t>&lt;head&gt;</a:t>
            </a:r>
            <a:endParaRPr sz="785"/>
          </a:p>
          <a:p>
            <a:pPr indent="0" lvl="0" marL="0" rtl="0" algn="l">
              <a:lnSpc>
                <a:spcPct val="95000"/>
              </a:lnSpc>
              <a:spcBef>
                <a:spcPts val="0"/>
              </a:spcBef>
              <a:spcAft>
                <a:spcPts val="0"/>
              </a:spcAft>
              <a:buClr>
                <a:schemeClr val="dk1"/>
              </a:buClr>
              <a:buSzPts val="1100"/>
              <a:buFont typeface="Arial"/>
              <a:buNone/>
            </a:pPr>
            <a:r>
              <a:rPr lang="id" sz="785"/>
              <a:t>	&lt;title&gt;Demo Tabel&lt;/title&gt;</a:t>
            </a:r>
            <a:endParaRPr sz="785"/>
          </a:p>
          <a:p>
            <a:pPr indent="0" lvl="0" marL="0" rtl="0" algn="l">
              <a:lnSpc>
                <a:spcPct val="95000"/>
              </a:lnSpc>
              <a:spcBef>
                <a:spcPts val="0"/>
              </a:spcBef>
              <a:spcAft>
                <a:spcPts val="0"/>
              </a:spcAft>
              <a:buClr>
                <a:schemeClr val="dk1"/>
              </a:buClr>
              <a:buSzPts val="1100"/>
              <a:buFont typeface="Arial"/>
              <a:buNone/>
            </a:pPr>
            <a:r>
              <a:rPr lang="id" sz="785"/>
              <a:t>&lt;/head&gt;</a:t>
            </a:r>
            <a:endParaRPr sz="785"/>
          </a:p>
          <a:p>
            <a:pPr indent="0" lvl="0" marL="0" rtl="0" algn="l">
              <a:lnSpc>
                <a:spcPct val="95000"/>
              </a:lnSpc>
              <a:spcBef>
                <a:spcPts val="0"/>
              </a:spcBef>
              <a:spcAft>
                <a:spcPts val="0"/>
              </a:spcAft>
              <a:buClr>
                <a:schemeClr val="dk1"/>
              </a:buClr>
              <a:buSzPts val="1100"/>
              <a:buFont typeface="Arial"/>
              <a:buNone/>
            </a:pPr>
            <a:r>
              <a:rPr lang="id" sz="785"/>
              <a:t>&lt;body&gt;</a:t>
            </a:r>
            <a:endParaRPr sz="785"/>
          </a:p>
          <a:p>
            <a:pPr indent="0" lvl="0" marL="0" rtl="0" algn="l">
              <a:lnSpc>
                <a:spcPct val="95000"/>
              </a:lnSpc>
              <a:spcBef>
                <a:spcPts val="0"/>
              </a:spcBef>
              <a:spcAft>
                <a:spcPts val="0"/>
              </a:spcAft>
              <a:buClr>
                <a:schemeClr val="dk1"/>
              </a:buClr>
              <a:buSzPts val="1100"/>
              <a:buFont typeface="Arial"/>
              <a:buNone/>
            </a:pPr>
            <a:r>
              <a:rPr lang="id" sz="785"/>
              <a:t>	&lt;h3&gt;Demo membuat tabel&lt;/h3&gt;</a:t>
            </a:r>
            <a:endParaRPr sz="785"/>
          </a:p>
          <a:p>
            <a:pPr indent="0" lvl="0" marL="0" rtl="0" algn="l">
              <a:lnSpc>
                <a:spcPct val="95000"/>
              </a:lnSpc>
              <a:spcBef>
                <a:spcPts val="0"/>
              </a:spcBef>
              <a:spcAft>
                <a:spcPts val="0"/>
              </a:spcAft>
              <a:buClr>
                <a:schemeClr val="dk1"/>
              </a:buClr>
              <a:buSzPts val="1100"/>
              <a:buFont typeface="Arial"/>
              <a:buNone/>
            </a:pPr>
            <a:r>
              <a:rPr lang="id" sz="785"/>
              <a:t>	&lt;table border=”1”&gt;</a:t>
            </a:r>
            <a:endParaRPr sz="785"/>
          </a:p>
          <a:p>
            <a:pPr indent="0" lvl="0" marL="0" rtl="0" algn="l">
              <a:lnSpc>
                <a:spcPct val="95000"/>
              </a:lnSpc>
              <a:spcBef>
                <a:spcPts val="0"/>
              </a:spcBef>
              <a:spcAft>
                <a:spcPts val="0"/>
              </a:spcAft>
              <a:buClr>
                <a:schemeClr val="dk1"/>
              </a:buClr>
              <a:buSzPts val="1100"/>
              <a:buFont typeface="Arial"/>
              <a:buNone/>
            </a:pPr>
            <a:r>
              <a:rPr lang="id" sz="785"/>
              <a:t>    	&lt;caption&gt;Table harga produk&lt;/caption&gt;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&lt;th height="50" </a:t>
            </a:r>
            <a:r>
              <a:rPr lang="id" sz="785">
                <a:highlight>
                  <a:schemeClr val="accent6"/>
                </a:highlight>
              </a:rPr>
              <a:t>bgColor="#ccceee"</a:t>
            </a:r>
            <a:r>
              <a:rPr lang="id" sz="785"/>
              <a:t>&gt;Kode Produk&lt;/th&gt;</a:t>
            </a:r>
            <a:endParaRPr sz="785"/>
          </a:p>
          <a:p>
            <a:pPr indent="0" lvl="0" marL="0" rtl="0" algn="l">
              <a:lnSpc>
                <a:spcPct val="95000"/>
              </a:lnSpc>
              <a:spcBef>
                <a:spcPts val="0"/>
              </a:spcBef>
              <a:spcAft>
                <a:spcPts val="0"/>
              </a:spcAft>
              <a:buClr>
                <a:schemeClr val="dk1"/>
              </a:buClr>
              <a:buSzPts val="1100"/>
              <a:buFont typeface="Arial"/>
              <a:buNone/>
            </a:pPr>
            <a:r>
              <a:rPr lang="id" sz="785"/>
              <a:t>        	&lt;th width="200" height="50"  </a:t>
            </a:r>
            <a:r>
              <a:rPr lang="id" sz="785">
                <a:highlight>
                  <a:schemeClr val="accent6"/>
                </a:highlight>
              </a:rPr>
              <a:t>bgColor="#ccceee"</a:t>
            </a:r>
            <a:r>
              <a:rPr lang="id" sz="785"/>
              <a:t>&gt;Nama Produk&lt;/th&gt;</a:t>
            </a:r>
            <a:endParaRPr sz="785"/>
          </a:p>
          <a:p>
            <a:pPr indent="0" lvl="0" marL="0" rtl="0" algn="l">
              <a:lnSpc>
                <a:spcPct val="95000"/>
              </a:lnSpc>
              <a:spcBef>
                <a:spcPts val="0"/>
              </a:spcBef>
              <a:spcAft>
                <a:spcPts val="0"/>
              </a:spcAft>
              <a:buClr>
                <a:schemeClr val="dk1"/>
              </a:buClr>
              <a:buSzPts val="1100"/>
              <a:buFont typeface="Arial"/>
              <a:buNone/>
            </a:pPr>
            <a:r>
              <a:rPr lang="id" sz="785"/>
              <a:t>        	&lt;th width="100" height="50"  </a:t>
            </a:r>
            <a:r>
              <a:rPr lang="id" sz="785">
                <a:highlight>
                  <a:schemeClr val="accent6"/>
                </a:highlight>
              </a:rPr>
              <a:t>bgColor="#ccceee"</a:t>
            </a:r>
            <a:r>
              <a:rPr lang="id" sz="785"/>
              <a:t>&gt;Harga&lt;/th&gt;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&lt;td&gt;P001&lt;/td&gt;</a:t>
            </a:r>
            <a:endParaRPr sz="785"/>
          </a:p>
          <a:p>
            <a:pPr indent="0" lvl="0" marL="0" rtl="0" algn="l">
              <a:lnSpc>
                <a:spcPct val="95000"/>
              </a:lnSpc>
              <a:spcBef>
                <a:spcPts val="0"/>
              </a:spcBef>
              <a:spcAft>
                <a:spcPts val="0"/>
              </a:spcAft>
              <a:buClr>
                <a:schemeClr val="dk1"/>
              </a:buClr>
              <a:buSzPts val="1100"/>
              <a:buFont typeface="Arial"/>
              <a:buNone/>
            </a:pPr>
            <a:r>
              <a:rPr lang="id" sz="785"/>
              <a:t>        	&lt;td width="200"&gt;Kipas Angin&lt;/td&gt;</a:t>
            </a:r>
            <a:endParaRPr sz="785"/>
          </a:p>
          <a:p>
            <a:pPr indent="0" lvl="0" marL="0" rtl="0" algn="l">
              <a:lnSpc>
                <a:spcPct val="95000"/>
              </a:lnSpc>
              <a:spcBef>
                <a:spcPts val="0"/>
              </a:spcBef>
              <a:spcAft>
                <a:spcPts val="0"/>
              </a:spcAft>
              <a:buClr>
                <a:schemeClr val="dk1"/>
              </a:buClr>
              <a:buSzPts val="1100"/>
              <a:buFont typeface="Arial"/>
              <a:buNone/>
            </a:pPr>
            <a:r>
              <a:rPr lang="id" sz="785"/>
              <a:t>        	&lt;td width="100"&gt;400.000&lt;/td&gt;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&lt;td&gt;P002&lt;/td&gt;</a:t>
            </a:r>
            <a:endParaRPr sz="785"/>
          </a:p>
          <a:p>
            <a:pPr indent="0" lvl="0" marL="0" rtl="0" algn="l">
              <a:lnSpc>
                <a:spcPct val="95000"/>
              </a:lnSpc>
              <a:spcBef>
                <a:spcPts val="0"/>
              </a:spcBef>
              <a:spcAft>
                <a:spcPts val="0"/>
              </a:spcAft>
              <a:buClr>
                <a:schemeClr val="dk1"/>
              </a:buClr>
              <a:buSzPts val="1100"/>
              <a:buFont typeface="Arial"/>
              <a:buNone/>
            </a:pPr>
            <a:r>
              <a:rPr lang="id" sz="785"/>
              <a:t>        	&lt;td width="200"&gt;Lemasi Es&lt;/td&gt;</a:t>
            </a:r>
            <a:endParaRPr sz="785"/>
          </a:p>
          <a:p>
            <a:pPr indent="0" lvl="0" marL="0" rtl="0" algn="l">
              <a:lnSpc>
                <a:spcPct val="95000"/>
              </a:lnSpc>
              <a:spcBef>
                <a:spcPts val="0"/>
              </a:spcBef>
              <a:spcAft>
                <a:spcPts val="0"/>
              </a:spcAft>
              <a:buClr>
                <a:schemeClr val="dk1"/>
              </a:buClr>
              <a:buSzPts val="1100"/>
              <a:buFont typeface="Arial"/>
              <a:buNone/>
            </a:pPr>
            <a:r>
              <a:rPr lang="id" sz="785"/>
              <a:t>        	&lt;td width="100"&gt;5.000.000&lt;/td&gt;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&lt;td&gt;P003&lt;/td&gt;</a:t>
            </a:r>
            <a:endParaRPr sz="785"/>
          </a:p>
          <a:p>
            <a:pPr indent="0" lvl="0" marL="0" rtl="0" algn="l">
              <a:lnSpc>
                <a:spcPct val="95000"/>
              </a:lnSpc>
              <a:spcBef>
                <a:spcPts val="0"/>
              </a:spcBef>
              <a:spcAft>
                <a:spcPts val="0"/>
              </a:spcAft>
              <a:buClr>
                <a:schemeClr val="dk1"/>
              </a:buClr>
              <a:buSzPts val="1100"/>
              <a:buFont typeface="Arial"/>
              <a:buNone/>
            </a:pPr>
            <a:r>
              <a:rPr lang="id" sz="785"/>
              <a:t>        	&lt;td width="200"&gt;Radiotape&lt;/td&gt;</a:t>
            </a:r>
            <a:endParaRPr sz="785"/>
          </a:p>
          <a:p>
            <a:pPr indent="0" lvl="0" marL="0" rtl="0" algn="l">
              <a:lnSpc>
                <a:spcPct val="95000"/>
              </a:lnSpc>
              <a:spcBef>
                <a:spcPts val="0"/>
              </a:spcBef>
              <a:spcAft>
                <a:spcPts val="0"/>
              </a:spcAft>
              <a:buClr>
                <a:schemeClr val="dk1"/>
              </a:buClr>
              <a:buSzPts val="1100"/>
              <a:buFont typeface="Arial"/>
              <a:buNone/>
            </a:pPr>
            <a:r>
              <a:rPr lang="id" sz="785"/>
              <a:t>        	&lt;td width="100"&gt;1.000.000&lt;/td&gt;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&lt;td&gt;P004&lt;/td&gt;</a:t>
            </a:r>
            <a:endParaRPr sz="785"/>
          </a:p>
          <a:p>
            <a:pPr indent="0" lvl="0" marL="0" rtl="0" algn="l">
              <a:lnSpc>
                <a:spcPct val="95000"/>
              </a:lnSpc>
              <a:spcBef>
                <a:spcPts val="0"/>
              </a:spcBef>
              <a:spcAft>
                <a:spcPts val="0"/>
              </a:spcAft>
              <a:buClr>
                <a:schemeClr val="dk1"/>
              </a:buClr>
              <a:buSzPts val="1100"/>
              <a:buFont typeface="Arial"/>
              <a:buNone/>
            </a:pPr>
            <a:r>
              <a:rPr lang="id" sz="785"/>
              <a:t>        	&lt;td width="200"&gt;Televisi&lt;/td&gt;</a:t>
            </a:r>
            <a:endParaRPr sz="785"/>
          </a:p>
          <a:p>
            <a:pPr indent="0" lvl="0" marL="0" rtl="0" algn="l">
              <a:lnSpc>
                <a:spcPct val="95000"/>
              </a:lnSpc>
              <a:spcBef>
                <a:spcPts val="0"/>
              </a:spcBef>
              <a:spcAft>
                <a:spcPts val="0"/>
              </a:spcAft>
              <a:buClr>
                <a:schemeClr val="dk1"/>
              </a:buClr>
              <a:buSzPts val="1100"/>
              <a:buFont typeface="Arial"/>
              <a:buNone/>
            </a:pPr>
            <a:r>
              <a:rPr lang="id" sz="785"/>
              <a:t>        	&lt;td width="100"&gt;7.000.000&lt;/td&gt;</a:t>
            </a:r>
            <a:endParaRPr sz="785"/>
          </a:p>
          <a:p>
            <a:pPr indent="0" lvl="0" marL="0" rtl="0" algn="l">
              <a:lnSpc>
                <a:spcPct val="95000"/>
              </a:lnSpc>
              <a:spcBef>
                <a:spcPts val="0"/>
              </a:spcBef>
              <a:spcAft>
                <a:spcPts val="0"/>
              </a:spcAft>
              <a:buClr>
                <a:schemeClr val="dk1"/>
              </a:buClr>
              <a:buSzPts val="1100"/>
              <a:buFont typeface="Arial"/>
              <a:buNone/>
            </a:pPr>
            <a:r>
              <a:rPr lang="id" sz="785"/>
              <a:t>    	&lt;/tr&gt;</a:t>
            </a:r>
            <a:endParaRPr sz="785"/>
          </a:p>
          <a:p>
            <a:pPr indent="0" lvl="0" marL="0" rtl="0" algn="l">
              <a:lnSpc>
                <a:spcPct val="95000"/>
              </a:lnSpc>
              <a:spcBef>
                <a:spcPts val="0"/>
              </a:spcBef>
              <a:spcAft>
                <a:spcPts val="0"/>
              </a:spcAft>
              <a:buClr>
                <a:schemeClr val="dk1"/>
              </a:buClr>
              <a:buSzPts val="1100"/>
              <a:buFont typeface="Arial"/>
              <a:buNone/>
            </a:pPr>
            <a:r>
              <a:rPr lang="id" sz="785"/>
              <a:t>	&lt;/table&gt;</a:t>
            </a:r>
            <a:endParaRPr sz="785"/>
          </a:p>
          <a:p>
            <a:pPr indent="0" lvl="0" marL="0" rtl="0" algn="l">
              <a:lnSpc>
                <a:spcPct val="95000"/>
              </a:lnSpc>
              <a:spcBef>
                <a:spcPts val="0"/>
              </a:spcBef>
              <a:spcAft>
                <a:spcPts val="0"/>
              </a:spcAft>
              <a:buClr>
                <a:schemeClr val="dk1"/>
              </a:buClr>
              <a:buSzPts val="1100"/>
              <a:buFont typeface="Arial"/>
              <a:buNone/>
            </a:pPr>
            <a:r>
              <a:rPr lang="id" sz="785"/>
              <a:t>&lt;/body&gt;</a:t>
            </a:r>
            <a:endParaRPr sz="785"/>
          </a:p>
          <a:p>
            <a:pPr indent="0" lvl="0" marL="0" rtl="0" algn="l">
              <a:lnSpc>
                <a:spcPct val="95000"/>
              </a:lnSpc>
              <a:spcBef>
                <a:spcPts val="0"/>
              </a:spcBef>
              <a:spcAft>
                <a:spcPts val="0"/>
              </a:spcAft>
              <a:buClr>
                <a:schemeClr val="dk1"/>
              </a:buClr>
              <a:buSzPts val="1100"/>
              <a:buFont typeface="Arial"/>
              <a:buNone/>
            </a:pPr>
            <a:r>
              <a:rPr lang="id" sz="785"/>
              <a:t>&lt;/html&gt;</a:t>
            </a:r>
            <a:endParaRPr sz="785"/>
          </a:p>
          <a:p>
            <a:pPr indent="0" lvl="0" marL="0" rtl="0" algn="l">
              <a:lnSpc>
                <a:spcPct val="95000"/>
              </a:lnSpc>
              <a:spcBef>
                <a:spcPts val="0"/>
              </a:spcBef>
              <a:spcAft>
                <a:spcPts val="0"/>
              </a:spcAft>
              <a:buClr>
                <a:schemeClr val="dk1"/>
              </a:buClr>
              <a:buSzPts val="1100"/>
              <a:buFont typeface="Arial"/>
              <a:buNone/>
            </a:pPr>
            <a:r>
              <a:t/>
            </a:r>
            <a:endParaRPr sz="785"/>
          </a:p>
          <a:p>
            <a:pPr indent="0" lvl="0" marL="0" rtl="0" algn="l">
              <a:lnSpc>
                <a:spcPct val="95000"/>
              </a:lnSpc>
              <a:spcBef>
                <a:spcPts val="0"/>
              </a:spcBef>
              <a:spcAft>
                <a:spcPts val="0"/>
              </a:spcAft>
              <a:buSzPts val="358"/>
              <a:buNone/>
            </a:pPr>
            <a:r>
              <a:t/>
            </a:r>
            <a:endParaRPr sz="785"/>
          </a:p>
        </p:txBody>
      </p:sp>
      <p:pic>
        <p:nvPicPr>
          <p:cNvPr id="205" name="Google Shape;205;p33"/>
          <p:cNvPicPr preferRelativeResize="0"/>
          <p:nvPr/>
        </p:nvPicPr>
        <p:blipFill>
          <a:blip r:embed="rId3">
            <a:alphaModFix/>
          </a:blip>
          <a:stretch>
            <a:fillRect/>
          </a:stretch>
        </p:blipFill>
        <p:spPr>
          <a:xfrm>
            <a:off x="4407175" y="1796075"/>
            <a:ext cx="4298274" cy="2250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Atribut CELLSPACING dan CELLPADDING</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Tag &lt;table&gt; memiliki atribut CELLSPACING dan CELLPADDING</a:t>
            </a:r>
            <a:endParaRPr/>
          </a:p>
          <a:p>
            <a:pPr indent="-342900" lvl="0" marL="457200" rtl="0" algn="l">
              <a:spcBef>
                <a:spcPts val="1200"/>
              </a:spcBef>
              <a:spcAft>
                <a:spcPts val="0"/>
              </a:spcAft>
              <a:buSzPts val="1800"/>
              <a:buAutoNum type="arabicPeriod"/>
            </a:pPr>
            <a:r>
              <a:rPr lang="id"/>
              <a:t>CELLSPACING digunakan untuk mengatur jarak atau spasi antar sel (dalam satuan pixel). Dalam keadaan default, nilai dari atribut ini adalah 0 (nol).</a:t>
            </a:r>
            <a:endParaRPr/>
          </a:p>
          <a:p>
            <a:pPr indent="-342900" lvl="0" marL="457200" rtl="0" algn="l">
              <a:spcBef>
                <a:spcPts val="0"/>
              </a:spcBef>
              <a:spcAft>
                <a:spcPts val="0"/>
              </a:spcAft>
              <a:buSzPts val="1800"/>
              <a:buAutoNum type="arabicPeriod"/>
            </a:pPr>
            <a:r>
              <a:rPr lang="id"/>
              <a:t>CELLPADDING digunakan untuk mengatur jarak antara data yang ada didalam sebuah sel dengan border atau bingkai dari sel yang bersangkutan. secara default, nilai dari atribut ini adalah 0 (nol).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13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Atribut CELLSPACING</a:t>
            </a:r>
            <a:endParaRPr/>
          </a:p>
        </p:txBody>
      </p:sp>
      <p:sp>
        <p:nvSpPr>
          <p:cNvPr id="217" name="Google Shape;217;p35"/>
          <p:cNvSpPr txBox="1"/>
          <p:nvPr>
            <p:ph idx="1" type="body"/>
          </p:nvPr>
        </p:nvSpPr>
        <p:spPr>
          <a:xfrm>
            <a:off x="311700" y="703700"/>
            <a:ext cx="8520600" cy="426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id" sz="820"/>
              <a:t>&lt;html&gt;</a:t>
            </a:r>
            <a:endParaRPr sz="820"/>
          </a:p>
          <a:p>
            <a:pPr indent="0" lvl="0" marL="0" rtl="0" algn="l">
              <a:lnSpc>
                <a:spcPct val="95000"/>
              </a:lnSpc>
              <a:spcBef>
                <a:spcPts val="0"/>
              </a:spcBef>
              <a:spcAft>
                <a:spcPts val="0"/>
              </a:spcAft>
              <a:buClr>
                <a:schemeClr val="dk1"/>
              </a:buClr>
              <a:buSzPts val="440"/>
              <a:buFont typeface="Arial"/>
              <a:buNone/>
            </a:pPr>
            <a:r>
              <a:rPr lang="id" sz="820"/>
              <a:t>&lt;head&gt;</a:t>
            </a:r>
            <a:endParaRPr sz="820"/>
          </a:p>
          <a:p>
            <a:pPr indent="0" lvl="0" marL="0" rtl="0" algn="l">
              <a:lnSpc>
                <a:spcPct val="95000"/>
              </a:lnSpc>
              <a:spcBef>
                <a:spcPts val="0"/>
              </a:spcBef>
              <a:spcAft>
                <a:spcPts val="0"/>
              </a:spcAft>
              <a:buClr>
                <a:schemeClr val="dk1"/>
              </a:buClr>
              <a:buSzPts val="440"/>
              <a:buFont typeface="Arial"/>
              <a:buNone/>
            </a:pPr>
            <a:r>
              <a:rPr lang="id" sz="820"/>
              <a:t>	&lt;title&gt;Demo Tabel&lt;/title&gt;</a:t>
            </a:r>
            <a:endParaRPr sz="820"/>
          </a:p>
          <a:p>
            <a:pPr indent="0" lvl="0" marL="0" rtl="0" algn="l">
              <a:lnSpc>
                <a:spcPct val="95000"/>
              </a:lnSpc>
              <a:spcBef>
                <a:spcPts val="0"/>
              </a:spcBef>
              <a:spcAft>
                <a:spcPts val="0"/>
              </a:spcAft>
              <a:buClr>
                <a:schemeClr val="dk1"/>
              </a:buClr>
              <a:buSzPts val="440"/>
              <a:buFont typeface="Arial"/>
              <a:buNone/>
            </a:pPr>
            <a:r>
              <a:rPr lang="id" sz="820"/>
              <a:t>&lt;/head&gt;</a:t>
            </a:r>
            <a:endParaRPr sz="820"/>
          </a:p>
          <a:p>
            <a:pPr indent="0" lvl="0" marL="0" rtl="0" algn="l">
              <a:lnSpc>
                <a:spcPct val="95000"/>
              </a:lnSpc>
              <a:spcBef>
                <a:spcPts val="0"/>
              </a:spcBef>
              <a:spcAft>
                <a:spcPts val="0"/>
              </a:spcAft>
              <a:buClr>
                <a:schemeClr val="dk1"/>
              </a:buClr>
              <a:buSzPts val="440"/>
              <a:buFont typeface="Arial"/>
              <a:buNone/>
            </a:pPr>
            <a:r>
              <a:rPr lang="id" sz="820"/>
              <a:t>&lt;body&gt;</a:t>
            </a:r>
            <a:endParaRPr sz="820"/>
          </a:p>
          <a:p>
            <a:pPr indent="0" lvl="0" marL="0" rtl="0" algn="l">
              <a:lnSpc>
                <a:spcPct val="95000"/>
              </a:lnSpc>
              <a:spcBef>
                <a:spcPts val="0"/>
              </a:spcBef>
              <a:spcAft>
                <a:spcPts val="0"/>
              </a:spcAft>
              <a:buClr>
                <a:schemeClr val="dk1"/>
              </a:buClr>
              <a:buSzPts val="440"/>
              <a:buFont typeface="Arial"/>
              <a:buNone/>
            </a:pPr>
            <a:r>
              <a:rPr lang="id" sz="820"/>
              <a:t>	&lt;h3&gt;Demo membuat tabel&lt;/h3&gt;</a:t>
            </a:r>
            <a:endParaRPr sz="820"/>
          </a:p>
          <a:p>
            <a:pPr indent="0" lvl="0" marL="0" rtl="0" algn="l">
              <a:lnSpc>
                <a:spcPct val="95000"/>
              </a:lnSpc>
              <a:spcBef>
                <a:spcPts val="0"/>
              </a:spcBef>
              <a:spcAft>
                <a:spcPts val="0"/>
              </a:spcAft>
              <a:buClr>
                <a:schemeClr val="dk1"/>
              </a:buClr>
              <a:buSzPts val="440"/>
              <a:buFont typeface="Arial"/>
              <a:buNone/>
            </a:pPr>
            <a:r>
              <a:rPr lang="id" sz="820"/>
              <a:t>	&lt;table border=”1” </a:t>
            </a:r>
            <a:r>
              <a:rPr lang="id" sz="820">
                <a:highlight>
                  <a:schemeClr val="accent6"/>
                </a:highlight>
              </a:rPr>
              <a:t>cellspacing="5"</a:t>
            </a:r>
            <a:r>
              <a:rPr lang="id" sz="820"/>
              <a:t>&gt;</a:t>
            </a:r>
            <a:endParaRPr sz="820"/>
          </a:p>
          <a:p>
            <a:pPr indent="0" lvl="0" marL="0" rtl="0" algn="l">
              <a:lnSpc>
                <a:spcPct val="95000"/>
              </a:lnSpc>
              <a:spcBef>
                <a:spcPts val="0"/>
              </a:spcBef>
              <a:spcAft>
                <a:spcPts val="0"/>
              </a:spcAft>
              <a:buClr>
                <a:schemeClr val="dk1"/>
              </a:buClr>
              <a:buSzPts val="440"/>
              <a:buFont typeface="Arial"/>
              <a:buNone/>
            </a:pPr>
            <a:r>
              <a:rPr lang="id" sz="820"/>
              <a:t>    	&lt;caption&gt;Table harga produk&lt;/caption&gt;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&lt;th height="50" bgColor="#ccceee"&gt;Kode Produk&lt;/th&gt;</a:t>
            </a:r>
            <a:endParaRPr sz="820"/>
          </a:p>
          <a:p>
            <a:pPr indent="0" lvl="0" marL="0" rtl="0" algn="l">
              <a:lnSpc>
                <a:spcPct val="95000"/>
              </a:lnSpc>
              <a:spcBef>
                <a:spcPts val="0"/>
              </a:spcBef>
              <a:spcAft>
                <a:spcPts val="0"/>
              </a:spcAft>
              <a:buClr>
                <a:schemeClr val="dk1"/>
              </a:buClr>
              <a:buSzPts val="440"/>
              <a:buFont typeface="Arial"/>
              <a:buNone/>
            </a:pPr>
            <a:r>
              <a:rPr lang="id" sz="820"/>
              <a:t>        	&lt;th width="200" height="50"  bgColor="#ccceee"&gt;Nama Produk&lt;/th&gt;</a:t>
            </a:r>
            <a:endParaRPr sz="820"/>
          </a:p>
          <a:p>
            <a:pPr indent="0" lvl="0" marL="0" rtl="0" algn="l">
              <a:lnSpc>
                <a:spcPct val="95000"/>
              </a:lnSpc>
              <a:spcBef>
                <a:spcPts val="0"/>
              </a:spcBef>
              <a:spcAft>
                <a:spcPts val="0"/>
              </a:spcAft>
              <a:buClr>
                <a:schemeClr val="dk1"/>
              </a:buClr>
              <a:buSzPts val="440"/>
              <a:buFont typeface="Arial"/>
              <a:buNone/>
            </a:pPr>
            <a:r>
              <a:rPr lang="id" sz="820"/>
              <a:t>        	&lt;th width="100" height="50"  bgColor="#ccceee"&gt;Harga&lt;/th&gt;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&lt;td&gt;P001&lt;/td&gt;</a:t>
            </a:r>
            <a:endParaRPr sz="820"/>
          </a:p>
          <a:p>
            <a:pPr indent="0" lvl="0" marL="0" rtl="0" algn="l">
              <a:lnSpc>
                <a:spcPct val="95000"/>
              </a:lnSpc>
              <a:spcBef>
                <a:spcPts val="0"/>
              </a:spcBef>
              <a:spcAft>
                <a:spcPts val="0"/>
              </a:spcAft>
              <a:buClr>
                <a:schemeClr val="dk1"/>
              </a:buClr>
              <a:buSzPts val="440"/>
              <a:buFont typeface="Arial"/>
              <a:buNone/>
            </a:pPr>
            <a:r>
              <a:rPr lang="id" sz="820"/>
              <a:t>        	&lt;td width="200"&gt;Kipas Angin&lt;/td&gt;</a:t>
            </a:r>
            <a:endParaRPr sz="820"/>
          </a:p>
          <a:p>
            <a:pPr indent="0" lvl="0" marL="0" rtl="0" algn="l">
              <a:lnSpc>
                <a:spcPct val="95000"/>
              </a:lnSpc>
              <a:spcBef>
                <a:spcPts val="0"/>
              </a:spcBef>
              <a:spcAft>
                <a:spcPts val="0"/>
              </a:spcAft>
              <a:buClr>
                <a:schemeClr val="dk1"/>
              </a:buClr>
              <a:buSzPts val="440"/>
              <a:buFont typeface="Arial"/>
              <a:buNone/>
            </a:pPr>
            <a:r>
              <a:rPr lang="id" sz="820"/>
              <a:t>        	&lt;td width="100"&gt;400.000&lt;/td&gt;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&lt;td&gt;P002&lt;/td&gt;</a:t>
            </a:r>
            <a:endParaRPr sz="820"/>
          </a:p>
          <a:p>
            <a:pPr indent="0" lvl="0" marL="0" rtl="0" algn="l">
              <a:lnSpc>
                <a:spcPct val="95000"/>
              </a:lnSpc>
              <a:spcBef>
                <a:spcPts val="0"/>
              </a:spcBef>
              <a:spcAft>
                <a:spcPts val="0"/>
              </a:spcAft>
              <a:buClr>
                <a:schemeClr val="dk1"/>
              </a:buClr>
              <a:buSzPts val="440"/>
              <a:buFont typeface="Arial"/>
              <a:buNone/>
            </a:pPr>
            <a:r>
              <a:rPr lang="id" sz="820"/>
              <a:t>        	&lt;td width="200"&gt;Lemasi Es&lt;/td&gt;</a:t>
            </a:r>
            <a:endParaRPr sz="820"/>
          </a:p>
          <a:p>
            <a:pPr indent="0" lvl="0" marL="0" rtl="0" algn="l">
              <a:lnSpc>
                <a:spcPct val="95000"/>
              </a:lnSpc>
              <a:spcBef>
                <a:spcPts val="0"/>
              </a:spcBef>
              <a:spcAft>
                <a:spcPts val="0"/>
              </a:spcAft>
              <a:buClr>
                <a:schemeClr val="dk1"/>
              </a:buClr>
              <a:buSzPts val="440"/>
              <a:buFont typeface="Arial"/>
              <a:buNone/>
            </a:pPr>
            <a:r>
              <a:rPr lang="id" sz="820"/>
              <a:t>        	&lt;td width="100"&gt;5.000.000&lt;/td&gt;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&lt;td&gt;P003&lt;/td&gt;</a:t>
            </a:r>
            <a:endParaRPr sz="820"/>
          </a:p>
          <a:p>
            <a:pPr indent="0" lvl="0" marL="0" rtl="0" algn="l">
              <a:lnSpc>
                <a:spcPct val="95000"/>
              </a:lnSpc>
              <a:spcBef>
                <a:spcPts val="0"/>
              </a:spcBef>
              <a:spcAft>
                <a:spcPts val="0"/>
              </a:spcAft>
              <a:buClr>
                <a:schemeClr val="dk1"/>
              </a:buClr>
              <a:buSzPts val="440"/>
              <a:buFont typeface="Arial"/>
              <a:buNone/>
            </a:pPr>
            <a:r>
              <a:rPr lang="id" sz="820"/>
              <a:t>        	&lt;td width="200"&gt;Radiotape&lt;/td&gt;</a:t>
            </a:r>
            <a:endParaRPr sz="820"/>
          </a:p>
          <a:p>
            <a:pPr indent="0" lvl="0" marL="0" rtl="0" algn="l">
              <a:lnSpc>
                <a:spcPct val="95000"/>
              </a:lnSpc>
              <a:spcBef>
                <a:spcPts val="0"/>
              </a:spcBef>
              <a:spcAft>
                <a:spcPts val="0"/>
              </a:spcAft>
              <a:buClr>
                <a:schemeClr val="dk1"/>
              </a:buClr>
              <a:buSzPts val="440"/>
              <a:buFont typeface="Arial"/>
              <a:buNone/>
            </a:pPr>
            <a:r>
              <a:rPr lang="id" sz="820"/>
              <a:t>        	&lt;td width="100"&gt;1.000.000&lt;/td&gt;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&lt;td&gt;P004&lt;/td&gt;</a:t>
            </a:r>
            <a:endParaRPr sz="820"/>
          </a:p>
          <a:p>
            <a:pPr indent="0" lvl="0" marL="0" rtl="0" algn="l">
              <a:lnSpc>
                <a:spcPct val="95000"/>
              </a:lnSpc>
              <a:spcBef>
                <a:spcPts val="0"/>
              </a:spcBef>
              <a:spcAft>
                <a:spcPts val="0"/>
              </a:spcAft>
              <a:buClr>
                <a:schemeClr val="dk1"/>
              </a:buClr>
              <a:buSzPts val="440"/>
              <a:buFont typeface="Arial"/>
              <a:buNone/>
            </a:pPr>
            <a:r>
              <a:rPr lang="id" sz="820"/>
              <a:t>        	&lt;td width="200"&gt;Televisi&lt;/td&gt;</a:t>
            </a:r>
            <a:endParaRPr sz="820"/>
          </a:p>
          <a:p>
            <a:pPr indent="0" lvl="0" marL="0" rtl="0" algn="l">
              <a:lnSpc>
                <a:spcPct val="95000"/>
              </a:lnSpc>
              <a:spcBef>
                <a:spcPts val="0"/>
              </a:spcBef>
              <a:spcAft>
                <a:spcPts val="0"/>
              </a:spcAft>
              <a:buClr>
                <a:schemeClr val="dk1"/>
              </a:buClr>
              <a:buSzPts val="440"/>
              <a:buFont typeface="Arial"/>
              <a:buNone/>
            </a:pPr>
            <a:r>
              <a:rPr lang="id" sz="820"/>
              <a:t>        	&lt;td width="100"&gt;7.000.000&lt;/td&gt;</a:t>
            </a:r>
            <a:endParaRPr sz="820"/>
          </a:p>
          <a:p>
            <a:pPr indent="0" lvl="0" marL="0" rtl="0" algn="l">
              <a:lnSpc>
                <a:spcPct val="95000"/>
              </a:lnSpc>
              <a:spcBef>
                <a:spcPts val="0"/>
              </a:spcBef>
              <a:spcAft>
                <a:spcPts val="0"/>
              </a:spcAft>
              <a:buClr>
                <a:schemeClr val="dk1"/>
              </a:buClr>
              <a:buSzPts val="440"/>
              <a:buFont typeface="Arial"/>
              <a:buNone/>
            </a:pPr>
            <a:r>
              <a:rPr lang="id" sz="820"/>
              <a:t>    	&lt;/tr&gt;</a:t>
            </a:r>
            <a:endParaRPr sz="820"/>
          </a:p>
          <a:p>
            <a:pPr indent="0" lvl="0" marL="0" rtl="0" algn="l">
              <a:lnSpc>
                <a:spcPct val="95000"/>
              </a:lnSpc>
              <a:spcBef>
                <a:spcPts val="0"/>
              </a:spcBef>
              <a:spcAft>
                <a:spcPts val="0"/>
              </a:spcAft>
              <a:buClr>
                <a:schemeClr val="dk1"/>
              </a:buClr>
              <a:buSzPts val="440"/>
              <a:buFont typeface="Arial"/>
              <a:buNone/>
            </a:pPr>
            <a:r>
              <a:rPr lang="id" sz="820"/>
              <a:t>	&lt;/table&gt;</a:t>
            </a:r>
            <a:endParaRPr sz="820"/>
          </a:p>
          <a:p>
            <a:pPr indent="0" lvl="0" marL="0" rtl="0" algn="l">
              <a:lnSpc>
                <a:spcPct val="95000"/>
              </a:lnSpc>
              <a:spcBef>
                <a:spcPts val="0"/>
              </a:spcBef>
              <a:spcAft>
                <a:spcPts val="0"/>
              </a:spcAft>
              <a:buClr>
                <a:schemeClr val="dk1"/>
              </a:buClr>
              <a:buSzPts val="440"/>
              <a:buFont typeface="Arial"/>
              <a:buNone/>
            </a:pPr>
            <a:r>
              <a:rPr lang="id" sz="820"/>
              <a:t>&lt;/body&gt;</a:t>
            </a:r>
            <a:endParaRPr sz="820"/>
          </a:p>
          <a:p>
            <a:pPr indent="0" lvl="0" marL="0" rtl="0" algn="l">
              <a:lnSpc>
                <a:spcPct val="95000"/>
              </a:lnSpc>
              <a:spcBef>
                <a:spcPts val="0"/>
              </a:spcBef>
              <a:spcAft>
                <a:spcPts val="0"/>
              </a:spcAft>
              <a:buClr>
                <a:schemeClr val="dk1"/>
              </a:buClr>
              <a:buSzPts val="440"/>
              <a:buFont typeface="Arial"/>
              <a:buNone/>
            </a:pPr>
            <a:r>
              <a:rPr lang="id" sz="820"/>
              <a:t>&lt;/html&gt;</a:t>
            </a:r>
            <a:endParaRPr sz="820"/>
          </a:p>
          <a:p>
            <a:pPr indent="0" lvl="0" marL="0" rtl="0" algn="l">
              <a:lnSpc>
                <a:spcPct val="95000"/>
              </a:lnSpc>
              <a:spcBef>
                <a:spcPts val="0"/>
              </a:spcBef>
              <a:spcAft>
                <a:spcPts val="0"/>
              </a:spcAft>
              <a:buClr>
                <a:schemeClr val="dk1"/>
              </a:buClr>
              <a:buSzPts val="440"/>
              <a:buFont typeface="Arial"/>
              <a:buNone/>
            </a:pPr>
            <a:r>
              <a:t/>
            </a:r>
            <a:endParaRPr sz="820"/>
          </a:p>
          <a:p>
            <a:pPr indent="0" lvl="0" marL="0" rtl="0" algn="l">
              <a:lnSpc>
                <a:spcPct val="95000"/>
              </a:lnSpc>
              <a:spcBef>
                <a:spcPts val="0"/>
              </a:spcBef>
              <a:spcAft>
                <a:spcPts val="0"/>
              </a:spcAft>
              <a:buSzPts val="440"/>
              <a:buNone/>
            </a:pPr>
            <a:r>
              <a:t/>
            </a:r>
            <a:endParaRPr sz="820"/>
          </a:p>
        </p:txBody>
      </p:sp>
      <p:pic>
        <p:nvPicPr>
          <p:cNvPr id="218" name="Google Shape;218;p35"/>
          <p:cNvPicPr preferRelativeResize="0"/>
          <p:nvPr/>
        </p:nvPicPr>
        <p:blipFill>
          <a:blip r:embed="rId3">
            <a:alphaModFix/>
          </a:blip>
          <a:stretch>
            <a:fillRect/>
          </a:stretch>
        </p:blipFill>
        <p:spPr>
          <a:xfrm>
            <a:off x="4179025" y="703700"/>
            <a:ext cx="4362200" cy="2436550"/>
          </a:xfrm>
          <a:prstGeom prst="rect">
            <a:avLst/>
          </a:prstGeom>
          <a:noFill/>
          <a:ln>
            <a:noFill/>
          </a:ln>
        </p:spPr>
      </p:pic>
      <p:sp>
        <p:nvSpPr>
          <p:cNvPr id="219" name="Google Shape;219;p35"/>
          <p:cNvSpPr txBox="1"/>
          <p:nvPr/>
        </p:nvSpPr>
        <p:spPr>
          <a:xfrm>
            <a:off x="4454375" y="4212250"/>
            <a:ext cx="38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aveat"/>
                <a:ea typeface="Caveat"/>
                <a:cs typeface="Caveat"/>
                <a:sym typeface="Caveat"/>
              </a:rPr>
              <a:t>cellspacing = 5</a:t>
            </a:r>
            <a:endParaRPr>
              <a:latin typeface="Caveat"/>
              <a:ea typeface="Caveat"/>
              <a:cs typeface="Caveat"/>
              <a:sym typeface="Caveat"/>
            </a:endParaRPr>
          </a:p>
        </p:txBody>
      </p:sp>
      <p:sp>
        <p:nvSpPr>
          <p:cNvPr id="220" name="Google Shape;220;p35"/>
          <p:cNvSpPr/>
          <p:nvPr/>
        </p:nvSpPr>
        <p:spPr>
          <a:xfrm>
            <a:off x="4422246" y="2999475"/>
            <a:ext cx="851200" cy="1364375"/>
          </a:xfrm>
          <a:custGeom>
            <a:rect b="b" l="l" r="r" t="t"/>
            <a:pathLst>
              <a:path extrusionOk="0" h="54575" w="34048">
                <a:moveTo>
                  <a:pt x="34048" y="0"/>
                </a:moveTo>
                <a:cubicBezTo>
                  <a:pt x="28562" y="3537"/>
                  <a:pt x="5461" y="12128"/>
                  <a:pt x="1129" y="21224"/>
                </a:cubicBezTo>
                <a:cubicBezTo>
                  <a:pt x="-3202" y="30320"/>
                  <a:pt x="6904" y="49017"/>
                  <a:pt x="8059" y="54575"/>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13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Atribut CELLPADDING</a:t>
            </a:r>
            <a:endParaRPr/>
          </a:p>
        </p:txBody>
      </p:sp>
      <p:sp>
        <p:nvSpPr>
          <p:cNvPr id="226" name="Google Shape;226;p36"/>
          <p:cNvSpPr txBox="1"/>
          <p:nvPr>
            <p:ph idx="1" type="body"/>
          </p:nvPr>
        </p:nvSpPr>
        <p:spPr>
          <a:xfrm>
            <a:off x="311700" y="703700"/>
            <a:ext cx="8520600" cy="426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id" sz="820"/>
              <a:t>&lt;html&gt;</a:t>
            </a:r>
            <a:endParaRPr sz="820"/>
          </a:p>
          <a:p>
            <a:pPr indent="0" lvl="0" marL="0" rtl="0" algn="l">
              <a:lnSpc>
                <a:spcPct val="95000"/>
              </a:lnSpc>
              <a:spcBef>
                <a:spcPts val="0"/>
              </a:spcBef>
              <a:spcAft>
                <a:spcPts val="0"/>
              </a:spcAft>
              <a:buSzPts val="440"/>
              <a:buNone/>
            </a:pPr>
            <a:r>
              <a:rPr lang="id" sz="820"/>
              <a:t>&lt;head&gt;</a:t>
            </a:r>
            <a:endParaRPr sz="820"/>
          </a:p>
          <a:p>
            <a:pPr indent="0" lvl="0" marL="0" rtl="0" algn="l">
              <a:lnSpc>
                <a:spcPct val="95000"/>
              </a:lnSpc>
              <a:spcBef>
                <a:spcPts val="0"/>
              </a:spcBef>
              <a:spcAft>
                <a:spcPts val="0"/>
              </a:spcAft>
              <a:buSzPts val="440"/>
              <a:buNone/>
            </a:pPr>
            <a:r>
              <a:rPr lang="id" sz="820"/>
              <a:t>	&lt;title&gt;Demo Tabel&lt;/title&gt;</a:t>
            </a:r>
            <a:endParaRPr sz="820"/>
          </a:p>
          <a:p>
            <a:pPr indent="0" lvl="0" marL="0" rtl="0" algn="l">
              <a:lnSpc>
                <a:spcPct val="95000"/>
              </a:lnSpc>
              <a:spcBef>
                <a:spcPts val="0"/>
              </a:spcBef>
              <a:spcAft>
                <a:spcPts val="0"/>
              </a:spcAft>
              <a:buSzPts val="440"/>
              <a:buNone/>
            </a:pPr>
            <a:r>
              <a:rPr lang="id" sz="820"/>
              <a:t>&lt;/head&gt;</a:t>
            </a:r>
            <a:endParaRPr sz="820"/>
          </a:p>
          <a:p>
            <a:pPr indent="0" lvl="0" marL="0" rtl="0" algn="l">
              <a:lnSpc>
                <a:spcPct val="95000"/>
              </a:lnSpc>
              <a:spcBef>
                <a:spcPts val="0"/>
              </a:spcBef>
              <a:spcAft>
                <a:spcPts val="0"/>
              </a:spcAft>
              <a:buSzPts val="440"/>
              <a:buNone/>
            </a:pPr>
            <a:r>
              <a:rPr lang="id" sz="820"/>
              <a:t>&lt;body&gt;</a:t>
            </a:r>
            <a:endParaRPr sz="820"/>
          </a:p>
          <a:p>
            <a:pPr indent="0" lvl="0" marL="0" rtl="0" algn="l">
              <a:lnSpc>
                <a:spcPct val="95000"/>
              </a:lnSpc>
              <a:spcBef>
                <a:spcPts val="0"/>
              </a:spcBef>
              <a:spcAft>
                <a:spcPts val="0"/>
              </a:spcAft>
              <a:buSzPts val="440"/>
              <a:buNone/>
            </a:pPr>
            <a:r>
              <a:rPr lang="id" sz="820"/>
              <a:t>	&lt;h3&gt;Demo membuat tabel&lt;/h3&gt;</a:t>
            </a:r>
            <a:endParaRPr sz="820"/>
          </a:p>
          <a:p>
            <a:pPr indent="0" lvl="0" marL="0" rtl="0" algn="l">
              <a:lnSpc>
                <a:spcPct val="95000"/>
              </a:lnSpc>
              <a:spcBef>
                <a:spcPts val="0"/>
              </a:spcBef>
              <a:spcAft>
                <a:spcPts val="0"/>
              </a:spcAft>
              <a:buSzPts val="440"/>
              <a:buNone/>
            </a:pPr>
            <a:r>
              <a:rPr lang="id" sz="820"/>
              <a:t>	&lt;table border=”1” </a:t>
            </a:r>
            <a:r>
              <a:rPr lang="id" sz="820">
                <a:highlight>
                  <a:schemeClr val="accent6"/>
                </a:highlight>
              </a:rPr>
              <a:t>cellpadding="10"</a:t>
            </a:r>
            <a:r>
              <a:rPr lang="id" sz="820"/>
              <a:t>&gt;</a:t>
            </a:r>
            <a:endParaRPr sz="820"/>
          </a:p>
          <a:p>
            <a:pPr indent="0" lvl="0" marL="0" rtl="0" algn="l">
              <a:lnSpc>
                <a:spcPct val="95000"/>
              </a:lnSpc>
              <a:spcBef>
                <a:spcPts val="0"/>
              </a:spcBef>
              <a:spcAft>
                <a:spcPts val="0"/>
              </a:spcAft>
              <a:buSzPts val="440"/>
              <a:buNone/>
            </a:pPr>
            <a:r>
              <a:rPr lang="id" sz="820"/>
              <a:t>    	&lt;caption&gt;Table harga produk&lt;/caption&gt;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&lt;th height="50" bgColor="#ccceee"&gt;Kode Produk&lt;/th&gt;</a:t>
            </a:r>
            <a:endParaRPr sz="820"/>
          </a:p>
          <a:p>
            <a:pPr indent="0" lvl="0" marL="0" rtl="0" algn="l">
              <a:lnSpc>
                <a:spcPct val="95000"/>
              </a:lnSpc>
              <a:spcBef>
                <a:spcPts val="0"/>
              </a:spcBef>
              <a:spcAft>
                <a:spcPts val="0"/>
              </a:spcAft>
              <a:buSzPts val="440"/>
              <a:buNone/>
            </a:pPr>
            <a:r>
              <a:rPr lang="id" sz="820"/>
              <a:t>        	&lt;th width="200" height="50"  bgColor="#ccceee"&gt;Nama Produk&lt;/th&gt;</a:t>
            </a:r>
            <a:endParaRPr sz="820"/>
          </a:p>
          <a:p>
            <a:pPr indent="0" lvl="0" marL="0" rtl="0" algn="l">
              <a:lnSpc>
                <a:spcPct val="95000"/>
              </a:lnSpc>
              <a:spcBef>
                <a:spcPts val="0"/>
              </a:spcBef>
              <a:spcAft>
                <a:spcPts val="0"/>
              </a:spcAft>
              <a:buSzPts val="440"/>
              <a:buNone/>
            </a:pPr>
            <a:r>
              <a:rPr lang="id" sz="820"/>
              <a:t>        	&lt;th width="100" height="50"  bgColor="#ccceee"&gt;Harga&lt;/th&gt;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&lt;td&gt;P001&lt;/td&gt;</a:t>
            </a:r>
            <a:endParaRPr sz="820"/>
          </a:p>
          <a:p>
            <a:pPr indent="0" lvl="0" marL="0" rtl="0" algn="l">
              <a:lnSpc>
                <a:spcPct val="95000"/>
              </a:lnSpc>
              <a:spcBef>
                <a:spcPts val="0"/>
              </a:spcBef>
              <a:spcAft>
                <a:spcPts val="0"/>
              </a:spcAft>
              <a:buSzPts val="440"/>
              <a:buNone/>
            </a:pPr>
            <a:r>
              <a:rPr lang="id" sz="820"/>
              <a:t>        	&lt;td width="200"&gt;Kipas Angin&lt;/td&gt;</a:t>
            </a:r>
            <a:endParaRPr sz="820"/>
          </a:p>
          <a:p>
            <a:pPr indent="0" lvl="0" marL="0" rtl="0" algn="l">
              <a:lnSpc>
                <a:spcPct val="95000"/>
              </a:lnSpc>
              <a:spcBef>
                <a:spcPts val="0"/>
              </a:spcBef>
              <a:spcAft>
                <a:spcPts val="0"/>
              </a:spcAft>
              <a:buSzPts val="440"/>
              <a:buNone/>
            </a:pPr>
            <a:r>
              <a:rPr lang="id" sz="820"/>
              <a:t>        	&lt;td width="100"&gt;400.000&lt;/td&gt;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&lt;td&gt;P002&lt;/td&gt;</a:t>
            </a:r>
            <a:endParaRPr sz="820"/>
          </a:p>
          <a:p>
            <a:pPr indent="0" lvl="0" marL="0" rtl="0" algn="l">
              <a:lnSpc>
                <a:spcPct val="95000"/>
              </a:lnSpc>
              <a:spcBef>
                <a:spcPts val="0"/>
              </a:spcBef>
              <a:spcAft>
                <a:spcPts val="0"/>
              </a:spcAft>
              <a:buSzPts val="440"/>
              <a:buNone/>
            </a:pPr>
            <a:r>
              <a:rPr lang="id" sz="820"/>
              <a:t>        	&lt;td width="200"&gt;Lemasi Es&lt;/td&gt;</a:t>
            </a:r>
            <a:endParaRPr sz="820"/>
          </a:p>
          <a:p>
            <a:pPr indent="0" lvl="0" marL="0" rtl="0" algn="l">
              <a:lnSpc>
                <a:spcPct val="95000"/>
              </a:lnSpc>
              <a:spcBef>
                <a:spcPts val="0"/>
              </a:spcBef>
              <a:spcAft>
                <a:spcPts val="0"/>
              </a:spcAft>
              <a:buSzPts val="440"/>
              <a:buNone/>
            </a:pPr>
            <a:r>
              <a:rPr lang="id" sz="820"/>
              <a:t>        	&lt;td width="100"&gt;5.000.000&lt;/td&gt;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&lt;td&gt;P003&lt;/td&gt;</a:t>
            </a:r>
            <a:endParaRPr sz="820"/>
          </a:p>
          <a:p>
            <a:pPr indent="0" lvl="0" marL="0" rtl="0" algn="l">
              <a:lnSpc>
                <a:spcPct val="95000"/>
              </a:lnSpc>
              <a:spcBef>
                <a:spcPts val="0"/>
              </a:spcBef>
              <a:spcAft>
                <a:spcPts val="0"/>
              </a:spcAft>
              <a:buSzPts val="440"/>
              <a:buNone/>
            </a:pPr>
            <a:r>
              <a:rPr lang="id" sz="820"/>
              <a:t>        	&lt;td width="200"&gt;Radiotape&lt;/td&gt;</a:t>
            </a:r>
            <a:endParaRPr sz="820"/>
          </a:p>
          <a:p>
            <a:pPr indent="0" lvl="0" marL="0" rtl="0" algn="l">
              <a:lnSpc>
                <a:spcPct val="95000"/>
              </a:lnSpc>
              <a:spcBef>
                <a:spcPts val="0"/>
              </a:spcBef>
              <a:spcAft>
                <a:spcPts val="0"/>
              </a:spcAft>
              <a:buSzPts val="440"/>
              <a:buNone/>
            </a:pPr>
            <a:r>
              <a:rPr lang="id" sz="820"/>
              <a:t>        	&lt;td width="100"&gt;1.000.000&lt;/td&gt;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&lt;td&gt;P004&lt;/td&gt;</a:t>
            </a:r>
            <a:endParaRPr sz="820"/>
          </a:p>
          <a:p>
            <a:pPr indent="0" lvl="0" marL="0" rtl="0" algn="l">
              <a:lnSpc>
                <a:spcPct val="95000"/>
              </a:lnSpc>
              <a:spcBef>
                <a:spcPts val="0"/>
              </a:spcBef>
              <a:spcAft>
                <a:spcPts val="0"/>
              </a:spcAft>
              <a:buSzPts val="440"/>
              <a:buNone/>
            </a:pPr>
            <a:r>
              <a:rPr lang="id" sz="820"/>
              <a:t>        	&lt;td width="200"&gt;Televisi&lt;/td&gt;</a:t>
            </a:r>
            <a:endParaRPr sz="820"/>
          </a:p>
          <a:p>
            <a:pPr indent="0" lvl="0" marL="0" rtl="0" algn="l">
              <a:lnSpc>
                <a:spcPct val="95000"/>
              </a:lnSpc>
              <a:spcBef>
                <a:spcPts val="0"/>
              </a:spcBef>
              <a:spcAft>
                <a:spcPts val="0"/>
              </a:spcAft>
              <a:buSzPts val="440"/>
              <a:buNone/>
            </a:pPr>
            <a:r>
              <a:rPr lang="id" sz="820"/>
              <a:t>        	&lt;td width="100"&gt;7.000.000&lt;/td&gt;</a:t>
            </a:r>
            <a:endParaRPr sz="820"/>
          </a:p>
          <a:p>
            <a:pPr indent="0" lvl="0" marL="0" rtl="0" algn="l">
              <a:lnSpc>
                <a:spcPct val="95000"/>
              </a:lnSpc>
              <a:spcBef>
                <a:spcPts val="0"/>
              </a:spcBef>
              <a:spcAft>
                <a:spcPts val="0"/>
              </a:spcAft>
              <a:buSzPts val="440"/>
              <a:buNone/>
            </a:pPr>
            <a:r>
              <a:rPr lang="id" sz="820"/>
              <a:t>    	&lt;/tr&gt;</a:t>
            </a:r>
            <a:endParaRPr sz="820"/>
          </a:p>
          <a:p>
            <a:pPr indent="0" lvl="0" marL="0" rtl="0" algn="l">
              <a:lnSpc>
                <a:spcPct val="95000"/>
              </a:lnSpc>
              <a:spcBef>
                <a:spcPts val="0"/>
              </a:spcBef>
              <a:spcAft>
                <a:spcPts val="0"/>
              </a:spcAft>
              <a:buSzPts val="440"/>
              <a:buNone/>
            </a:pPr>
            <a:r>
              <a:rPr lang="id" sz="820"/>
              <a:t>	&lt;/table&gt;</a:t>
            </a:r>
            <a:endParaRPr sz="820"/>
          </a:p>
          <a:p>
            <a:pPr indent="0" lvl="0" marL="0" rtl="0" algn="l">
              <a:lnSpc>
                <a:spcPct val="95000"/>
              </a:lnSpc>
              <a:spcBef>
                <a:spcPts val="0"/>
              </a:spcBef>
              <a:spcAft>
                <a:spcPts val="0"/>
              </a:spcAft>
              <a:buSzPts val="440"/>
              <a:buNone/>
            </a:pPr>
            <a:r>
              <a:rPr lang="id" sz="820"/>
              <a:t>&lt;/body&gt;</a:t>
            </a:r>
            <a:endParaRPr sz="820"/>
          </a:p>
          <a:p>
            <a:pPr indent="0" lvl="0" marL="0" rtl="0" algn="l">
              <a:lnSpc>
                <a:spcPct val="95000"/>
              </a:lnSpc>
              <a:spcBef>
                <a:spcPts val="0"/>
              </a:spcBef>
              <a:spcAft>
                <a:spcPts val="0"/>
              </a:spcAft>
              <a:buSzPts val="440"/>
              <a:buNone/>
            </a:pPr>
            <a:r>
              <a:rPr lang="id" sz="820"/>
              <a:t>&lt;/html&gt;</a:t>
            </a:r>
            <a:endParaRPr sz="820"/>
          </a:p>
          <a:p>
            <a:pPr indent="0" lvl="0" marL="0" rtl="0" algn="l">
              <a:lnSpc>
                <a:spcPct val="95000"/>
              </a:lnSpc>
              <a:spcBef>
                <a:spcPts val="0"/>
              </a:spcBef>
              <a:spcAft>
                <a:spcPts val="0"/>
              </a:spcAft>
              <a:buSzPts val="440"/>
              <a:buNone/>
            </a:pPr>
            <a:r>
              <a:t/>
            </a:r>
            <a:endParaRPr sz="820"/>
          </a:p>
          <a:p>
            <a:pPr indent="0" lvl="0" marL="0" rtl="0" algn="l">
              <a:lnSpc>
                <a:spcPct val="95000"/>
              </a:lnSpc>
              <a:spcBef>
                <a:spcPts val="0"/>
              </a:spcBef>
              <a:spcAft>
                <a:spcPts val="0"/>
              </a:spcAft>
              <a:buSzPts val="440"/>
              <a:buNone/>
            </a:pPr>
            <a:r>
              <a:t/>
            </a:r>
            <a:endParaRPr sz="820"/>
          </a:p>
        </p:txBody>
      </p:sp>
      <p:sp>
        <p:nvSpPr>
          <p:cNvPr id="227" name="Google Shape;227;p36"/>
          <p:cNvSpPr txBox="1"/>
          <p:nvPr/>
        </p:nvSpPr>
        <p:spPr>
          <a:xfrm>
            <a:off x="5175975" y="3876550"/>
            <a:ext cx="381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Caveat"/>
                <a:ea typeface="Caveat"/>
                <a:cs typeface="Caveat"/>
                <a:sym typeface="Caveat"/>
              </a:rPr>
              <a:t>Jarak antara data dengan sisi - sisi sel  melebar</a:t>
            </a:r>
            <a:endParaRPr>
              <a:latin typeface="Caveat"/>
              <a:ea typeface="Caveat"/>
              <a:cs typeface="Caveat"/>
              <a:sym typeface="Caveat"/>
            </a:endParaRPr>
          </a:p>
          <a:p>
            <a:pPr indent="0" lvl="0" marL="0" rtl="0" algn="l">
              <a:spcBef>
                <a:spcPts val="0"/>
              </a:spcBef>
              <a:spcAft>
                <a:spcPts val="0"/>
              </a:spcAft>
              <a:buNone/>
            </a:pPr>
            <a:r>
              <a:rPr lang="id">
                <a:latin typeface="Caveat"/>
                <a:ea typeface="Caveat"/>
                <a:cs typeface="Caveat"/>
                <a:sym typeface="Caveat"/>
              </a:rPr>
              <a:t>cellpadding = 10</a:t>
            </a:r>
            <a:endParaRPr>
              <a:latin typeface="Caveat"/>
              <a:ea typeface="Caveat"/>
              <a:cs typeface="Caveat"/>
              <a:sym typeface="Caveat"/>
            </a:endParaRPr>
          </a:p>
        </p:txBody>
      </p:sp>
      <p:pic>
        <p:nvPicPr>
          <p:cNvPr id="228" name="Google Shape;228;p36"/>
          <p:cNvPicPr preferRelativeResize="0"/>
          <p:nvPr/>
        </p:nvPicPr>
        <p:blipFill>
          <a:blip r:embed="rId3">
            <a:alphaModFix/>
          </a:blip>
          <a:stretch>
            <a:fillRect/>
          </a:stretch>
        </p:blipFill>
        <p:spPr>
          <a:xfrm>
            <a:off x="5175980" y="1072000"/>
            <a:ext cx="3246874" cy="2804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Atribut ROWSPAN dan COLSPAN</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Dalam beberapa kasus, ada kalanya kita dituntut untuk membuat tabel dengan menggabungkan beberapa sel menjadi satu, untuk hal itu kita dapat melakukannya dengan menggunakan atribut ROWSPAN dan COLSPAN yang masing-masing masih merupakan atribut dari tag </a:t>
            </a:r>
            <a:r>
              <a:rPr lang="id">
                <a:latin typeface="Courier New"/>
                <a:ea typeface="Courier New"/>
                <a:cs typeface="Courier New"/>
                <a:sym typeface="Courier New"/>
              </a:rPr>
              <a:t>&lt;th&gt;</a:t>
            </a:r>
            <a:r>
              <a:rPr lang="id"/>
              <a:t> atau </a:t>
            </a:r>
            <a:r>
              <a:rPr lang="id">
                <a:latin typeface="Courier New"/>
                <a:ea typeface="Courier New"/>
                <a:cs typeface="Courier New"/>
                <a:sym typeface="Courier New"/>
              </a:rPr>
              <a:t>&lt;td&gt;</a:t>
            </a:r>
            <a:endParaRPr>
              <a:latin typeface="Courier New"/>
              <a:ea typeface="Courier New"/>
              <a:cs typeface="Courier New"/>
              <a:sym typeface="Courier New"/>
            </a:endParaRPr>
          </a:p>
          <a:p>
            <a:pPr indent="-342900" lvl="0" marL="457200" rtl="0" algn="l">
              <a:spcBef>
                <a:spcPts val="1200"/>
              </a:spcBef>
              <a:spcAft>
                <a:spcPts val="0"/>
              </a:spcAft>
              <a:buSzPts val="1800"/>
              <a:buAutoNum type="arabicPeriod"/>
            </a:pPr>
            <a:r>
              <a:rPr lang="id"/>
              <a:t>ROWSPAN digunakan untuk menggabungkan sel secara vertikal (baris)</a:t>
            </a:r>
            <a:endParaRPr/>
          </a:p>
          <a:p>
            <a:pPr indent="-342900" lvl="0" marL="457200" rtl="0" algn="l">
              <a:spcBef>
                <a:spcPts val="0"/>
              </a:spcBef>
              <a:spcAft>
                <a:spcPts val="0"/>
              </a:spcAft>
              <a:buSzPts val="1800"/>
              <a:buAutoNum type="arabicPeriod"/>
            </a:pPr>
            <a:r>
              <a:rPr lang="id"/>
              <a:t>COLSPAN digunakan untuk menggabungkan sel secara horizontal (kolom)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Atribut ROWSPAN</a:t>
            </a:r>
            <a:endParaRPr/>
          </a:p>
        </p:txBody>
      </p:sp>
      <p:sp>
        <p:nvSpPr>
          <p:cNvPr id="240" name="Google Shape;240;p38"/>
          <p:cNvSpPr txBox="1"/>
          <p:nvPr>
            <p:ph idx="1" type="body"/>
          </p:nvPr>
        </p:nvSpPr>
        <p:spPr>
          <a:xfrm>
            <a:off x="311700" y="1017725"/>
            <a:ext cx="8520600" cy="3974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lang="id"/>
              <a:t>&lt;html&gt;</a:t>
            </a:r>
            <a:endParaRPr/>
          </a:p>
          <a:p>
            <a:pPr indent="0" lvl="0" marL="0" rtl="0" algn="l">
              <a:spcBef>
                <a:spcPts val="0"/>
              </a:spcBef>
              <a:spcAft>
                <a:spcPts val="0"/>
              </a:spcAft>
              <a:buClr>
                <a:schemeClr val="dk1"/>
              </a:buClr>
              <a:buSzPct val="61111"/>
              <a:buFont typeface="Arial"/>
              <a:buNone/>
            </a:pPr>
            <a:r>
              <a:rPr lang="id"/>
              <a:t>&lt;head&gt;</a:t>
            </a:r>
            <a:endParaRPr/>
          </a:p>
          <a:p>
            <a:pPr indent="0" lvl="0" marL="0" rtl="0" algn="l">
              <a:spcBef>
                <a:spcPts val="0"/>
              </a:spcBef>
              <a:spcAft>
                <a:spcPts val="0"/>
              </a:spcAft>
              <a:buClr>
                <a:schemeClr val="dk1"/>
              </a:buClr>
              <a:buSzPct val="61111"/>
              <a:buFont typeface="Arial"/>
              <a:buNone/>
            </a:pPr>
            <a:r>
              <a:rPr lang="id"/>
              <a:t>	&lt;title&gt;Demo Tabel&lt;/title&gt;</a:t>
            </a:r>
            <a:endParaRPr/>
          </a:p>
          <a:p>
            <a:pPr indent="0" lvl="0" marL="0" rtl="0" algn="l">
              <a:spcBef>
                <a:spcPts val="0"/>
              </a:spcBef>
              <a:spcAft>
                <a:spcPts val="0"/>
              </a:spcAft>
              <a:buClr>
                <a:schemeClr val="dk1"/>
              </a:buClr>
              <a:buSzPct val="61111"/>
              <a:buFont typeface="Arial"/>
              <a:buNone/>
            </a:pPr>
            <a:r>
              <a:rPr lang="id"/>
              <a:t>&lt;/head&gt;</a:t>
            </a:r>
            <a:endParaRPr/>
          </a:p>
          <a:p>
            <a:pPr indent="0" lvl="0" marL="0" rtl="0" algn="l">
              <a:spcBef>
                <a:spcPts val="0"/>
              </a:spcBef>
              <a:spcAft>
                <a:spcPts val="0"/>
              </a:spcAft>
              <a:buClr>
                <a:schemeClr val="dk1"/>
              </a:buClr>
              <a:buSzPct val="61111"/>
              <a:buFont typeface="Arial"/>
              <a:buNone/>
            </a:pPr>
            <a:r>
              <a:rPr lang="id"/>
              <a:t>&lt;body&gt;</a:t>
            </a:r>
            <a:endParaRPr/>
          </a:p>
          <a:p>
            <a:pPr indent="0" lvl="0" marL="0" rtl="0" algn="l">
              <a:spcBef>
                <a:spcPts val="0"/>
              </a:spcBef>
              <a:spcAft>
                <a:spcPts val="0"/>
              </a:spcAft>
              <a:buClr>
                <a:schemeClr val="dk1"/>
              </a:buClr>
              <a:buSzPct val="61111"/>
              <a:buFont typeface="Arial"/>
              <a:buNone/>
            </a:pPr>
            <a:r>
              <a:rPr lang="id"/>
              <a:t>	&lt;h3&gt;Demo membuat tabel dengan ROWSPAN&lt;/h3&gt;</a:t>
            </a:r>
            <a:endParaRPr/>
          </a:p>
          <a:p>
            <a:pPr indent="0" lvl="0" marL="0" rtl="0" algn="l">
              <a:spcBef>
                <a:spcPts val="0"/>
              </a:spcBef>
              <a:spcAft>
                <a:spcPts val="0"/>
              </a:spcAft>
              <a:buClr>
                <a:schemeClr val="dk1"/>
              </a:buClr>
              <a:buSzPct val="61111"/>
              <a:buFont typeface="Arial"/>
              <a:buNone/>
            </a:pPr>
            <a:r>
              <a:rPr lang="id"/>
              <a:t>	&lt;table border=”1” cellpadding="10"&gt;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&lt;th&gt;Nama Produk&lt;/th&gt;</a:t>
            </a:r>
            <a:endParaRPr/>
          </a:p>
          <a:p>
            <a:pPr indent="0" lvl="0" marL="0" rtl="0" algn="l">
              <a:spcBef>
                <a:spcPts val="0"/>
              </a:spcBef>
              <a:spcAft>
                <a:spcPts val="0"/>
              </a:spcAft>
              <a:buClr>
                <a:schemeClr val="dk1"/>
              </a:buClr>
              <a:buSzPct val="61111"/>
              <a:buFont typeface="Arial"/>
              <a:buNone/>
            </a:pPr>
            <a:r>
              <a:rPr lang="id"/>
              <a:t> 			 &lt;th&gt;Merk&lt;/th&gt;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 </a:t>
            </a:r>
            <a:r>
              <a:rPr lang="id">
                <a:highlight>
                  <a:schemeClr val="accent6"/>
                </a:highlight>
              </a:rPr>
              <a:t>rowspan="3"</a:t>
            </a:r>
            <a:r>
              <a:rPr lang="id"/>
              <a:t>&gt;handphone&lt;/td&gt;</a:t>
            </a:r>
            <a:endParaRPr/>
          </a:p>
          <a:p>
            <a:pPr indent="0" lvl="0" marL="0" rtl="0" algn="l">
              <a:spcBef>
                <a:spcPts val="0"/>
              </a:spcBef>
              <a:spcAft>
                <a:spcPts val="0"/>
              </a:spcAft>
              <a:buClr>
                <a:schemeClr val="dk1"/>
              </a:buClr>
              <a:buSzPct val="61111"/>
              <a:buFont typeface="Arial"/>
              <a:buNone/>
            </a:pPr>
            <a:r>
              <a:rPr lang="id"/>
              <a:t> 			 &lt;td&gt;Samsung&lt;/td&gt;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&lt;td&gt;Apple&lt;/td&gt;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&lt;td&gt;Nokia&lt;/td&gt;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id"/>
              <a:t>	&lt;/table&gt;</a:t>
            </a:r>
            <a:endParaRPr/>
          </a:p>
          <a:p>
            <a:pPr indent="0" lvl="0" marL="0" rtl="0" algn="l">
              <a:spcBef>
                <a:spcPts val="0"/>
              </a:spcBef>
              <a:spcAft>
                <a:spcPts val="0"/>
              </a:spcAft>
              <a:buClr>
                <a:schemeClr val="dk1"/>
              </a:buClr>
              <a:buSzPct val="61111"/>
              <a:buFont typeface="Arial"/>
              <a:buNone/>
            </a:pPr>
            <a:r>
              <a:rPr lang="id"/>
              <a:t>&lt;/body&gt;</a:t>
            </a:r>
            <a:endParaRPr/>
          </a:p>
          <a:p>
            <a:pPr indent="0" lvl="0" marL="0" rtl="0" algn="l">
              <a:spcBef>
                <a:spcPts val="0"/>
              </a:spcBef>
              <a:spcAft>
                <a:spcPts val="0"/>
              </a:spcAft>
              <a:buClr>
                <a:schemeClr val="dk1"/>
              </a:buClr>
              <a:buSzPct val="61111"/>
              <a:buFont typeface="Arial"/>
              <a:buNone/>
            </a:pPr>
            <a:r>
              <a:rPr lang="id"/>
              <a:t>&lt;/html&gt;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p:txBody>
      </p:sp>
      <p:pic>
        <p:nvPicPr>
          <p:cNvPr id="241" name="Google Shape;241;p38"/>
          <p:cNvPicPr preferRelativeResize="0"/>
          <p:nvPr/>
        </p:nvPicPr>
        <p:blipFill>
          <a:blip r:embed="rId3">
            <a:alphaModFix/>
          </a:blip>
          <a:stretch>
            <a:fillRect/>
          </a:stretch>
        </p:blipFill>
        <p:spPr>
          <a:xfrm>
            <a:off x="4379800" y="1622550"/>
            <a:ext cx="4195600" cy="2764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Atribut COLSPAN</a:t>
            </a:r>
            <a:endParaRPr/>
          </a:p>
        </p:txBody>
      </p:sp>
      <p:sp>
        <p:nvSpPr>
          <p:cNvPr id="247" name="Google Shape;24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id"/>
              <a:t>&lt;html&gt;</a:t>
            </a:r>
            <a:endParaRPr/>
          </a:p>
          <a:p>
            <a:pPr indent="0" lvl="0" marL="0" rtl="0" algn="l">
              <a:spcBef>
                <a:spcPts val="0"/>
              </a:spcBef>
              <a:spcAft>
                <a:spcPts val="0"/>
              </a:spcAft>
              <a:buClr>
                <a:schemeClr val="dk1"/>
              </a:buClr>
              <a:buSzPct val="61111"/>
              <a:buFont typeface="Arial"/>
              <a:buNone/>
            </a:pPr>
            <a:r>
              <a:rPr lang="id"/>
              <a:t>&lt;head&gt;</a:t>
            </a:r>
            <a:endParaRPr/>
          </a:p>
          <a:p>
            <a:pPr indent="0" lvl="0" marL="0" rtl="0" algn="l">
              <a:spcBef>
                <a:spcPts val="0"/>
              </a:spcBef>
              <a:spcAft>
                <a:spcPts val="0"/>
              </a:spcAft>
              <a:buClr>
                <a:schemeClr val="dk1"/>
              </a:buClr>
              <a:buSzPct val="61111"/>
              <a:buFont typeface="Arial"/>
              <a:buNone/>
            </a:pPr>
            <a:r>
              <a:rPr lang="id"/>
              <a:t>	&lt;title&gt;Demo Tabel&lt;/title&gt;</a:t>
            </a:r>
            <a:endParaRPr/>
          </a:p>
          <a:p>
            <a:pPr indent="0" lvl="0" marL="0" rtl="0" algn="l">
              <a:spcBef>
                <a:spcPts val="0"/>
              </a:spcBef>
              <a:spcAft>
                <a:spcPts val="0"/>
              </a:spcAft>
              <a:buClr>
                <a:schemeClr val="dk1"/>
              </a:buClr>
              <a:buSzPct val="61111"/>
              <a:buFont typeface="Arial"/>
              <a:buNone/>
            </a:pPr>
            <a:r>
              <a:rPr lang="id"/>
              <a:t>&lt;/head&gt;</a:t>
            </a:r>
            <a:endParaRPr/>
          </a:p>
          <a:p>
            <a:pPr indent="0" lvl="0" marL="0" rtl="0" algn="l">
              <a:spcBef>
                <a:spcPts val="0"/>
              </a:spcBef>
              <a:spcAft>
                <a:spcPts val="0"/>
              </a:spcAft>
              <a:buClr>
                <a:schemeClr val="dk1"/>
              </a:buClr>
              <a:buSzPct val="61111"/>
              <a:buFont typeface="Arial"/>
              <a:buNone/>
            </a:pPr>
            <a:r>
              <a:rPr lang="id"/>
              <a:t>&lt;body&gt;</a:t>
            </a:r>
            <a:endParaRPr/>
          </a:p>
          <a:p>
            <a:pPr indent="0" lvl="0" marL="0" rtl="0" algn="l">
              <a:spcBef>
                <a:spcPts val="0"/>
              </a:spcBef>
              <a:spcAft>
                <a:spcPts val="0"/>
              </a:spcAft>
              <a:buClr>
                <a:schemeClr val="dk1"/>
              </a:buClr>
              <a:buSzPct val="61111"/>
              <a:buFont typeface="Arial"/>
              <a:buNone/>
            </a:pPr>
            <a:r>
              <a:rPr lang="id"/>
              <a:t>	&lt;h3&gt;Demo membuat tabel dengan COLSPAN&lt;/h3&gt;</a:t>
            </a:r>
            <a:endParaRPr/>
          </a:p>
          <a:p>
            <a:pPr indent="0" lvl="0" marL="0" rtl="0" algn="l">
              <a:spcBef>
                <a:spcPts val="0"/>
              </a:spcBef>
              <a:spcAft>
                <a:spcPts val="0"/>
              </a:spcAft>
              <a:buClr>
                <a:schemeClr val="dk1"/>
              </a:buClr>
              <a:buSzPct val="61111"/>
              <a:buFont typeface="Arial"/>
              <a:buNone/>
            </a:pPr>
            <a:r>
              <a:rPr lang="id"/>
              <a:t>	&lt;table border=”1” cellpadding="10"&gt;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&lt;th&gt;Nama Produk&lt;/th&gt;</a:t>
            </a:r>
            <a:endParaRPr/>
          </a:p>
          <a:p>
            <a:pPr indent="0" lvl="0" marL="0" rtl="0" algn="l">
              <a:spcBef>
                <a:spcPts val="0"/>
              </a:spcBef>
              <a:spcAft>
                <a:spcPts val="0"/>
              </a:spcAft>
              <a:buClr>
                <a:schemeClr val="dk1"/>
              </a:buClr>
              <a:buSzPct val="61111"/>
              <a:buFont typeface="Arial"/>
              <a:buNone/>
            </a:pPr>
            <a:r>
              <a:rPr lang="id"/>
              <a:t> 			 &lt;th </a:t>
            </a:r>
            <a:r>
              <a:rPr lang="id">
                <a:highlight>
                  <a:schemeClr val="accent6"/>
                </a:highlight>
              </a:rPr>
              <a:t>colspan="3"</a:t>
            </a:r>
            <a:r>
              <a:rPr lang="id"/>
              <a:t>&gt;Merk&lt;/th&gt;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&lt;tr&gt;</a:t>
            </a:r>
            <a:endParaRPr/>
          </a:p>
          <a:p>
            <a:pPr indent="0" lvl="0" marL="0" rtl="0" algn="l">
              <a:spcBef>
                <a:spcPts val="0"/>
              </a:spcBef>
              <a:spcAft>
                <a:spcPts val="0"/>
              </a:spcAft>
              <a:buClr>
                <a:schemeClr val="dk1"/>
              </a:buClr>
              <a:buSzPct val="61111"/>
              <a:buFont typeface="Arial"/>
              <a:buNone/>
            </a:pPr>
            <a:r>
              <a:rPr lang="id"/>
              <a:t> 			 &lt;td&gt;handphone&lt;/td&gt;</a:t>
            </a:r>
            <a:endParaRPr/>
          </a:p>
          <a:p>
            <a:pPr indent="0" lvl="0" marL="0" rtl="0" algn="l">
              <a:spcBef>
                <a:spcPts val="0"/>
              </a:spcBef>
              <a:spcAft>
                <a:spcPts val="0"/>
              </a:spcAft>
              <a:buClr>
                <a:schemeClr val="dk1"/>
              </a:buClr>
              <a:buSzPct val="61111"/>
              <a:buFont typeface="Arial"/>
              <a:buNone/>
            </a:pPr>
            <a:r>
              <a:rPr lang="id"/>
              <a:t> 			 &lt;td&gt;Samsung&lt;/td&gt;</a:t>
            </a:r>
            <a:endParaRPr/>
          </a:p>
          <a:p>
            <a:pPr indent="0" lvl="0" marL="0" rtl="0" algn="l">
              <a:spcBef>
                <a:spcPts val="0"/>
              </a:spcBef>
              <a:spcAft>
                <a:spcPts val="0"/>
              </a:spcAft>
              <a:buClr>
                <a:schemeClr val="dk1"/>
              </a:buClr>
              <a:buSzPct val="61111"/>
              <a:buFont typeface="Arial"/>
              <a:buNone/>
            </a:pPr>
            <a:r>
              <a:rPr lang="id"/>
              <a:t> 			 &lt;td&gt;Apple&lt;/td&gt;</a:t>
            </a:r>
            <a:endParaRPr/>
          </a:p>
          <a:p>
            <a:pPr indent="0" lvl="0" marL="0" rtl="0" algn="l">
              <a:spcBef>
                <a:spcPts val="0"/>
              </a:spcBef>
              <a:spcAft>
                <a:spcPts val="0"/>
              </a:spcAft>
              <a:buClr>
                <a:schemeClr val="dk1"/>
              </a:buClr>
              <a:buSzPct val="61111"/>
              <a:buFont typeface="Arial"/>
              <a:buNone/>
            </a:pPr>
            <a:r>
              <a:rPr lang="id"/>
              <a:t>   		 &lt;td&gt;Nokia&lt;/td&gt;</a:t>
            </a:r>
            <a:endParaRPr/>
          </a:p>
          <a:p>
            <a:pPr indent="0" lvl="0" marL="0" rtl="0" algn="l">
              <a:spcBef>
                <a:spcPts val="0"/>
              </a:spcBef>
              <a:spcAft>
                <a:spcPts val="0"/>
              </a:spcAft>
              <a:buClr>
                <a:schemeClr val="dk1"/>
              </a:buClr>
              <a:buSzPct val="61111"/>
              <a:buFont typeface="Arial"/>
              <a:buNone/>
            </a:pPr>
            <a:r>
              <a:rPr lang="id"/>
              <a:t>	&lt;/table&gt;</a:t>
            </a:r>
            <a:endParaRPr/>
          </a:p>
          <a:p>
            <a:pPr indent="0" lvl="0" marL="0" rtl="0" algn="l">
              <a:spcBef>
                <a:spcPts val="0"/>
              </a:spcBef>
              <a:spcAft>
                <a:spcPts val="0"/>
              </a:spcAft>
              <a:buClr>
                <a:schemeClr val="dk1"/>
              </a:buClr>
              <a:buSzPct val="61111"/>
              <a:buFont typeface="Arial"/>
              <a:buNone/>
            </a:pPr>
            <a:r>
              <a:rPr lang="id"/>
              <a:t>&lt;/body&gt;</a:t>
            </a:r>
            <a:endParaRPr/>
          </a:p>
          <a:p>
            <a:pPr indent="0" lvl="0" marL="0" rtl="0" algn="l">
              <a:spcBef>
                <a:spcPts val="0"/>
              </a:spcBef>
              <a:spcAft>
                <a:spcPts val="0"/>
              </a:spcAft>
              <a:buClr>
                <a:schemeClr val="dk1"/>
              </a:buClr>
              <a:buSzPct val="61111"/>
              <a:buFont typeface="Arial"/>
              <a:buNone/>
            </a:pPr>
            <a:r>
              <a:rPr lang="id"/>
              <a:t>&lt;/html&gt;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p:txBody>
      </p:sp>
      <p:pic>
        <p:nvPicPr>
          <p:cNvPr id="248" name="Google Shape;248;p39"/>
          <p:cNvPicPr preferRelativeResize="0"/>
          <p:nvPr/>
        </p:nvPicPr>
        <p:blipFill>
          <a:blip r:embed="rId3">
            <a:alphaModFix/>
          </a:blip>
          <a:stretch>
            <a:fillRect/>
          </a:stretch>
        </p:blipFill>
        <p:spPr>
          <a:xfrm>
            <a:off x="4493800" y="1770750"/>
            <a:ext cx="4250951" cy="178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Menampilkan Gambar</a:t>
            </a:r>
            <a:endParaRPr/>
          </a:p>
        </p:txBody>
      </p:sp>
      <p:sp>
        <p:nvSpPr>
          <p:cNvPr id="67" name="Google Shape;67;p15"/>
          <p:cNvSpPr txBox="1"/>
          <p:nvPr>
            <p:ph idx="1" type="body"/>
          </p:nvPr>
        </p:nvSpPr>
        <p:spPr>
          <a:xfrm>
            <a:off x="311700" y="1152475"/>
            <a:ext cx="8520600" cy="23769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&lt;html&gt;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&lt;head&gt;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id" sz="1300">
                <a:solidFill>
                  <a:schemeClr val="dk1"/>
                </a:solidFill>
                <a:highlight>
                  <a:schemeClr val="lt2"/>
                </a:highlight>
                <a:latin typeface="Courier New"/>
                <a:ea typeface="Courier New"/>
                <a:cs typeface="Courier New"/>
                <a:sym typeface="Courier New"/>
              </a:rPr>
              <a:t>   </a:t>
            </a:r>
            <a:r>
              <a:rPr b="1" lang="id" sz="1300">
                <a:solidFill>
                  <a:schemeClr val="dk1"/>
                </a:solidFill>
                <a:highlight>
                  <a:schemeClr val="lt2"/>
                </a:highlight>
                <a:latin typeface="Courier New"/>
                <a:ea typeface="Courier New"/>
                <a:cs typeface="Courier New"/>
                <a:sym typeface="Courier New"/>
              </a:rPr>
              <a:t>&lt;title&gt;</a:t>
            </a:r>
            <a:r>
              <a:rPr lang="id" sz="1300">
                <a:solidFill>
                  <a:schemeClr val="dk1"/>
                </a:solidFill>
                <a:highlight>
                  <a:schemeClr val="lt2"/>
                </a:highlight>
                <a:latin typeface="Courier New"/>
                <a:ea typeface="Courier New"/>
                <a:cs typeface="Courier New"/>
                <a:sym typeface="Courier New"/>
              </a:rPr>
              <a:t>Menampilkan Gambar</a:t>
            </a:r>
            <a:r>
              <a:rPr b="1" lang="id" sz="1300">
                <a:solidFill>
                  <a:schemeClr val="dk1"/>
                </a:solidFill>
                <a:highlight>
                  <a:schemeClr val="lt2"/>
                </a:highlight>
                <a:latin typeface="Courier New"/>
                <a:ea typeface="Courier New"/>
                <a:cs typeface="Courier New"/>
                <a:sym typeface="Courier New"/>
              </a:rPr>
              <a:t>&lt;/title&gt;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&lt;/head&gt;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&lt;body&gt;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&lt;h3&gt;</a:t>
            </a:r>
            <a:r>
              <a:rPr lang="id" sz="1300">
                <a:solidFill>
                  <a:schemeClr val="dk1"/>
                </a:solidFill>
                <a:highlight>
                  <a:schemeClr val="lt2"/>
                </a:highlight>
                <a:latin typeface="Courier New"/>
                <a:ea typeface="Courier New"/>
                <a:cs typeface="Courier New"/>
                <a:sym typeface="Courier New"/>
              </a:rPr>
              <a:t>Demo menampilkan Gambar</a:t>
            </a:r>
            <a:r>
              <a:rPr b="1" lang="id" sz="1300">
                <a:solidFill>
                  <a:schemeClr val="dk1"/>
                </a:solidFill>
                <a:highlight>
                  <a:schemeClr val="lt2"/>
                </a:highlight>
                <a:latin typeface="Courier New"/>
                <a:ea typeface="Courier New"/>
                <a:cs typeface="Courier New"/>
                <a:sym typeface="Courier New"/>
              </a:rPr>
              <a:t>&lt;/h3&gt;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id" sz="1300">
                <a:solidFill>
                  <a:schemeClr val="dk1"/>
                </a:solidFill>
                <a:highlight>
                  <a:schemeClr val="lt2"/>
                </a:highlight>
                <a:latin typeface="Courier New"/>
                <a:ea typeface="Courier New"/>
                <a:cs typeface="Courier New"/>
                <a:sym typeface="Courier New"/>
              </a:rPr>
              <a:t>Penampakan pokemon Bulbasaur </a:t>
            </a:r>
            <a:r>
              <a:rPr b="1" lang="id" sz="1300">
                <a:solidFill>
                  <a:schemeClr val="dk1"/>
                </a:solidFill>
                <a:highlight>
                  <a:schemeClr val="lt2"/>
                </a:highlight>
                <a:latin typeface="Courier New"/>
                <a:ea typeface="Courier New"/>
                <a:cs typeface="Courier New"/>
                <a:sym typeface="Courier New"/>
              </a:rPr>
              <a:t>&lt;br/&gt;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&lt;image </a:t>
            </a:r>
            <a:r>
              <a:rPr b="1" lang="id" sz="1300">
                <a:solidFill>
                  <a:schemeClr val="dk1"/>
                </a:solidFill>
                <a:highlight>
                  <a:schemeClr val="accent6"/>
                </a:highlight>
                <a:latin typeface="Courier New"/>
                <a:ea typeface="Courier New"/>
                <a:cs typeface="Courier New"/>
                <a:sym typeface="Courier New"/>
              </a:rPr>
              <a:t>src="Bulbasaur.png"</a:t>
            </a:r>
            <a:r>
              <a:rPr b="1" lang="id" sz="1300">
                <a:solidFill>
                  <a:schemeClr val="dk1"/>
                </a:solidFill>
                <a:highlight>
                  <a:schemeClr val="lt2"/>
                </a:highlight>
                <a:latin typeface="Courier New"/>
                <a:ea typeface="Courier New"/>
                <a:cs typeface="Courier New"/>
                <a:sym typeface="Courier New"/>
              </a:rPr>
              <a:t> /&gt;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&lt;/body&gt;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id" sz="1300">
                <a:solidFill>
                  <a:schemeClr val="dk1"/>
                </a:solidFill>
                <a:highlight>
                  <a:schemeClr val="lt2"/>
                </a:highlight>
                <a:latin typeface="Courier New"/>
                <a:ea typeface="Courier New"/>
                <a:cs typeface="Courier New"/>
                <a:sym typeface="Courier New"/>
              </a:rPr>
              <a:t>&lt;/html&gt;</a:t>
            </a:r>
            <a:endParaRPr b="1" sz="1300">
              <a:solidFill>
                <a:schemeClr val="dk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p:txBody>
      </p:sp>
      <p:pic>
        <p:nvPicPr>
          <p:cNvPr id="68" name="Google Shape;68;p15"/>
          <p:cNvPicPr preferRelativeResize="0"/>
          <p:nvPr/>
        </p:nvPicPr>
        <p:blipFill rotWithShape="1">
          <a:blip r:embed="rId3">
            <a:alphaModFix/>
          </a:blip>
          <a:srcRect b="1230" l="0" r="16177" t="20869"/>
          <a:stretch/>
        </p:blipFill>
        <p:spPr>
          <a:xfrm>
            <a:off x="5521675" y="887575"/>
            <a:ext cx="1887275" cy="2137675"/>
          </a:xfrm>
          <a:prstGeom prst="rect">
            <a:avLst/>
          </a:prstGeom>
          <a:noFill/>
          <a:ln>
            <a:noFill/>
          </a:ln>
        </p:spPr>
      </p:pic>
      <p:sp>
        <p:nvSpPr>
          <p:cNvPr id="69" name="Google Shape;69;p15"/>
          <p:cNvSpPr txBox="1"/>
          <p:nvPr/>
        </p:nvSpPr>
        <p:spPr>
          <a:xfrm>
            <a:off x="521250" y="3368725"/>
            <a:ext cx="81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t>Gambar </a:t>
            </a:r>
            <a:r>
              <a:rPr b="1" lang="id"/>
              <a:t>Bulbasaur.png </a:t>
            </a:r>
            <a:r>
              <a:rPr lang="id"/>
              <a:t>dengan halaman HTML yang memanggilnya berada pada satu folder yang sama, sehingga gambar tersebut dapat dipanggil langsung dengan nama filenya saja. </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Mengatur Ukuran Gambar</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id" sz="4500">
                <a:solidFill>
                  <a:schemeClr val="dk1"/>
                </a:solidFill>
              </a:rPr>
              <a:t>Tag &lt;img&gt; memiliki atribut HEIGHT dan WIDTH, atribut ini berf</a:t>
            </a:r>
            <a:r>
              <a:rPr lang="id" sz="4500">
                <a:solidFill>
                  <a:schemeClr val="dk1"/>
                </a:solidFill>
              </a:rPr>
              <a:t>u</a:t>
            </a:r>
            <a:r>
              <a:rPr lang="id" sz="4500">
                <a:solidFill>
                  <a:schemeClr val="dk1"/>
                </a:solidFill>
              </a:rPr>
              <a:t>ngsi untuk mengatur ukuran gambar yang ingin ditampilkan. </a:t>
            </a:r>
            <a:endParaRPr sz="4500">
              <a:solidFill>
                <a:schemeClr val="dk1"/>
              </a:solidFill>
              <a:highlight>
                <a:srgbClr val="D9D9D9"/>
              </a:highlight>
            </a:endParaRPr>
          </a:p>
          <a:p>
            <a:pPr indent="0" lvl="0" marL="0" rtl="0" algn="l">
              <a:spcBef>
                <a:spcPts val="0"/>
              </a:spcBef>
              <a:spcAft>
                <a:spcPts val="0"/>
              </a:spcAft>
              <a:buNone/>
            </a:pPr>
            <a:r>
              <a:rPr lang="id" sz="4500">
                <a:solidFill>
                  <a:schemeClr val="dk1"/>
                </a:solidFill>
              </a:rPr>
              <a:t>Kode dibawah ini digunakan untuk menampilkan gambar dari file </a:t>
            </a:r>
            <a:r>
              <a:rPr b="1" lang="id" sz="4500">
                <a:solidFill>
                  <a:schemeClr val="dk1"/>
                </a:solidFill>
              </a:rPr>
              <a:t>Bulbasaur.png </a:t>
            </a:r>
            <a:r>
              <a:rPr lang="id" sz="4500">
                <a:solidFill>
                  <a:schemeClr val="dk1"/>
                </a:solidFill>
              </a:rPr>
              <a:t>dengan ukuran 150x170 pixel</a:t>
            </a:r>
            <a:endParaRPr sz="4500">
              <a:solidFill>
                <a:schemeClr val="dk1"/>
              </a:solidFill>
            </a:endParaRPr>
          </a:p>
          <a:p>
            <a:pPr indent="0" lvl="0" marL="0" rtl="0" algn="l">
              <a:spcBef>
                <a:spcPts val="1200"/>
              </a:spcBef>
              <a:spcAft>
                <a:spcPts val="0"/>
              </a:spcAft>
              <a:buNone/>
            </a:pPr>
            <a:r>
              <a:rPr b="1" lang="id" sz="4615">
                <a:solidFill>
                  <a:schemeClr val="dk1"/>
                </a:solidFill>
                <a:highlight>
                  <a:srgbClr val="D9D9D9"/>
                </a:highlight>
                <a:latin typeface="Courier New"/>
                <a:ea typeface="Courier New"/>
                <a:cs typeface="Courier New"/>
                <a:sym typeface="Courier New"/>
              </a:rPr>
              <a:t>&lt;html&gt;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&lt;head&gt;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   &lt;title&gt;</a:t>
            </a:r>
            <a:r>
              <a:rPr lang="id" sz="4615">
                <a:solidFill>
                  <a:schemeClr val="dk1"/>
                </a:solidFill>
                <a:highlight>
                  <a:srgbClr val="D9D9D9"/>
                </a:highlight>
                <a:latin typeface="Courier New"/>
                <a:ea typeface="Courier New"/>
                <a:cs typeface="Courier New"/>
                <a:sym typeface="Courier New"/>
              </a:rPr>
              <a:t>Menampilkan Gambar</a:t>
            </a:r>
            <a:r>
              <a:rPr b="1" lang="id" sz="4615">
                <a:solidFill>
                  <a:schemeClr val="dk1"/>
                </a:solidFill>
                <a:highlight>
                  <a:srgbClr val="D9D9D9"/>
                </a:highlight>
                <a:latin typeface="Courier New"/>
                <a:ea typeface="Courier New"/>
                <a:cs typeface="Courier New"/>
                <a:sym typeface="Courier New"/>
              </a:rPr>
              <a:t>&lt;/title&gt;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&lt;/head&gt;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&lt;body&gt;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&lt;h3&gt;</a:t>
            </a:r>
            <a:r>
              <a:rPr lang="id" sz="4615">
                <a:solidFill>
                  <a:schemeClr val="dk1"/>
                </a:solidFill>
                <a:highlight>
                  <a:srgbClr val="D9D9D9"/>
                </a:highlight>
                <a:latin typeface="Courier New"/>
                <a:ea typeface="Courier New"/>
                <a:cs typeface="Courier New"/>
                <a:sym typeface="Courier New"/>
              </a:rPr>
              <a:t>Demo menampilkan Gambar</a:t>
            </a:r>
            <a:r>
              <a:rPr b="1" lang="id" sz="4615">
                <a:solidFill>
                  <a:schemeClr val="dk1"/>
                </a:solidFill>
                <a:highlight>
                  <a:srgbClr val="D9D9D9"/>
                </a:highlight>
                <a:latin typeface="Courier New"/>
                <a:ea typeface="Courier New"/>
                <a:cs typeface="Courier New"/>
                <a:sym typeface="Courier New"/>
              </a:rPr>
              <a:t>&lt;/h3&gt;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lang="id" sz="4615">
                <a:solidFill>
                  <a:schemeClr val="dk1"/>
                </a:solidFill>
                <a:highlight>
                  <a:srgbClr val="D9D9D9"/>
                </a:highlight>
                <a:latin typeface="Courier New"/>
                <a:ea typeface="Courier New"/>
                <a:cs typeface="Courier New"/>
                <a:sym typeface="Courier New"/>
              </a:rPr>
              <a:t>Penampakan pokemon Bulbasaur</a:t>
            </a:r>
            <a:r>
              <a:rPr b="1" lang="id" sz="4615">
                <a:solidFill>
                  <a:schemeClr val="dk1"/>
                </a:solidFill>
                <a:highlight>
                  <a:srgbClr val="D9D9D9"/>
                </a:highlight>
                <a:latin typeface="Courier New"/>
                <a:ea typeface="Courier New"/>
                <a:cs typeface="Courier New"/>
                <a:sym typeface="Courier New"/>
              </a:rPr>
              <a:t> &lt;br/&gt;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&lt;image src="Bulbasaur.png" </a:t>
            </a:r>
            <a:r>
              <a:rPr b="1" lang="id" sz="4615">
                <a:solidFill>
                  <a:schemeClr val="dk1"/>
                </a:solidFill>
                <a:highlight>
                  <a:schemeClr val="accent6"/>
                </a:highlight>
                <a:latin typeface="Courier New"/>
                <a:ea typeface="Courier New"/>
                <a:cs typeface="Courier New"/>
                <a:sym typeface="Courier New"/>
              </a:rPr>
              <a:t>height="150" width="170"</a:t>
            </a:r>
            <a:r>
              <a:rPr b="1" lang="id" sz="4615">
                <a:solidFill>
                  <a:schemeClr val="dk1"/>
                </a:solidFill>
                <a:highlight>
                  <a:srgbClr val="D9D9D9"/>
                </a:highlight>
                <a:latin typeface="Courier New"/>
                <a:ea typeface="Courier New"/>
                <a:cs typeface="Courier New"/>
                <a:sym typeface="Courier New"/>
              </a:rPr>
              <a:t>/&gt;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&lt;/body&gt;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4615">
                <a:solidFill>
                  <a:schemeClr val="dk1"/>
                </a:solidFill>
                <a:highlight>
                  <a:srgbClr val="D9D9D9"/>
                </a:highlight>
                <a:latin typeface="Courier New"/>
                <a:ea typeface="Courier New"/>
                <a:cs typeface="Courier New"/>
                <a:sym typeface="Courier New"/>
              </a:rPr>
              <a:t>&lt;/html&gt;</a:t>
            </a:r>
            <a:endParaRPr b="1" sz="4615">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endParaRPr>
          </a:p>
          <a:p>
            <a:pPr indent="0" lvl="0" marL="0" rtl="0" algn="l">
              <a:spcBef>
                <a:spcPts val="1200"/>
              </a:spcBef>
              <a:spcAft>
                <a:spcPts val="0"/>
              </a:spcAft>
              <a:buClr>
                <a:schemeClr val="dk1"/>
              </a:buClr>
              <a:buSzPct val="68750"/>
              <a:buFont typeface="Arial"/>
              <a:buNone/>
            </a:pPr>
            <a:r>
              <a:t/>
            </a:r>
            <a:endParaRPr sz="1600">
              <a:solidFill>
                <a:schemeClr val="dk1"/>
              </a:solidFill>
            </a:endParaRPr>
          </a:p>
          <a:p>
            <a:pPr indent="0" lvl="0" marL="0" rtl="0" algn="l">
              <a:spcBef>
                <a:spcPts val="1200"/>
              </a:spcBef>
              <a:spcAft>
                <a:spcPts val="0"/>
              </a:spcAft>
              <a:buClr>
                <a:schemeClr val="dk1"/>
              </a:buClr>
              <a:buSzPct val="68750"/>
              <a:buFont typeface="Arial"/>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Menambahkan Judul pada Gambar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id">
                <a:solidFill>
                  <a:schemeClr val="dk1"/>
                </a:solidFill>
              </a:rPr>
              <a:t>Untuk menampilkan judul pada gambar dapat menggunakan atribut </a:t>
            </a:r>
            <a:r>
              <a:rPr lang="id">
                <a:solidFill>
                  <a:schemeClr val="dk1"/>
                </a:solidFill>
                <a:latin typeface="Courier New"/>
                <a:ea typeface="Courier New"/>
                <a:cs typeface="Courier New"/>
                <a:sym typeface="Courier New"/>
              </a:rPr>
              <a:t>TITLE </a:t>
            </a:r>
            <a:r>
              <a:rPr lang="id">
                <a:solidFill>
                  <a:schemeClr val="dk1"/>
                </a:solidFill>
              </a:rPr>
              <a:t>bentuk umum penulisan atribut ini sbb:</a:t>
            </a:r>
            <a:endParaRPr>
              <a:solidFill>
                <a:schemeClr val="dk1"/>
              </a:solidFill>
            </a:endParaRPr>
          </a:p>
          <a:p>
            <a:pPr indent="0" lvl="0" marL="0" rtl="0" algn="l">
              <a:spcBef>
                <a:spcPts val="1200"/>
              </a:spcBef>
              <a:spcAft>
                <a:spcPts val="0"/>
              </a:spcAft>
              <a:buNone/>
            </a:pPr>
            <a:r>
              <a:rPr lang="id">
                <a:solidFill>
                  <a:schemeClr val="dk1"/>
                </a:solidFill>
                <a:highlight>
                  <a:schemeClr val="lt2"/>
                </a:highlight>
                <a:latin typeface="Courier New"/>
                <a:ea typeface="Courier New"/>
                <a:cs typeface="Courier New"/>
                <a:sym typeface="Courier New"/>
              </a:rPr>
              <a:t>&lt;img src=”File-Gambar” title=”Judul–Gambar” /&gt;</a:t>
            </a:r>
            <a:endParaRPr>
              <a:solidFill>
                <a:schemeClr val="dk1"/>
              </a:solidFill>
              <a:highlight>
                <a:schemeClr val="lt2"/>
              </a:highlight>
              <a:latin typeface="Courier New"/>
              <a:ea typeface="Courier New"/>
              <a:cs typeface="Courier New"/>
              <a:sym typeface="Courier New"/>
            </a:endParaRPr>
          </a:p>
          <a:p>
            <a:pPr indent="0" lvl="0" marL="0" rtl="0" algn="l">
              <a:spcBef>
                <a:spcPts val="1200"/>
              </a:spcBef>
              <a:spcAft>
                <a:spcPts val="0"/>
              </a:spcAft>
              <a:buNone/>
            </a:pPr>
            <a:r>
              <a:rPr lang="id">
                <a:solidFill>
                  <a:schemeClr val="dk1"/>
                </a:solidFill>
              </a:rPr>
              <a:t>Contoh lengkap penerapan atribut judul pada gambar</a:t>
            </a:r>
            <a:endParaRPr>
              <a:solidFill>
                <a:schemeClr val="dk1"/>
              </a:solidFill>
            </a:endParaRPr>
          </a:p>
          <a:p>
            <a:pPr indent="0" lvl="0" marL="0" rtl="0" algn="l">
              <a:spcBef>
                <a:spcPts val="120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&lt;html&gt;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&lt;head&gt;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   &lt;title&gt;</a:t>
            </a:r>
            <a:r>
              <a:rPr lang="id" sz="1506">
                <a:solidFill>
                  <a:schemeClr val="dk1"/>
                </a:solidFill>
                <a:highlight>
                  <a:srgbClr val="D9D9D9"/>
                </a:highlight>
                <a:latin typeface="Courier New"/>
                <a:ea typeface="Courier New"/>
                <a:cs typeface="Courier New"/>
                <a:sym typeface="Courier New"/>
              </a:rPr>
              <a:t>Menampilkan Gambar</a:t>
            </a:r>
            <a:r>
              <a:rPr b="1" lang="id" sz="1506">
                <a:solidFill>
                  <a:schemeClr val="dk1"/>
                </a:solidFill>
                <a:highlight>
                  <a:srgbClr val="D9D9D9"/>
                </a:highlight>
                <a:latin typeface="Courier New"/>
                <a:ea typeface="Courier New"/>
                <a:cs typeface="Courier New"/>
                <a:sym typeface="Courier New"/>
              </a:rPr>
              <a:t>&lt;/title&gt;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&lt;/head&gt;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&lt;body&gt;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&lt;h3&gt;</a:t>
            </a:r>
            <a:r>
              <a:rPr lang="id" sz="1506">
                <a:solidFill>
                  <a:schemeClr val="dk1"/>
                </a:solidFill>
                <a:highlight>
                  <a:srgbClr val="D9D9D9"/>
                </a:highlight>
                <a:latin typeface="Courier New"/>
                <a:ea typeface="Courier New"/>
                <a:cs typeface="Courier New"/>
                <a:sym typeface="Courier New"/>
              </a:rPr>
              <a:t>Demo menampilkan Gambar</a:t>
            </a:r>
            <a:r>
              <a:rPr b="1" lang="id" sz="1506">
                <a:solidFill>
                  <a:schemeClr val="dk1"/>
                </a:solidFill>
                <a:highlight>
                  <a:srgbClr val="D9D9D9"/>
                </a:highlight>
                <a:latin typeface="Courier New"/>
                <a:ea typeface="Courier New"/>
                <a:cs typeface="Courier New"/>
                <a:sym typeface="Courier New"/>
              </a:rPr>
              <a:t>&lt;/h3&gt;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lang="id" sz="1506">
                <a:solidFill>
                  <a:schemeClr val="dk1"/>
                </a:solidFill>
                <a:highlight>
                  <a:srgbClr val="D9D9D9"/>
                </a:highlight>
                <a:latin typeface="Courier New"/>
                <a:ea typeface="Courier New"/>
                <a:cs typeface="Courier New"/>
                <a:sym typeface="Courier New"/>
              </a:rPr>
              <a:t>Penampakan pokemon Bulbasaur</a:t>
            </a:r>
            <a:r>
              <a:rPr b="1" lang="id" sz="1506">
                <a:solidFill>
                  <a:schemeClr val="dk1"/>
                </a:solidFill>
                <a:highlight>
                  <a:srgbClr val="D9D9D9"/>
                </a:highlight>
                <a:latin typeface="Courier New"/>
                <a:ea typeface="Courier New"/>
                <a:cs typeface="Courier New"/>
                <a:sym typeface="Courier New"/>
              </a:rPr>
              <a:t> &lt;br/&gt;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None/>
            </a:pPr>
            <a:r>
              <a:rPr b="1" lang="id" sz="1506">
                <a:solidFill>
                  <a:schemeClr val="dk1"/>
                </a:solidFill>
                <a:highlight>
                  <a:srgbClr val="D9D9D9"/>
                </a:highlight>
                <a:latin typeface="Courier New"/>
                <a:ea typeface="Courier New"/>
                <a:cs typeface="Courier New"/>
                <a:sym typeface="Courier New"/>
              </a:rPr>
              <a:t>&lt;image src="Bulbasaur.png" height="150" </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width="170" </a:t>
            </a:r>
            <a:r>
              <a:rPr b="1" lang="id" sz="1506">
                <a:solidFill>
                  <a:schemeClr val="dk1"/>
                </a:solidFill>
                <a:highlight>
                  <a:schemeClr val="accent6"/>
                </a:highlight>
                <a:latin typeface="Courier New"/>
                <a:ea typeface="Courier New"/>
                <a:cs typeface="Courier New"/>
                <a:sym typeface="Courier New"/>
              </a:rPr>
              <a:t>title=”Bulbasaur”</a:t>
            </a:r>
            <a:r>
              <a:rPr b="1" lang="id" sz="1506">
                <a:solidFill>
                  <a:schemeClr val="dk1"/>
                </a:solidFill>
                <a:highlight>
                  <a:srgbClr val="D9D9D9"/>
                </a:highlight>
                <a:latin typeface="Courier New"/>
                <a:ea typeface="Courier New"/>
                <a:cs typeface="Courier New"/>
                <a:sym typeface="Courier New"/>
              </a:rPr>
              <a:t>/&gt;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&lt;/body&gt;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0"/>
              </a:spcAft>
              <a:buClr>
                <a:schemeClr val="dk1"/>
              </a:buClr>
              <a:buSzPct val="73030"/>
              <a:buFont typeface="Arial"/>
              <a:buNone/>
            </a:pPr>
            <a:r>
              <a:rPr b="1" lang="id" sz="1506">
                <a:solidFill>
                  <a:schemeClr val="dk1"/>
                </a:solidFill>
                <a:highlight>
                  <a:srgbClr val="D9D9D9"/>
                </a:highlight>
                <a:latin typeface="Courier New"/>
                <a:ea typeface="Courier New"/>
                <a:cs typeface="Courier New"/>
                <a:sym typeface="Courier New"/>
              </a:rPr>
              <a:t>&lt;/html&gt;</a:t>
            </a:r>
            <a:endParaRPr b="1" sz="1506">
              <a:solidFill>
                <a:schemeClr val="dk1"/>
              </a:solidFill>
              <a:highlight>
                <a:srgbClr val="D9D9D9"/>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endParaRPr>
          </a:p>
        </p:txBody>
      </p:sp>
      <p:pic>
        <p:nvPicPr>
          <p:cNvPr id="82" name="Google Shape;82;p17"/>
          <p:cNvPicPr preferRelativeResize="0"/>
          <p:nvPr/>
        </p:nvPicPr>
        <p:blipFill rotWithShape="1">
          <a:blip r:embed="rId3">
            <a:alphaModFix/>
          </a:blip>
          <a:srcRect b="69580" l="1479" r="85242" t="2093"/>
          <a:stretch/>
        </p:blipFill>
        <p:spPr>
          <a:xfrm>
            <a:off x="5378050" y="2326175"/>
            <a:ext cx="1572874" cy="1887400"/>
          </a:xfrm>
          <a:prstGeom prst="rect">
            <a:avLst/>
          </a:prstGeom>
          <a:noFill/>
          <a:ln>
            <a:noFill/>
          </a:ln>
        </p:spPr>
      </p:pic>
      <p:sp>
        <p:nvSpPr>
          <p:cNvPr id="83" name="Google Shape;83;p17"/>
          <p:cNvSpPr txBox="1"/>
          <p:nvPr/>
        </p:nvSpPr>
        <p:spPr>
          <a:xfrm>
            <a:off x="355950" y="4323975"/>
            <a:ext cx="826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t>Judul akan ditampilkan sebagai teks tooltip pada saat kita meletakkan kursor di atas gambar yang bersangkutan. Teks tooltip jugadapat dilakukan dengan menggunakan atribut </a:t>
            </a:r>
            <a:r>
              <a:rPr lang="id" sz="1200">
                <a:latin typeface="Courier New"/>
                <a:ea typeface="Courier New"/>
                <a:cs typeface="Courier New"/>
                <a:sym typeface="Courier New"/>
              </a:rPr>
              <a:t>&lt;alt&gt;</a:t>
            </a:r>
            <a:endParaRPr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Menggabungkan Gambar dengan Teks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chemeClr val="dk1"/>
                </a:solidFill>
              </a:rPr>
              <a:t>Terdapat beberapa pilihan penggabungan Gambar dengan teks, antara lain</a:t>
            </a:r>
            <a:endParaRPr>
              <a:solidFill>
                <a:schemeClr val="dk1"/>
              </a:solidFill>
            </a:endParaRPr>
          </a:p>
          <a:p>
            <a:pPr indent="0" lvl="0" marL="0" rtl="0" algn="l">
              <a:spcBef>
                <a:spcPts val="1200"/>
              </a:spcBef>
              <a:spcAft>
                <a:spcPts val="0"/>
              </a:spcAft>
              <a:buNone/>
            </a:pPr>
            <a:r>
              <a:rPr lang="id">
                <a:solidFill>
                  <a:schemeClr val="dk1"/>
                </a:solidFill>
              </a:rPr>
              <a:t>Secara Vertikal:</a:t>
            </a:r>
            <a:endParaRPr>
              <a:solidFill>
                <a:schemeClr val="dk1"/>
              </a:solidFill>
            </a:endParaRPr>
          </a:p>
          <a:p>
            <a:pPr indent="-342900" lvl="0" marL="457200" rtl="0" algn="l">
              <a:spcBef>
                <a:spcPts val="1200"/>
              </a:spcBef>
              <a:spcAft>
                <a:spcPts val="0"/>
              </a:spcAft>
              <a:buClr>
                <a:schemeClr val="dk1"/>
              </a:buClr>
              <a:buSzPts val="1800"/>
              <a:buAutoNum type="arabicPeriod"/>
            </a:pPr>
            <a:r>
              <a:rPr lang="id">
                <a:solidFill>
                  <a:schemeClr val="dk1"/>
                </a:solidFill>
              </a:rPr>
              <a:t>Teks berada sejajar dengan bagian atas gambar</a:t>
            </a:r>
            <a:endParaRPr>
              <a:solidFill>
                <a:schemeClr val="dk1"/>
              </a:solidFill>
            </a:endParaRPr>
          </a:p>
          <a:p>
            <a:pPr indent="-342900" lvl="0" marL="457200" rtl="0" algn="l">
              <a:spcBef>
                <a:spcPts val="0"/>
              </a:spcBef>
              <a:spcAft>
                <a:spcPts val="0"/>
              </a:spcAft>
              <a:buClr>
                <a:schemeClr val="dk1"/>
              </a:buClr>
              <a:buSzPts val="1800"/>
              <a:buAutoNum type="arabicPeriod"/>
            </a:pPr>
            <a:r>
              <a:rPr lang="id">
                <a:solidFill>
                  <a:schemeClr val="dk1"/>
                </a:solidFill>
              </a:rPr>
              <a:t>Teks berada sejajar dengan bagian tengah gambar</a:t>
            </a:r>
            <a:endParaRPr>
              <a:solidFill>
                <a:schemeClr val="dk1"/>
              </a:solidFill>
            </a:endParaRPr>
          </a:p>
          <a:p>
            <a:pPr indent="-342900" lvl="0" marL="457200" rtl="0" algn="l">
              <a:spcBef>
                <a:spcPts val="0"/>
              </a:spcBef>
              <a:spcAft>
                <a:spcPts val="0"/>
              </a:spcAft>
              <a:buClr>
                <a:schemeClr val="dk1"/>
              </a:buClr>
              <a:buSzPts val="1800"/>
              <a:buAutoNum type="arabicPeriod"/>
            </a:pPr>
            <a:r>
              <a:rPr lang="id">
                <a:solidFill>
                  <a:schemeClr val="dk1"/>
                </a:solidFill>
              </a:rPr>
              <a:t>Tek berada sejajar dengan bagian bawah gambar</a:t>
            </a:r>
            <a:endParaRPr>
              <a:solidFill>
                <a:schemeClr val="dk1"/>
              </a:solidFill>
            </a:endParaRPr>
          </a:p>
          <a:p>
            <a:pPr indent="0" lvl="0" marL="0" rtl="0" algn="l">
              <a:spcBef>
                <a:spcPts val="1200"/>
              </a:spcBef>
              <a:spcAft>
                <a:spcPts val="0"/>
              </a:spcAft>
              <a:buNone/>
            </a:pPr>
            <a:r>
              <a:rPr lang="id">
                <a:solidFill>
                  <a:schemeClr val="dk1"/>
                </a:solidFill>
              </a:rPr>
              <a:t>Secara Horizontal:</a:t>
            </a:r>
            <a:endParaRPr>
              <a:solidFill>
                <a:schemeClr val="dk1"/>
              </a:solidFill>
            </a:endParaRPr>
          </a:p>
          <a:p>
            <a:pPr indent="-342900" lvl="0" marL="457200" rtl="0" algn="l">
              <a:spcBef>
                <a:spcPts val="1200"/>
              </a:spcBef>
              <a:spcAft>
                <a:spcPts val="0"/>
              </a:spcAft>
              <a:buClr>
                <a:schemeClr val="dk1"/>
              </a:buClr>
              <a:buSzPts val="1800"/>
              <a:buAutoNum type="arabicPeriod"/>
            </a:pPr>
            <a:r>
              <a:rPr lang="id">
                <a:solidFill>
                  <a:schemeClr val="dk1"/>
                </a:solidFill>
              </a:rPr>
              <a:t>Teks berada di kanan gambar</a:t>
            </a:r>
            <a:endParaRPr>
              <a:solidFill>
                <a:schemeClr val="dk1"/>
              </a:solidFill>
            </a:endParaRPr>
          </a:p>
          <a:p>
            <a:pPr indent="-342900" lvl="0" marL="457200" rtl="0" algn="l">
              <a:spcBef>
                <a:spcPts val="0"/>
              </a:spcBef>
              <a:spcAft>
                <a:spcPts val="0"/>
              </a:spcAft>
              <a:buClr>
                <a:schemeClr val="dk1"/>
              </a:buClr>
              <a:buSzPts val="1800"/>
              <a:buAutoNum type="arabicPeriod"/>
            </a:pPr>
            <a:r>
              <a:rPr lang="id">
                <a:solidFill>
                  <a:schemeClr val="dk1"/>
                </a:solidFill>
              </a:rPr>
              <a:t>Teks berada di kiri gambar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Menggabungkan Gambar dengan Teks Secara Vertikal</a:t>
            </a:r>
            <a:endParaRPr/>
          </a:p>
        </p:txBody>
      </p:sp>
      <p:sp>
        <p:nvSpPr>
          <p:cNvPr id="95" name="Google Shape;95;p19"/>
          <p:cNvSpPr txBox="1"/>
          <p:nvPr>
            <p:ph idx="1" type="body"/>
          </p:nvPr>
        </p:nvSpPr>
        <p:spPr>
          <a:xfrm>
            <a:off x="311700" y="15939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&lt;html&gt;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&lt;head&gt;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   &lt;title&gt;</a:t>
            </a:r>
            <a:r>
              <a:rPr lang="id">
                <a:solidFill>
                  <a:schemeClr val="dk1"/>
                </a:solidFill>
                <a:highlight>
                  <a:schemeClr val="lt2"/>
                </a:highlight>
                <a:latin typeface="Courier New"/>
                <a:ea typeface="Courier New"/>
                <a:cs typeface="Courier New"/>
                <a:sym typeface="Courier New"/>
              </a:rPr>
              <a:t>Menampilkan Gambar</a:t>
            </a:r>
            <a:r>
              <a:rPr b="1" lang="id">
                <a:solidFill>
                  <a:schemeClr val="dk1"/>
                </a:solidFill>
                <a:highlight>
                  <a:schemeClr val="lt2"/>
                </a:highlight>
                <a:latin typeface="Courier New"/>
                <a:ea typeface="Courier New"/>
                <a:cs typeface="Courier New"/>
                <a:sym typeface="Courier New"/>
              </a:rPr>
              <a:t>&lt;/title&gt;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&lt;/head&gt;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&lt;body&gt;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b="1" lang="id">
                <a:solidFill>
                  <a:schemeClr val="dk1"/>
                </a:solidFill>
                <a:highlight>
                  <a:schemeClr val="lt2"/>
                </a:highlight>
                <a:latin typeface="Courier New"/>
                <a:ea typeface="Courier New"/>
                <a:cs typeface="Courier New"/>
                <a:sym typeface="Courier New"/>
              </a:rPr>
              <a:t>&lt;h3&gt;</a:t>
            </a:r>
            <a:r>
              <a:rPr lang="id">
                <a:solidFill>
                  <a:schemeClr val="dk1"/>
                </a:solidFill>
                <a:highlight>
                  <a:schemeClr val="lt2"/>
                </a:highlight>
                <a:latin typeface="Courier New"/>
                <a:ea typeface="Courier New"/>
                <a:cs typeface="Courier New"/>
                <a:sym typeface="Courier New"/>
              </a:rPr>
              <a:t>Demo Menggabungkan Gambar dengan Teks</a:t>
            </a:r>
            <a:r>
              <a:rPr b="1" lang="id">
                <a:solidFill>
                  <a:schemeClr val="dk1"/>
                </a:solidFill>
                <a:highlight>
                  <a:schemeClr val="lt2"/>
                </a:highlight>
                <a:latin typeface="Courier New"/>
                <a:ea typeface="Courier New"/>
                <a:cs typeface="Courier New"/>
                <a:sym typeface="Courier New"/>
              </a:rPr>
              <a:t>&lt;/h3&gt;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b="1" lang="id">
                <a:solidFill>
                  <a:schemeClr val="dk1"/>
                </a:solidFill>
                <a:highlight>
                  <a:schemeClr val="lt2"/>
                </a:highlight>
                <a:latin typeface="Courier New"/>
                <a:ea typeface="Courier New"/>
                <a:cs typeface="Courier New"/>
                <a:sym typeface="Courier New"/>
              </a:rPr>
              <a:t>&lt;p&gt;&lt;image src="Bulbasaur.png" height="150" width="170" </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b="1" lang="id">
                <a:solidFill>
                  <a:schemeClr val="dk1"/>
                </a:solidFill>
                <a:highlight>
                  <a:schemeClr val="lt2"/>
                </a:highlight>
                <a:latin typeface="Courier New"/>
                <a:ea typeface="Courier New"/>
                <a:cs typeface="Courier New"/>
                <a:sym typeface="Courier New"/>
              </a:rPr>
              <a:t>title="Bulbasaur" </a:t>
            </a:r>
            <a:r>
              <a:rPr b="1" lang="id">
                <a:solidFill>
                  <a:schemeClr val="dk1"/>
                </a:solidFill>
                <a:highlight>
                  <a:schemeClr val="accent6"/>
                </a:highlight>
                <a:latin typeface="Courier New"/>
                <a:ea typeface="Courier New"/>
                <a:cs typeface="Courier New"/>
                <a:sym typeface="Courier New"/>
              </a:rPr>
              <a:t>align="top"</a:t>
            </a:r>
            <a:r>
              <a:rPr b="1" lang="id">
                <a:solidFill>
                  <a:schemeClr val="dk1"/>
                </a:solidFill>
                <a:highlight>
                  <a:schemeClr val="lt2"/>
                </a:highlight>
                <a:latin typeface="Courier New"/>
                <a:ea typeface="Courier New"/>
                <a:cs typeface="Courier New"/>
                <a:sym typeface="Courier New"/>
              </a:rPr>
              <a:t> /&gt;</a:t>
            </a:r>
            <a:r>
              <a:rPr lang="id">
                <a:solidFill>
                  <a:schemeClr val="dk1"/>
                </a:solidFill>
                <a:highlight>
                  <a:schemeClr val="lt2"/>
                </a:highlight>
                <a:latin typeface="Courier New"/>
                <a:ea typeface="Courier New"/>
                <a:cs typeface="Courier New"/>
                <a:sym typeface="Courier New"/>
              </a:rPr>
              <a:t> Ini adalah Bulbasaur</a:t>
            </a:r>
            <a:r>
              <a:rPr b="1" lang="id">
                <a:solidFill>
                  <a:schemeClr val="dk1"/>
                </a:solidFill>
                <a:highlight>
                  <a:schemeClr val="lt2"/>
                </a:highlight>
                <a:latin typeface="Courier New"/>
                <a:ea typeface="Courier New"/>
                <a:cs typeface="Courier New"/>
                <a:sym typeface="Courier New"/>
              </a:rPr>
              <a:t>&lt;/p&gt;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b="1" lang="id">
                <a:solidFill>
                  <a:schemeClr val="dk1"/>
                </a:solidFill>
                <a:highlight>
                  <a:schemeClr val="lt2"/>
                </a:highlight>
                <a:latin typeface="Courier New"/>
                <a:ea typeface="Courier New"/>
                <a:cs typeface="Courier New"/>
                <a:sym typeface="Courier New"/>
              </a:rPr>
              <a:t>&lt;p&gt;&lt;image src="Pikachu.png" height="150" width="170" </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b="1" lang="id">
                <a:solidFill>
                  <a:schemeClr val="dk1"/>
                </a:solidFill>
                <a:highlight>
                  <a:schemeClr val="lt2"/>
                </a:highlight>
                <a:latin typeface="Courier New"/>
                <a:ea typeface="Courier New"/>
                <a:cs typeface="Courier New"/>
                <a:sym typeface="Courier New"/>
              </a:rPr>
              <a:t>title="Pikachu" </a:t>
            </a:r>
            <a:r>
              <a:rPr b="1" lang="id">
                <a:solidFill>
                  <a:schemeClr val="dk1"/>
                </a:solidFill>
                <a:highlight>
                  <a:schemeClr val="accent6"/>
                </a:highlight>
                <a:latin typeface="Courier New"/>
                <a:ea typeface="Courier New"/>
                <a:cs typeface="Courier New"/>
                <a:sym typeface="Courier New"/>
              </a:rPr>
              <a:t>align="middle"</a:t>
            </a:r>
            <a:r>
              <a:rPr b="1" lang="id">
                <a:solidFill>
                  <a:schemeClr val="dk1"/>
                </a:solidFill>
                <a:highlight>
                  <a:schemeClr val="lt2"/>
                </a:highlight>
                <a:latin typeface="Courier New"/>
                <a:ea typeface="Courier New"/>
                <a:cs typeface="Courier New"/>
                <a:sym typeface="Courier New"/>
              </a:rPr>
              <a:t> /&gt;</a:t>
            </a:r>
            <a:r>
              <a:rPr lang="id">
                <a:solidFill>
                  <a:schemeClr val="dk1"/>
                </a:solidFill>
                <a:highlight>
                  <a:schemeClr val="lt2"/>
                </a:highlight>
                <a:latin typeface="Courier New"/>
                <a:ea typeface="Courier New"/>
                <a:cs typeface="Courier New"/>
                <a:sym typeface="Courier New"/>
              </a:rPr>
              <a:t> Ini adalah Pikachu</a:t>
            </a:r>
            <a:r>
              <a:rPr b="1" lang="id">
                <a:solidFill>
                  <a:schemeClr val="dk1"/>
                </a:solidFill>
                <a:highlight>
                  <a:schemeClr val="lt2"/>
                </a:highlight>
                <a:latin typeface="Courier New"/>
                <a:ea typeface="Courier New"/>
                <a:cs typeface="Courier New"/>
                <a:sym typeface="Courier New"/>
              </a:rPr>
              <a:t>&lt;/p&gt;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b="1" lang="id">
                <a:solidFill>
                  <a:schemeClr val="dk1"/>
                </a:solidFill>
                <a:highlight>
                  <a:schemeClr val="lt2"/>
                </a:highlight>
                <a:latin typeface="Courier New"/>
                <a:ea typeface="Courier New"/>
                <a:cs typeface="Courier New"/>
                <a:sym typeface="Courier New"/>
              </a:rPr>
              <a:t>&lt;p&gt;&lt;image src="Charmander.png" height="150" width="170" </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title="Charmander" </a:t>
            </a:r>
            <a:r>
              <a:rPr b="1" lang="id">
                <a:solidFill>
                  <a:schemeClr val="dk1"/>
                </a:solidFill>
                <a:highlight>
                  <a:schemeClr val="accent6"/>
                </a:highlight>
                <a:latin typeface="Courier New"/>
                <a:ea typeface="Courier New"/>
                <a:cs typeface="Courier New"/>
                <a:sym typeface="Courier New"/>
              </a:rPr>
              <a:t>align="bottom"</a:t>
            </a:r>
            <a:r>
              <a:rPr b="1" lang="id">
                <a:solidFill>
                  <a:schemeClr val="dk1"/>
                </a:solidFill>
                <a:highlight>
                  <a:schemeClr val="lt2"/>
                </a:highlight>
                <a:latin typeface="Courier New"/>
                <a:ea typeface="Courier New"/>
                <a:cs typeface="Courier New"/>
                <a:sym typeface="Courier New"/>
              </a:rPr>
              <a:t> /&gt;</a:t>
            </a:r>
            <a:r>
              <a:rPr lang="id">
                <a:solidFill>
                  <a:schemeClr val="dk1"/>
                </a:solidFill>
                <a:highlight>
                  <a:schemeClr val="lt2"/>
                </a:highlight>
                <a:latin typeface="Courier New"/>
                <a:ea typeface="Courier New"/>
                <a:cs typeface="Courier New"/>
                <a:sym typeface="Courier New"/>
              </a:rPr>
              <a:t> Ini adalah Charmander</a:t>
            </a:r>
            <a:r>
              <a:rPr b="1" lang="id">
                <a:solidFill>
                  <a:schemeClr val="dk1"/>
                </a:solidFill>
                <a:highlight>
                  <a:schemeClr val="lt2"/>
                </a:highlight>
                <a:latin typeface="Courier New"/>
                <a:ea typeface="Courier New"/>
                <a:cs typeface="Courier New"/>
                <a:sym typeface="Courier New"/>
              </a:rPr>
              <a:t>&lt;/p&gt;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&lt;/body&gt;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b="1" lang="id">
                <a:solidFill>
                  <a:schemeClr val="dk1"/>
                </a:solidFill>
                <a:highlight>
                  <a:schemeClr val="lt2"/>
                </a:highlight>
                <a:latin typeface="Courier New"/>
                <a:ea typeface="Courier New"/>
                <a:cs typeface="Courier New"/>
                <a:sym typeface="Courier New"/>
              </a:rPr>
              <a:t>&lt;/html&gt;</a:t>
            </a:r>
            <a:endParaRPr b="1">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6" name="Google Shape;96;p19"/>
          <p:cNvPicPr preferRelativeResize="0"/>
          <p:nvPr/>
        </p:nvPicPr>
        <p:blipFill>
          <a:blip r:embed="rId3">
            <a:alphaModFix/>
          </a:blip>
          <a:stretch>
            <a:fillRect/>
          </a:stretch>
        </p:blipFill>
        <p:spPr>
          <a:xfrm>
            <a:off x="5801822" y="1593987"/>
            <a:ext cx="2289675" cy="3358175"/>
          </a:xfrm>
          <a:prstGeom prst="rect">
            <a:avLst/>
          </a:prstGeom>
          <a:noFill/>
          <a:ln>
            <a:noFill/>
          </a:ln>
        </p:spPr>
      </p:pic>
      <p:sp>
        <p:nvSpPr>
          <p:cNvPr id="97" name="Google Shape;97;p19"/>
          <p:cNvSpPr txBox="1"/>
          <p:nvPr/>
        </p:nvSpPr>
        <p:spPr>
          <a:xfrm>
            <a:off x="400100" y="952875"/>
            <a:ext cx="8013300" cy="64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d" sz="1100">
                <a:solidFill>
                  <a:schemeClr val="dk1"/>
                </a:solidFill>
              </a:rPr>
              <a:t>Untuk posisi gambar dari arah vertikal dapat ditentukan dengan atribut </a:t>
            </a:r>
            <a:r>
              <a:rPr lang="id" sz="1100">
                <a:solidFill>
                  <a:schemeClr val="dk1"/>
                </a:solidFill>
                <a:latin typeface="Courier New"/>
                <a:ea typeface="Courier New"/>
                <a:cs typeface="Courier New"/>
                <a:sym typeface="Courier New"/>
              </a:rPr>
              <a:t>ALIGN</a:t>
            </a:r>
            <a:r>
              <a:rPr lang="id" sz="1100">
                <a:solidFill>
                  <a:schemeClr val="dk1"/>
                </a:solidFill>
              </a:rPr>
              <a:t> dengan nilai </a:t>
            </a:r>
            <a:r>
              <a:rPr lang="id" sz="1100">
                <a:solidFill>
                  <a:schemeClr val="dk1"/>
                </a:solidFill>
                <a:latin typeface="Courier New"/>
                <a:ea typeface="Courier New"/>
                <a:cs typeface="Courier New"/>
                <a:sym typeface="Courier New"/>
              </a:rPr>
              <a:t>TOP, MIDDLE, BOTTOM</a:t>
            </a:r>
            <a:endParaRPr sz="1100">
              <a:solidFill>
                <a:schemeClr val="dk1"/>
              </a:solidFill>
            </a:endParaRPr>
          </a:p>
          <a:p>
            <a:pPr indent="0" lvl="0" marL="0" rtl="0" algn="l">
              <a:spcBef>
                <a:spcPts val="1200"/>
              </a:spcBef>
              <a:spcAft>
                <a:spcPts val="0"/>
              </a:spcAft>
              <a:buNone/>
            </a:pPr>
            <a:r>
              <a:t/>
            </a:r>
            <a:endParaRPr sz="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13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Menggabungkan Gambar dengan Teks Secara Horizontal</a:t>
            </a:r>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968550"/>
            <a:ext cx="4315800" cy="410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&lt;html&gt;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&lt;head&gt;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   &lt;title&gt;</a:t>
            </a:r>
            <a:r>
              <a:rPr lang="id" sz="700">
                <a:solidFill>
                  <a:schemeClr val="dk1"/>
                </a:solidFill>
                <a:highlight>
                  <a:srgbClr val="F3F3F3"/>
                </a:highlight>
              </a:rPr>
              <a:t>Menampilkan Gambar</a:t>
            </a:r>
            <a:r>
              <a:rPr b="1" lang="id" sz="700">
                <a:solidFill>
                  <a:schemeClr val="dk1"/>
                </a:solidFill>
                <a:highlight>
                  <a:srgbClr val="F3F3F3"/>
                </a:highlight>
              </a:rPr>
              <a:t>&lt;/title&gt;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&lt;/head&gt;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&lt;body&gt;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&lt;h3&gt;</a:t>
            </a:r>
            <a:r>
              <a:rPr lang="id" sz="700">
                <a:solidFill>
                  <a:schemeClr val="dk1"/>
                </a:solidFill>
                <a:highlight>
                  <a:srgbClr val="F3F3F3"/>
                </a:highlight>
              </a:rPr>
              <a:t>Demo Menggabungkan Gambar dengan Teks&lt;</a:t>
            </a:r>
            <a:r>
              <a:rPr b="1" lang="id" sz="700">
                <a:solidFill>
                  <a:schemeClr val="dk1"/>
                </a:solidFill>
                <a:highlight>
                  <a:srgbClr val="F3F3F3"/>
                </a:highlight>
              </a:rPr>
              <a:t>/h3&gt;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&lt;p align="justify"&gt;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&lt;image src="Bulbasaur.png" height="150" width="170" title="Bulbasaur" </a:t>
            </a:r>
            <a:r>
              <a:rPr b="1" lang="id" sz="700">
                <a:solidFill>
                  <a:schemeClr val="dk1"/>
                </a:solidFill>
                <a:highlight>
                  <a:schemeClr val="accent6"/>
                </a:highlight>
              </a:rPr>
              <a:t>align="right" </a:t>
            </a:r>
            <a:r>
              <a:rPr b="1" lang="id" sz="700">
                <a:solidFill>
                  <a:schemeClr val="dk1"/>
                </a:solidFill>
                <a:highlight>
                  <a:srgbClr val="F3F3F3"/>
                </a:highlight>
              </a:rPr>
              <a:t>/&gt;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lang="id" sz="700">
                <a:solidFill>
                  <a:schemeClr val="dk1"/>
                </a:solidFill>
                <a:highlight>
                  <a:srgbClr val="F3F3F3"/>
                </a:highlight>
              </a:rPr>
              <a:t>Lorem ipsum dolor sit amet, consectetur adipiscing elit. Curabitur eleifend, libero at cursus pellentesque, ante mi tristique metus, nec feugiat neque dui id lacus. Pellentesque sem ante, tincidunt non augue non, dapibus aliquam tellus. In posuere nulla id felis rhoncus, a convallis lorem egestas. Aenean at lorem hendrerit, dictum lectus sit amet, egestas ante. Pellentesque ac pharetra nunc. Aenean ut metus ac massa pulvinar laoreet. Nunc ut convallis nibh, vitae auctor odio. Mauris laoreet dolor justo, in accumsan ex faucibus et. Cras in augue quis augue accumsan cursus. Aenean eleifend auctor turpis a tristique. Cras mattis, leo et aliquet volutpat, ante mi cursus metus, sed tincidunt magna nisi sit amet felis. Maecenas ac facilisis eros. Nullam sit amet mi arcu. Pellentesque at euismod libero.</a:t>
            </a:r>
            <a:endParaRPr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&lt;/p&gt;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&lt;p align="justify"&gt;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&lt;image src="Pikachu.png" height="150" width="170" title="Pikachu" </a:t>
            </a:r>
            <a:r>
              <a:rPr b="1" lang="id" sz="700">
                <a:solidFill>
                  <a:schemeClr val="dk1"/>
                </a:solidFill>
                <a:highlight>
                  <a:schemeClr val="accent6"/>
                </a:highlight>
              </a:rPr>
              <a:t>align="left" </a:t>
            </a:r>
            <a:r>
              <a:rPr b="1" lang="id" sz="700">
                <a:solidFill>
                  <a:schemeClr val="dk1"/>
                </a:solidFill>
                <a:highlight>
                  <a:srgbClr val="F3F3F3"/>
                </a:highlight>
              </a:rPr>
              <a:t>/&gt;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lang="id" sz="700">
                <a:solidFill>
                  <a:schemeClr val="dk1"/>
                </a:solidFill>
                <a:highlight>
                  <a:srgbClr val="F3F3F3"/>
                </a:highlight>
              </a:rPr>
              <a:t>Lorem ipsum dolor sit amet, consectetur adipiscing elit. Curabitur eleifend, libero at cursus pellentesque, ante mi tristique metus, nec feugiat neque dui id lacus. Pellentesque sem ante, tincidunt non augue non, dapibus aliquam tellus. In posuere nulla id felis rhoncus, a convallis lorem egestas. Aenean at lorem hendrerit, dictum lectus sit amet, egestas ante. Pellentesque ac pharetra nunc. Aenean ut metus ac massa pulvinar laoreet. Nunc ut convallis nibh, vitae auctor odio. Mauris laoreet dolor justo, in accumsan ex faucibus et. Cras in augue quis augue accumsan cursus. Aenean eleifend auctor turpis a tristique. Cras mattis, leo et aliquet volutpat, ante mi cursus metus, sed tincidunt magna nisi sit amet felis. Maecenas ac facilisis eros. Nullam sit amet mi arcu. Pellentesque at euismod libero.</a:t>
            </a:r>
            <a:endParaRPr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&lt;/p&gt;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&lt;/body&gt;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rPr b="1" lang="id" sz="700">
                <a:solidFill>
                  <a:schemeClr val="dk1"/>
                </a:solidFill>
                <a:highlight>
                  <a:srgbClr val="F3F3F3"/>
                </a:highlight>
              </a:rPr>
              <a:t>&lt;/html&gt;</a:t>
            </a:r>
            <a:endParaRPr b="1" sz="700">
              <a:solidFill>
                <a:schemeClr val="dk1"/>
              </a:solidFill>
              <a:highlight>
                <a:srgbClr val="F3F3F3"/>
              </a:highlight>
            </a:endParaRPr>
          </a:p>
          <a:p>
            <a:pPr indent="0" lvl="0" marL="0" rtl="0" algn="just">
              <a:spcBef>
                <a:spcPts val="0"/>
              </a:spcBef>
              <a:spcAft>
                <a:spcPts val="0"/>
              </a:spcAft>
              <a:buClr>
                <a:schemeClr val="dk1"/>
              </a:buClr>
              <a:buSzPts val="358"/>
              <a:buFont typeface="Arial"/>
              <a:buNone/>
            </a:pPr>
            <a:r>
              <a:t/>
            </a:r>
            <a:endParaRPr sz="700">
              <a:solidFill>
                <a:schemeClr val="dk1"/>
              </a:solidFill>
            </a:endParaRPr>
          </a:p>
          <a:p>
            <a:pPr indent="0" lvl="0" marL="0" rtl="0" algn="just">
              <a:spcBef>
                <a:spcPts val="0"/>
              </a:spcBef>
              <a:spcAft>
                <a:spcPts val="0"/>
              </a:spcAft>
              <a:buSzPts val="358"/>
              <a:buNone/>
            </a:pPr>
            <a:r>
              <a:t/>
            </a:r>
            <a:endParaRPr sz="700">
              <a:solidFill>
                <a:schemeClr val="dk1"/>
              </a:solidFill>
            </a:endParaRPr>
          </a:p>
        </p:txBody>
      </p:sp>
      <p:sp>
        <p:nvSpPr>
          <p:cNvPr id="104" name="Google Shape;104;p20"/>
          <p:cNvSpPr txBox="1"/>
          <p:nvPr/>
        </p:nvSpPr>
        <p:spPr>
          <a:xfrm>
            <a:off x="400100" y="588650"/>
            <a:ext cx="8013300" cy="64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100">
                <a:solidFill>
                  <a:schemeClr val="dk1"/>
                </a:solidFill>
              </a:rPr>
              <a:t>Untuk posisi gambar dari arah vertikal dapat ditentukan dengan atribut </a:t>
            </a:r>
            <a:r>
              <a:rPr lang="id" sz="1100">
                <a:solidFill>
                  <a:schemeClr val="dk1"/>
                </a:solidFill>
                <a:latin typeface="Courier New"/>
                <a:ea typeface="Courier New"/>
                <a:cs typeface="Courier New"/>
                <a:sym typeface="Courier New"/>
              </a:rPr>
              <a:t>ALIGN</a:t>
            </a:r>
            <a:r>
              <a:rPr lang="id" sz="1100">
                <a:solidFill>
                  <a:schemeClr val="dk1"/>
                </a:solidFill>
              </a:rPr>
              <a:t> dengan nilai </a:t>
            </a:r>
            <a:r>
              <a:rPr lang="id" sz="1100">
                <a:solidFill>
                  <a:schemeClr val="dk1"/>
                </a:solidFill>
                <a:latin typeface="Courier New"/>
                <a:ea typeface="Courier New"/>
                <a:cs typeface="Courier New"/>
                <a:sym typeface="Courier New"/>
              </a:rPr>
              <a:t>RIGHT</a:t>
            </a:r>
            <a:r>
              <a:rPr lang="id" sz="1100">
                <a:solidFill>
                  <a:schemeClr val="dk1"/>
                </a:solidFill>
                <a:latin typeface="Courier New"/>
                <a:ea typeface="Courier New"/>
                <a:cs typeface="Courier New"/>
                <a:sym typeface="Courier New"/>
              </a:rPr>
              <a:t>, LEFT</a:t>
            </a:r>
            <a:endParaRPr sz="1100">
              <a:solidFill>
                <a:schemeClr val="dk1"/>
              </a:solidFill>
            </a:endParaRPr>
          </a:p>
          <a:p>
            <a:pPr indent="0" lvl="0" marL="0" rtl="0" algn="l">
              <a:spcBef>
                <a:spcPts val="1200"/>
              </a:spcBef>
              <a:spcAft>
                <a:spcPts val="0"/>
              </a:spcAft>
              <a:buNone/>
            </a:pPr>
            <a:r>
              <a:t/>
            </a:r>
            <a:endParaRPr sz="700">
              <a:solidFill>
                <a:schemeClr val="dk1"/>
              </a:solidFill>
            </a:endParaRPr>
          </a:p>
        </p:txBody>
      </p:sp>
      <p:pic>
        <p:nvPicPr>
          <p:cNvPr id="105" name="Google Shape;105;p20"/>
          <p:cNvPicPr preferRelativeResize="0"/>
          <p:nvPr/>
        </p:nvPicPr>
        <p:blipFill>
          <a:blip r:embed="rId3">
            <a:alphaModFix/>
          </a:blip>
          <a:stretch>
            <a:fillRect/>
          </a:stretch>
        </p:blipFill>
        <p:spPr>
          <a:xfrm>
            <a:off x="4779900" y="1382150"/>
            <a:ext cx="3958203" cy="360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9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Menjadikan Gambar Sebagai Link</a:t>
            </a:r>
            <a:endParaRPr/>
          </a:p>
        </p:txBody>
      </p:sp>
      <p:sp>
        <p:nvSpPr>
          <p:cNvPr id="111" name="Google Shape;111;p21"/>
          <p:cNvSpPr txBox="1"/>
          <p:nvPr>
            <p:ph idx="1" type="body"/>
          </p:nvPr>
        </p:nvSpPr>
        <p:spPr>
          <a:xfrm>
            <a:off x="346900" y="708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400">
                <a:solidFill>
                  <a:schemeClr val="dk1"/>
                </a:solidFill>
              </a:rPr>
              <a:t>Untuk menjadikan suatu gambar menjadi link kita hanya perlu meletakan tag &lt;img&gt; di dalam tag &lt;a&gt;.</a:t>
            </a:r>
            <a:endParaRPr sz="1400">
              <a:solidFill>
                <a:schemeClr val="dk1"/>
              </a:solidFill>
            </a:endParaRPr>
          </a:p>
          <a:p>
            <a:pPr indent="0" lvl="0" marL="0" rtl="0" algn="l">
              <a:spcBef>
                <a:spcPts val="0"/>
              </a:spcBef>
              <a:spcAft>
                <a:spcPts val="0"/>
              </a:spcAft>
              <a:buNone/>
            </a:pPr>
            <a:r>
              <a:rPr lang="id" sz="1400">
                <a:solidFill>
                  <a:schemeClr val="dk1"/>
                </a:solidFill>
                <a:highlight>
                  <a:srgbClr val="EFEFEF"/>
                </a:highlight>
                <a:latin typeface="Courier New"/>
                <a:ea typeface="Courier New"/>
                <a:cs typeface="Courier New"/>
                <a:sym typeface="Courier New"/>
              </a:rPr>
              <a:t>&lt;a href=”alamat-tujuan”&gt;&lt;img src=”lokasi-gambar /&gt;&lt;/a&gt;</a:t>
            </a:r>
            <a:endParaRPr sz="1400">
              <a:solidFill>
                <a:schemeClr val="dk1"/>
              </a:solidFill>
              <a:highlight>
                <a:srgbClr val="EFEFEF"/>
              </a:highlight>
              <a:latin typeface="Courier New"/>
              <a:ea typeface="Courier New"/>
              <a:cs typeface="Courier New"/>
              <a:sym typeface="Courier New"/>
            </a:endParaRPr>
          </a:p>
          <a:p>
            <a:pPr indent="0" lvl="0" marL="0" rtl="0" algn="l">
              <a:spcBef>
                <a:spcPts val="0"/>
              </a:spcBef>
              <a:spcAft>
                <a:spcPts val="0"/>
              </a:spcAft>
              <a:buNone/>
            </a:pPr>
            <a:r>
              <a:rPr lang="id" sz="1400">
                <a:solidFill>
                  <a:schemeClr val="dk1"/>
                </a:solidFill>
              </a:rPr>
              <a:t>Contoh, buat dua file html </a:t>
            </a:r>
            <a:r>
              <a:rPr b="1" lang="id" sz="1400">
                <a:solidFill>
                  <a:schemeClr val="dk1"/>
                </a:solidFill>
              </a:rPr>
              <a:t>katalog.html</a:t>
            </a:r>
            <a:r>
              <a:rPr lang="id" sz="1400">
                <a:solidFill>
                  <a:schemeClr val="dk1"/>
                </a:solidFill>
              </a:rPr>
              <a:t> dan </a:t>
            </a:r>
            <a:r>
              <a:rPr b="1" lang="id" sz="1400">
                <a:solidFill>
                  <a:schemeClr val="dk1"/>
                </a:solidFill>
              </a:rPr>
              <a:t>detail.html</a:t>
            </a:r>
            <a:r>
              <a:rPr lang="id" sz="1400">
                <a:solidFill>
                  <a:schemeClr val="dk1"/>
                </a:solidFill>
              </a:rPr>
              <a:t>, simpan pada folder yang sama.</a:t>
            </a:r>
            <a:endParaRPr sz="1400">
              <a:solidFill>
                <a:schemeClr val="dk1"/>
              </a:solidFill>
            </a:endParaRPr>
          </a:p>
          <a:p>
            <a:pPr indent="0" lvl="0" marL="0" rtl="0" algn="l">
              <a:spcBef>
                <a:spcPts val="0"/>
              </a:spcBef>
              <a:spcAft>
                <a:spcPts val="0"/>
              </a:spcAft>
              <a:buNone/>
            </a:pPr>
            <a:r>
              <a:t/>
            </a:r>
            <a:endParaRPr b="1" sz="1400">
              <a:solidFill>
                <a:schemeClr val="dk1"/>
              </a:solidFill>
              <a:highlight>
                <a:schemeClr val="lt2"/>
              </a:highlight>
              <a:latin typeface="Courier New"/>
              <a:ea typeface="Courier New"/>
              <a:cs typeface="Courier New"/>
              <a:sym typeface="Courier New"/>
            </a:endParaRPr>
          </a:p>
        </p:txBody>
      </p:sp>
      <p:sp>
        <p:nvSpPr>
          <p:cNvPr id="112" name="Google Shape;112;p21"/>
          <p:cNvSpPr txBox="1"/>
          <p:nvPr/>
        </p:nvSpPr>
        <p:spPr>
          <a:xfrm>
            <a:off x="311700" y="2068225"/>
            <a:ext cx="41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graphicFrame>
        <p:nvGraphicFramePr>
          <p:cNvPr id="113" name="Google Shape;113;p21"/>
          <p:cNvGraphicFramePr/>
          <p:nvPr/>
        </p:nvGraphicFramePr>
        <p:xfrm>
          <a:off x="346875" y="1677425"/>
          <a:ext cx="3000000" cy="3000000"/>
        </p:xfrm>
        <a:graphic>
          <a:graphicData uri="http://schemas.openxmlformats.org/drawingml/2006/table">
            <a:tbl>
              <a:tblPr>
                <a:noFill/>
                <a:tableStyleId>{0EF0C0C1-F1E8-4B68-874C-741FD70AC3EE}</a:tableStyleId>
              </a:tblPr>
              <a:tblGrid>
                <a:gridCol w="4260300"/>
                <a:gridCol w="4260300"/>
              </a:tblGrid>
              <a:tr h="350500">
                <a:tc>
                  <a:txBody>
                    <a:bodyPr/>
                    <a:lstStyle/>
                    <a:p>
                      <a:pPr indent="0" lvl="0" marL="0" rtl="0" algn="ctr">
                        <a:spcBef>
                          <a:spcPts val="0"/>
                        </a:spcBef>
                        <a:spcAft>
                          <a:spcPts val="0"/>
                        </a:spcAft>
                        <a:buClr>
                          <a:schemeClr val="dk1"/>
                        </a:buClr>
                        <a:buSzPts val="1100"/>
                        <a:buFont typeface="Arial"/>
                        <a:buNone/>
                      </a:pPr>
                      <a:r>
                        <a:rPr lang="id" sz="1100">
                          <a:solidFill>
                            <a:schemeClr val="dk1"/>
                          </a:solidFill>
                        </a:rPr>
                        <a:t>Katalog.html</a:t>
                      </a:r>
                      <a:endParaRPr sz="1100">
                        <a:highlight>
                          <a:srgbClr val="FFFFFF"/>
                        </a:highlight>
                      </a:endParaRPr>
                    </a:p>
                  </a:txBody>
                  <a:tcPr marT="91425" marB="91425" marR="91425" marL="91425"/>
                </a:tc>
                <a:tc>
                  <a:txBody>
                    <a:bodyPr/>
                    <a:lstStyle/>
                    <a:p>
                      <a:pPr indent="0" lvl="0" marL="0" rtl="0" algn="ctr">
                        <a:spcBef>
                          <a:spcPts val="0"/>
                        </a:spcBef>
                        <a:spcAft>
                          <a:spcPts val="0"/>
                        </a:spcAft>
                        <a:buNone/>
                      </a:pPr>
                      <a:r>
                        <a:rPr lang="id" sz="1100"/>
                        <a:t>detail.html</a:t>
                      </a:r>
                      <a:endParaRPr b="1" sz="1100"/>
                    </a:p>
                  </a:txBody>
                  <a:tcPr marT="91425" marB="91425" marR="91425" marL="91425"/>
                </a:tc>
              </a:tr>
              <a:tr h="2865100">
                <a:tc>
                  <a:txBody>
                    <a:bodyPr/>
                    <a:lstStyle/>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&lt;html&gt;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&lt;head&gt;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   &lt;title&gt;</a:t>
                      </a:r>
                      <a:r>
                        <a:rPr lang="id" sz="800">
                          <a:solidFill>
                            <a:schemeClr val="dk1"/>
                          </a:solidFill>
                          <a:highlight>
                            <a:schemeClr val="lt1"/>
                          </a:highlight>
                          <a:latin typeface="Courier New"/>
                          <a:ea typeface="Courier New"/>
                          <a:cs typeface="Courier New"/>
                          <a:sym typeface="Courier New"/>
                        </a:rPr>
                        <a:t>Menampilkan Gambar</a:t>
                      </a:r>
                      <a:r>
                        <a:rPr b="1" lang="id" sz="800">
                          <a:solidFill>
                            <a:schemeClr val="dk1"/>
                          </a:solidFill>
                          <a:highlight>
                            <a:schemeClr val="lt1"/>
                          </a:highlight>
                          <a:latin typeface="Courier New"/>
                          <a:ea typeface="Courier New"/>
                          <a:cs typeface="Courier New"/>
                          <a:sym typeface="Courier New"/>
                        </a:rPr>
                        <a:t>&lt;/title&gt;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&lt;/head&gt;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&lt;body&gt;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&lt;h3&gt;</a:t>
                      </a:r>
                      <a:r>
                        <a:rPr lang="id" sz="800">
                          <a:solidFill>
                            <a:schemeClr val="dk1"/>
                          </a:solidFill>
                          <a:highlight>
                            <a:schemeClr val="lt1"/>
                          </a:highlight>
                          <a:latin typeface="Courier New"/>
                          <a:ea typeface="Courier New"/>
                          <a:cs typeface="Courier New"/>
                          <a:sym typeface="Courier New"/>
                        </a:rPr>
                        <a:t>Demo Menggabungkan Gambar dengan Teks</a:t>
                      </a:r>
                      <a:r>
                        <a:rPr b="1" lang="id" sz="800">
                          <a:solidFill>
                            <a:schemeClr val="dk1"/>
                          </a:solidFill>
                          <a:highlight>
                            <a:schemeClr val="lt1"/>
                          </a:highlight>
                          <a:latin typeface="Courier New"/>
                          <a:ea typeface="Courier New"/>
                          <a:cs typeface="Courier New"/>
                          <a:sym typeface="Courier New"/>
                        </a:rPr>
                        <a:t>&lt;/h3&gt;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&lt;p&gt;&lt;</a:t>
                      </a:r>
                      <a:r>
                        <a:rPr b="1" lang="id" sz="800">
                          <a:solidFill>
                            <a:schemeClr val="dk1"/>
                          </a:solidFill>
                          <a:highlight>
                            <a:schemeClr val="accent6"/>
                          </a:highlight>
                          <a:latin typeface="Courier New"/>
                          <a:ea typeface="Courier New"/>
                          <a:cs typeface="Courier New"/>
                          <a:sym typeface="Courier New"/>
                        </a:rPr>
                        <a:t>a href=”detail.html”&gt;</a:t>
                      </a:r>
                      <a:r>
                        <a:rPr b="1" lang="id" sz="800">
                          <a:solidFill>
                            <a:schemeClr val="dk1"/>
                          </a:solidFill>
                          <a:highlight>
                            <a:schemeClr val="lt1"/>
                          </a:highlight>
                          <a:latin typeface="Courier New"/>
                          <a:ea typeface="Courier New"/>
                          <a:cs typeface="Courier New"/>
                          <a:sym typeface="Courier New"/>
                        </a:rPr>
                        <a:t>&lt;image src="Bulbasaur.png" height="150" width="170" </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title="Bulbasaur" align="top" /&gt;</a:t>
                      </a:r>
                      <a:r>
                        <a:rPr b="1" lang="id" sz="800">
                          <a:solidFill>
                            <a:schemeClr val="dk1"/>
                          </a:solidFill>
                          <a:highlight>
                            <a:schemeClr val="accent6"/>
                          </a:highlight>
                          <a:latin typeface="Courier New"/>
                          <a:ea typeface="Courier New"/>
                          <a:cs typeface="Courier New"/>
                          <a:sym typeface="Courier New"/>
                        </a:rPr>
                        <a:t>&lt;/a&gt;</a:t>
                      </a:r>
                      <a:r>
                        <a:rPr lang="id" sz="800">
                          <a:solidFill>
                            <a:schemeClr val="dk1"/>
                          </a:solidFill>
                          <a:highlight>
                            <a:schemeClr val="lt1"/>
                          </a:highlight>
                          <a:latin typeface="Courier New"/>
                          <a:ea typeface="Courier New"/>
                          <a:cs typeface="Courier New"/>
                          <a:sym typeface="Courier New"/>
                        </a:rPr>
                        <a:t> Ini adalah Bulbasaur</a:t>
                      </a:r>
                      <a:r>
                        <a:rPr b="1" lang="id" sz="800">
                          <a:solidFill>
                            <a:schemeClr val="dk1"/>
                          </a:solidFill>
                          <a:highlight>
                            <a:schemeClr val="lt1"/>
                          </a:highlight>
                          <a:latin typeface="Courier New"/>
                          <a:ea typeface="Courier New"/>
                          <a:cs typeface="Courier New"/>
                          <a:sym typeface="Courier New"/>
                        </a:rPr>
                        <a:t>&lt;/p&gt;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&lt;p&gt;&lt;image src="Pikachu.png" height="150" width="170" </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title="Pikachu" align="middle" /&gt;</a:t>
                      </a:r>
                      <a:r>
                        <a:rPr lang="id" sz="800">
                          <a:solidFill>
                            <a:schemeClr val="dk1"/>
                          </a:solidFill>
                          <a:highlight>
                            <a:schemeClr val="lt1"/>
                          </a:highlight>
                          <a:latin typeface="Courier New"/>
                          <a:ea typeface="Courier New"/>
                          <a:cs typeface="Courier New"/>
                          <a:sym typeface="Courier New"/>
                        </a:rPr>
                        <a:t> Ini adalah Pikachu</a:t>
                      </a:r>
                      <a:r>
                        <a:rPr b="1" lang="id" sz="800">
                          <a:solidFill>
                            <a:schemeClr val="dk1"/>
                          </a:solidFill>
                          <a:highlight>
                            <a:schemeClr val="lt1"/>
                          </a:highlight>
                          <a:latin typeface="Courier New"/>
                          <a:ea typeface="Courier New"/>
                          <a:cs typeface="Courier New"/>
                          <a:sym typeface="Courier New"/>
                        </a:rPr>
                        <a:t>&lt;/p&gt;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&lt;p&gt;&lt;image src="Charmander.png" height="150" width="170" </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title="Charmander" align="bottom" /&gt;</a:t>
                      </a:r>
                      <a:r>
                        <a:rPr lang="id" sz="800">
                          <a:solidFill>
                            <a:schemeClr val="dk1"/>
                          </a:solidFill>
                          <a:highlight>
                            <a:schemeClr val="lt1"/>
                          </a:highlight>
                          <a:latin typeface="Courier New"/>
                          <a:ea typeface="Courier New"/>
                          <a:cs typeface="Courier New"/>
                          <a:sym typeface="Courier New"/>
                        </a:rPr>
                        <a:t> Ini adalah Charmander</a:t>
                      </a:r>
                      <a:r>
                        <a:rPr b="1" lang="id" sz="800">
                          <a:solidFill>
                            <a:schemeClr val="dk1"/>
                          </a:solidFill>
                          <a:highlight>
                            <a:schemeClr val="lt1"/>
                          </a:highlight>
                          <a:latin typeface="Courier New"/>
                          <a:ea typeface="Courier New"/>
                          <a:cs typeface="Courier New"/>
                          <a:sym typeface="Courier New"/>
                        </a:rPr>
                        <a:t>&lt;/p&gt;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&lt;/body&gt;</a:t>
                      </a:r>
                      <a:endParaRPr b="1" sz="8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id" sz="800">
                          <a:solidFill>
                            <a:schemeClr val="dk1"/>
                          </a:solidFill>
                          <a:highlight>
                            <a:schemeClr val="lt1"/>
                          </a:highlight>
                          <a:latin typeface="Courier New"/>
                          <a:ea typeface="Courier New"/>
                          <a:cs typeface="Courier New"/>
                          <a:sym typeface="Courier New"/>
                        </a:rPr>
                        <a:t>&lt;/html&gt;</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id" sz="800">
                          <a:solidFill>
                            <a:schemeClr val="dk1"/>
                          </a:solidFill>
                        </a:rPr>
                        <a:t>&lt;html&gt;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&lt;head&gt;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   &lt;title&gt;</a:t>
                      </a:r>
                      <a:r>
                        <a:rPr lang="id" sz="800">
                          <a:solidFill>
                            <a:schemeClr val="dk1"/>
                          </a:solidFill>
                        </a:rPr>
                        <a:t>Menampilkan Gambar</a:t>
                      </a:r>
                      <a:r>
                        <a:rPr b="1" lang="id" sz="800">
                          <a:solidFill>
                            <a:schemeClr val="dk1"/>
                          </a:solidFill>
                        </a:rPr>
                        <a:t>&lt;/title&gt;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&lt;/head&gt;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&lt;body&gt;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&lt;h3&gt;</a:t>
                      </a:r>
                      <a:r>
                        <a:rPr lang="id" sz="800">
                          <a:solidFill>
                            <a:schemeClr val="dk1"/>
                          </a:solidFill>
                        </a:rPr>
                        <a:t>Demo Menggabungkan Gambar dengan Teks&lt;/h3&gt;</a:t>
                      </a:r>
                      <a:endParaRPr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&lt;p align="justify"&gt;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&lt;image src="Bulbasaur.png" height="150" width="170" title="Bulbasaur" align="right" /&gt;</a:t>
                      </a:r>
                      <a:endParaRPr b="1" sz="800">
                        <a:solidFill>
                          <a:schemeClr val="dk1"/>
                        </a:solidFill>
                      </a:endParaRPr>
                    </a:p>
                    <a:p>
                      <a:pPr indent="0" lvl="0" marL="0" rtl="0" algn="l">
                        <a:spcBef>
                          <a:spcPts val="0"/>
                        </a:spcBef>
                        <a:spcAft>
                          <a:spcPts val="0"/>
                        </a:spcAft>
                        <a:buClr>
                          <a:schemeClr val="dk1"/>
                        </a:buClr>
                        <a:buSzPts val="1100"/>
                        <a:buFont typeface="Arial"/>
                        <a:buNone/>
                      </a:pPr>
                      <a:r>
                        <a:rPr lang="id" sz="800">
                          <a:solidFill>
                            <a:schemeClr val="dk1"/>
                          </a:solidFill>
                        </a:rPr>
                        <a:t>Lorem ipsum dolor sit amet, consectetur adipiscing elit. Curabitur eleifend, libero at cursus pellentesque, ante mi tristique metus, nec feugiat neque dui id lacus. Pellentesque sem ante, tincidunt non augue non, dapibus aliquam tellus. In posuere nulla id felis rhoncus, a convallis lorem egestas. Aenean at lorem hendrerit, dictum lectus sit amet, egestas ante. Pellentesque ac pharetra nunc. Aenean ut metus ac massa pulvinar laoreet. Nunc ut convallis nibh, vitae auctor odio. Mauris laoreet dolor justo, in accumsan ex faucibus et. Cras in augue quis augue accumsan cursus. Aenean eleifend auctor turpis a tristique. Cras mattis, leo et aliquet volutpat, ante mi cursus metus, sed tincidunt magna nisi sit amet felis. Maecenas ac facilisis eros. Nullam sit amet mi arcu. Pellentesque at euismod libero.</a:t>
                      </a:r>
                      <a:endParaRPr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&lt;/p&gt;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&lt;/body&gt;</a:t>
                      </a:r>
                      <a:endParaRPr b="1" sz="800">
                        <a:solidFill>
                          <a:schemeClr val="dk1"/>
                        </a:solidFill>
                      </a:endParaRPr>
                    </a:p>
                    <a:p>
                      <a:pPr indent="0" lvl="0" marL="0" rtl="0" algn="l">
                        <a:spcBef>
                          <a:spcPts val="0"/>
                        </a:spcBef>
                        <a:spcAft>
                          <a:spcPts val="0"/>
                        </a:spcAft>
                        <a:buClr>
                          <a:schemeClr val="dk1"/>
                        </a:buClr>
                        <a:buSzPts val="1100"/>
                        <a:buFont typeface="Arial"/>
                        <a:buNone/>
                      </a:pPr>
                      <a:r>
                        <a:rPr b="1" lang="id" sz="800">
                          <a:solidFill>
                            <a:schemeClr val="dk1"/>
                          </a:solidFill>
                        </a:rPr>
                        <a:t>&lt;/html&gt;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