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20" d="100"/>
          <a:sy n="120" d="100"/>
        </p:scale>
        <p:origin x="2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96027F-7875-4030-9381-8BD8C4F21935}"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509A250-FF31-4206-8172-F9D3106AACB1}" type="datetimeFigureOut">
              <a:rPr lang="en-US" dirty="0"/>
              <a:t>3/5/2023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urkiye.ai/ses-analizi-ile-kapsamli-is-guvenlig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ow%20to%20Turn%20Your%20Smartphone%20into%20an%20Earthquake%20Detector" TargetMode="External"/><Relationship Id="rId2" Type="http://schemas.openxmlformats.org/officeDocument/2006/relationships/hyperlink" Target="https://www.shakealer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yshake.berkeley.edu/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ltexsoft.com/blog/audio-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E2C9D-2921-0844-6872-420E8BDA4AE2}"/>
              </a:ext>
            </a:extLst>
          </p:cNvPr>
          <p:cNvSpPr>
            <a:spLocks noGrp="1"/>
          </p:cNvSpPr>
          <p:nvPr>
            <p:ph type="ctrTitle"/>
          </p:nvPr>
        </p:nvSpPr>
        <p:spPr/>
        <p:txBody>
          <a:bodyPr anchor="t"/>
          <a:lstStyle/>
          <a:p>
            <a:pPr algn="ctr"/>
            <a:r>
              <a:rPr lang="tr-TR" dirty="0"/>
              <a:t>Katay.ai</a:t>
            </a:r>
          </a:p>
        </p:txBody>
      </p:sp>
      <p:sp>
        <p:nvSpPr>
          <p:cNvPr id="3" name="Alt Başlık 2">
            <a:extLst>
              <a:ext uri="{FF2B5EF4-FFF2-40B4-BE49-F238E27FC236}">
                <a16:creationId xmlns:a16="http://schemas.microsoft.com/office/drawing/2014/main" id="{C3F8041C-D7AB-109B-1D6B-184D73C93319}"/>
              </a:ext>
            </a:extLst>
          </p:cNvPr>
          <p:cNvSpPr>
            <a:spLocks noGrp="1"/>
          </p:cNvSpPr>
          <p:nvPr>
            <p:ph type="subTitle" idx="1"/>
          </p:nvPr>
        </p:nvSpPr>
        <p:spPr>
          <a:xfrm>
            <a:off x="1154955" y="4022006"/>
            <a:ext cx="8825658" cy="861420"/>
          </a:xfrm>
        </p:spPr>
        <p:txBody>
          <a:bodyPr/>
          <a:lstStyle/>
          <a:p>
            <a:r>
              <a:rPr lang="tr-TR" dirty="0"/>
              <a:t>deprem sonrası enkaz ve enkaz altında kalan canlıları tespit etme projesi</a:t>
            </a:r>
          </a:p>
        </p:txBody>
      </p:sp>
      <p:sp>
        <p:nvSpPr>
          <p:cNvPr id="4" name="Alt Başlık 2">
            <a:extLst>
              <a:ext uri="{FF2B5EF4-FFF2-40B4-BE49-F238E27FC236}">
                <a16:creationId xmlns:a16="http://schemas.microsoft.com/office/drawing/2014/main" id="{34355DC8-7145-F948-EF1F-A7EC508DDF7F}"/>
              </a:ext>
            </a:extLst>
          </p:cNvPr>
          <p:cNvSpPr txBox="1">
            <a:spLocks/>
          </p:cNvSpPr>
          <p:nvPr/>
        </p:nvSpPr>
        <p:spPr>
          <a:xfrm>
            <a:off x="1154955" y="5208075"/>
            <a:ext cx="8825658" cy="861420"/>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tr-TR" dirty="0"/>
              <a:t>Fatih Furkan usta</a:t>
            </a:r>
          </a:p>
        </p:txBody>
      </p:sp>
    </p:spTree>
    <p:extLst>
      <p:ext uri="{BB962C8B-B14F-4D97-AF65-F5344CB8AC3E}">
        <p14:creationId xmlns:p14="http://schemas.microsoft.com/office/powerpoint/2010/main" val="2784287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78E7BD-4E23-6948-16C6-9FD7FF9069A2}"/>
              </a:ext>
            </a:extLst>
          </p:cNvPr>
          <p:cNvSpPr>
            <a:spLocks noGrp="1"/>
          </p:cNvSpPr>
          <p:nvPr>
            <p:ph type="title"/>
          </p:nvPr>
        </p:nvSpPr>
        <p:spPr/>
        <p:txBody>
          <a:bodyPr/>
          <a:lstStyle/>
          <a:p>
            <a:r>
              <a:rPr lang="tr-TR" b="0" i="0" dirty="0" err="1">
                <a:effectLst/>
              </a:rPr>
              <a:t>WeSight</a:t>
            </a:r>
            <a:r>
              <a:rPr lang="tr-TR" b="0" i="0" dirty="0">
                <a:effectLst/>
              </a:rPr>
              <a:t> uygulaması</a:t>
            </a:r>
            <a:endParaRPr lang="tr-TR" dirty="0"/>
          </a:p>
        </p:txBody>
      </p:sp>
      <p:sp>
        <p:nvSpPr>
          <p:cNvPr id="3" name="İçerik Yer Tutucusu 2">
            <a:extLst>
              <a:ext uri="{FF2B5EF4-FFF2-40B4-BE49-F238E27FC236}">
                <a16:creationId xmlns:a16="http://schemas.microsoft.com/office/drawing/2014/main" id="{3D514AF3-57D0-B4BE-C3EA-30AFB60893F9}"/>
              </a:ext>
            </a:extLst>
          </p:cNvPr>
          <p:cNvSpPr>
            <a:spLocks noGrp="1"/>
          </p:cNvSpPr>
          <p:nvPr>
            <p:ph idx="1"/>
          </p:nvPr>
        </p:nvSpPr>
        <p:spPr/>
        <p:txBody>
          <a:bodyPr/>
          <a:lstStyle/>
          <a:p>
            <a:r>
              <a:rPr lang="tr-TR" b="0" i="0" dirty="0">
                <a:effectLst/>
              </a:rPr>
              <a:t>Huawei Türkiye Ar-</a:t>
            </a:r>
            <a:r>
              <a:rPr lang="tr-TR" b="0" i="0" dirty="0" err="1">
                <a:effectLst/>
              </a:rPr>
              <a:t>Ge</a:t>
            </a:r>
            <a:r>
              <a:rPr lang="tr-TR" b="0" i="0" dirty="0">
                <a:effectLst/>
              </a:rPr>
              <a:t> ekibi tarafından geliştirilen ses analizi özelliği ile artık ortam sesini gerçek zamanlı olarak analiz edebiliyor. </a:t>
            </a:r>
          </a:p>
          <a:p>
            <a:r>
              <a:rPr lang="tr-TR" b="0" i="0" dirty="0">
                <a:effectLst/>
              </a:rPr>
              <a:t>Hızlı, beklenmedik ve ani ses değişimlerini saptayan sistem, olası kaza ve riskli senaryoların önüne geçilebilecek bir zemin hazırlar.</a:t>
            </a:r>
          </a:p>
          <a:p>
            <a:r>
              <a:rPr lang="tr-TR" b="0" i="0" dirty="0">
                <a:effectLst/>
              </a:rPr>
              <a:t>Örneğin, bir çalışanın yardım çığlığı, anormal makine sesi, patlama sesi gibi olağan dışı durumlar, sistem tarafından tespit edilir ve hızlı aksiyon yolları açılır. Yetkili kişileri bilgilendirmek için kısa mesaj, telefon araması ve uygulama bildirimi gibi ikaz araçları kullanan </a:t>
            </a:r>
            <a:r>
              <a:rPr lang="tr-TR" b="0" i="0" dirty="0" err="1">
                <a:effectLst/>
              </a:rPr>
              <a:t>WeSight</a:t>
            </a:r>
            <a:r>
              <a:rPr lang="tr-TR" b="0" i="0" dirty="0">
                <a:effectLst/>
              </a:rPr>
              <a:t>, hızlı aksiyon almayı sağlar. </a:t>
            </a:r>
          </a:p>
          <a:p>
            <a:r>
              <a:rPr lang="tr-TR" dirty="0"/>
              <a:t>Detaylı bilgi için: </a:t>
            </a:r>
            <a:r>
              <a:rPr lang="tr-TR" i="0" dirty="0">
                <a:effectLst/>
                <a:hlinkClick r:id="rId2"/>
              </a:rPr>
              <a:t>Ses Analizi ile Kapsamlı İş Güvenliği</a:t>
            </a:r>
            <a:endParaRPr lang="tr-TR" i="0" dirty="0">
              <a:effectLst/>
            </a:endParaRPr>
          </a:p>
        </p:txBody>
      </p:sp>
    </p:spTree>
    <p:extLst>
      <p:ext uri="{BB962C8B-B14F-4D97-AF65-F5344CB8AC3E}">
        <p14:creationId xmlns:p14="http://schemas.microsoft.com/office/powerpoint/2010/main" val="638388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FF9E7-45F2-9046-262E-688FD98DC2F1}"/>
              </a:ext>
            </a:extLst>
          </p:cNvPr>
          <p:cNvSpPr>
            <a:spLocks noGrp="1"/>
          </p:cNvSpPr>
          <p:nvPr>
            <p:ph type="title"/>
          </p:nvPr>
        </p:nvSpPr>
        <p:spPr/>
        <p:txBody>
          <a:bodyPr/>
          <a:lstStyle/>
          <a:p>
            <a:r>
              <a:rPr lang="tr-TR" dirty="0"/>
              <a:t>Uygulamanın Amacı Nedir?</a:t>
            </a:r>
          </a:p>
        </p:txBody>
      </p:sp>
      <p:sp>
        <p:nvSpPr>
          <p:cNvPr id="3" name="İçerik Yer Tutucusu 2">
            <a:extLst>
              <a:ext uri="{FF2B5EF4-FFF2-40B4-BE49-F238E27FC236}">
                <a16:creationId xmlns:a16="http://schemas.microsoft.com/office/drawing/2014/main" id="{7B255F0F-2F2B-3C44-0756-22366A114416}"/>
              </a:ext>
            </a:extLst>
          </p:cNvPr>
          <p:cNvSpPr>
            <a:spLocks noGrp="1"/>
          </p:cNvSpPr>
          <p:nvPr>
            <p:ph idx="1"/>
          </p:nvPr>
        </p:nvSpPr>
        <p:spPr>
          <a:xfrm>
            <a:off x="1103312" y="2615979"/>
            <a:ext cx="8946541" cy="3632420"/>
          </a:xfrm>
        </p:spPr>
        <p:txBody>
          <a:bodyPr/>
          <a:lstStyle/>
          <a:p>
            <a:r>
              <a:rPr lang="tr-TR" dirty="0"/>
              <a:t>Deprem sonrası yıkılan binaları, enkaz altındaki canlıları ve sağlık durumlarını saptayarak anlık olarak takibini sağlamak.</a:t>
            </a:r>
          </a:p>
        </p:txBody>
      </p:sp>
    </p:spTree>
    <p:extLst>
      <p:ext uri="{BB962C8B-B14F-4D97-AF65-F5344CB8AC3E}">
        <p14:creationId xmlns:p14="http://schemas.microsoft.com/office/powerpoint/2010/main" val="4192569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1981AB-4953-FB1C-4A9B-FBE62ED5407E}"/>
              </a:ext>
            </a:extLst>
          </p:cNvPr>
          <p:cNvSpPr>
            <a:spLocks noGrp="1"/>
          </p:cNvSpPr>
          <p:nvPr>
            <p:ph type="title"/>
          </p:nvPr>
        </p:nvSpPr>
        <p:spPr/>
        <p:txBody>
          <a:bodyPr/>
          <a:lstStyle/>
          <a:p>
            <a:r>
              <a:rPr lang="tr-TR" dirty="0"/>
              <a:t>Nasıl gerçekleştirilecek?</a:t>
            </a:r>
          </a:p>
        </p:txBody>
      </p:sp>
      <p:sp>
        <p:nvSpPr>
          <p:cNvPr id="3" name="İçerik Yer Tutucusu 2">
            <a:extLst>
              <a:ext uri="{FF2B5EF4-FFF2-40B4-BE49-F238E27FC236}">
                <a16:creationId xmlns:a16="http://schemas.microsoft.com/office/drawing/2014/main" id="{465AAF46-463C-A44C-DD9E-5F33BBE079AF}"/>
              </a:ext>
            </a:extLst>
          </p:cNvPr>
          <p:cNvSpPr>
            <a:spLocks noGrp="1"/>
          </p:cNvSpPr>
          <p:nvPr>
            <p:ph idx="1"/>
          </p:nvPr>
        </p:nvSpPr>
        <p:spPr>
          <a:xfrm>
            <a:off x="1104293" y="1908907"/>
            <a:ext cx="8946541" cy="3784821"/>
          </a:xfrm>
        </p:spPr>
        <p:txBody>
          <a:bodyPr>
            <a:normAutofit/>
          </a:bodyPr>
          <a:lstStyle/>
          <a:p>
            <a:r>
              <a:rPr lang="tr-TR" dirty="0"/>
              <a:t>Akıllı telefonlarda bulunan ivme ölçer verileri ve çevre seslerden alınan veriler yapay zeka tarafından yorumlanacak. </a:t>
            </a:r>
          </a:p>
          <a:p>
            <a:r>
              <a:rPr lang="tr-TR" dirty="0"/>
              <a:t>Yapay zeka bu bilgileri yorumlayarak deprem oluştuğunu ve içinde bulunduğu binanın yıkıldığını tespit edecek.</a:t>
            </a:r>
          </a:p>
          <a:p>
            <a:r>
              <a:rPr lang="tr-TR" dirty="0"/>
              <a:t>Tespit ettiği an, sisteme koordinatlarını, kullanıcı bilgilerini bildirecek.</a:t>
            </a:r>
          </a:p>
          <a:p>
            <a:r>
              <a:rPr lang="tr-TR" dirty="0"/>
              <a:t>Böylelikle sistemde anlık olarak nerede hangi bina yıkılmış ve içinde kimler var bilinecek.</a:t>
            </a:r>
          </a:p>
          <a:p>
            <a:r>
              <a:rPr lang="tr-TR" dirty="0"/>
              <a:t>Ayrıca bina yıkıldıktan sonra uygulama manuel kullanıma aktif hale gelecek ve enkaz altındaki kullanıcı sağlık durumunu ve genel durumunu sisteme bildirebilecek.</a:t>
            </a:r>
          </a:p>
        </p:txBody>
      </p:sp>
    </p:spTree>
    <p:extLst>
      <p:ext uri="{BB962C8B-B14F-4D97-AF65-F5344CB8AC3E}">
        <p14:creationId xmlns:p14="http://schemas.microsoft.com/office/powerpoint/2010/main" val="3521501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1981AB-4953-FB1C-4A9B-FBE62ED5407E}"/>
              </a:ext>
            </a:extLst>
          </p:cNvPr>
          <p:cNvSpPr>
            <a:spLocks noGrp="1"/>
          </p:cNvSpPr>
          <p:nvPr>
            <p:ph type="title"/>
          </p:nvPr>
        </p:nvSpPr>
        <p:spPr/>
        <p:txBody>
          <a:bodyPr/>
          <a:lstStyle/>
          <a:p>
            <a:r>
              <a:rPr lang="tr-TR" dirty="0"/>
              <a:t>Nasıl gerçekleştirilecek?</a:t>
            </a:r>
          </a:p>
        </p:txBody>
      </p:sp>
      <p:sp>
        <p:nvSpPr>
          <p:cNvPr id="3" name="İçerik Yer Tutucusu 2">
            <a:extLst>
              <a:ext uri="{FF2B5EF4-FFF2-40B4-BE49-F238E27FC236}">
                <a16:creationId xmlns:a16="http://schemas.microsoft.com/office/drawing/2014/main" id="{465AAF46-463C-A44C-DD9E-5F33BBE079AF}"/>
              </a:ext>
            </a:extLst>
          </p:cNvPr>
          <p:cNvSpPr>
            <a:spLocks noGrp="1"/>
          </p:cNvSpPr>
          <p:nvPr>
            <p:ph idx="1"/>
          </p:nvPr>
        </p:nvSpPr>
        <p:spPr>
          <a:xfrm>
            <a:off x="1104293" y="2010131"/>
            <a:ext cx="8946541" cy="4395151"/>
          </a:xfrm>
        </p:spPr>
        <p:txBody>
          <a:bodyPr>
            <a:normAutofit/>
          </a:bodyPr>
          <a:lstStyle/>
          <a:p>
            <a:r>
              <a:rPr lang="tr-TR" dirty="0"/>
              <a:t>Enkaz altındaki kullanıcının telefonuna ulaşamaması halinde, telefon çevreyi dinlemeye devam edecek ve insan sesi, hayvan sesi, düdük sesi gibi sesleri algıladığında sisteme bu durumu bildirecek.</a:t>
            </a:r>
          </a:p>
          <a:p>
            <a:r>
              <a:rPr lang="tr-TR" dirty="0"/>
              <a:t>Sisteme gelen veriler bir takım filtreleme, gruplandırma vb. işlemlerden sonra bölgelere göre yıkım haritası oluşturulacak ve operatörler bu haritayı inceleyebilecek.</a:t>
            </a:r>
          </a:p>
        </p:txBody>
      </p:sp>
    </p:spTree>
    <p:extLst>
      <p:ext uri="{BB962C8B-B14F-4D97-AF65-F5344CB8AC3E}">
        <p14:creationId xmlns:p14="http://schemas.microsoft.com/office/powerpoint/2010/main" val="659865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A9096-BE69-697E-DD44-00764BE65FC2}"/>
              </a:ext>
            </a:extLst>
          </p:cNvPr>
          <p:cNvSpPr>
            <a:spLocks noGrp="1"/>
          </p:cNvSpPr>
          <p:nvPr>
            <p:ph type="title"/>
          </p:nvPr>
        </p:nvSpPr>
        <p:spPr/>
        <p:txBody>
          <a:bodyPr/>
          <a:lstStyle/>
          <a:p>
            <a:r>
              <a:rPr lang="tr-TR" dirty="0"/>
              <a:t>Uygulama nasıl bir fayda sağlayacak?</a:t>
            </a:r>
          </a:p>
        </p:txBody>
      </p:sp>
      <p:sp>
        <p:nvSpPr>
          <p:cNvPr id="3" name="İçerik Yer Tutucusu 2">
            <a:extLst>
              <a:ext uri="{FF2B5EF4-FFF2-40B4-BE49-F238E27FC236}">
                <a16:creationId xmlns:a16="http://schemas.microsoft.com/office/drawing/2014/main" id="{78FB4903-049B-CCF8-2048-2ED5EF7291EC}"/>
              </a:ext>
            </a:extLst>
          </p:cNvPr>
          <p:cNvSpPr>
            <a:spLocks noGrp="1"/>
          </p:cNvSpPr>
          <p:nvPr>
            <p:ph idx="1"/>
          </p:nvPr>
        </p:nvSpPr>
        <p:spPr>
          <a:xfrm>
            <a:off x="1103312" y="2289976"/>
            <a:ext cx="8946541" cy="3958423"/>
          </a:xfrm>
        </p:spPr>
        <p:txBody>
          <a:bodyPr/>
          <a:lstStyle/>
          <a:p>
            <a:r>
              <a:rPr lang="tr-TR" dirty="0"/>
              <a:t>Deprem sonrası oluşan yıkımların, nerede olduğu ve enkaz altında kimlerin olduğunun verisi anlık olarak görülebilecek.</a:t>
            </a:r>
          </a:p>
          <a:p>
            <a:r>
              <a:rPr lang="tr-TR" dirty="0"/>
              <a:t>Ayrıca uygulamada insan faktörü çok az yer alacağı için verilerin doğruluk oranı çok yüksek olacak.</a:t>
            </a:r>
          </a:p>
          <a:p>
            <a:r>
              <a:rPr lang="tr-TR" dirty="0"/>
              <a:t>Böylelikle acil yardım ekipleri koordinasyon planını çok hızlı bir şekilde planlayabilecek ve eyleme geçebilecek.</a:t>
            </a:r>
          </a:p>
        </p:txBody>
      </p:sp>
    </p:spTree>
    <p:extLst>
      <p:ext uri="{BB962C8B-B14F-4D97-AF65-F5344CB8AC3E}">
        <p14:creationId xmlns:p14="http://schemas.microsoft.com/office/powerpoint/2010/main" val="2384164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4B002-E6D8-48E7-5C84-254F79C4431F}"/>
              </a:ext>
            </a:extLst>
          </p:cNvPr>
          <p:cNvSpPr>
            <a:spLocks noGrp="1"/>
          </p:cNvSpPr>
          <p:nvPr>
            <p:ph type="title"/>
          </p:nvPr>
        </p:nvSpPr>
        <p:spPr/>
        <p:txBody>
          <a:bodyPr/>
          <a:lstStyle/>
          <a:p>
            <a:r>
              <a:rPr lang="tr-TR" dirty="0" err="1"/>
              <a:t>Use</a:t>
            </a:r>
            <a:r>
              <a:rPr lang="tr-TR" dirty="0"/>
              <a:t> Case Diyagram</a:t>
            </a:r>
          </a:p>
        </p:txBody>
      </p:sp>
      <p:pic>
        <p:nvPicPr>
          <p:cNvPr id="5" name="Resim 4">
            <a:extLst>
              <a:ext uri="{FF2B5EF4-FFF2-40B4-BE49-F238E27FC236}">
                <a16:creationId xmlns:a16="http://schemas.microsoft.com/office/drawing/2014/main" id="{D68A2128-EE2D-43AB-EF49-396785D6A4C4}"/>
              </a:ext>
            </a:extLst>
          </p:cNvPr>
          <p:cNvPicPr>
            <a:picLocks noChangeAspect="1"/>
          </p:cNvPicPr>
          <p:nvPr/>
        </p:nvPicPr>
        <p:blipFill>
          <a:blip r:embed="rId2"/>
          <a:stretch>
            <a:fillRect/>
          </a:stretch>
        </p:blipFill>
        <p:spPr>
          <a:xfrm>
            <a:off x="2319130" y="1421792"/>
            <a:ext cx="7553740" cy="5074423"/>
          </a:xfrm>
          <a:prstGeom prst="rect">
            <a:avLst/>
          </a:prstGeom>
        </p:spPr>
      </p:pic>
    </p:spTree>
    <p:extLst>
      <p:ext uri="{BB962C8B-B14F-4D97-AF65-F5344CB8AC3E}">
        <p14:creationId xmlns:p14="http://schemas.microsoft.com/office/powerpoint/2010/main" val="36473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FB5021-5BE5-6E6A-EF3B-A99B2C1C7419}"/>
              </a:ext>
            </a:extLst>
          </p:cNvPr>
          <p:cNvSpPr>
            <a:spLocks noGrp="1"/>
          </p:cNvSpPr>
          <p:nvPr>
            <p:ph type="title"/>
          </p:nvPr>
        </p:nvSpPr>
        <p:spPr/>
        <p:txBody>
          <a:bodyPr/>
          <a:lstStyle/>
          <a:p>
            <a:r>
              <a:rPr lang="tr-TR" dirty="0"/>
              <a:t>Akıllı telefonlardaki ivme ölçer ile depremi tespit etmek</a:t>
            </a:r>
          </a:p>
        </p:txBody>
      </p:sp>
      <p:sp>
        <p:nvSpPr>
          <p:cNvPr id="3" name="İçerik Yer Tutucusu 2">
            <a:extLst>
              <a:ext uri="{FF2B5EF4-FFF2-40B4-BE49-F238E27FC236}">
                <a16:creationId xmlns:a16="http://schemas.microsoft.com/office/drawing/2014/main" id="{8B9F3621-EFEB-0D2A-1097-0E0A13848159}"/>
              </a:ext>
            </a:extLst>
          </p:cNvPr>
          <p:cNvSpPr>
            <a:spLocks noGrp="1"/>
          </p:cNvSpPr>
          <p:nvPr>
            <p:ph idx="1"/>
          </p:nvPr>
        </p:nvSpPr>
        <p:spPr>
          <a:xfrm>
            <a:off x="1103312" y="2052918"/>
            <a:ext cx="8946541" cy="4352364"/>
          </a:xfrm>
        </p:spPr>
        <p:txBody>
          <a:bodyPr>
            <a:normAutofit lnSpcReduction="10000"/>
          </a:bodyPr>
          <a:lstStyle/>
          <a:p>
            <a:r>
              <a:rPr lang="tr-TR" dirty="0"/>
              <a:t>Akıllı telefonlardaki ivme ölçer denen donanımlara sahiptir. Bu araçlar, biz telefonlarımızı hareket ettirdikçe hızlanmadaki değişiklikleri ölçer. İvmeölçer, telefon ekranını ne zaman döndürmesi gerektiğini söyler ve telefonlarımızın adımlarımızı takip etmesine yardımcı olur.</a:t>
            </a:r>
          </a:p>
          <a:p>
            <a:r>
              <a:rPr lang="tr-TR" dirty="0"/>
              <a:t>Şu an halihazırda ivme ölçer ile deprem tespiti yapan bir çok uygulama mevcuttur.</a:t>
            </a:r>
          </a:p>
          <a:p>
            <a:r>
              <a:rPr lang="tr-TR" dirty="0"/>
              <a:t>Bu uygulamaların genel olarak amacı, depremin yıkıcı dalgasından saniyeler öncesinde kullanıcılara alarm vererek, insanların siper almasını sağlamak.</a:t>
            </a:r>
          </a:p>
          <a:p>
            <a:r>
              <a:rPr lang="tr-TR" dirty="0"/>
              <a:t>Konu hakkında bir çalışma: </a:t>
            </a:r>
            <a:r>
              <a:rPr lang="tr-TR" dirty="0" err="1">
                <a:hlinkClick r:id="rId2"/>
              </a:rPr>
              <a:t>ShakeAlert</a:t>
            </a:r>
            <a:endParaRPr lang="tr-TR" dirty="0"/>
          </a:p>
          <a:p>
            <a:r>
              <a:rPr lang="tr-TR" dirty="0"/>
              <a:t>Konu hakkında bir yazı : </a:t>
            </a:r>
            <a:r>
              <a:rPr lang="en-US" i="0" dirty="0">
                <a:effectLst/>
                <a:hlinkClick r:id="rId3" action="ppaction://hlinkfile"/>
              </a:rPr>
              <a:t>How to Turn Your Smartphone into an Earthquake Detector</a:t>
            </a:r>
            <a:endParaRPr lang="en-US" i="0" dirty="0">
              <a:effectLst/>
            </a:endParaRPr>
          </a:p>
        </p:txBody>
      </p:sp>
    </p:spTree>
    <p:extLst>
      <p:ext uri="{BB962C8B-B14F-4D97-AF65-F5344CB8AC3E}">
        <p14:creationId xmlns:p14="http://schemas.microsoft.com/office/powerpoint/2010/main" val="4076851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402A33-DBF2-7D34-02AE-429EC7FE8D5D}"/>
              </a:ext>
            </a:extLst>
          </p:cNvPr>
          <p:cNvSpPr>
            <a:spLocks noGrp="1"/>
          </p:cNvSpPr>
          <p:nvPr>
            <p:ph type="title"/>
          </p:nvPr>
        </p:nvSpPr>
        <p:spPr/>
        <p:txBody>
          <a:bodyPr/>
          <a:lstStyle/>
          <a:p>
            <a:r>
              <a:rPr lang="tr-TR" dirty="0" err="1"/>
              <a:t>MyShake</a:t>
            </a:r>
            <a:r>
              <a:rPr lang="tr-TR" dirty="0"/>
              <a:t> uygulaması</a:t>
            </a:r>
          </a:p>
        </p:txBody>
      </p:sp>
      <p:sp>
        <p:nvSpPr>
          <p:cNvPr id="3" name="İçerik Yer Tutucusu 2">
            <a:extLst>
              <a:ext uri="{FF2B5EF4-FFF2-40B4-BE49-F238E27FC236}">
                <a16:creationId xmlns:a16="http://schemas.microsoft.com/office/drawing/2014/main" id="{875F240F-E3D6-0916-724A-57B1FC28459D}"/>
              </a:ext>
            </a:extLst>
          </p:cNvPr>
          <p:cNvSpPr>
            <a:spLocks noGrp="1"/>
          </p:cNvSpPr>
          <p:nvPr>
            <p:ph idx="1"/>
          </p:nvPr>
        </p:nvSpPr>
        <p:spPr/>
        <p:txBody>
          <a:bodyPr>
            <a:normAutofit fontScale="92500" lnSpcReduction="10000"/>
          </a:bodyPr>
          <a:lstStyle/>
          <a:p>
            <a:r>
              <a:rPr lang="tr-TR" dirty="0" err="1"/>
              <a:t>MyShake</a:t>
            </a:r>
            <a:r>
              <a:rPr lang="tr-TR" dirty="0"/>
              <a:t> uygulaması telefonlardaki ivme ölçer kullanarak deprem tespiti yapan uygulamalardan bir tanesi.</a:t>
            </a:r>
          </a:p>
          <a:p>
            <a:r>
              <a:rPr lang="tr-TR" b="0" i="0" dirty="0">
                <a:effectLst/>
              </a:rPr>
              <a:t>Araştırma ekibi, hareket halindeki depremlerin belirgin işaretlerini tanımak için ivmeölçerleri kullanmak üzere bir algoritma geliştirdi. Önce Berkeley'deki 100 gönüllüden 6 ay boyunca telefonlarındaki günlük hareketleri takip etmelerini istediler. Daha sonra bu hareketleri, sarsıntı masasındaki telefonlardan simüle edilmiş depremlerin ivmeölçer ölçümleri ve sismik sensörlerden gelen deprem verileriyle karşılaştırdılar. Ortaya çıkan algoritma, kalıpları hızla tanıyabilir ve tüm hareketleri deprem benzeri veya deprem benzeri olmayan olarak sınıflandırabilir.</a:t>
            </a:r>
          </a:p>
          <a:p>
            <a:r>
              <a:rPr lang="tr-TR" sz="2200" dirty="0">
                <a:effectLst/>
              </a:rPr>
              <a:t>2016'da </a:t>
            </a:r>
            <a:r>
              <a:rPr lang="tr-TR" sz="2200" dirty="0" err="1">
                <a:effectLst/>
              </a:rPr>
              <a:t>Borrego</a:t>
            </a:r>
            <a:r>
              <a:rPr lang="tr-TR" sz="2200" dirty="0">
                <a:effectLst/>
              </a:rPr>
              <a:t> </a:t>
            </a:r>
            <a:r>
              <a:rPr lang="tr-TR" sz="2200" dirty="0" err="1">
                <a:effectLst/>
              </a:rPr>
              <a:t>Springs'te</a:t>
            </a:r>
            <a:r>
              <a:rPr lang="tr-TR" sz="2200" dirty="0">
                <a:effectLst/>
              </a:rPr>
              <a:t> meydana gelen 5.2 büyüklüğündeki deprem sırasında 200'den fazla telefon tetiklendi.</a:t>
            </a:r>
          </a:p>
          <a:p>
            <a:r>
              <a:rPr lang="tr-TR" dirty="0"/>
              <a:t>Detaylı bilgi için: </a:t>
            </a:r>
            <a:r>
              <a:rPr lang="tr-TR" dirty="0" err="1">
                <a:hlinkClick r:id="rId2"/>
              </a:rPr>
              <a:t>MyShake</a:t>
            </a:r>
            <a:endParaRPr lang="tr-TR" dirty="0"/>
          </a:p>
        </p:txBody>
      </p:sp>
    </p:spTree>
    <p:extLst>
      <p:ext uri="{BB962C8B-B14F-4D97-AF65-F5344CB8AC3E}">
        <p14:creationId xmlns:p14="http://schemas.microsoft.com/office/powerpoint/2010/main" val="2195830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C9065A-E73C-9915-072E-A81C9EE26DB1}"/>
              </a:ext>
            </a:extLst>
          </p:cNvPr>
          <p:cNvSpPr>
            <a:spLocks noGrp="1"/>
          </p:cNvSpPr>
          <p:nvPr>
            <p:ph type="title"/>
          </p:nvPr>
        </p:nvSpPr>
        <p:spPr/>
        <p:txBody>
          <a:bodyPr/>
          <a:lstStyle/>
          <a:p>
            <a:r>
              <a:rPr lang="tr-TR" dirty="0"/>
              <a:t>Yapay zeka ile ses analizi</a:t>
            </a:r>
          </a:p>
        </p:txBody>
      </p:sp>
      <p:sp>
        <p:nvSpPr>
          <p:cNvPr id="3" name="İçerik Yer Tutucusu 2">
            <a:extLst>
              <a:ext uri="{FF2B5EF4-FFF2-40B4-BE49-F238E27FC236}">
                <a16:creationId xmlns:a16="http://schemas.microsoft.com/office/drawing/2014/main" id="{3C38E440-E1A0-650E-0137-304A8D545098}"/>
              </a:ext>
            </a:extLst>
          </p:cNvPr>
          <p:cNvSpPr>
            <a:spLocks noGrp="1"/>
          </p:cNvSpPr>
          <p:nvPr>
            <p:ph idx="1"/>
          </p:nvPr>
        </p:nvSpPr>
        <p:spPr/>
        <p:txBody>
          <a:bodyPr/>
          <a:lstStyle/>
          <a:p>
            <a:r>
              <a:rPr lang="tr-TR" dirty="0"/>
              <a:t>Günümüzde yapay zeka bir çok alanda olduğu gibi ses alanında da kullanılmakta ve her geçen gün gelişmektedir.</a:t>
            </a:r>
          </a:p>
          <a:p>
            <a:r>
              <a:rPr lang="tr-TR" dirty="0"/>
              <a:t>Telefonumuzda bulunan asistanlarda (Siri, Alexa vb.), bankacılıkta, iş-ofis güvenliklerinde, müzik alanında vb. birçok alanda kullanılmaktadır.</a:t>
            </a:r>
          </a:p>
          <a:p>
            <a:r>
              <a:rPr lang="tr-TR" dirty="0"/>
              <a:t>Yapay zeka gelen ses verilerini analiz eder, yorumlar ve istenen şekilde yapılması gereken şeyleri yapar.</a:t>
            </a:r>
          </a:p>
          <a:p>
            <a:r>
              <a:rPr lang="tr-TR" dirty="0"/>
              <a:t>Derin öğrenme tekniği ile hedef sesin tınısını, stilini ve diğer özelliklerini öğrenir. Daha sonra gelen ses verilerinde hedef sesi bularak ses ayrımı yapmayı sağlar.</a:t>
            </a:r>
          </a:p>
          <a:p>
            <a:r>
              <a:rPr lang="tr-TR" dirty="0"/>
              <a:t>Konu ile alakalı bir yazı: </a:t>
            </a:r>
            <a:r>
              <a:rPr lang="en-US" dirty="0">
                <a:effectLst/>
                <a:hlinkClick r:id="rId2"/>
              </a:rPr>
              <a:t>Audio Analysis With Machine Learning</a:t>
            </a:r>
            <a:endParaRPr lang="en-US" dirty="0">
              <a:effectLst/>
            </a:endParaRPr>
          </a:p>
        </p:txBody>
      </p:sp>
    </p:spTree>
    <p:extLst>
      <p:ext uri="{BB962C8B-B14F-4D97-AF65-F5344CB8AC3E}">
        <p14:creationId xmlns:p14="http://schemas.microsoft.com/office/powerpoint/2010/main" val="181363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798</TotalTime>
  <Words>637</Words>
  <Application>Microsoft Office PowerPoint</Application>
  <PresentationFormat>Geniş ekran</PresentationFormat>
  <Paragraphs>41</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İyon</vt:lpstr>
      <vt:lpstr>Katay.ai</vt:lpstr>
      <vt:lpstr>Uygulamanın Amacı Nedir?</vt:lpstr>
      <vt:lpstr>Nasıl gerçekleştirilecek?</vt:lpstr>
      <vt:lpstr>Nasıl gerçekleştirilecek?</vt:lpstr>
      <vt:lpstr>Uygulama nasıl bir fayda sağlayacak?</vt:lpstr>
      <vt:lpstr>Use Case Diyagram</vt:lpstr>
      <vt:lpstr>Akıllı telefonlardaki ivme ölçer ile depremi tespit etmek</vt:lpstr>
      <vt:lpstr>MyShake uygulaması</vt:lpstr>
      <vt:lpstr>Yapay zeka ile ses analizi</vt:lpstr>
      <vt:lpstr>WeSight uygulaması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Katay.ai</dc:title>
  <dc:creator>Fatih Furkan USTA</dc:creator>
  <cp:lastModifiedBy>Fatih Furkan USTA</cp:lastModifiedBy>
  <cp:revision>6</cp:revision>
  <dcterms:created xsi:type="dcterms:W3CDTF">2023-03-03T20:05:17Z</dcterms:created>
  <dcterms:modified xsi:type="dcterms:W3CDTF">2023-03-05T17:09:39Z</dcterms:modified>
</cp:coreProperties>
</file>