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8" r:id="rId1"/>
  </p:sldMasterIdLst>
  <p:notesMasterIdLst>
    <p:notesMasterId r:id="rId15"/>
  </p:notesMasterIdLst>
  <p:sldIdLst>
    <p:sldId id="256" r:id="rId2"/>
    <p:sldId id="274" r:id="rId3"/>
    <p:sldId id="275" r:id="rId4"/>
    <p:sldId id="269" r:id="rId5"/>
    <p:sldId id="265" r:id="rId6"/>
    <p:sldId id="262" r:id="rId7"/>
    <p:sldId id="266" r:id="rId8"/>
    <p:sldId id="267" r:id="rId9"/>
    <p:sldId id="276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E1BD2238-A54E-449E-87A5-113B83B52D96}">
          <p14:sldIdLst>
            <p14:sldId id="256"/>
            <p14:sldId id="274"/>
            <p14:sldId id="275"/>
            <p14:sldId id="269"/>
            <p14:sldId id="265"/>
            <p14:sldId id="262"/>
            <p14:sldId id="266"/>
            <p14:sldId id="267"/>
            <p14:sldId id="276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E738A-DC58-4F17-9A5D-3E435E74A69F}" type="datetimeFigureOut">
              <a:rPr lang="tr-TR" smtClean="0"/>
              <a:t>20.02.2018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4D231-0C87-4FDB-8474-50F213CFBC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46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D231-0C87-4FDB-8474-50F213CFBC4D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3630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1F01-A680-45B6-AC91-3FD95F29CAE9}" type="datetimeFigureOut">
              <a:rPr lang="tr-TR" smtClean="0"/>
              <a:t>20.02.2018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ADE1-740D-47AB-97AD-07EF852E3F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306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1F01-A680-45B6-AC91-3FD95F29CAE9}" type="datetimeFigureOut">
              <a:rPr lang="tr-TR" smtClean="0"/>
              <a:t>20.02.2018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ADE1-740D-47AB-97AD-07EF852E3F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4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1F01-A680-45B6-AC91-3FD95F29CAE9}" type="datetimeFigureOut">
              <a:rPr lang="tr-TR" smtClean="0"/>
              <a:t>20.02.2018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ADE1-740D-47AB-97AD-07EF852E3F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713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1F01-A680-45B6-AC91-3FD95F29CAE9}" type="datetimeFigureOut">
              <a:rPr lang="tr-TR" smtClean="0"/>
              <a:t>20.02.2018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ADE1-740D-47AB-97AD-07EF852E3F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104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1F01-A680-45B6-AC91-3FD95F29CAE9}" type="datetimeFigureOut">
              <a:rPr lang="tr-TR" smtClean="0"/>
              <a:t>20.02.2018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ADE1-740D-47AB-97AD-07EF852E3F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07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1F01-A680-45B6-AC91-3FD95F29CAE9}" type="datetimeFigureOut">
              <a:rPr lang="tr-TR" smtClean="0"/>
              <a:t>20.02.2018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ADE1-740D-47AB-97AD-07EF852E3F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528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1F01-A680-45B6-AC91-3FD95F29CAE9}" type="datetimeFigureOut">
              <a:rPr lang="tr-TR" smtClean="0"/>
              <a:t>20.02.2018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ADE1-740D-47AB-97AD-07EF852E3F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937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1F01-A680-45B6-AC91-3FD95F29CAE9}" type="datetimeFigureOut">
              <a:rPr lang="tr-TR" smtClean="0"/>
              <a:t>20.02.2018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ADE1-740D-47AB-97AD-07EF852E3F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279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1F01-A680-45B6-AC91-3FD95F29CAE9}" type="datetimeFigureOut">
              <a:rPr lang="tr-TR" smtClean="0"/>
              <a:t>20.02.2018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ADE1-740D-47AB-97AD-07EF852E3F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541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1F01-A680-45B6-AC91-3FD95F29CAE9}" type="datetimeFigureOut">
              <a:rPr lang="tr-TR" smtClean="0"/>
              <a:t>20.02.2018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ADE1-740D-47AB-97AD-07EF852E3F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881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1F01-A680-45B6-AC91-3FD95F29CAE9}" type="datetimeFigureOut">
              <a:rPr lang="tr-TR" smtClean="0"/>
              <a:t>20.02.2018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ADE1-740D-47AB-97AD-07EF852E3F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599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rgbClr val="EFEFEF"/>
            </a:gs>
            <a:gs pos="100000">
              <a:srgbClr val="DFDFDF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81F01-A680-45B6-AC91-3FD95F29CAE9}" type="datetimeFigureOut">
              <a:rPr lang="tr-TR" smtClean="0"/>
              <a:t>20.02.2018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5ADE1-740D-47AB-97AD-07EF852E3F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067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gif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834" y="395742"/>
            <a:ext cx="10382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1121343" y="1759787"/>
            <a:ext cx="14484577" cy="183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T.C.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CUMHURİYET ÜNİVERSİTESİ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MÜHENDİSLİK FAKÜLTESİ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BİLGİSAYAR MÜHENDİSLİĞİ BÖLÜMÜ 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tr-T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3072945" y="3729956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ctr">
              <a:spcAft>
                <a:spcPts val="0"/>
              </a:spcAft>
            </a:pP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FOURİER TRANSFORM</a:t>
            </a: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ctr">
              <a:spcAft>
                <a:spcPts val="0"/>
              </a:spcAft>
            </a:pP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ctr">
              <a:spcAft>
                <a:spcPts val="0"/>
              </a:spcAft>
            </a:pP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indent="450215" algn="ctr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Danışman: Yrd. Doç. Dr.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GÜRKAHRAMAN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ctr">
              <a:spcAft>
                <a:spcPts val="0"/>
              </a:spcAft>
            </a:pP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ctr">
              <a:spcAft>
                <a:spcPts val="0"/>
              </a:spcAft>
            </a:pP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Fatih GÖKSU</a:t>
            </a:r>
          </a:p>
          <a:p>
            <a:pPr indent="450215" algn="ctr">
              <a:spcAft>
                <a:spcPts val="0"/>
              </a:spcAft>
            </a:pP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2014141009</a:t>
            </a:r>
          </a:p>
          <a:p>
            <a:pPr indent="450215" algn="ctr">
              <a:spcAft>
                <a:spcPts val="0"/>
              </a:spcAft>
            </a:pP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ctr">
              <a:spcAft>
                <a:spcPts val="0"/>
              </a:spcAft>
            </a:pP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LİSANS BİTİRME PROJESİ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41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153">
        <p14:conveyor dir="l"/>
      </p:transition>
    </mc:Choice>
    <mc:Fallback xmlns="">
      <p:transition spd="slow" advTm="6153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FFT ile işlemler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Autofit/>
          </a:bodyPr>
          <a:lstStyle/>
          <a:p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imdata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imread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('c:\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ca.tif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n,m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]=size(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imdata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imdata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Orjinal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Fotoðraf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fft2(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imdata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figure(2);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(S,[]);title('Fourier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Dönüþümü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-abs');</a:t>
            </a:r>
          </a:p>
          <a:p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Fsh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fftshift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(F);</a:t>
            </a:r>
          </a:p>
          <a:p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(3);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Fsh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),[]);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Merkezleþtirilmiþ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Dönüþümü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=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(1+abs(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Fsh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figure(4);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(S2,[]);title('Fourier-log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Dönüþümü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ifftshift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Fsh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ifft2(F);</a:t>
            </a:r>
          </a:p>
          <a:p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(5);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(f,[]),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('Yeniden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Baþa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Döndürülmüþ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Fotoðraf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>
            <a:normAutofit/>
          </a:bodyPr>
          <a:lstStyle/>
          <a:p>
            <a:r>
              <a:rPr lang="tr-TR" sz="1200" dirty="0" err="1"/>
              <a:t>Freal</a:t>
            </a:r>
            <a:r>
              <a:rPr lang="tr-TR" sz="1200" dirty="0"/>
              <a:t>=</a:t>
            </a:r>
            <a:r>
              <a:rPr lang="tr-TR" sz="1200" dirty="0" err="1"/>
              <a:t>real</a:t>
            </a:r>
            <a:r>
              <a:rPr lang="tr-TR" sz="1200" dirty="0"/>
              <a:t>(</a:t>
            </a:r>
            <a:r>
              <a:rPr lang="tr-TR" sz="1200" dirty="0" err="1"/>
              <a:t>Fsh</a:t>
            </a:r>
            <a:r>
              <a:rPr lang="tr-TR" sz="1200" dirty="0"/>
              <a:t>);</a:t>
            </a:r>
          </a:p>
          <a:p>
            <a:r>
              <a:rPr lang="tr-TR" sz="1200" dirty="0" err="1"/>
              <a:t>Fim</a:t>
            </a:r>
            <a:r>
              <a:rPr lang="tr-TR" sz="1200" dirty="0"/>
              <a:t>=</a:t>
            </a:r>
            <a:r>
              <a:rPr lang="tr-TR" sz="1200" dirty="0" err="1"/>
              <a:t>imag</a:t>
            </a:r>
            <a:r>
              <a:rPr lang="tr-TR" sz="1200" dirty="0"/>
              <a:t>(</a:t>
            </a:r>
            <a:r>
              <a:rPr lang="tr-TR" sz="1200" dirty="0" err="1"/>
              <a:t>Fsh</a:t>
            </a:r>
            <a:r>
              <a:rPr lang="tr-TR" sz="1200" dirty="0"/>
              <a:t>);</a:t>
            </a:r>
          </a:p>
          <a:p>
            <a:r>
              <a:rPr lang="tr-TR" sz="1200" dirty="0" err="1"/>
              <a:t>Ireal</a:t>
            </a:r>
            <a:r>
              <a:rPr lang="tr-TR" sz="1200" dirty="0"/>
              <a:t>=</a:t>
            </a:r>
            <a:r>
              <a:rPr lang="tr-TR" sz="1200" dirty="0" err="1"/>
              <a:t>ifftshift</a:t>
            </a:r>
            <a:r>
              <a:rPr lang="tr-TR" sz="1200" dirty="0"/>
              <a:t>(</a:t>
            </a:r>
            <a:r>
              <a:rPr lang="tr-TR" sz="1200" dirty="0" err="1"/>
              <a:t>Freal</a:t>
            </a:r>
            <a:r>
              <a:rPr lang="tr-TR" sz="1200" dirty="0"/>
              <a:t>);</a:t>
            </a:r>
          </a:p>
          <a:p>
            <a:r>
              <a:rPr lang="tr-TR" sz="1200" dirty="0" err="1"/>
              <a:t>Irealf</a:t>
            </a:r>
            <a:r>
              <a:rPr lang="tr-TR" sz="1200" dirty="0"/>
              <a:t>=ifft2(</a:t>
            </a:r>
            <a:r>
              <a:rPr lang="tr-TR" sz="1200" dirty="0" err="1"/>
              <a:t>Ireal</a:t>
            </a:r>
            <a:r>
              <a:rPr lang="tr-TR" sz="1200" dirty="0"/>
              <a:t>);</a:t>
            </a:r>
          </a:p>
          <a:p>
            <a:r>
              <a:rPr lang="tr-TR" sz="1200" dirty="0" err="1"/>
              <a:t>Iima</a:t>
            </a:r>
            <a:r>
              <a:rPr lang="tr-TR" sz="1200" dirty="0"/>
              <a:t>=ifft2(</a:t>
            </a:r>
            <a:r>
              <a:rPr lang="tr-TR" sz="1200" dirty="0" err="1"/>
              <a:t>Fim</a:t>
            </a:r>
            <a:r>
              <a:rPr lang="tr-TR" sz="1200" dirty="0"/>
              <a:t>);</a:t>
            </a:r>
          </a:p>
          <a:p>
            <a:r>
              <a:rPr lang="tr-TR" sz="1200" dirty="0" err="1"/>
              <a:t>figure</a:t>
            </a:r>
            <a:r>
              <a:rPr lang="tr-TR" sz="1200" dirty="0"/>
              <a:t>(6);</a:t>
            </a:r>
            <a:r>
              <a:rPr lang="tr-TR" sz="1200" dirty="0" err="1"/>
              <a:t>imshow</a:t>
            </a:r>
            <a:r>
              <a:rPr lang="tr-TR" sz="1200" dirty="0"/>
              <a:t>(uint8(</a:t>
            </a:r>
            <a:r>
              <a:rPr lang="tr-TR" sz="1200" dirty="0" err="1"/>
              <a:t>abs</a:t>
            </a:r>
            <a:r>
              <a:rPr lang="tr-TR" sz="1200" dirty="0"/>
              <a:t>(</a:t>
            </a:r>
            <a:r>
              <a:rPr lang="tr-TR" sz="1200" dirty="0" err="1"/>
              <a:t>Irealf</a:t>
            </a:r>
            <a:r>
              <a:rPr lang="tr-TR" sz="1200" dirty="0"/>
              <a:t>))),</a:t>
            </a:r>
            <a:r>
              <a:rPr lang="tr-TR" sz="1200" dirty="0" err="1"/>
              <a:t>title</a:t>
            </a:r>
            <a:r>
              <a:rPr lang="tr-TR" sz="1200" dirty="0"/>
              <a:t>('</a:t>
            </a:r>
            <a:r>
              <a:rPr lang="tr-TR" sz="1200" dirty="0" err="1"/>
              <a:t>Realden</a:t>
            </a:r>
            <a:r>
              <a:rPr lang="tr-TR" sz="1200" dirty="0"/>
              <a:t> Uzay </a:t>
            </a:r>
            <a:r>
              <a:rPr lang="tr-TR" sz="1200" dirty="0" err="1"/>
              <a:t>Dönüþümü</a:t>
            </a:r>
            <a:r>
              <a:rPr lang="tr-TR" sz="1200" dirty="0"/>
              <a:t>');</a:t>
            </a:r>
          </a:p>
          <a:p>
            <a:r>
              <a:rPr lang="tr-TR" sz="1200" dirty="0" err="1"/>
              <a:t>figure</a:t>
            </a:r>
            <a:r>
              <a:rPr lang="tr-TR" sz="1200" dirty="0"/>
              <a:t>(7);</a:t>
            </a:r>
            <a:r>
              <a:rPr lang="tr-TR" sz="1200" dirty="0" err="1"/>
              <a:t>imshow</a:t>
            </a:r>
            <a:r>
              <a:rPr lang="tr-TR" sz="1200" dirty="0"/>
              <a:t>(uint8(</a:t>
            </a:r>
            <a:r>
              <a:rPr lang="tr-TR" sz="1200" dirty="0" err="1"/>
              <a:t>abs</a:t>
            </a:r>
            <a:r>
              <a:rPr lang="tr-TR" sz="1200" dirty="0"/>
              <a:t>(</a:t>
            </a:r>
            <a:r>
              <a:rPr lang="tr-TR" sz="1200" dirty="0" err="1"/>
              <a:t>Iima</a:t>
            </a:r>
            <a:r>
              <a:rPr lang="tr-TR" sz="1200" dirty="0"/>
              <a:t>))),</a:t>
            </a:r>
            <a:r>
              <a:rPr lang="tr-TR" sz="1200" dirty="0" err="1"/>
              <a:t>title</a:t>
            </a:r>
            <a:r>
              <a:rPr lang="tr-TR" sz="1200" dirty="0"/>
              <a:t>('</a:t>
            </a:r>
            <a:r>
              <a:rPr lang="tr-TR" sz="1200" dirty="0" err="1"/>
              <a:t>Ýmajinerden</a:t>
            </a:r>
            <a:r>
              <a:rPr lang="tr-TR" sz="1200" dirty="0"/>
              <a:t> Uzay </a:t>
            </a:r>
            <a:r>
              <a:rPr lang="tr-TR" sz="1200" dirty="0" err="1"/>
              <a:t>Dönüþümü</a:t>
            </a:r>
            <a:r>
              <a:rPr lang="tr-TR" sz="1200" dirty="0"/>
              <a:t>');</a:t>
            </a:r>
          </a:p>
          <a:p>
            <a:endParaRPr lang="tr-TR" sz="1200" dirty="0"/>
          </a:p>
          <a:p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6207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1508">
        <p14:conveyor dir="l"/>
      </p:transition>
    </mc:Choice>
    <mc:Fallback xmlns="">
      <p:transition spd="slow" advTm="11508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" name="İçerik Yer Tutucus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336549"/>
            <a:ext cx="3867150" cy="3133725"/>
          </a:xfr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" y="3695700"/>
            <a:ext cx="3876675" cy="316230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531" y="358775"/>
            <a:ext cx="3876675" cy="3190875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531" y="3695700"/>
            <a:ext cx="3886200" cy="317182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787" y="365125"/>
            <a:ext cx="38671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7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0638">
        <p14:conveyor dir="l"/>
      </p:transition>
    </mc:Choice>
    <mc:Fallback xmlns="">
      <p:transition spd="slow" advTm="40638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8231"/>
            <a:ext cx="3867150" cy="3133725"/>
          </a:xfr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25" y="2358231"/>
            <a:ext cx="3867150" cy="31718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0" y="2358231"/>
            <a:ext cx="3867150" cy="318135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603" y="198239"/>
            <a:ext cx="6698793" cy="165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2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7869">
        <p14:conveyor dir="l"/>
      </p:transition>
    </mc:Choice>
    <mc:Fallback xmlns="">
      <p:transition spd="slow" advTm="147869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4400" dirty="0" err="1"/>
              <a:t>Fourier</a:t>
            </a:r>
            <a:r>
              <a:rPr lang="tr-TR" sz="4400" dirty="0"/>
              <a:t> </a:t>
            </a:r>
            <a:r>
              <a:rPr lang="tr-TR" sz="4400" dirty="0" err="1"/>
              <a:t>Transform</a:t>
            </a:r>
            <a:r>
              <a:rPr lang="tr-TR" sz="4400" dirty="0"/>
              <a:t> </a:t>
            </a:r>
            <a:r>
              <a:rPr lang="tr-TR" sz="4400" dirty="0" err="1"/>
              <a:t>Slaytımı</a:t>
            </a:r>
            <a:r>
              <a:rPr lang="tr-TR" sz="4400" dirty="0"/>
              <a:t> İzlediniz.</a:t>
            </a:r>
          </a:p>
          <a:p>
            <a:pPr marL="0" indent="0" algn="ctr">
              <a:buNone/>
            </a:pPr>
            <a:endParaRPr lang="tr-TR" sz="4400" dirty="0"/>
          </a:p>
          <a:p>
            <a:pPr marL="0" indent="0" algn="ctr">
              <a:buNone/>
            </a:pPr>
            <a:r>
              <a:rPr lang="tr-TR" sz="4400" dirty="0"/>
              <a:t>Teşekkürler.</a:t>
            </a:r>
          </a:p>
          <a:p>
            <a:pPr marL="0" indent="0" algn="ctr">
              <a:buNone/>
            </a:pPr>
            <a:endParaRPr lang="tr-TR" sz="4400" dirty="0"/>
          </a:p>
          <a:p>
            <a:pPr marL="0" indent="0" algn="ctr">
              <a:buNone/>
            </a:pPr>
            <a:endParaRPr lang="tr-TR" sz="4400" dirty="0"/>
          </a:p>
          <a:p>
            <a:pPr marL="0" indent="0" algn="ctr">
              <a:buNone/>
            </a:pPr>
            <a:r>
              <a:rPr lang="tr-TR" sz="4400" dirty="0"/>
              <a:t>Hazırlayan: Fatih GÖKSU</a:t>
            </a:r>
          </a:p>
        </p:txBody>
      </p:sp>
    </p:spTree>
    <p:extLst>
      <p:ext uri="{BB962C8B-B14F-4D97-AF65-F5344CB8AC3E}">
        <p14:creationId xmlns:p14="http://schemas.microsoft.com/office/powerpoint/2010/main" val="361100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841">
        <p14:conveyor dir="l"/>
      </p:transition>
    </mc:Choice>
    <mc:Fallback xmlns="">
      <p:transition spd="slow" advTm="584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Giriş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analizi salınım ve titreşim hareketleri gibi periyodik olayları incelemek için kullanılan periyodik bir fonksiyondur ve bilimin pek çok alanında yaygın olarak kullanılmaktadır. Çalışmada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dönüşümü detaylı olarak incelenmiştir. </a:t>
            </a:r>
          </a:p>
          <a:p>
            <a:pPr marL="0" indent="0"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dönüşümüyle bir sinyal, farklı genlik, frekans ve fazlarda kosinüs ve sinüs temel bileşenlerinin toplamı olarak ifade edilir. Her bileşenin frekans ve genliği ile birlikte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tablolaşması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bilgisayarla verilerin işlenmesi sırasında kolaylık sağlar. </a:t>
            </a:r>
          </a:p>
          <a:p>
            <a:pPr marL="0" indent="0"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dönüşümü her frekanstaki genlik ve evreyi gösteren bir fonksiyondur. Dönüşüm iki matematiksel metotla hesaplanır; birincisi fonksiyon sürekli ise ikincisi ise fonksiyon kesikliyse (ayrık ise) uygulanır. 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8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6268">
        <p14:conveyor dir="l"/>
      </p:transition>
    </mc:Choice>
    <mc:Fallback xmlns="">
      <p:transition spd="slow" advTm="5626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İle İlgili Özellikler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Genelleme yapıldığında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dönüşümü düzensiz değişim gösteren durumlarla ilgilenen bütün alanlarda kullanılabilir. </a:t>
            </a:r>
          </a:p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Sinyaller genellikle zaman fonksiyonu olarak gösterilir. Birçok durum için sinyal hakkındaki bilgi frekans tanım aralığında ifade edilir. </a:t>
            </a:r>
          </a:p>
          <a:p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analizi yardımıyla bir sinyal zaman alanından frekans alanına aktarılır. </a:t>
            </a:r>
          </a:p>
          <a:p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dönüşümü bir sinyalin içerdiği frekansı gösterir fakat hangi zaman değerlerinde hangi frekansların mevcut olduğu bilgisini vermez. Doğal olarak zamana göre değişmeyen sinyallerin dönüşümünde oldukça başarılıdır. </a:t>
            </a:r>
          </a:p>
          <a:p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Matlab’da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dönüşümü için </a:t>
            </a:r>
            <a:r>
              <a:rPr lang="tr-TR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fft2()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fonksiyonu, ters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dönüşümü içinse </a:t>
            </a:r>
            <a:r>
              <a:rPr lang="tr-TR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ifft2()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komutu kullanılmaktadır. 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81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1687">
        <p14:conveyor dir="l"/>
      </p:transition>
    </mc:Choice>
    <mc:Fallback xmlns="">
      <p:transition spd="slow" advTm="81687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50" y="304801"/>
            <a:ext cx="8121650" cy="56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8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892">
        <p14:conveyor dir="l"/>
      </p:transition>
    </mc:Choice>
    <mc:Fallback xmlns="">
      <p:transition spd="slow" advTm="66892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3116" cy="1325563"/>
          </a:xfrm>
        </p:spPr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Frekans Uzayında İmge İşleme Aşamaları 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642" y="2006572"/>
            <a:ext cx="6288232" cy="4413300"/>
          </a:xfrm>
        </p:spPr>
      </p:pic>
    </p:spTree>
    <p:extLst>
      <p:ext uri="{BB962C8B-B14F-4D97-AF65-F5344CB8AC3E}">
        <p14:creationId xmlns:p14="http://schemas.microsoft.com/office/powerpoint/2010/main" val="154356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8066">
        <p14:conveyor dir="l"/>
      </p:transition>
    </mc:Choice>
    <mc:Fallback xmlns="">
      <p:transition spd="slow" advTm="5806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43" y="312030"/>
            <a:ext cx="8640418" cy="603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6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79054">
        <p14:conveyor dir="l"/>
      </p:transition>
    </mc:Choice>
    <mc:Fallback xmlns="">
      <p:transition spd="slow" advTm="79054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4.Farklı Görüntülerinin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Dönüşümü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6888"/>
            <a:ext cx="4972050" cy="1838325"/>
          </a:xfr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4496139"/>
            <a:ext cx="5238750" cy="19526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52" y="1731056"/>
            <a:ext cx="5038725" cy="19145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52" y="4377076"/>
            <a:ext cx="51244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4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181">
        <p14:conveyor dir="l"/>
      </p:transition>
    </mc:Choice>
    <mc:Fallback xmlns="">
      <p:transition spd="slow" advTm="1418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Frekans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Uzayı’nda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Filtreleme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MATLAB ’da frekans uzayı filtreleme için: </a:t>
            </a:r>
          </a:p>
          <a:p>
            <a:pPr marL="514350" indent="-514350">
              <a:buFont typeface="+mj-lt"/>
              <a:buAutoNum type="arabicParenR"/>
            </a:pPr>
            <a:r>
              <a:rPr lang="tr-TR" dirty="0"/>
              <a:t>İmgenin FFT’ sini alınır. (fft2 fonksiyonu)</a:t>
            </a:r>
          </a:p>
          <a:p>
            <a:pPr marL="514350" indent="-514350">
              <a:buFont typeface="+mj-lt"/>
              <a:buAutoNum type="arabicParenR"/>
            </a:pPr>
            <a:r>
              <a:rPr lang="tr-TR" dirty="0"/>
              <a:t>Karmaşık imgeye kaydırma işlemi uygulanır. (</a:t>
            </a:r>
            <a:r>
              <a:rPr lang="tr-TR" dirty="0" err="1"/>
              <a:t>fftshift</a:t>
            </a:r>
            <a:r>
              <a:rPr lang="tr-TR" dirty="0"/>
              <a:t> fonksiyonu). </a:t>
            </a:r>
          </a:p>
          <a:p>
            <a:pPr marL="514350" indent="-514350">
              <a:buFont typeface="+mj-lt"/>
              <a:buAutoNum type="arabicParenR"/>
            </a:pPr>
            <a:r>
              <a:rPr lang="tr-TR" dirty="0"/>
              <a:t>Kaydırılmış F(u, v)’ </a:t>
            </a:r>
            <a:r>
              <a:rPr lang="tr-TR" dirty="0" err="1"/>
              <a:t>yi</a:t>
            </a:r>
            <a:r>
              <a:rPr lang="tr-TR" dirty="0"/>
              <a:t> H(u, v) ile noktasal çarpılır.</a:t>
            </a:r>
          </a:p>
          <a:p>
            <a:pPr marL="514350" indent="-514350">
              <a:buFont typeface="+mj-lt"/>
              <a:buAutoNum type="arabicParenR"/>
            </a:pPr>
            <a:r>
              <a:rPr lang="tr-TR" dirty="0"/>
              <a:t> Karmaşık imgeye tekrar kaydırma işlemi uygulanır. (</a:t>
            </a:r>
            <a:r>
              <a:rPr lang="tr-TR" dirty="0" err="1"/>
              <a:t>fftshift</a:t>
            </a:r>
            <a:r>
              <a:rPr lang="tr-TR" dirty="0"/>
              <a:t>) </a:t>
            </a:r>
          </a:p>
          <a:p>
            <a:pPr marL="514350" indent="-514350">
              <a:buFont typeface="+mj-lt"/>
              <a:buAutoNum type="arabicParenR"/>
            </a:pPr>
            <a:r>
              <a:rPr lang="tr-TR" dirty="0"/>
              <a:t>Karmaşık imgenin ters </a:t>
            </a:r>
            <a:r>
              <a:rPr lang="tr-TR" dirty="0" err="1"/>
              <a:t>FFT’sini</a:t>
            </a:r>
            <a:r>
              <a:rPr lang="tr-TR" dirty="0"/>
              <a:t> alınır. (ifft2 fonksiyonu) </a:t>
            </a:r>
          </a:p>
          <a:p>
            <a:pPr marL="514350" indent="-514350">
              <a:buFont typeface="+mj-lt"/>
              <a:buAutoNum type="arabicParenR"/>
            </a:pPr>
            <a:r>
              <a:rPr lang="tr-TR" dirty="0"/>
              <a:t>Elde edilen sonucun gerçek kısmını </a:t>
            </a:r>
            <a:r>
              <a:rPr lang="tr-TR" dirty="0" err="1"/>
              <a:t>süzgeçlenmiş</a:t>
            </a:r>
            <a:r>
              <a:rPr lang="tr-TR" dirty="0"/>
              <a:t> imge olarak kullanılır.</a:t>
            </a:r>
          </a:p>
        </p:txBody>
      </p:sp>
    </p:spTree>
    <p:extLst>
      <p:ext uri="{BB962C8B-B14F-4D97-AF65-F5344CB8AC3E}">
        <p14:creationId xmlns:p14="http://schemas.microsoft.com/office/powerpoint/2010/main" val="49292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7186">
        <p14:conveyor dir="l"/>
      </p:transition>
    </mc:Choice>
    <mc:Fallback xmlns="">
      <p:transition spd="slow" advTm="57186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3029"/>
            <a:ext cx="6050399" cy="2448971"/>
          </a:xfr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776" y="653006"/>
            <a:ext cx="6520447" cy="268729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262" y="4093029"/>
            <a:ext cx="5840738" cy="244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7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22778">
        <p14:conveyor dir="l"/>
      </p:transition>
    </mc:Choice>
    <mc:Fallback xmlns="">
      <p:transition spd="slow" advTm="122778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416</Words>
  <Application>Microsoft Office PowerPoint</Application>
  <PresentationFormat>Geniş ekran</PresentationFormat>
  <Paragraphs>63</Paragraphs>
  <Slides>13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Teması</vt:lpstr>
      <vt:lpstr>PowerPoint Sunusu</vt:lpstr>
      <vt:lpstr>1. Giriş </vt:lpstr>
      <vt:lpstr>2. Fourier İle İlgili Özellikler</vt:lpstr>
      <vt:lpstr>PowerPoint Sunusu</vt:lpstr>
      <vt:lpstr>3. Frekans Uzayında İmge İşleme Aşamaları </vt:lpstr>
      <vt:lpstr>PowerPoint Sunusu</vt:lpstr>
      <vt:lpstr>4.Farklı Görüntülerinin Fourier Dönüşümü</vt:lpstr>
      <vt:lpstr>5. Frekans Uzayı’nda Filtreleme</vt:lpstr>
      <vt:lpstr>PowerPoint Sunusu</vt:lpstr>
      <vt:lpstr>FFT ile işlemler</vt:lpstr>
      <vt:lpstr>PowerPoint Sunusu</vt:lpstr>
      <vt:lpstr>PowerPoint Sunusu</vt:lpstr>
      <vt:lpstr>PowerPoint Sunusu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FREKANS UZAYI</dc:title>
  <dc:creator>FATİH GÖKSU</dc:creator>
  <cp:lastModifiedBy>Fatih GÖKSU</cp:lastModifiedBy>
  <cp:revision>24</cp:revision>
  <dcterms:created xsi:type="dcterms:W3CDTF">2018-01-19T00:15:04Z</dcterms:created>
  <dcterms:modified xsi:type="dcterms:W3CDTF">2018-02-19T21:22:24Z</dcterms:modified>
</cp:coreProperties>
</file>