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60" r:id="rId5"/>
    <p:sldId id="261" r:id="rId6"/>
    <p:sldId id="259"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32"/>
    <p:restoredTop sz="94565"/>
  </p:normalViewPr>
  <p:slideViewPr>
    <p:cSldViewPr snapToGrid="0">
      <p:cViewPr>
        <p:scale>
          <a:sx n="73" d="100"/>
          <a:sy n="73" d="100"/>
        </p:scale>
        <p:origin x="1712" y="1392"/>
      </p:cViewPr>
      <p:guideLst>
        <p:guide orient="horz" pos="2160"/>
        <p:guide pos="1224"/>
        <p:guide orient="horz" pos="3888"/>
        <p:guide pos="4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391031"/>
            <a:ext cx="8229600" cy="147732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strike="noStrike" cap="none" dirty="0">
                <a:solidFill>
                  <a:srgbClr val="0070C0"/>
                </a:solidFill>
                <a:latin typeface="Arial"/>
                <a:ea typeface="Arial"/>
                <a:cs typeface="Arial"/>
                <a:sym typeface="Arial"/>
              </a:rPr>
              <a:t>Data</a:t>
            </a:r>
            <a:r>
              <a:rPr lang="en-US" sz="3200" dirty="0">
                <a:solidFill>
                  <a:srgbClr val="0070C0"/>
                </a:solidFill>
              </a:rPr>
              <a:t>-</a:t>
            </a:r>
            <a:r>
              <a:rPr lang="en-US" sz="3200" b="0" i="0" strike="noStrike" cap="none" dirty="0">
                <a:solidFill>
                  <a:srgbClr val="0070C0"/>
                </a:solidFill>
                <a:latin typeface="Arial"/>
                <a:ea typeface="Arial"/>
                <a:cs typeface="Arial"/>
                <a:sym typeface="Arial"/>
              </a:rPr>
              <a:t>Driven Storytelling Presentation: </a:t>
            </a:r>
            <a:r>
              <a:rPr lang="en-CA" sz="3200" i="0" u="none" strike="noStrike" dirty="0">
                <a:solidFill>
                  <a:schemeClr val="tx1"/>
                </a:solidFill>
                <a:effectLst/>
                <a:latin typeface="+mn-lt"/>
              </a:rPr>
              <a:t>Unleashing Growth Potential: Unveiling Sales Insights for Strategic Action</a:t>
            </a:r>
            <a:endParaRPr dirty="0">
              <a:solidFill>
                <a:schemeClr val="tx1"/>
              </a:solidFill>
              <a:latin typeface="+mn-lt"/>
            </a:endParaRPr>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pic>
        <p:nvPicPr>
          <p:cNvPr id="3" name="Picture 2" descr="A finger touching a touch screen&#10;&#10;Description automatically generated">
            <a:extLst>
              <a:ext uri="{FF2B5EF4-FFF2-40B4-BE49-F238E27FC236}">
                <a16:creationId xmlns:a16="http://schemas.microsoft.com/office/drawing/2014/main" id="{34F29772-491F-FC0E-238D-D9302BA51B85}"/>
              </a:ext>
            </a:extLst>
          </p:cNvPr>
          <p:cNvPicPr>
            <a:picLocks noChangeAspect="1"/>
          </p:cNvPicPr>
          <p:nvPr/>
        </p:nvPicPr>
        <p:blipFill>
          <a:blip r:embed="rId5"/>
          <a:stretch>
            <a:fillRect/>
          </a:stretch>
        </p:blipFill>
        <p:spPr>
          <a:xfrm>
            <a:off x="457200" y="1868359"/>
            <a:ext cx="7772400" cy="4058920"/>
          </a:xfrm>
          <a:prstGeom prst="rect">
            <a:avLst/>
          </a:prstGeom>
          <a:effectLst>
            <a:glow>
              <a:schemeClr val="accent1">
                <a:alpha val="0"/>
              </a:schemeClr>
            </a:glo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457200" y="222960"/>
            <a:ext cx="8536488" cy="66709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chemeClr val="dk2"/>
              </a:buClr>
              <a:buSzPts val="3200"/>
              <a:buFont typeface="Arial"/>
              <a:buNone/>
            </a:pPr>
            <a:r>
              <a:rPr lang="en-CA" sz="2400" b="0" i="0" u="none" strike="noStrike" dirty="0">
                <a:solidFill>
                  <a:schemeClr val="tx1"/>
                </a:solidFill>
                <a:effectLst/>
                <a:latin typeface="+mj-lt"/>
              </a:rPr>
              <a:t>Ignite Sales Excellence: Unleashing the Power of Data!</a:t>
            </a:r>
            <a:endParaRPr lang="en-CA" sz="2400" dirty="0">
              <a:solidFill>
                <a:schemeClr val="tx1"/>
              </a:solidFill>
              <a:latin typeface="+mj-lt"/>
            </a:endParaRPr>
          </a:p>
        </p:txBody>
      </p:sp>
      <p:sp>
        <p:nvSpPr>
          <p:cNvPr id="104" name="Google Shape;104;p2"/>
          <p:cNvSpPr txBox="1">
            <a:spLocks noGrp="1"/>
          </p:cNvSpPr>
          <p:nvPr>
            <p:ph type="body" idx="1"/>
          </p:nvPr>
        </p:nvSpPr>
        <p:spPr>
          <a:xfrm>
            <a:off x="457200" y="992187"/>
            <a:ext cx="8363847" cy="4873625"/>
          </a:xfrm>
          <a:prstGeom prst="rect">
            <a:avLst/>
          </a:prstGeom>
          <a:noFill/>
          <a:ln>
            <a:noFill/>
          </a:ln>
        </p:spPr>
        <p:txBody>
          <a:bodyPr spcFirstLastPara="1" wrap="square" lIns="91425" tIns="45700" rIns="91425" bIns="45700" anchor="t" anchorCtr="0">
            <a:noAutofit/>
          </a:bodyPr>
          <a:lstStyle/>
          <a:p>
            <a:pPr marL="25400" indent="0" algn="l">
              <a:buNone/>
            </a:pPr>
            <a:r>
              <a:rPr lang="en-CA" sz="2000" b="0" i="0" u="none" strike="noStrike" dirty="0">
                <a:solidFill>
                  <a:schemeClr val="tx1"/>
                </a:solidFill>
                <a:effectLst/>
                <a:latin typeface="+mn-lt"/>
              </a:rPr>
              <a:t>In today's hypercompetitive market, data is the key that unlocks doors to unprecedented growth and success. </a:t>
            </a:r>
          </a:p>
          <a:p>
            <a:pPr marL="25400" indent="0" algn="l">
              <a:buNone/>
            </a:pPr>
            <a:endParaRPr lang="en-CA" sz="2000" b="0" i="0" u="none" strike="noStrike" dirty="0">
              <a:solidFill>
                <a:schemeClr val="tx1"/>
              </a:solidFill>
              <a:effectLst/>
              <a:latin typeface="+mn-lt"/>
            </a:endParaRPr>
          </a:p>
          <a:p>
            <a:pPr marL="25400" indent="0" algn="l">
              <a:buNone/>
            </a:pPr>
            <a:endParaRPr lang="en-CA" sz="2000" dirty="0">
              <a:solidFill>
                <a:schemeClr val="tx1"/>
              </a:solidFill>
              <a:latin typeface="+mn-lt"/>
            </a:endParaRPr>
          </a:p>
          <a:p>
            <a:pPr marL="25400" indent="0" algn="l">
              <a:buNone/>
            </a:pPr>
            <a:endParaRPr lang="en-CA" sz="2000" b="0" i="0" u="none" strike="noStrike" dirty="0">
              <a:solidFill>
                <a:schemeClr val="tx1"/>
              </a:solidFill>
              <a:effectLst/>
              <a:latin typeface="+mn-lt"/>
            </a:endParaRPr>
          </a:p>
          <a:p>
            <a:pPr marL="25400" indent="0" algn="l">
              <a:buNone/>
            </a:pPr>
            <a:endParaRPr lang="en-CA" sz="2000" dirty="0">
              <a:solidFill>
                <a:schemeClr val="tx1"/>
              </a:solidFill>
              <a:latin typeface="+mn-lt"/>
            </a:endParaRPr>
          </a:p>
          <a:p>
            <a:pPr marL="25400" indent="0" algn="l">
              <a:buNone/>
            </a:pPr>
            <a:endParaRPr lang="en-CA" sz="2000" b="0" i="0" u="none" strike="noStrike" dirty="0">
              <a:solidFill>
                <a:schemeClr val="tx1"/>
              </a:solidFill>
              <a:effectLst/>
              <a:latin typeface="+mn-lt"/>
            </a:endParaRPr>
          </a:p>
          <a:p>
            <a:pPr marL="25400" indent="0" algn="l">
              <a:buNone/>
            </a:pPr>
            <a:endParaRPr lang="en-CA" sz="2000" dirty="0">
              <a:solidFill>
                <a:schemeClr val="tx1"/>
              </a:solidFill>
              <a:latin typeface="+mn-lt"/>
            </a:endParaRPr>
          </a:p>
          <a:p>
            <a:pPr marL="25400" indent="0" algn="l">
              <a:buNone/>
            </a:pPr>
            <a:endParaRPr lang="en-CA" sz="2000" dirty="0">
              <a:solidFill>
                <a:schemeClr val="tx1"/>
              </a:solidFill>
              <a:latin typeface="+mn-lt"/>
            </a:endParaRPr>
          </a:p>
          <a:p>
            <a:pPr marL="25400" indent="0" algn="l">
              <a:buNone/>
            </a:pPr>
            <a:r>
              <a:rPr lang="en-CA" sz="2000" b="0" i="0" u="none" strike="noStrike" dirty="0">
                <a:solidFill>
                  <a:schemeClr val="tx1"/>
                </a:solidFill>
                <a:effectLst/>
                <a:latin typeface="+mn-lt"/>
              </a:rPr>
              <a:t>In thi</a:t>
            </a:r>
            <a:r>
              <a:rPr lang="en-CA" sz="2000" dirty="0">
                <a:solidFill>
                  <a:schemeClr val="tx1"/>
                </a:solidFill>
                <a:latin typeface="+mn-lt"/>
              </a:rPr>
              <a:t>s presentation </a:t>
            </a:r>
            <a:r>
              <a:rPr lang="en-CA" sz="2000" b="0" i="0" u="none" strike="noStrike" dirty="0">
                <a:solidFill>
                  <a:schemeClr val="tx1"/>
                </a:solidFill>
                <a:effectLst/>
                <a:latin typeface="+mn-lt"/>
              </a:rPr>
              <a:t>we dive into the depths of our sales analytics, uncover hidden patterns, and empower our team with data-driven insights. Get ready to ignite sales excellence and leave our competition in the dust!</a:t>
            </a:r>
          </a:p>
          <a:p>
            <a:pPr marL="25400" indent="0">
              <a:buNone/>
            </a:pPr>
            <a:br>
              <a:rPr lang="en-CA" sz="2000" dirty="0">
                <a:solidFill>
                  <a:schemeClr val="tx1"/>
                </a:solidFill>
                <a:latin typeface="+mn-lt"/>
              </a:rPr>
            </a:br>
            <a:endParaRPr lang="en-CA" sz="2000" dirty="0">
              <a:solidFill>
                <a:schemeClr val="tx1"/>
              </a:solidFill>
              <a:latin typeface="+mn-lt"/>
            </a:endParaRPr>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pic>
        <p:nvPicPr>
          <p:cNvPr id="3" name="Picture 2" descr="A hand holding a magnifying glass over a computer&#10;&#10;Description automatically generated">
            <a:extLst>
              <a:ext uri="{FF2B5EF4-FFF2-40B4-BE49-F238E27FC236}">
                <a16:creationId xmlns:a16="http://schemas.microsoft.com/office/drawing/2014/main" id="{54C45FCD-54E7-87DE-7B8C-4D2599442C6A}"/>
              </a:ext>
            </a:extLst>
          </p:cNvPr>
          <p:cNvPicPr>
            <a:picLocks noChangeAspect="1"/>
          </p:cNvPicPr>
          <p:nvPr/>
        </p:nvPicPr>
        <p:blipFill>
          <a:blip r:embed="rId5">
            <a:alphaModFix/>
          </a:blip>
          <a:stretch>
            <a:fillRect/>
          </a:stretch>
        </p:blipFill>
        <p:spPr>
          <a:xfrm>
            <a:off x="2837725" y="1902941"/>
            <a:ext cx="3258275" cy="2443706"/>
          </a:xfrm>
          <a:prstGeom prst="rect">
            <a:avLst/>
          </a:prstGeom>
          <a:noFill/>
          <a:effectLst>
            <a:glow>
              <a:schemeClr val="accent1">
                <a:alpha val="40000"/>
              </a:schemeClr>
            </a:glow>
            <a:softEdge rad="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algn="l"/>
            <a:r>
              <a:rPr lang="en-CA" sz="1800" b="0" i="0" u="none" strike="noStrike" dirty="0">
                <a:solidFill>
                  <a:srgbClr val="0070C0"/>
                </a:solidFill>
                <a:effectLst/>
                <a:latin typeface="+mn-lt"/>
              </a:rPr>
              <a:t>Key Points and Ideas:</a:t>
            </a:r>
          </a:p>
        </p:txBody>
      </p:sp>
      <p:sp>
        <p:nvSpPr>
          <p:cNvPr id="113" name="Google Shape;113;p3"/>
          <p:cNvSpPr txBox="1"/>
          <p:nvPr/>
        </p:nvSpPr>
        <p:spPr>
          <a:xfrm>
            <a:off x="457200" y="1000599"/>
            <a:ext cx="8229600" cy="4124166"/>
          </a:xfrm>
          <a:prstGeom prst="rect">
            <a:avLst/>
          </a:prstGeom>
          <a:noFill/>
          <a:ln>
            <a:noFill/>
          </a:ln>
        </p:spPr>
        <p:txBody>
          <a:bodyPr spcFirstLastPara="1" wrap="square" lIns="91425" tIns="45700" rIns="91425" bIns="45700" anchor="t" anchorCtr="0">
            <a:spAutoFit/>
          </a:bodyPr>
          <a:lstStyle/>
          <a:p>
            <a:pPr algn="l">
              <a:buFont typeface="+mj-lt"/>
              <a:buAutoNum type="arabicPeriod"/>
            </a:pPr>
            <a:r>
              <a:rPr lang="en-CA" sz="2000" b="1" i="0" u="sng" strike="noStrike" dirty="0">
                <a:solidFill>
                  <a:schemeClr val="tx1"/>
                </a:solidFill>
                <a:effectLst/>
                <a:latin typeface="+mn-lt"/>
              </a:rPr>
              <a:t>Sales Performance</a:t>
            </a:r>
            <a:r>
              <a:rPr lang="en-CA" sz="2000" b="0" i="0" u="none" strike="noStrike" dirty="0">
                <a:solidFill>
                  <a:schemeClr val="tx1"/>
                </a:solidFill>
                <a:effectLst/>
                <a:latin typeface="+mn-lt"/>
              </a:rPr>
              <a:t>: </a:t>
            </a:r>
            <a:r>
              <a:rPr lang="en-CA" sz="1800" b="0" i="0" u="none" strike="noStrike" dirty="0">
                <a:solidFill>
                  <a:srgbClr val="00B0F0"/>
                </a:solidFill>
                <a:effectLst/>
                <a:latin typeface="+mn-lt"/>
              </a:rPr>
              <a:t>The analysis of unit sales data across different account types </a:t>
            </a:r>
            <a:r>
              <a:rPr lang="en-CA" sz="1800" b="0" i="0" u="none" strike="noStrike" dirty="0">
                <a:solidFill>
                  <a:schemeClr val="tx1"/>
                </a:solidFill>
                <a:effectLst/>
                <a:latin typeface="+mn-lt"/>
              </a:rPr>
              <a:t>reveals significant variations in performance. The data indicates that some accounts have shown remarkable growth, while others have experienced stagnant or declining sales</a:t>
            </a:r>
            <a:r>
              <a:rPr lang="en-CA" sz="2000" b="0" i="0" u="none" strike="noStrike" dirty="0">
                <a:solidFill>
                  <a:schemeClr val="tx1"/>
                </a:solidFill>
                <a:effectLst/>
                <a:latin typeface="+mn-lt"/>
              </a:rPr>
              <a:t>.</a:t>
            </a:r>
          </a:p>
          <a:p>
            <a:pPr algn="l">
              <a:buFont typeface="+mj-lt"/>
              <a:buAutoNum type="arabicPeriod"/>
            </a:pPr>
            <a:r>
              <a:rPr lang="en-CA" sz="2000" b="1" i="0" u="sng" strike="noStrike" dirty="0">
                <a:solidFill>
                  <a:schemeClr val="tx1"/>
                </a:solidFill>
                <a:effectLst/>
                <a:latin typeface="+mn-lt"/>
              </a:rPr>
              <a:t>Opportunities for Improvement</a:t>
            </a:r>
            <a:r>
              <a:rPr lang="en-CA" sz="2000" b="0" i="0" u="none" strike="noStrike" dirty="0">
                <a:solidFill>
                  <a:schemeClr val="tx1"/>
                </a:solidFill>
                <a:effectLst/>
                <a:latin typeface="+mn-lt"/>
              </a:rPr>
              <a:t>: </a:t>
            </a:r>
            <a:r>
              <a:rPr lang="en-CA" sz="1800" b="0" i="0" u="none" strike="noStrike" dirty="0">
                <a:solidFill>
                  <a:schemeClr val="tx1"/>
                </a:solidFill>
                <a:effectLst/>
                <a:latin typeface="+mn-lt"/>
              </a:rPr>
              <a:t>By focusing on the </a:t>
            </a:r>
            <a:r>
              <a:rPr lang="en-CA" sz="1800" b="0" i="0" u="none" strike="noStrike" dirty="0">
                <a:solidFill>
                  <a:srgbClr val="FF0000"/>
                </a:solidFill>
                <a:effectLst/>
                <a:latin typeface="+mn-lt"/>
              </a:rPr>
              <a:t>worst-performing accounts based on </a:t>
            </a:r>
            <a:r>
              <a:rPr lang="en-CA" sz="1800" b="0" i="0" u="none" strike="noStrike" dirty="0">
                <a:solidFill>
                  <a:schemeClr val="tx1"/>
                </a:solidFill>
                <a:effectLst/>
                <a:latin typeface="+mn-lt"/>
              </a:rPr>
              <a:t>5-year Compound Annual Growth Rate (</a:t>
            </a:r>
            <a:r>
              <a:rPr lang="en-CA" sz="1800" b="0" i="0" u="none" strike="noStrike" dirty="0">
                <a:solidFill>
                  <a:srgbClr val="FF0000"/>
                </a:solidFill>
                <a:effectLst/>
                <a:latin typeface="+mn-lt"/>
              </a:rPr>
              <a:t>CAGR</a:t>
            </a:r>
            <a:r>
              <a:rPr lang="en-CA" sz="1800" b="0" i="0" u="none" strike="noStrike" dirty="0">
                <a:solidFill>
                  <a:schemeClr val="tx1"/>
                </a:solidFill>
                <a:effectLst/>
                <a:latin typeface="+mn-lt"/>
              </a:rPr>
              <a:t>), we can identify specific areas that require attention and improvement. These accounts hold untapped potential for growth and should be targeted for strategic intervention</a:t>
            </a:r>
            <a:r>
              <a:rPr lang="en-CA" sz="2000" b="0" i="0" u="none" strike="noStrike" dirty="0">
                <a:solidFill>
                  <a:schemeClr val="tx1"/>
                </a:solidFill>
                <a:effectLst/>
                <a:latin typeface="+mn-lt"/>
              </a:rPr>
              <a:t>.</a:t>
            </a:r>
          </a:p>
          <a:p>
            <a:pPr algn="l">
              <a:buFont typeface="+mj-lt"/>
              <a:buAutoNum type="arabicPeriod"/>
            </a:pPr>
            <a:r>
              <a:rPr lang="en-CA" sz="2000" b="1" i="0" u="sng" strike="noStrike" dirty="0">
                <a:solidFill>
                  <a:schemeClr val="tx1"/>
                </a:solidFill>
                <a:effectLst/>
                <a:latin typeface="+mn-lt"/>
              </a:rPr>
              <a:t>Operational Focus</a:t>
            </a:r>
            <a:r>
              <a:rPr lang="en-CA" sz="2000" b="0" i="0" u="none" strike="noStrike" dirty="0">
                <a:solidFill>
                  <a:schemeClr val="tx1"/>
                </a:solidFill>
                <a:effectLst/>
                <a:latin typeface="+mn-lt"/>
              </a:rPr>
              <a:t>: </a:t>
            </a:r>
            <a:r>
              <a:rPr lang="en-CA" sz="1800" b="0" i="0" u="none" strike="noStrike" dirty="0">
                <a:solidFill>
                  <a:schemeClr val="tx1"/>
                </a:solidFill>
                <a:effectLst/>
                <a:latin typeface="+mn-lt"/>
              </a:rPr>
              <a:t>Examining </a:t>
            </a:r>
            <a:r>
              <a:rPr lang="en-CA" sz="1800" b="1" i="0" u="none" strike="noStrike" dirty="0">
                <a:solidFill>
                  <a:schemeClr val="tx1"/>
                </a:solidFill>
                <a:effectLst/>
                <a:latin typeface="+mn-lt"/>
              </a:rPr>
              <a:t>the product lines, marketing/promotion programs, </a:t>
            </a:r>
            <a:r>
              <a:rPr lang="en-CA" sz="1800" i="0" u="none" strike="noStrike" dirty="0">
                <a:solidFill>
                  <a:schemeClr val="tx1"/>
                </a:solidFill>
                <a:effectLst/>
                <a:latin typeface="+mn-lt"/>
              </a:rPr>
              <a:t>and</a:t>
            </a:r>
            <a:r>
              <a:rPr lang="en-CA" sz="1800" b="1" i="0" u="none" strike="noStrike" dirty="0">
                <a:solidFill>
                  <a:schemeClr val="tx1"/>
                </a:solidFill>
                <a:effectLst/>
                <a:latin typeface="+mn-lt"/>
              </a:rPr>
              <a:t> sales volumes </a:t>
            </a:r>
            <a:r>
              <a:rPr lang="en-CA" sz="1800" b="0" i="0" u="none" strike="noStrike" dirty="0">
                <a:solidFill>
                  <a:schemeClr val="tx1"/>
                </a:solidFill>
                <a:effectLst/>
                <a:latin typeface="+mn-lt"/>
              </a:rPr>
              <a:t>provides valuable insights into successful strategies and areas for optimization. For instance, we can identify which product lines have been driving the most sales and which marketing programs have yielded </a:t>
            </a:r>
            <a:r>
              <a:rPr lang="en-CA" sz="1800" b="0" i="0" u="none" strike="noStrike" dirty="0">
                <a:solidFill>
                  <a:srgbClr val="92D050"/>
                </a:solidFill>
                <a:effectLst/>
                <a:latin typeface="+mn-lt"/>
              </a:rPr>
              <a:t>the best results.</a:t>
            </a:r>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C4E4-499B-D01A-B9E0-3062AF67EE8D}"/>
              </a:ext>
            </a:extLst>
          </p:cNvPr>
          <p:cNvSpPr>
            <a:spLocks noGrp="1"/>
          </p:cNvSpPr>
          <p:nvPr>
            <p:ph type="title"/>
          </p:nvPr>
        </p:nvSpPr>
        <p:spPr>
          <a:xfrm>
            <a:off x="457200" y="981807"/>
            <a:ext cx="8229600" cy="278130"/>
          </a:xfrm>
        </p:spPr>
        <p:txBody>
          <a:bodyPr>
            <a:normAutofit fontScale="90000"/>
          </a:bodyPr>
          <a:lstStyle/>
          <a:p>
            <a:r>
              <a:rPr lang="en-CA" dirty="0">
                <a:solidFill>
                  <a:srgbClr val="0070C0"/>
                </a:solidFill>
                <a:effectLst/>
              </a:rPr>
              <a:t>Explanation and Recommendations:</a:t>
            </a:r>
            <a:br>
              <a:rPr lang="en-CA" dirty="0">
                <a:solidFill>
                  <a:srgbClr val="0070C0"/>
                </a:solidFill>
                <a:effectLst/>
              </a:rPr>
            </a:br>
            <a:br>
              <a:rPr lang="en-CA" dirty="0">
                <a:solidFill>
                  <a:srgbClr val="0070C0"/>
                </a:solidFill>
                <a:effectLst/>
              </a:rPr>
            </a:br>
            <a:br>
              <a:rPr lang="en-CA" dirty="0">
                <a:solidFill>
                  <a:srgbClr val="0070C0"/>
                </a:solidFill>
                <a:effectLst/>
              </a:rPr>
            </a:br>
            <a:endParaRPr lang="en-US" dirty="0">
              <a:solidFill>
                <a:srgbClr val="0070C0"/>
              </a:solidFill>
            </a:endParaRPr>
          </a:p>
        </p:txBody>
      </p:sp>
      <p:pic>
        <p:nvPicPr>
          <p:cNvPr id="6" name="Picture 5" descr="A graph of numbers and a number of numbers&#10;&#10;Description automatically generated">
            <a:extLst>
              <a:ext uri="{FF2B5EF4-FFF2-40B4-BE49-F238E27FC236}">
                <a16:creationId xmlns:a16="http://schemas.microsoft.com/office/drawing/2014/main" id="{CDF47D67-70B4-123E-D7C7-7450BE7BF432}"/>
              </a:ext>
            </a:extLst>
          </p:cNvPr>
          <p:cNvPicPr>
            <a:picLocks noChangeAspect="1"/>
          </p:cNvPicPr>
          <p:nvPr/>
        </p:nvPicPr>
        <p:blipFill>
          <a:blip r:embed="rId2"/>
          <a:stretch>
            <a:fillRect/>
          </a:stretch>
        </p:blipFill>
        <p:spPr>
          <a:xfrm>
            <a:off x="457200" y="981807"/>
            <a:ext cx="3779347" cy="3115408"/>
          </a:xfrm>
          <a:prstGeom prst="rect">
            <a:avLst/>
          </a:prstGeom>
        </p:spPr>
      </p:pic>
      <p:sp>
        <p:nvSpPr>
          <p:cNvPr id="8" name="TextBox 7">
            <a:extLst>
              <a:ext uri="{FF2B5EF4-FFF2-40B4-BE49-F238E27FC236}">
                <a16:creationId xmlns:a16="http://schemas.microsoft.com/office/drawing/2014/main" id="{C31FE66C-4EFD-58C4-F9FF-0D4CA10FF74A}"/>
              </a:ext>
            </a:extLst>
          </p:cNvPr>
          <p:cNvSpPr txBox="1"/>
          <p:nvPr/>
        </p:nvSpPr>
        <p:spPr>
          <a:xfrm>
            <a:off x="4236547" y="1120872"/>
            <a:ext cx="4749191" cy="2031325"/>
          </a:xfrm>
          <a:prstGeom prst="rect">
            <a:avLst/>
          </a:prstGeom>
          <a:noFill/>
        </p:spPr>
        <p:txBody>
          <a:bodyPr wrap="square">
            <a:spAutoFit/>
          </a:bodyPr>
          <a:lstStyle/>
          <a:p>
            <a:pPr algn="l"/>
            <a:r>
              <a:rPr lang="en-CA" sz="1800" b="0" i="0" u="none" strike="noStrike" dirty="0">
                <a:solidFill>
                  <a:srgbClr val="92D050"/>
                </a:solidFill>
                <a:effectLst/>
                <a:latin typeface="+mn-lt"/>
              </a:rPr>
              <a:t>Top 10 Accounts by Unit Sales:</a:t>
            </a:r>
            <a:r>
              <a:rPr lang="en-CA" sz="1800" b="0" i="0" u="none" strike="noStrike" dirty="0">
                <a:solidFill>
                  <a:schemeClr val="tx1"/>
                </a:solidFill>
                <a:effectLst/>
                <a:latin typeface="+mn-lt"/>
              </a:rPr>
              <a:t> These accounts have demonstrated high sales volumes, indicating their significance in contributing to overall revenue. It is crucial to </a:t>
            </a:r>
            <a:r>
              <a:rPr lang="en-CA" sz="1800" b="0" i="0" u="none" strike="noStrike" dirty="0">
                <a:solidFill>
                  <a:schemeClr val="accent1">
                    <a:lumMod val="40000"/>
                    <a:lumOff val="60000"/>
                  </a:schemeClr>
                </a:solidFill>
                <a:effectLst/>
                <a:latin typeface="+mn-lt"/>
              </a:rPr>
              <a:t>maintain strong relationships </a:t>
            </a:r>
            <a:r>
              <a:rPr lang="en-CA" sz="1800" b="0" i="0" u="none" strike="noStrike" dirty="0">
                <a:solidFill>
                  <a:schemeClr val="tx1"/>
                </a:solidFill>
                <a:effectLst/>
                <a:latin typeface="+mn-lt"/>
              </a:rPr>
              <a:t>with these accounts and continue to support their growth.</a:t>
            </a:r>
          </a:p>
        </p:txBody>
      </p:sp>
      <p:pic>
        <p:nvPicPr>
          <p:cNvPr id="10" name="Picture 9" descr="A graph of a number of bars&#10;&#10;Description automatically generated">
            <a:extLst>
              <a:ext uri="{FF2B5EF4-FFF2-40B4-BE49-F238E27FC236}">
                <a16:creationId xmlns:a16="http://schemas.microsoft.com/office/drawing/2014/main" id="{2786EA4D-0488-6A65-B048-4A9DCCF906B9}"/>
              </a:ext>
            </a:extLst>
          </p:cNvPr>
          <p:cNvPicPr>
            <a:picLocks noChangeAspect="1"/>
          </p:cNvPicPr>
          <p:nvPr/>
        </p:nvPicPr>
        <p:blipFill>
          <a:blip r:embed="rId3"/>
          <a:stretch>
            <a:fillRect/>
          </a:stretch>
        </p:blipFill>
        <p:spPr>
          <a:xfrm>
            <a:off x="4073676" y="3429000"/>
            <a:ext cx="5076075" cy="3429000"/>
          </a:xfrm>
          <a:prstGeom prst="rect">
            <a:avLst/>
          </a:prstGeom>
        </p:spPr>
      </p:pic>
      <p:sp>
        <p:nvSpPr>
          <p:cNvPr id="12" name="TextBox 11">
            <a:extLst>
              <a:ext uri="{FF2B5EF4-FFF2-40B4-BE49-F238E27FC236}">
                <a16:creationId xmlns:a16="http://schemas.microsoft.com/office/drawing/2014/main" id="{6B8853D5-FD4A-8F02-AFCB-EC3B40FA237A}"/>
              </a:ext>
            </a:extLst>
          </p:cNvPr>
          <p:cNvSpPr txBox="1"/>
          <p:nvPr/>
        </p:nvSpPr>
        <p:spPr>
          <a:xfrm>
            <a:off x="457200" y="4020115"/>
            <a:ext cx="3616476" cy="2246769"/>
          </a:xfrm>
          <a:prstGeom prst="rect">
            <a:avLst/>
          </a:prstGeom>
          <a:noFill/>
        </p:spPr>
        <p:txBody>
          <a:bodyPr wrap="square">
            <a:spAutoFit/>
          </a:bodyPr>
          <a:lstStyle/>
          <a:p>
            <a:pPr algn="l"/>
            <a:r>
              <a:rPr lang="en-CA" b="0" i="0" u="none" strike="noStrike" dirty="0">
                <a:solidFill>
                  <a:srgbClr val="FF0000"/>
                </a:solidFill>
                <a:effectLst/>
                <a:latin typeface="+mn-lt"/>
              </a:rPr>
              <a:t>10 Worst Performing Accounts by 5-Year CAGR: </a:t>
            </a:r>
            <a:r>
              <a:rPr lang="en-CA" b="0" i="0" u="none" strike="noStrike" dirty="0">
                <a:solidFill>
                  <a:schemeClr val="tx1"/>
                </a:solidFill>
                <a:effectLst/>
                <a:latin typeface="+mn-lt"/>
              </a:rPr>
              <a:t>These accounts have experienced negative or low growth rates over the past five years. It is vital to investigate the reasons behind their poor performance and take corrective actions to revive their sales. Potential strategies include </a:t>
            </a:r>
            <a:r>
              <a:rPr lang="en-CA" b="0" i="0" u="none" strike="noStrike" dirty="0">
                <a:solidFill>
                  <a:schemeClr val="accent1">
                    <a:lumMod val="60000"/>
                    <a:lumOff val="40000"/>
                  </a:schemeClr>
                </a:solidFill>
                <a:effectLst/>
                <a:latin typeface="+mn-lt"/>
              </a:rPr>
              <a:t>personalized account management</a:t>
            </a:r>
            <a:r>
              <a:rPr lang="en-CA" b="0" i="0" u="none" strike="noStrike" dirty="0">
                <a:solidFill>
                  <a:schemeClr val="tx1"/>
                </a:solidFill>
                <a:effectLst/>
                <a:latin typeface="+mn-lt"/>
              </a:rPr>
              <a:t>, </a:t>
            </a:r>
            <a:r>
              <a:rPr lang="en-CA" b="0" i="0" u="none" strike="noStrike" dirty="0">
                <a:solidFill>
                  <a:schemeClr val="accent1">
                    <a:lumMod val="60000"/>
                    <a:lumOff val="40000"/>
                  </a:schemeClr>
                </a:solidFill>
                <a:effectLst/>
                <a:latin typeface="+mn-lt"/>
              </a:rPr>
              <a:t>revisiting marketing initiatives</a:t>
            </a:r>
            <a:r>
              <a:rPr lang="en-CA" b="0" i="0" u="none" strike="noStrike" dirty="0">
                <a:solidFill>
                  <a:schemeClr val="tx1"/>
                </a:solidFill>
                <a:effectLst/>
                <a:latin typeface="+mn-lt"/>
              </a:rPr>
              <a:t>, and</a:t>
            </a:r>
            <a:r>
              <a:rPr lang="en-CA" b="0" i="0" u="none" strike="noStrike" dirty="0">
                <a:solidFill>
                  <a:schemeClr val="accent1">
                    <a:lumMod val="60000"/>
                    <a:lumOff val="40000"/>
                  </a:schemeClr>
                </a:solidFill>
                <a:effectLst/>
                <a:latin typeface="+mn-lt"/>
              </a:rPr>
              <a:t> identifying opportunities for product diversification.</a:t>
            </a:r>
          </a:p>
        </p:txBody>
      </p:sp>
    </p:spTree>
    <p:extLst>
      <p:ext uri="{BB962C8B-B14F-4D97-AF65-F5344CB8AC3E}">
        <p14:creationId xmlns:p14="http://schemas.microsoft.com/office/powerpoint/2010/main" val="252781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41E2-E20A-87F8-3389-1C5CAE507EF2}"/>
              </a:ext>
            </a:extLst>
          </p:cNvPr>
          <p:cNvSpPr>
            <a:spLocks noGrp="1"/>
          </p:cNvSpPr>
          <p:nvPr>
            <p:ph type="title"/>
          </p:nvPr>
        </p:nvSpPr>
        <p:spPr>
          <a:xfrm>
            <a:off x="457200" y="957407"/>
            <a:ext cx="8229600" cy="278130"/>
          </a:xfrm>
        </p:spPr>
        <p:txBody>
          <a:bodyPr>
            <a:normAutofit fontScale="90000"/>
          </a:bodyPr>
          <a:lstStyle/>
          <a:p>
            <a:r>
              <a:rPr lang="en-CA" dirty="0">
                <a:solidFill>
                  <a:srgbClr val="0070C0"/>
                </a:solidFill>
                <a:effectLst/>
              </a:rPr>
              <a:t>Explanation and Recommendations:</a:t>
            </a:r>
            <a:br>
              <a:rPr lang="en-CA" dirty="0">
                <a:solidFill>
                  <a:srgbClr val="0070C0"/>
                </a:solidFill>
                <a:effectLst/>
              </a:rPr>
            </a:br>
            <a:br>
              <a:rPr lang="en-CA" dirty="0">
                <a:solidFill>
                  <a:srgbClr val="0070C0"/>
                </a:solidFill>
                <a:effectLst/>
              </a:rPr>
            </a:br>
            <a:br>
              <a:rPr lang="en-CA" dirty="0">
                <a:solidFill>
                  <a:srgbClr val="0070C0"/>
                </a:solidFill>
                <a:effectLst/>
              </a:rPr>
            </a:br>
            <a:endParaRPr lang="en-US" dirty="0"/>
          </a:p>
        </p:txBody>
      </p:sp>
      <p:sp>
        <p:nvSpPr>
          <p:cNvPr id="4" name="TextBox 3">
            <a:extLst>
              <a:ext uri="{FF2B5EF4-FFF2-40B4-BE49-F238E27FC236}">
                <a16:creationId xmlns:a16="http://schemas.microsoft.com/office/drawing/2014/main" id="{2D00CDE9-4C7D-831E-5B2C-2EB04C35B3B1}"/>
              </a:ext>
            </a:extLst>
          </p:cNvPr>
          <p:cNvSpPr txBox="1"/>
          <p:nvPr/>
        </p:nvSpPr>
        <p:spPr>
          <a:xfrm>
            <a:off x="457199" y="995882"/>
            <a:ext cx="3810644" cy="3293209"/>
          </a:xfrm>
          <a:prstGeom prst="rect">
            <a:avLst/>
          </a:prstGeom>
          <a:noFill/>
        </p:spPr>
        <p:txBody>
          <a:bodyPr wrap="square">
            <a:spAutoFit/>
          </a:bodyPr>
          <a:lstStyle/>
          <a:p>
            <a:pPr algn="l"/>
            <a:r>
              <a:rPr lang="en-CA" sz="1600" b="0" i="0" u="none" strike="noStrike" dirty="0">
                <a:solidFill>
                  <a:schemeClr val="accent6">
                    <a:lumMod val="60000"/>
                    <a:lumOff val="40000"/>
                  </a:schemeClr>
                </a:solidFill>
                <a:effectLst/>
                <a:latin typeface="+mn-lt"/>
              </a:rPr>
              <a:t>Unit Sales by Account Type and Year: </a:t>
            </a:r>
            <a:r>
              <a:rPr lang="en-CA" sz="1600" b="0" i="0" u="none" strike="noStrike" dirty="0">
                <a:solidFill>
                  <a:schemeClr val="tx1"/>
                </a:solidFill>
                <a:effectLst/>
                <a:latin typeface="+mn-lt"/>
              </a:rPr>
              <a:t>The data reveals the trends in unit sales across different account types over the years. It </a:t>
            </a:r>
            <a:r>
              <a:rPr lang="en-CA" sz="1600" b="0" i="0" u="none" strike="noStrike" dirty="0">
                <a:solidFill>
                  <a:srgbClr val="92D050"/>
                </a:solidFill>
                <a:effectLst/>
                <a:latin typeface="+mn-lt"/>
              </a:rPr>
              <a:t>helps identify growth patterns and potential areas of focus</a:t>
            </a:r>
            <a:r>
              <a:rPr lang="en-CA" sz="1600" b="0" i="0" u="none" strike="noStrike" dirty="0">
                <a:solidFill>
                  <a:schemeClr val="tx1"/>
                </a:solidFill>
                <a:effectLst/>
                <a:latin typeface="+mn-lt"/>
              </a:rPr>
              <a:t> for sales strategies. For example, </a:t>
            </a:r>
            <a:r>
              <a:rPr lang="en-CA" sz="1600" b="0" i="0" strike="noStrike" dirty="0">
                <a:solidFill>
                  <a:schemeClr val="tx1"/>
                </a:solidFill>
                <a:effectLst/>
                <a:latin typeface="+mn-lt"/>
              </a:rPr>
              <a:t>the small business (SB) accounts consistently show an upward trend, while medium business (MB) accounts exhibit steady growth. Online retailer (OR) and wholesale distributor (WD) accounts also show consistent growth, but with varying magnitudes.</a:t>
            </a:r>
          </a:p>
        </p:txBody>
      </p:sp>
      <p:pic>
        <p:nvPicPr>
          <p:cNvPr id="6" name="Picture 5" descr="A graph of sales&#10;&#10;Description automatically generated">
            <a:extLst>
              <a:ext uri="{FF2B5EF4-FFF2-40B4-BE49-F238E27FC236}">
                <a16:creationId xmlns:a16="http://schemas.microsoft.com/office/drawing/2014/main" id="{436FFF47-352B-B918-BDF1-D5E02E5C750D}"/>
              </a:ext>
            </a:extLst>
          </p:cNvPr>
          <p:cNvPicPr>
            <a:picLocks noChangeAspect="1"/>
          </p:cNvPicPr>
          <p:nvPr/>
        </p:nvPicPr>
        <p:blipFill>
          <a:blip r:embed="rId2"/>
          <a:stretch>
            <a:fillRect/>
          </a:stretch>
        </p:blipFill>
        <p:spPr>
          <a:xfrm>
            <a:off x="4267843" y="1128721"/>
            <a:ext cx="4418957" cy="2669556"/>
          </a:xfrm>
          <a:prstGeom prst="rect">
            <a:avLst/>
          </a:prstGeom>
        </p:spPr>
      </p:pic>
      <p:pic>
        <p:nvPicPr>
          <p:cNvPr id="8" name="Picture 7" descr="A graph with numbers and a line&#10;&#10;Description automatically generated">
            <a:extLst>
              <a:ext uri="{FF2B5EF4-FFF2-40B4-BE49-F238E27FC236}">
                <a16:creationId xmlns:a16="http://schemas.microsoft.com/office/drawing/2014/main" id="{81FA8861-8C05-0931-38F1-CDEF3C422204}"/>
              </a:ext>
            </a:extLst>
          </p:cNvPr>
          <p:cNvPicPr>
            <a:picLocks noChangeAspect="1"/>
          </p:cNvPicPr>
          <p:nvPr/>
        </p:nvPicPr>
        <p:blipFill>
          <a:blip r:embed="rId3"/>
          <a:stretch>
            <a:fillRect/>
          </a:stretch>
        </p:blipFill>
        <p:spPr>
          <a:xfrm>
            <a:off x="457198" y="4222774"/>
            <a:ext cx="4114802" cy="2523631"/>
          </a:xfrm>
          <a:prstGeom prst="rect">
            <a:avLst/>
          </a:prstGeom>
        </p:spPr>
      </p:pic>
      <p:sp>
        <p:nvSpPr>
          <p:cNvPr id="10" name="TextBox 9">
            <a:extLst>
              <a:ext uri="{FF2B5EF4-FFF2-40B4-BE49-F238E27FC236}">
                <a16:creationId xmlns:a16="http://schemas.microsoft.com/office/drawing/2014/main" id="{BA8744CD-E795-07D9-84DB-807F6C222BFC}"/>
              </a:ext>
            </a:extLst>
          </p:cNvPr>
          <p:cNvSpPr txBox="1"/>
          <p:nvPr/>
        </p:nvSpPr>
        <p:spPr>
          <a:xfrm>
            <a:off x="4495479" y="4222773"/>
            <a:ext cx="4114802" cy="2308324"/>
          </a:xfrm>
          <a:prstGeom prst="rect">
            <a:avLst/>
          </a:prstGeom>
          <a:noFill/>
        </p:spPr>
        <p:txBody>
          <a:bodyPr wrap="square">
            <a:spAutoFit/>
          </a:bodyPr>
          <a:lstStyle/>
          <a:p>
            <a:r>
              <a:rPr lang="en-CA" sz="1600" b="0" i="0" u="none" strike="noStrike" dirty="0">
                <a:solidFill>
                  <a:srgbClr val="0070C0"/>
                </a:solidFill>
                <a:effectLst/>
                <a:latin typeface="+mn-lt"/>
              </a:rPr>
              <a:t>Total Unit Sales by Year: </a:t>
            </a:r>
            <a:r>
              <a:rPr lang="en-CA" sz="1600" b="0" i="0" u="none" strike="noStrike" dirty="0">
                <a:solidFill>
                  <a:schemeClr val="tx1"/>
                </a:solidFill>
                <a:effectLst/>
                <a:latin typeface="+mn-lt"/>
              </a:rPr>
              <a:t>The overall unit sales data highlights the growth trajectory of the business. The </a:t>
            </a:r>
            <a:r>
              <a:rPr lang="en-CA" sz="1600" b="0" i="0" u="none" strike="noStrike" dirty="0">
                <a:solidFill>
                  <a:srgbClr val="92D050"/>
                </a:solidFill>
                <a:effectLst/>
                <a:latin typeface="+mn-lt"/>
              </a:rPr>
              <a:t>consistent increase </a:t>
            </a:r>
            <a:r>
              <a:rPr lang="en-CA" sz="1600" b="0" i="0" u="none" strike="noStrike" dirty="0">
                <a:solidFill>
                  <a:schemeClr val="tx1"/>
                </a:solidFill>
                <a:effectLst/>
                <a:latin typeface="+mn-lt"/>
              </a:rPr>
              <a:t>in unit sales from 2017 to 2021 indicates </a:t>
            </a:r>
            <a:r>
              <a:rPr lang="en-CA" sz="1600" b="0" i="0" u="none" strike="noStrike" dirty="0">
                <a:solidFill>
                  <a:srgbClr val="92D050"/>
                </a:solidFill>
                <a:effectLst/>
                <a:latin typeface="+mn-lt"/>
              </a:rPr>
              <a:t>positive market demand. </a:t>
            </a:r>
            <a:r>
              <a:rPr lang="en-CA" sz="1600" b="0" i="0" u="none" strike="noStrike" dirty="0">
                <a:solidFill>
                  <a:schemeClr val="tx1"/>
                </a:solidFill>
                <a:effectLst/>
                <a:latin typeface="+mn-lt"/>
              </a:rPr>
              <a:t>However, it is essential to sustain and further accelerate this growth through targeted marketing efforts, customer retention strategies, and exploring new market opportunities.</a:t>
            </a:r>
            <a:endParaRPr lang="en-US" sz="1600" dirty="0">
              <a:solidFill>
                <a:schemeClr val="tx1"/>
              </a:solidFill>
              <a:latin typeface="+mn-lt"/>
            </a:endParaRPr>
          </a:p>
        </p:txBody>
      </p:sp>
    </p:spTree>
    <p:extLst>
      <p:ext uri="{BB962C8B-B14F-4D97-AF65-F5344CB8AC3E}">
        <p14:creationId xmlns:p14="http://schemas.microsoft.com/office/powerpoint/2010/main" val="708201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alpha val="40000"/>
          </a:schemeClr>
        </a:solid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Summary</a:t>
            </a:r>
            <a:endParaRPr dirty="0"/>
          </a:p>
        </p:txBody>
      </p:sp>
      <p:sp>
        <p:nvSpPr>
          <p:cNvPr id="121" name="Google Shape;121;p4"/>
          <p:cNvSpPr txBox="1"/>
          <p:nvPr/>
        </p:nvSpPr>
        <p:spPr>
          <a:xfrm>
            <a:off x="457199" y="994085"/>
            <a:ext cx="8229599" cy="387794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600"/>
            </a:pPr>
            <a:r>
              <a:rPr lang="en-US" b="1" i="1" u="sng" dirty="0">
                <a:solidFill>
                  <a:schemeClr val="dk1"/>
                </a:solidFill>
                <a:latin typeface="+mn-lt"/>
                <a:ea typeface="Calibri"/>
                <a:cs typeface="Calibri"/>
                <a:sym typeface="Calibri"/>
              </a:rPr>
              <a:t>Key Takeaways:</a:t>
            </a:r>
          </a:p>
          <a:p>
            <a:pPr marL="285750" marR="0" lvl="0" indent="-285750" rtl="0">
              <a:lnSpc>
                <a:spcPct val="150000"/>
              </a:lnSpc>
              <a:spcBef>
                <a:spcPts val="0"/>
              </a:spcBef>
              <a:spcAft>
                <a:spcPts val="0"/>
              </a:spcAft>
              <a:buClr>
                <a:schemeClr val="dk1"/>
              </a:buClr>
              <a:buSzPts val="1600"/>
              <a:buFont typeface="Arial"/>
              <a:buChar char="•"/>
            </a:pPr>
            <a:r>
              <a:rPr lang="en-US" sz="1200" dirty="0">
                <a:solidFill>
                  <a:srgbClr val="92D050"/>
                </a:solidFill>
                <a:latin typeface="+mn-lt"/>
                <a:ea typeface="Calibri"/>
                <a:cs typeface="Calibri"/>
                <a:sym typeface="Calibri"/>
              </a:rPr>
              <a:t>Unit sales </a:t>
            </a:r>
            <a:r>
              <a:rPr lang="en-US" sz="1200" dirty="0">
                <a:solidFill>
                  <a:schemeClr val="dk1"/>
                </a:solidFill>
                <a:latin typeface="+mn-lt"/>
                <a:ea typeface="Calibri"/>
                <a:cs typeface="Calibri"/>
                <a:sym typeface="Calibri"/>
              </a:rPr>
              <a:t>across small business (SB), medium business (MB), online retailer (OR), and wholesale distributor (WD) accounts have </a:t>
            </a:r>
            <a:r>
              <a:rPr lang="en-US" sz="1200" dirty="0">
                <a:solidFill>
                  <a:srgbClr val="92D050"/>
                </a:solidFill>
                <a:latin typeface="+mn-lt"/>
                <a:ea typeface="Calibri"/>
                <a:cs typeface="Calibri"/>
                <a:sym typeface="Calibri"/>
              </a:rPr>
              <a:t>shown consistent growth.</a:t>
            </a:r>
          </a:p>
          <a:p>
            <a:pPr marL="285750" marR="0" lvl="0" indent="-285750" rtl="0">
              <a:lnSpc>
                <a:spcPct val="150000"/>
              </a:lnSpc>
              <a:spcBef>
                <a:spcPts val="0"/>
              </a:spcBef>
              <a:spcAft>
                <a:spcPts val="0"/>
              </a:spcAft>
              <a:buClr>
                <a:schemeClr val="dk1"/>
              </a:buClr>
              <a:buSzPts val="1600"/>
              <a:buFont typeface="Arial"/>
              <a:buChar char="•"/>
            </a:pPr>
            <a:r>
              <a:rPr lang="en-US" sz="1200" dirty="0">
                <a:solidFill>
                  <a:srgbClr val="FF0000"/>
                </a:solidFill>
                <a:latin typeface="+mn-lt"/>
                <a:ea typeface="Calibri"/>
                <a:cs typeface="Calibri"/>
                <a:sym typeface="Calibri"/>
              </a:rPr>
              <a:t> Identify and prioritize high-potential accounts</a:t>
            </a:r>
            <a:r>
              <a:rPr lang="en-US" sz="1200" dirty="0">
                <a:solidFill>
                  <a:schemeClr val="dk1"/>
                </a:solidFill>
                <a:latin typeface="+mn-lt"/>
                <a:ea typeface="Calibri"/>
                <a:cs typeface="Calibri"/>
                <a:sym typeface="Calibri"/>
              </a:rPr>
              <a:t> to allocate resources and tailored strategies for improvement.</a:t>
            </a:r>
          </a:p>
          <a:p>
            <a:pPr marL="285750" marR="0" lvl="0" indent="-285750" rtl="0">
              <a:lnSpc>
                <a:spcPct val="150000"/>
              </a:lnSpc>
              <a:spcBef>
                <a:spcPts val="0"/>
              </a:spcBef>
              <a:spcAft>
                <a:spcPts val="0"/>
              </a:spcAft>
              <a:buClr>
                <a:schemeClr val="dk1"/>
              </a:buClr>
              <a:buSzPts val="1600"/>
              <a:buFont typeface="Arial"/>
              <a:buChar char="•"/>
            </a:pPr>
            <a:r>
              <a:rPr lang="en-US" sz="1200" dirty="0">
                <a:solidFill>
                  <a:schemeClr val="dk1"/>
                </a:solidFill>
                <a:latin typeface="+mn-lt"/>
                <a:ea typeface="Calibri"/>
                <a:cs typeface="Calibri"/>
                <a:sym typeface="Calibri"/>
              </a:rPr>
              <a:t> Optimize marketing efforts by leveraging successful programs, </a:t>
            </a:r>
            <a:r>
              <a:rPr lang="en-US" sz="1200" dirty="0">
                <a:solidFill>
                  <a:srgbClr val="FF0000"/>
                </a:solidFill>
                <a:latin typeface="+mn-lt"/>
                <a:ea typeface="Calibri"/>
                <a:cs typeface="Calibri"/>
                <a:sym typeface="Calibri"/>
              </a:rPr>
              <a:t>analyzing social media impact</a:t>
            </a:r>
            <a:r>
              <a:rPr lang="en-US" sz="1200" dirty="0">
                <a:solidFill>
                  <a:schemeClr val="dk1"/>
                </a:solidFill>
                <a:latin typeface="+mn-lt"/>
                <a:ea typeface="Calibri"/>
                <a:cs typeface="Calibri"/>
                <a:sym typeface="Calibri"/>
              </a:rPr>
              <a:t>, and focusing on </a:t>
            </a:r>
            <a:r>
              <a:rPr lang="en-US" sz="1200" dirty="0">
                <a:solidFill>
                  <a:srgbClr val="FF0000"/>
                </a:solidFill>
                <a:latin typeface="+mn-lt"/>
                <a:ea typeface="Calibri"/>
                <a:cs typeface="Calibri"/>
                <a:sym typeface="Calibri"/>
              </a:rPr>
              <a:t>high ROI channels.</a:t>
            </a:r>
          </a:p>
          <a:p>
            <a:pPr marL="285750" marR="0" lvl="0" indent="-285750" rtl="0">
              <a:lnSpc>
                <a:spcPct val="150000"/>
              </a:lnSpc>
              <a:spcBef>
                <a:spcPts val="0"/>
              </a:spcBef>
              <a:spcAft>
                <a:spcPts val="0"/>
              </a:spcAft>
              <a:buClr>
                <a:schemeClr val="dk1"/>
              </a:buClr>
              <a:buSzPts val="1600"/>
              <a:buFont typeface="Arial"/>
              <a:buChar char="•"/>
            </a:pPr>
            <a:r>
              <a:rPr lang="en-US" sz="1200" dirty="0">
                <a:solidFill>
                  <a:schemeClr val="dk1"/>
                </a:solidFill>
                <a:latin typeface="+mn-lt"/>
                <a:ea typeface="Calibri"/>
                <a:cs typeface="Calibri"/>
                <a:sym typeface="Calibri"/>
              </a:rPr>
              <a:t> </a:t>
            </a:r>
            <a:r>
              <a:rPr lang="en-US" sz="1200" dirty="0">
                <a:solidFill>
                  <a:srgbClr val="FF0000"/>
                </a:solidFill>
                <a:latin typeface="+mn-lt"/>
                <a:ea typeface="Calibri"/>
                <a:cs typeface="Calibri"/>
                <a:sym typeface="Calibri"/>
              </a:rPr>
              <a:t>Diversify product offerings </a:t>
            </a:r>
            <a:r>
              <a:rPr lang="en-US" sz="1200" dirty="0">
                <a:solidFill>
                  <a:schemeClr val="dk1"/>
                </a:solidFill>
                <a:latin typeface="+mn-lt"/>
                <a:ea typeface="Calibri"/>
                <a:cs typeface="Calibri"/>
                <a:sym typeface="Calibri"/>
              </a:rPr>
              <a:t>based on market trends and customer preferences.</a:t>
            </a:r>
          </a:p>
          <a:p>
            <a:pPr marL="285750" marR="0" lvl="0" indent="-285750" rtl="0">
              <a:lnSpc>
                <a:spcPct val="150000"/>
              </a:lnSpc>
              <a:spcBef>
                <a:spcPts val="0"/>
              </a:spcBef>
              <a:spcAft>
                <a:spcPts val="0"/>
              </a:spcAft>
              <a:buClr>
                <a:schemeClr val="dk1"/>
              </a:buClr>
              <a:buSzPts val="1600"/>
              <a:buFont typeface="Arial"/>
              <a:buChar char="•"/>
            </a:pPr>
            <a:r>
              <a:rPr lang="en-US" sz="1200" dirty="0">
                <a:solidFill>
                  <a:schemeClr val="dk1"/>
                </a:solidFill>
                <a:latin typeface="+mn-lt"/>
                <a:ea typeface="Calibri"/>
                <a:cs typeface="Calibri"/>
                <a:sym typeface="Calibri"/>
              </a:rPr>
              <a:t> Enhance operational efficiency through </a:t>
            </a:r>
            <a:r>
              <a:rPr lang="en-US" sz="1200" dirty="0">
                <a:solidFill>
                  <a:srgbClr val="FF0000"/>
                </a:solidFill>
                <a:latin typeface="+mn-lt"/>
                <a:ea typeface="Calibri"/>
                <a:cs typeface="Calibri"/>
                <a:sym typeface="Calibri"/>
              </a:rPr>
              <a:t>process improvements, supply chain optimization, and inventory management.</a:t>
            </a:r>
          </a:p>
          <a:p>
            <a:pPr marR="0" lvl="0" rtl="0">
              <a:lnSpc>
                <a:spcPct val="150000"/>
              </a:lnSpc>
              <a:spcBef>
                <a:spcPts val="0"/>
              </a:spcBef>
              <a:spcAft>
                <a:spcPts val="0"/>
              </a:spcAft>
              <a:buClr>
                <a:schemeClr val="dk1"/>
              </a:buClr>
              <a:buSzPts val="1600"/>
            </a:pPr>
            <a:endParaRPr lang="en-US" sz="1200" dirty="0">
              <a:solidFill>
                <a:schemeClr val="dk1"/>
              </a:solidFill>
              <a:latin typeface="+mn-lt"/>
              <a:ea typeface="Calibri"/>
              <a:cs typeface="Calibri"/>
              <a:sym typeface="Calibri"/>
            </a:endParaRPr>
          </a:p>
          <a:p>
            <a:pPr marR="0" lvl="0" rtl="0">
              <a:lnSpc>
                <a:spcPct val="150000"/>
              </a:lnSpc>
              <a:spcBef>
                <a:spcPts val="0"/>
              </a:spcBef>
              <a:spcAft>
                <a:spcPts val="0"/>
              </a:spcAft>
              <a:buClr>
                <a:schemeClr val="dk1"/>
              </a:buClr>
              <a:buSzPts val="1600"/>
            </a:pPr>
            <a:r>
              <a:rPr lang="en-US" sz="1200" b="1" dirty="0">
                <a:solidFill>
                  <a:schemeClr val="dk1"/>
                </a:solidFill>
                <a:latin typeface="+mn-lt"/>
                <a:ea typeface="Calibri"/>
                <a:cs typeface="Calibri"/>
                <a:sym typeface="Calibri"/>
              </a:rPr>
              <a:t>Implementing these recommendations will drive revenue growth, improve account performance, and establish  a competitive edge. Regular monitoring and evaluation are essential for tracking progress and ensuring strategy effectiveness.</a:t>
            </a:r>
            <a:endParaRPr sz="1200" b="1" dirty="0">
              <a:solidFill>
                <a:schemeClr val="dk1"/>
              </a:solidFill>
              <a:latin typeface="+mn-lt"/>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mn-lt"/>
              <a:ea typeface="Calibri"/>
              <a:cs typeface="Calibri"/>
              <a:sym typeface="Calibri"/>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pic>
        <p:nvPicPr>
          <p:cNvPr id="2" name="Picture 1">
            <a:extLst>
              <a:ext uri="{FF2B5EF4-FFF2-40B4-BE49-F238E27FC236}">
                <a16:creationId xmlns:a16="http://schemas.microsoft.com/office/drawing/2014/main" id="{430D14E0-083A-4159-9212-7EFD063B6F52}"/>
              </a:ext>
            </a:extLst>
          </p:cNvPr>
          <p:cNvPicPr>
            <a:picLocks noChangeAspect="1"/>
          </p:cNvPicPr>
          <p:nvPr/>
        </p:nvPicPr>
        <p:blipFill rotWithShape="1">
          <a:blip r:embed="rId5">
            <a:alphaModFix amt="42000"/>
          </a:blip>
          <a:srcRect t="7729" b="7729"/>
          <a:stretch/>
        </p:blipFill>
        <p:spPr>
          <a:xfrm>
            <a:off x="4718684" y="3429000"/>
            <a:ext cx="4425316" cy="2678059"/>
          </a:xfrm>
          <a:prstGeom prst="rect">
            <a:avLst/>
          </a:prstGeom>
          <a:solidFill>
            <a:schemeClr val="lt1">
              <a:alpha val="0"/>
            </a:schemeClr>
          </a:solidFill>
          <a:ln>
            <a:noFill/>
          </a:ln>
        </p:spPr>
      </p:pic>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1685</TotalTime>
  <Words>619</Words>
  <Application>Microsoft Macintosh PowerPoint</Application>
  <PresentationFormat>On-screen Show (4:3)</PresentationFormat>
  <Paragraphs>32</Paragraphs>
  <Slides>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PowerPoint Presentation</vt:lpstr>
      <vt:lpstr>Ignite Sales Excellence: Unleashing the Power of Data!</vt:lpstr>
      <vt:lpstr>Key Points and Ideas:</vt:lpstr>
      <vt:lpstr>Explanation and Recommendations:   </vt:lpstr>
      <vt:lpstr>Explanation and Recommendations: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fatih Sahin</cp:lastModifiedBy>
  <cp:revision>1</cp:revision>
  <dcterms:created xsi:type="dcterms:W3CDTF">2020-03-26T22:50:15Z</dcterms:created>
  <dcterms:modified xsi:type="dcterms:W3CDTF">2023-07-16T06:12:38Z</dcterms:modified>
</cp:coreProperties>
</file>