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 id="263" r:id="rId9"/>
    <p:sldId id="268" r:id="rId10"/>
    <p:sldId id="269" r:id="rId11"/>
    <p:sldId id="270" r:id="rId12"/>
    <p:sldId id="271" r:id="rId13"/>
    <p:sldId id="272" r:id="rId14"/>
    <p:sldId id="273" r:id="rId15"/>
    <p:sldId id="265" r:id="rId16"/>
    <p:sldId id="267" r:id="rId17"/>
    <p:sldId id="266" r:id="rId18"/>
    <p:sldId id="281" r:id="rId19"/>
    <p:sldId id="274" r:id="rId20"/>
    <p:sldId id="275" r:id="rId21"/>
    <p:sldId id="278" r:id="rId22"/>
    <p:sldId id="279" r:id="rId23"/>
    <p:sldId id="280" r:id="rId24"/>
    <p:sldId id="282" r:id="rId25"/>
    <p:sldId id="283" r:id="rId26"/>
    <p:sldId id="284" r:id="rId27"/>
    <p:sldId id="285" r:id="rId28"/>
    <p:sldId id="286" r:id="rId29"/>
    <p:sldId id="287" r:id="rId30"/>
    <p:sldId id="288" r:id="rId31"/>
    <p:sldId id="289" r:id="rId32"/>
    <p:sldId id="290" r:id="rId33"/>
    <p:sldId id="29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852"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ata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1.svg"/><Relationship Id="rId1" Type="http://schemas.openxmlformats.org/officeDocument/2006/relationships/image" Target="../media/image50.png"/><Relationship Id="rId4" Type="http://schemas.openxmlformats.org/officeDocument/2006/relationships/image" Target="../media/image4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1.svg"/><Relationship Id="rId1" Type="http://schemas.openxmlformats.org/officeDocument/2006/relationships/image" Target="../media/image50.png"/><Relationship Id="rId4" Type="http://schemas.openxmlformats.org/officeDocument/2006/relationships/image" Target="../media/image49.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667161-78B2-4D57-9DF6-D6BFBE938356}"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91B381BD-AF9A-4E86-9B84-E0D154DB07CC}">
      <dgm:prSet/>
      <dgm:spPr/>
      <dgm:t>
        <a:bodyPr/>
        <a:lstStyle/>
        <a:p>
          <a:r>
            <a:rPr lang="en-US" dirty="0" err="1"/>
            <a:t>Questasim</a:t>
          </a:r>
          <a:r>
            <a:rPr lang="en-US" dirty="0"/>
            <a:t> </a:t>
          </a:r>
          <a:r>
            <a:rPr lang="en-US" dirty="0" err="1"/>
            <a:t>ve</a:t>
          </a:r>
          <a:r>
            <a:rPr lang="en-US" dirty="0"/>
            <a:t> </a:t>
          </a:r>
          <a:r>
            <a:rPr lang="en-US" dirty="0" err="1"/>
            <a:t>Modelsim</a:t>
          </a:r>
          <a:r>
            <a:rPr lang="en-US" dirty="0"/>
            <a:t> </a:t>
          </a:r>
          <a:r>
            <a:rPr lang="en-US" dirty="0" err="1"/>
            <a:t>karsilastirilmasi</a:t>
          </a:r>
          <a:endParaRPr lang="en-US" dirty="0"/>
        </a:p>
      </dgm:t>
    </dgm:pt>
    <dgm:pt modelId="{FB981152-5637-48A4-9AC9-3BCEBED1F816}" type="parTrans" cxnId="{BA8F18AE-AD55-433C-B14E-A389421B33E5}">
      <dgm:prSet/>
      <dgm:spPr/>
      <dgm:t>
        <a:bodyPr/>
        <a:lstStyle/>
        <a:p>
          <a:endParaRPr lang="en-US"/>
        </a:p>
      </dgm:t>
    </dgm:pt>
    <dgm:pt modelId="{2A8A9ABF-1BD9-4698-98CA-43E13033553C}" type="sibTrans" cxnId="{BA8F18AE-AD55-433C-B14E-A389421B33E5}">
      <dgm:prSet/>
      <dgm:spPr/>
      <dgm:t>
        <a:bodyPr/>
        <a:lstStyle/>
        <a:p>
          <a:endParaRPr lang="en-US"/>
        </a:p>
      </dgm:t>
    </dgm:pt>
    <dgm:pt modelId="{91BB50F5-6F67-43C4-8383-D95CF9F9B34F}">
      <dgm:prSet/>
      <dgm:spPr/>
      <dgm:t>
        <a:bodyPr/>
        <a:lstStyle/>
        <a:p>
          <a:r>
            <a:rPr lang="en-US" dirty="0"/>
            <a:t>Manuel </a:t>
          </a:r>
          <a:r>
            <a:rPr lang="en-US" dirty="0" err="1"/>
            <a:t>olarak</a:t>
          </a:r>
          <a:r>
            <a:rPr lang="en-US" dirty="0"/>
            <a:t> </a:t>
          </a:r>
          <a:r>
            <a:rPr lang="en-US" dirty="0" err="1"/>
            <a:t>Modelsim</a:t>
          </a:r>
          <a:r>
            <a:rPr lang="en-US" dirty="0"/>
            <a:t>/</a:t>
          </a:r>
          <a:r>
            <a:rPr lang="en-US" dirty="0" err="1"/>
            <a:t>Questasim’de</a:t>
          </a:r>
          <a:r>
            <a:rPr lang="en-US" dirty="0"/>
            <a:t> </a:t>
          </a:r>
          <a:r>
            <a:rPr lang="en-US" dirty="0" err="1"/>
            <a:t>simulasyon</a:t>
          </a:r>
          <a:r>
            <a:rPr lang="en-US" dirty="0"/>
            <a:t> </a:t>
          </a:r>
          <a:r>
            <a:rPr lang="en-US" dirty="0" err="1"/>
            <a:t>kosturma</a:t>
          </a:r>
          <a:r>
            <a:rPr lang="en-US" dirty="0"/>
            <a:t> (GUI)</a:t>
          </a:r>
        </a:p>
      </dgm:t>
    </dgm:pt>
    <dgm:pt modelId="{535A734E-7E4F-4955-BB20-31AE5F48D055}" type="parTrans" cxnId="{893FDBD1-722F-430D-BFAC-BD0085FA56DC}">
      <dgm:prSet/>
      <dgm:spPr/>
      <dgm:t>
        <a:bodyPr/>
        <a:lstStyle/>
        <a:p>
          <a:endParaRPr lang="en-US"/>
        </a:p>
      </dgm:t>
    </dgm:pt>
    <dgm:pt modelId="{6E0BC290-382E-4BC9-9B12-3BAFA4D05E6F}" type="sibTrans" cxnId="{893FDBD1-722F-430D-BFAC-BD0085FA56DC}">
      <dgm:prSet/>
      <dgm:spPr/>
      <dgm:t>
        <a:bodyPr/>
        <a:lstStyle/>
        <a:p>
          <a:endParaRPr lang="en-US"/>
        </a:p>
      </dgm:t>
    </dgm:pt>
    <dgm:pt modelId="{C33AD3C8-9370-4A73-BF91-F0877E25EFD3}">
      <dgm:prSet/>
      <dgm:spPr/>
      <dgm:t>
        <a:bodyPr/>
        <a:lstStyle/>
        <a:p>
          <a:r>
            <a:rPr lang="en-US" dirty="0"/>
            <a:t>Test Types / Code Coverage – Functional Coverage </a:t>
          </a:r>
          <a:r>
            <a:rPr lang="en-US" dirty="0" err="1"/>
            <a:t>nedir</a:t>
          </a:r>
          <a:r>
            <a:rPr lang="en-US" dirty="0"/>
            <a:t>? </a:t>
          </a:r>
        </a:p>
      </dgm:t>
    </dgm:pt>
    <dgm:pt modelId="{CDE8E9BC-C3B5-4818-A255-78CF0BBBC370}" type="parTrans" cxnId="{9D053A05-5289-4614-A12A-3DFB7E377C97}">
      <dgm:prSet/>
      <dgm:spPr/>
      <dgm:t>
        <a:bodyPr/>
        <a:lstStyle/>
        <a:p>
          <a:endParaRPr lang="en-US"/>
        </a:p>
      </dgm:t>
    </dgm:pt>
    <dgm:pt modelId="{DA27289A-A43C-4ABF-A25E-9D33A2FA56A9}" type="sibTrans" cxnId="{9D053A05-5289-4614-A12A-3DFB7E377C97}">
      <dgm:prSet/>
      <dgm:spPr/>
      <dgm:t>
        <a:bodyPr/>
        <a:lstStyle/>
        <a:p>
          <a:endParaRPr lang="en-US"/>
        </a:p>
      </dgm:t>
    </dgm:pt>
    <dgm:pt modelId="{2EF87787-BDF4-4A20-B83A-6D16B56DDE23}">
      <dgm:prSet/>
      <dgm:spPr/>
      <dgm:t>
        <a:bodyPr/>
        <a:lstStyle/>
        <a:p>
          <a:r>
            <a:rPr lang="en-US" dirty="0" err="1"/>
            <a:t>Questasim</a:t>
          </a:r>
          <a:r>
            <a:rPr lang="en-US" dirty="0"/>
            <a:t> </a:t>
          </a:r>
          <a:r>
            <a:rPr lang="en-US" dirty="0" err="1"/>
            <a:t>uzerinde</a:t>
          </a:r>
          <a:r>
            <a:rPr lang="en-US" dirty="0"/>
            <a:t> Code coverage </a:t>
          </a:r>
          <a:r>
            <a:rPr lang="en-US" dirty="0" err="1"/>
            <a:t>uygulamasi</a:t>
          </a:r>
          <a:endParaRPr lang="en-US" dirty="0"/>
        </a:p>
      </dgm:t>
    </dgm:pt>
    <dgm:pt modelId="{D18402A8-740D-4F6D-BD93-210E06BC3B7D}" type="parTrans" cxnId="{7D9D368E-AC62-4433-B03E-5E0F5030BC81}">
      <dgm:prSet/>
      <dgm:spPr/>
      <dgm:t>
        <a:bodyPr/>
        <a:lstStyle/>
        <a:p>
          <a:endParaRPr lang="en-US"/>
        </a:p>
      </dgm:t>
    </dgm:pt>
    <dgm:pt modelId="{42A0B8ED-C588-4C42-9EF0-683964C25493}" type="sibTrans" cxnId="{7D9D368E-AC62-4433-B03E-5E0F5030BC81}">
      <dgm:prSet/>
      <dgm:spPr/>
      <dgm:t>
        <a:bodyPr/>
        <a:lstStyle/>
        <a:p>
          <a:endParaRPr lang="en-US"/>
        </a:p>
      </dgm:t>
    </dgm:pt>
    <dgm:pt modelId="{E480ADFB-FFE4-46EF-92BC-18F51F922CE0}">
      <dgm:prSet/>
      <dgm:spPr/>
      <dgm:t>
        <a:bodyPr/>
        <a:lstStyle/>
        <a:p>
          <a:r>
            <a:rPr lang="en-US" dirty="0"/>
            <a:t>Functional Coverage </a:t>
          </a:r>
          <a:r>
            <a:rPr lang="en-US" dirty="0" err="1"/>
            <a:t>hakkinda</a:t>
          </a:r>
          <a:r>
            <a:rPr lang="en-US" dirty="0"/>
            <a:t> </a:t>
          </a:r>
          <a:r>
            <a:rPr lang="en-US" dirty="0" err="1"/>
            <a:t>bilgiler</a:t>
          </a:r>
          <a:r>
            <a:rPr lang="en-US" dirty="0"/>
            <a:t>, </a:t>
          </a:r>
          <a:r>
            <a:rPr lang="en-US" dirty="0" err="1"/>
            <a:t>referanslar</a:t>
          </a:r>
          <a:r>
            <a:rPr lang="en-US" dirty="0"/>
            <a:t>.</a:t>
          </a:r>
        </a:p>
      </dgm:t>
    </dgm:pt>
    <dgm:pt modelId="{AE5B1057-20D7-4BE3-AA09-7C85FDAF997D}" type="parTrans" cxnId="{12383714-71C2-4ED0-9F3B-AA6D732DD44E}">
      <dgm:prSet/>
      <dgm:spPr/>
      <dgm:t>
        <a:bodyPr/>
        <a:lstStyle/>
        <a:p>
          <a:endParaRPr lang="en-US"/>
        </a:p>
      </dgm:t>
    </dgm:pt>
    <dgm:pt modelId="{4DB7EDEC-02AF-4974-A754-DD9B33D037A2}" type="sibTrans" cxnId="{12383714-71C2-4ED0-9F3B-AA6D732DD44E}">
      <dgm:prSet/>
      <dgm:spPr/>
      <dgm:t>
        <a:bodyPr/>
        <a:lstStyle/>
        <a:p>
          <a:endParaRPr lang="en-US"/>
        </a:p>
      </dgm:t>
    </dgm:pt>
    <dgm:pt modelId="{F2231516-0AEF-4249-B41C-6A4193992D23}">
      <dgm:prSet/>
      <dgm:spPr/>
      <dgm:t>
        <a:bodyPr/>
        <a:lstStyle/>
        <a:p>
          <a:r>
            <a:rPr lang="en-US" dirty="0" err="1"/>
            <a:t>Vivado</a:t>
          </a:r>
          <a:r>
            <a:rPr lang="en-US" dirty="0"/>
            <a:t> </a:t>
          </a:r>
          <a:r>
            <a:rPr lang="en-US" dirty="0" err="1"/>
            <a:t>ile</a:t>
          </a:r>
          <a:r>
            <a:rPr lang="en-US" dirty="0"/>
            <a:t> </a:t>
          </a:r>
          <a:r>
            <a:rPr lang="en-US" dirty="0" err="1"/>
            <a:t>Questasim</a:t>
          </a:r>
          <a:r>
            <a:rPr lang="en-US" dirty="0"/>
            <a:t> </a:t>
          </a:r>
          <a:r>
            <a:rPr lang="en-US" dirty="0" err="1"/>
            <a:t>simulasyonu</a:t>
          </a:r>
          <a:r>
            <a:rPr lang="en-US" dirty="0"/>
            <a:t> </a:t>
          </a:r>
          <a:r>
            <a:rPr lang="en-US" dirty="0" err="1"/>
            <a:t>kosturma</a:t>
          </a:r>
          <a:r>
            <a:rPr lang="en-US" dirty="0"/>
            <a:t>.</a:t>
          </a:r>
        </a:p>
      </dgm:t>
    </dgm:pt>
    <dgm:pt modelId="{965FC382-3416-4EA9-9FF0-7F72D8D278BB}" type="parTrans" cxnId="{B3CF5FBC-366E-4C79-9D34-21D1ED4874E1}">
      <dgm:prSet/>
      <dgm:spPr/>
      <dgm:t>
        <a:bodyPr/>
        <a:lstStyle/>
        <a:p>
          <a:endParaRPr lang="en-US"/>
        </a:p>
      </dgm:t>
    </dgm:pt>
    <dgm:pt modelId="{91ACA1D1-FFFD-4985-BAF1-CF902039F17B}" type="sibTrans" cxnId="{B3CF5FBC-366E-4C79-9D34-21D1ED4874E1}">
      <dgm:prSet/>
      <dgm:spPr/>
      <dgm:t>
        <a:bodyPr/>
        <a:lstStyle/>
        <a:p>
          <a:endParaRPr lang="en-US"/>
        </a:p>
      </dgm:t>
    </dgm:pt>
    <dgm:pt modelId="{8E17D114-4E16-4E1F-ADED-D9E0733375A3}">
      <dgm:prSet/>
      <dgm:spPr/>
      <dgm:t>
        <a:bodyPr/>
        <a:lstStyle/>
        <a:p>
          <a:r>
            <a:rPr lang="en-US" dirty="0"/>
            <a:t>Window &amp; Linux environment variable set </a:t>
          </a:r>
          <a:r>
            <a:rPr lang="en-US" dirty="0" err="1"/>
            <a:t>etme</a:t>
          </a:r>
          <a:r>
            <a:rPr lang="en-US" dirty="0"/>
            <a:t>, TCL </a:t>
          </a:r>
          <a:r>
            <a:rPr lang="en-US" dirty="0" err="1"/>
            <a:t>Referans</a:t>
          </a:r>
          <a:endParaRPr lang="en-US" dirty="0"/>
        </a:p>
      </dgm:t>
    </dgm:pt>
    <dgm:pt modelId="{2C7BD590-B7E3-41EC-8794-B96F2B47DC7C}" type="parTrans" cxnId="{4AB12B32-01E1-49AE-B9E1-DF65534CC16D}">
      <dgm:prSet/>
      <dgm:spPr/>
      <dgm:t>
        <a:bodyPr/>
        <a:lstStyle/>
        <a:p>
          <a:endParaRPr lang="en-US"/>
        </a:p>
      </dgm:t>
    </dgm:pt>
    <dgm:pt modelId="{71F9CF7E-D326-4AD8-8EAB-CC2D96455DB8}" type="sibTrans" cxnId="{4AB12B32-01E1-49AE-B9E1-DF65534CC16D}">
      <dgm:prSet/>
      <dgm:spPr/>
      <dgm:t>
        <a:bodyPr/>
        <a:lstStyle/>
        <a:p>
          <a:endParaRPr lang="en-US"/>
        </a:p>
      </dgm:t>
    </dgm:pt>
    <dgm:pt modelId="{F02D927C-E1C6-405E-94F4-CA5E85023254}">
      <dgm:prSet/>
      <dgm:spPr/>
      <dgm:t>
        <a:bodyPr/>
        <a:lstStyle/>
        <a:p>
          <a:r>
            <a:rPr lang="en-US" dirty="0" err="1"/>
            <a:t>Questasim</a:t>
          </a:r>
          <a:r>
            <a:rPr lang="en-US" dirty="0"/>
            <a:t> </a:t>
          </a:r>
          <a:r>
            <a:rPr lang="en-US" dirty="0" err="1"/>
            <a:t>ile</a:t>
          </a:r>
          <a:r>
            <a:rPr lang="en-US" dirty="0"/>
            <a:t> TCL </a:t>
          </a:r>
          <a:r>
            <a:rPr lang="en-US" dirty="0" err="1"/>
            <a:t>komutlari</a:t>
          </a:r>
          <a:r>
            <a:rPr lang="en-US" dirty="0"/>
            <a:t> </a:t>
          </a:r>
          <a:r>
            <a:rPr lang="en-US" dirty="0" err="1"/>
            <a:t>kosturulmasi</a:t>
          </a:r>
          <a:r>
            <a:rPr lang="en-US" dirty="0"/>
            <a:t> (Batch mode)</a:t>
          </a:r>
        </a:p>
      </dgm:t>
    </dgm:pt>
    <dgm:pt modelId="{E19AF607-1EFF-414E-BC7C-E40DA209BF87}" type="parTrans" cxnId="{68B815D0-E89C-47FE-9A71-84D504740F30}">
      <dgm:prSet/>
      <dgm:spPr/>
      <dgm:t>
        <a:bodyPr/>
        <a:lstStyle/>
        <a:p>
          <a:endParaRPr lang="en-US"/>
        </a:p>
      </dgm:t>
    </dgm:pt>
    <dgm:pt modelId="{7653954D-5066-46A1-9AF4-E59B80311C2E}" type="sibTrans" cxnId="{68B815D0-E89C-47FE-9A71-84D504740F30}">
      <dgm:prSet/>
      <dgm:spPr/>
      <dgm:t>
        <a:bodyPr/>
        <a:lstStyle/>
        <a:p>
          <a:endParaRPr lang="en-US"/>
        </a:p>
      </dgm:t>
    </dgm:pt>
    <dgm:pt modelId="{D7725804-D0F8-42FF-8084-19BEFE34BAA5}">
      <dgm:prSet/>
      <dgm:spPr/>
      <dgm:t>
        <a:bodyPr/>
        <a:lstStyle/>
        <a:p>
          <a:r>
            <a:rPr lang="en-US" dirty="0" err="1"/>
            <a:t>Questasim</a:t>
          </a:r>
          <a:r>
            <a:rPr lang="en-US" dirty="0"/>
            <a:t> </a:t>
          </a:r>
          <a:r>
            <a:rPr lang="en-US" dirty="0" err="1"/>
            <a:t>ile</a:t>
          </a:r>
          <a:r>
            <a:rPr lang="en-US" dirty="0"/>
            <a:t> </a:t>
          </a:r>
          <a:r>
            <a:rPr lang="en-US" dirty="0" err="1"/>
            <a:t>ornek</a:t>
          </a:r>
          <a:r>
            <a:rPr lang="en-US" dirty="0"/>
            <a:t> </a:t>
          </a:r>
          <a:r>
            <a:rPr lang="en-US" dirty="0" err="1"/>
            <a:t>uygulamalar</a:t>
          </a:r>
          <a:r>
            <a:rPr lang="en-US" dirty="0"/>
            <a:t> (</a:t>
          </a:r>
          <a:r>
            <a:rPr lang="en-US" dirty="0" err="1"/>
            <a:t>SystemVerilog</a:t>
          </a:r>
          <a:r>
            <a:rPr lang="en-US" dirty="0"/>
            <a:t>)</a:t>
          </a:r>
        </a:p>
      </dgm:t>
    </dgm:pt>
    <dgm:pt modelId="{BFA066F7-94CE-41AB-BA7A-0AD95210952A}" type="parTrans" cxnId="{975F6AF2-E441-4CCC-BEED-98B8F52E49B9}">
      <dgm:prSet/>
      <dgm:spPr/>
      <dgm:t>
        <a:bodyPr/>
        <a:lstStyle/>
        <a:p>
          <a:endParaRPr lang="en-US"/>
        </a:p>
      </dgm:t>
    </dgm:pt>
    <dgm:pt modelId="{EA940E5F-44EC-4022-84FF-D369761D85AF}" type="sibTrans" cxnId="{975F6AF2-E441-4CCC-BEED-98B8F52E49B9}">
      <dgm:prSet/>
      <dgm:spPr/>
      <dgm:t>
        <a:bodyPr/>
        <a:lstStyle/>
        <a:p>
          <a:endParaRPr lang="en-US"/>
        </a:p>
      </dgm:t>
    </dgm:pt>
    <dgm:pt modelId="{454883C3-AFF3-4CB8-B226-4C245290C130}">
      <dgm:prSet/>
      <dgm:spPr/>
      <dgm:t>
        <a:bodyPr/>
        <a:lstStyle/>
        <a:p>
          <a:endParaRPr lang="en-US" dirty="0"/>
        </a:p>
      </dgm:t>
    </dgm:pt>
    <dgm:pt modelId="{E746CF94-15F6-4086-946D-475C60A3B4B1}" type="parTrans" cxnId="{B39221AD-AEE9-4B1A-8271-1093E930CD0E}">
      <dgm:prSet/>
      <dgm:spPr/>
      <dgm:t>
        <a:bodyPr/>
        <a:lstStyle/>
        <a:p>
          <a:endParaRPr lang="en-US"/>
        </a:p>
      </dgm:t>
    </dgm:pt>
    <dgm:pt modelId="{1737DE84-DBC6-4E01-B1F3-02E67C3777D6}" type="sibTrans" cxnId="{B39221AD-AEE9-4B1A-8271-1093E930CD0E}">
      <dgm:prSet/>
      <dgm:spPr/>
      <dgm:t>
        <a:bodyPr/>
        <a:lstStyle/>
        <a:p>
          <a:endParaRPr lang="en-US"/>
        </a:p>
      </dgm:t>
    </dgm:pt>
    <dgm:pt modelId="{346E1C38-3D24-4A6E-BBD1-630D4D119C0B}">
      <dgm:prSet/>
      <dgm:spPr/>
      <dgm:t>
        <a:bodyPr/>
        <a:lstStyle/>
        <a:p>
          <a:endParaRPr lang="en-US" dirty="0"/>
        </a:p>
      </dgm:t>
    </dgm:pt>
    <dgm:pt modelId="{24D052E5-0DAB-4BBE-9939-89D5608A246B}" type="parTrans" cxnId="{C896A4E2-9078-487F-8059-0D2ECF9C06E5}">
      <dgm:prSet/>
      <dgm:spPr/>
      <dgm:t>
        <a:bodyPr/>
        <a:lstStyle/>
        <a:p>
          <a:endParaRPr lang="en-US"/>
        </a:p>
      </dgm:t>
    </dgm:pt>
    <dgm:pt modelId="{F2EF402F-8265-45A3-99DC-1FFE06DC2711}" type="sibTrans" cxnId="{C896A4E2-9078-487F-8059-0D2ECF9C06E5}">
      <dgm:prSet/>
      <dgm:spPr/>
      <dgm:t>
        <a:bodyPr/>
        <a:lstStyle/>
        <a:p>
          <a:endParaRPr lang="en-US"/>
        </a:p>
      </dgm:t>
    </dgm:pt>
    <dgm:pt modelId="{83E9C077-6EF4-4663-B41E-054EBA0D4824}" type="pres">
      <dgm:prSet presAssocID="{BC667161-78B2-4D57-9DF6-D6BFBE938356}" presName="vert0" presStyleCnt="0">
        <dgm:presLayoutVars>
          <dgm:dir/>
          <dgm:animOne val="branch"/>
          <dgm:animLvl val="lvl"/>
        </dgm:presLayoutVars>
      </dgm:prSet>
      <dgm:spPr/>
    </dgm:pt>
    <dgm:pt modelId="{81859A52-F1D9-4395-BC2B-D8BD160DCB53}" type="pres">
      <dgm:prSet presAssocID="{91B381BD-AF9A-4E86-9B84-E0D154DB07CC}" presName="thickLine" presStyleLbl="alignNode1" presStyleIdx="0" presStyleCnt="11"/>
      <dgm:spPr/>
    </dgm:pt>
    <dgm:pt modelId="{BE4E629D-58A7-4A71-B62D-2C727725F8E3}" type="pres">
      <dgm:prSet presAssocID="{91B381BD-AF9A-4E86-9B84-E0D154DB07CC}" presName="horz1" presStyleCnt="0"/>
      <dgm:spPr/>
    </dgm:pt>
    <dgm:pt modelId="{93EE5172-527A-4A76-BAFF-6057F0B901F7}" type="pres">
      <dgm:prSet presAssocID="{91B381BD-AF9A-4E86-9B84-E0D154DB07CC}" presName="tx1" presStyleLbl="revTx" presStyleIdx="0" presStyleCnt="11"/>
      <dgm:spPr/>
    </dgm:pt>
    <dgm:pt modelId="{068664F8-206B-40DF-9DE3-D1E5899EAFFA}" type="pres">
      <dgm:prSet presAssocID="{91B381BD-AF9A-4E86-9B84-E0D154DB07CC}" presName="vert1" presStyleCnt="0"/>
      <dgm:spPr/>
    </dgm:pt>
    <dgm:pt modelId="{FF5AD81F-61D4-4FAA-9F01-967758D190B3}" type="pres">
      <dgm:prSet presAssocID="{91BB50F5-6F67-43C4-8383-D95CF9F9B34F}" presName="thickLine" presStyleLbl="alignNode1" presStyleIdx="1" presStyleCnt="11"/>
      <dgm:spPr/>
    </dgm:pt>
    <dgm:pt modelId="{00828525-7ECC-4290-AADD-02BCD45D9852}" type="pres">
      <dgm:prSet presAssocID="{91BB50F5-6F67-43C4-8383-D95CF9F9B34F}" presName="horz1" presStyleCnt="0"/>
      <dgm:spPr/>
    </dgm:pt>
    <dgm:pt modelId="{18F54CE7-B8F7-42D4-9E09-4D3C48585FB5}" type="pres">
      <dgm:prSet presAssocID="{91BB50F5-6F67-43C4-8383-D95CF9F9B34F}" presName="tx1" presStyleLbl="revTx" presStyleIdx="1" presStyleCnt="11"/>
      <dgm:spPr/>
    </dgm:pt>
    <dgm:pt modelId="{5EB3D0D7-DDFC-4DC1-BC9B-41128726F92F}" type="pres">
      <dgm:prSet presAssocID="{91BB50F5-6F67-43C4-8383-D95CF9F9B34F}" presName="vert1" presStyleCnt="0"/>
      <dgm:spPr/>
    </dgm:pt>
    <dgm:pt modelId="{BAD49F82-81E3-4504-999B-C202428FD166}" type="pres">
      <dgm:prSet presAssocID="{C33AD3C8-9370-4A73-BF91-F0877E25EFD3}" presName="thickLine" presStyleLbl="alignNode1" presStyleIdx="2" presStyleCnt="11"/>
      <dgm:spPr/>
    </dgm:pt>
    <dgm:pt modelId="{3B349226-11AB-4A8B-92E5-54147A1695ED}" type="pres">
      <dgm:prSet presAssocID="{C33AD3C8-9370-4A73-BF91-F0877E25EFD3}" presName="horz1" presStyleCnt="0"/>
      <dgm:spPr/>
    </dgm:pt>
    <dgm:pt modelId="{596952BC-3A44-4F7A-99AE-DF919042695E}" type="pres">
      <dgm:prSet presAssocID="{C33AD3C8-9370-4A73-BF91-F0877E25EFD3}" presName="tx1" presStyleLbl="revTx" presStyleIdx="2" presStyleCnt="11"/>
      <dgm:spPr/>
    </dgm:pt>
    <dgm:pt modelId="{5BC58FA0-F50C-41E9-BF32-FEA8534B38E3}" type="pres">
      <dgm:prSet presAssocID="{C33AD3C8-9370-4A73-BF91-F0877E25EFD3}" presName="vert1" presStyleCnt="0"/>
      <dgm:spPr/>
    </dgm:pt>
    <dgm:pt modelId="{77546ED3-E0C4-4E26-9791-9221B74EAAA7}" type="pres">
      <dgm:prSet presAssocID="{2EF87787-BDF4-4A20-B83A-6D16B56DDE23}" presName="thickLine" presStyleLbl="alignNode1" presStyleIdx="3" presStyleCnt="11"/>
      <dgm:spPr/>
    </dgm:pt>
    <dgm:pt modelId="{58F39F94-A747-4C36-A607-D014CF7B7DAF}" type="pres">
      <dgm:prSet presAssocID="{2EF87787-BDF4-4A20-B83A-6D16B56DDE23}" presName="horz1" presStyleCnt="0"/>
      <dgm:spPr/>
    </dgm:pt>
    <dgm:pt modelId="{BA859D61-87B3-420A-A5E8-148AAF35F393}" type="pres">
      <dgm:prSet presAssocID="{2EF87787-BDF4-4A20-B83A-6D16B56DDE23}" presName="tx1" presStyleLbl="revTx" presStyleIdx="3" presStyleCnt="11"/>
      <dgm:spPr/>
    </dgm:pt>
    <dgm:pt modelId="{94697C4F-3771-49CF-AA3C-7D073B7892CF}" type="pres">
      <dgm:prSet presAssocID="{2EF87787-BDF4-4A20-B83A-6D16B56DDE23}" presName="vert1" presStyleCnt="0"/>
      <dgm:spPr/>
    </dgm:pt>
    <dgm:pt modelId="{91B90E92-DBC7-4E4D-9D55-0E5A63EF2661}" type="pres">
      <dgm:prSet presAssocID="{E480ADFB-FFE4-46EF-92BC-18F51F922CE0}" presName="thickLine" presStyleLbl="alignNode1" presStyleIdx="4" presStyleCnt="11"/>
      <dgm:spPr/>
    </dgm:pt>
    <dgm:pt modelId="{8EBC47F8-91D8-40B1-89BC-57697C64785C}" type="pres">
      <dgm:prSet presAssocID="{E480ADFB-FFE4-46EF-92BC-18F51F922CE0}" presName="horz1" presStyleCnt="0"/>
      <dgm:spPr/>
    </dgm:pt>
    <dgm:pt modelId="{501D4E04-A3BA-4FFE-B0F3-909A2A790D87}" type="pres">
      <dgm:prSet presAssocID="{E480ADFB-FFE4-46EF-92BC-18F51F922CE0}" presName="tx1" presStyleLbl="revTx" presStyleIdx="4" presStyleCnt="11"/>
      <dgm:spPr/>
    </dgm:pt>
    <dgm:pt modelId="{122BC5CE-D5A9-4057-8C28-5DEF52F2BFD8}" type="pres">
      <dgm:prSet presAssocID="{E480ADFB-FFE4-46EF-92BC-18F51F922CE0}" presName="vert1" presStyleCnt="0"/>
      <dgm:spPr/>
    </dgm:pt>
    <dgm:pt modelId="{76A945A8-378E-4101-A31B-7385D9C6BAE2}" type="pres">
      <dgm:prSet presAssocID="{F2231516-0AEF-4249-B41C-6A4193992D23}" presName="thickLine" presStyleLbl="alignNode1" presStyleIdx="5" presStyleCnt="11"/>
      <dgm:spPr/>
    </dgm:pt>
    <dgm:pt modelId="{4B9DAAE2-9D78-412E-92D7-9E6542FD5E0B}" type="pres">
      <dgm:prSet presAssocID="{F2231516-0AEF-4249-B41C-6A4193992D23}" presName="horz1" presStyleCnt="0"/>
      <dgm:spPr/>
    </dgm:pt>
    <dgm:pt modelId="{15E4A5A2-12E9-4E60-9907-0188F12F2890}" type="pres">
      <dgm:prSet presAssocID="{F2231516-0AEF-4249-B41C-6A4193992D23}" presName="tx1" presStyleLbl="revTx" presStyleIdx="5" presStyleCnt="11"/>
      <dgm:spPr/>
    </dgm:pt>
    <dgm:pt modelId="{1D116E20-86F1-438B-9068-9D8DBF60D44B}" type="pres">
      <dgm:prSet presAssocID="{F2231516-0AEF-4249-B41C-6A4193992D23}" presName="vert1" presStyleCnt="0"/>
      <dgm:spPr/>
    </dgm:pt>
    <dgm:pt modelId="{73DD14C0-4D8B-43D1-B59F-8EE1ED539997}" type="pres">
      <dgm:prSet presAssocID="{8E17D114-4E16-4E1F-ADED-D9E0733375A3}" presName="thickLine" presStyleLbl="alignNode1" presStyleIdx="6" presStyleCnt="11"/>
      <dgm:spPr/>
    </dgm:pt>
    <dgm:pt modelId="{32C46D7D-8430-4E21-AE9F-70C81AF0D085}" type="pres">
      <dgm:prSet presAssocID="{8E17D114-4E16-4E1F-ADED-D9E0733375A3}" presName="horz1" presStyleCnt="0"/>
      <dgm:spPr/>
    </dgm:pt>
    <dgm:pt modelId="{7795BB8B-9908-489D-AB9C-D3C4264AA200}" type="pres">
      <dgm:prSet presAssocID="{8E17D114-4E16-4E1F-ADED-D9E0733375A3}" presName="tx1" presStyleLbl="revTx" presStyleIdx="6" presStyleCnt="11"/>
      <dgm:spPr/>
    </dgm:pt>
    <dgm:pt modelId="{C2755DAA-5A92-46C3-9424-C189A89842D9}" type="pres">
      <dgm:prSet presAssocID="{8E17D114-4E16-4E1F-ADED-D9E0733375A3}" presName="vert1" presStyleCnt="0"/>
      <dgm:spPr/>
    </dgm:pt>
    <dgm:pt modelId="{8760AB8B-A720-4FB2-B2A2-715CFE4249B9}" type="pres">
      <dgm:prSet presAssocID="{F02D927C-E1C6-405E-94F4-CA5E85023254}" presName="thickLine" presStyleLbl="alignNode1" presStyleIdx="7" presStyleCnt="11"/>
      <dgm:spPr/>
    </dgm:pt>
    <dgm:pt modelId="{8F59E442-B5DA-40CB-9F73-54EB12EFFB54}" type="pres">
      <dgm:prSet presAssocID="{F02D927C-E1C6-405E-94F4-CA5E85023254}" presName="horz1" presStyleCnt="0"/>
      <dgm:spPr/>
    </dgm:pt>
    <dgm:pt modelId="{93D03A1A-BC90-4C68-B05C-8FA3BC17E9AA}" type="pres">
      <dgm:prSet presAssocID="{F02D927C-E1C6-405E-94F4-CA5E85023254}" presName="tx1" presStyleLbl="revTx" presStyleIdx="7" presStyleCnt="11"/>
      <dgm:spPr/>
    </dgm:pt>
    <dgm:pt modelId="{10945AD2-3875-48D5-8CF0-3D13A52A5B54}" type="pres">
      <dgm:prSet presAssocID="{F02D927C-E1C6-405E-94F4-CA5E85023254}" presName="vert1" presStyleCnt="0"/>
      <dgm:spPr/>
    </dgm:pt>
    <dgm:pt modelId="{6BB9F913-E9FB-4793-9A30-71EF8EB3BE79}" type="pres">
      <dgm:prSet presAssocID="{D7725804-D0F8-42FF-8084-19BEFE34BAA5}" presName="thickLine" presStyleLbl="alignNode1" presStyleIdx="8" presStyleCnt="11"/>
      <dgm:spPr/>
    </dgm:pt>
    <dgm:pt modelId="{7F332C31-4025-4AAC-9A4E-9A9598C99D23}" type="pres">
      <dgm:prSet presAssocID="{D7725804-D0F8-42FF-8084-19BEFE34BAA5}" presName="horz1" presStyleCnt="0"/>
      <dgm:spPr/>
    </dgm:pt>
    <dgm:pt modelId="{80DDB5B9-7DC8-4B09-BC9F-637A26CBBF6E}" type="pres">
      <dgm:prSet presAssocID="{D7725804-D0F8-42FF-8084-19BEFE34BAA5}" presName="tx1" presStyleLbl="revTx" presStyleIdx="8" presStyleCnt="11"/>
      <dgm:spPr/>
    </dgm:pt>
    <dgm:pt modelId="{D3DD93A3-96D4-4436-BCF8-DA4B7B132EB7}" type="pres">
      <dgm:prSet presAssocID="{D7725804-D0F8-42FF-8084-19BEFE34BAA5}" presName="vert1" presStyleCnt="0"/>
      <dgm:spPr/>
    </dgm:pt>
    <dgm:pt modelId="{D04AE02A-C99C-4C04-BAAD-F11262706C88}" type="pres">
      <dgm:prSet presAssocID="{454883C3-AFF3-4CB8-B226-4C245290C130}" presName="thickLine" presStyleLbl="alignNode1" presStyleIdx="9" presStyleCnt="11"/>
      <dgm:spPr/>
    </dgm:pt>
    <dgm:pt modelId="{39A72E12-BA66-4A87-B6CF-D4FF307A931A}" type="pres">
      <dgm:prSet presAssocID="{454883C3-AFF3-4CB8-B226-4C245290C130}" presName="horz1" presStyleCnt="0"/>
      <dgm:spPr/>
    </dgm:pt>
    <dgm:pt modelId="{D37E45A0-3C32-444D-9107-B6C9BB53561C}" type="pres">
      <dgm:prSet presAssocID="{454883C3-AFF3-4CB8-B226-4C245290C130}" presName="tx1" presStyleLbl="revTx" presStyleIdx="9" presStyleCnt="11"/>
      <dgm:spPr/>
    </dgm:pt>
    <dgm:pt modelId="{14F6B272-9CD4-4F32-8E69-613DCDA5BA80}" type="pres">
      <dgm:prSet presAssocID="{454883C3-AFF3-4CB8-B226-4C245290C130}" presName="vert1" presStyleCnt="0"/>
      <dgm:spPr/>
    </dgm:pt>
    <dgm:pt modelId="{817E7E5E-5C26-4A1D-962A-10C11217BE5B}" type="pres">
      <dgm:prSet presAssocID="{346E1C38-3D24-4A6E-BBD1-630D4D119C0B}" presName="thickLine" presStyleLbl="alignNode1" presStyleIdx="10" presStyleCnt="11"/>
      <dgm:spPr/>
    </dgm:pt>
    <dgm:pt modelId="{986858F1-7DA0-4B9F-8C76-7B3CC584A073}" type="pres">
      <dgm:prSet presAssocID="{346E1C38-3D24-4A6E-BBD1-630D4D119C0B}" presName="horz1" presStyleCnt="0"/>
      <dgm:spPr/>
    </dgm:pt>
    <dgm:pt modelId="{E0E93480-FF9F-4F18-BFCF-5872D005A42A}" type="pres">
      <dgm:prSet presAssocID="{346E1C38-3D24-4A6E-BBD1-630D4D119C0B}" presName="tx1" presStyleLbl="revTx" presStyleIdx="10" presStyleCnt="11"/>
      <dgm:spPr/>
    </dgm:pt>
    <dgm:pt modelId="{F8E28B02-37AF-4D8A-8A19-1E59358F1BE5}" type="pres">
      <dgm:prSet presAssocID="{346E1C38-3D24-4A6E-BBD1-630D4D119C0B}" presName="vert1" presStyleCnt="0"/>
      <dgm:spPr/>
    </dgm:pt>
  </dgm:ptLst>
  <dgm:cxnLst>
    <dgm:cxn modelId="{9D053A05-5289-4614-A12A-3DFB7E377C97}" srcId="{BC667161-78B2-4D57-9DF6-D6BFBE938356}" destId="{C33AD3C8-9370-4A73-BF91-F0877E25EFD3}" srcOrd="2" destOrd="0" parTransId="{CDE8E9BC-C3B5-4818-A255-78CF0BBBC370}" sibTransId="{DA27289A-A43C-4ABF-A25E-9D33A2FA56A9}"/>
    <dgm:cxn modelId="{10FCDA0B-016C-47F0-93E1-B0F3250D5413}" type="presOf" srcId="{91B381BD-AF9A-4E86-9B84-E0D154DB07CC}" destId="{93EE5172-527A-4A76-BAFF-6057F0B901F7}" srcOrd="0" destOrd="0" presId="urn:microsoft.com/office/officeart/2008/layout/LinedList"/>
    <dgm:cxn modelId="{12383714-71C2-4ED0-9F3B-AA6D732DD44E}" srcId="{BC667161-78B2-4D57-9DF6-D6BFBE938356}" destId="{E480ADFB-FFE4-46EF-92BC-18F51F922CE0}" srcOrd="4" destOrd="0" parTransId="{AE5B1057-20D7-4BE3-AA09-7C85FDAF997D}" sibTransId="{4DB7EDEC-02AF-4974-A754-DD9B33D037A2}"/>
    <dgm:cxn modelId="{6485841F-0C05-4232-9656-9FC95ECF2CF8}" type="presOf" srcId="{F02D927C-E1C6-405E-94F4-CA5E85023254}" destId="{93D03A1A-BC90-4C68-B05C-8FA3BC17E9AA}" srcOrd="0" destOrd="0" presId="urn:microsoft.com/office/officeart/2008/layout/LinedList"/>
    <dgm:cxn modelId="{4E919022-7307-4355-A3FF-50BFCEB4B478}" type="presOf" srcId="{C33AD3C8-9370-4A73-BF91-F0877E25EFD3}" destId="{596952BC-3A44-4F7A-99AE-DF919042695E}" srcOrd="0" destOrd="0" presId="urn:microsoft.com/office/officeart/2008/layout/LinedList"/>
    <dgm:cxn modelId="{C8CE9C2C-4A87-484C-8F87-CF5BA6E2487A}" type="presOf" srcId="{F2231516-0AEF-4249-B41C-6A4193992D23}" destId="{15E4A5A2-12E9-4E60-9907-0188F12F2890}" srcOrd="0" destOrd="0" presId="urn:microsoft.com/office/officeart/2008/layout/LinedList"/>
    <dgm:cxn modelId="{4AB12B32-01E1-49AE-B9E1-DF65534CC16D}" srcId="{BC667161-78B2-4D57-9DF6-D6BFBE938356}" destId="{8E17D114-4E16-4E1F-ADED-D9E0733375A3}" srcOrd="6" destOrd="0" parTransId="{2C7BD590-B7E3-41EC-8794-B96F2B47DC7C}" sibTransId="{71F9CF7E-D326-4AD8-8EAB-CC2D96455DB8}"/>
    <dgm:cxn modelId="{60EFF73A-53D3-4E8C-9D04-E8FA43280918}" type="presOf" srcId="{91BB50F5-6F67-43C4-8383-D95CF9F9B34F}" destId="{18F54CE7-B8F7-42D4-9E09-4D3C48585FB5}" srcOrd="0" destOrd="0" presId="urn:microsoft.com/office/officeart/2008/layout/LinedList"/>
    <dgm:cxn modelId="{909DDA3D-B27F-4B5A-85BD-13228ABDEA23}" type="presOf" srcId="{D7725804-D0F8-42FF-8084-19BEFE34BAA5}" destId="{80DDB5B9-7DC8-4B09-BC9F-637A26CBBF6E}" srcOrd="0" destOrd="0" presId="urn:microsoft.com/office/officeart/2008/layout/LinedList"/>
    <dgm:cxn modelId="{931ED55B-E7A5-48FE-8B28-CCF1EA0DDC0F}" type="presOf" srcId="{8E17D114-4E16-4E1F-ADED-D9E0733375A3}" destId="{7795BB8B-9908-489D-AB9C-D3C4264AA200}" srcOrd="0" destOrd="0" presId="urn:microsoft.com/office/officeart/2008/layout/LinedList"/>
    <dgm:cxn modelId="{A0D1806A-D7B3-4F6C-ADEC-A9FBBE88C66A}" type="presOf" srcId="{454883C3-AFF3-4CB8-B226-4C245290C130}" destId="{D37E45A0-3C32-444D-9107-B6C9BB53561C}" srcOrd="0" destOrd="0" presId="urn:microsoft.com/office/officeart/2008/layout/LinedList"/>
    <dgm:cxn modelId="{7D9D368E-AC62-4433-B03E-5E0F5030BC81}" srcId="{BC667161-78B2-4D57-9DF6-D6BFBE938356}" destId="{2EF87787-BDF4-4A20-B83A-6D16B56DDE23}" srcOrd="3" destOrd="0" parTransId="{D18402A8-740D-4F6D-BD93-210E06BC3B7D}" sibTransId="{42A0B8ED-C588-4C42-9EF0-683964C25493}"/>
    <dgm:cxn modelId="{2ED896A0-32BC-4A58-8D50-09BD76B661DC}" type="presOf" srcId="{2EF87787-BDF4-4A20-B83A-6D16B56DDE23}" destId="{BA859D61-87B3-420A-A5E8-148AAF35F393}" srcOrd="0" destOrd="0" presId="urn:microsoft.com/office/officeart/2008/layout/LinedList"/>
    <dgm:cxn modelId="{45224BA2-5DA8-4F7E-9150-0BD6ED7CD3F5}" type="presOf" srcId="{BC667161-78B2-4D57-9DF6-D6BFBE938356}" destId="{83E9C077-6EF4-4663-B41E-054EBA0D4824}" srcOrd="0" destOrd="0" presId="urn:microsoft.com/office/officeart/2008/layout/LinedList"/>
    <dgm:cxn modelId="{B39221AD-AEE9-4B1A-8271-1093E930CD0E}" srcId="{BC667161-78B2-4D57-9DF6-D6BFBE938356}" destId="{454883C3-AFF3-4CB8-B226-4C245290C130}" srcOrd="9" destOrd="0" parTransId="{E746CF94-15F6-4086-946D-475C60A3B4B1}" sibTransId="{1737DE84-DBC6-4E01-B1F3-02E67C3777D6}"/>
    <dgm:cxn modelId="{BA8F18AE-AD55-433C-B14E-A389421B33E5}" srcId="{BC667161-78B2-4D57-9DF6-D6BFBE938356}" destId="{91B381BD-AF9A-4E86-9B84-E0D154DB07CC}" srcOrd="0" destOrd="0" parTransId="{FB981152-5637-48A4-9AC9-3BCEBED1F816}" sibTransId="{2A8A9ABF-1BD9-4698-98CA-43E13033553C}"/>
    <dgm:cxn modelId="{B3CF5FBC-366E-4C79-9D34-21D1ED4874E1}" srcId="{BC667161-78B2-4D57-9DF6-D6BFBE938356}" destId="{F2231516-0AEF-4249-B41C-6A4193992D23}" srcOrd="5" destOrd="0" parTransId="{965FC382-3416-4EA9-9FF0-7F72D8D278BB}" sibTransId="{91ACA1D1-FFFD-4985-BAF1-CF902039F17B}"/>
    <dgm:cxn modelId="{68B815D0-E89C-47FE-9A71-84D504740F30}" srcId="{BC667161-78B2-4D57-9DF6-D6BFBE938356}" destId="{F02D927C-E1C6-405E-94F4-CA5E85023254}" srcOrd="7" destOrd="0" parTransId="{E19AF607-1EFF-414E-BC7C-E40DA209BF87}" sibTransId="{7653954D-5066-46A1-9AF4-E59B80311C2E}"/>
    <dgm:cxn modelId="{893FDBD1-722F-430D-BFAC-BD0085FA56DC}" srcId="{BC667161-78B2-4D57-9DF6-D6BFBE938356}" destId="{91BB50F5-6F67-43C4-8383-D95CF9F9B34F}" srcOrd="1" destOrd="0" parTransId="{535A734E-7E4F-4955-BB20-31AE5F48D055}" sibTransId="{6E0BC290-382E-4BC9-9B12-3BAFA4D05E6F}"/>
    <dgm:cxn modelId="{C896A4E2-9078-487F-8059-0D2ECF9C06E5}" srcId="{BC667161-78B2-4D57-9DF6-D6BFBE938356}" destId="{346E1C38-3D24-4A6E-BBD1-630D4D119C0B}" srcOrd="10" destOrd="0" parTransId="{24D052E5-0DAB-4BBE-9939-89D5608A246B}" sibTransId="{F2EF402F-8265-45A3-99DC-1FFE06DC2711}"/>
    <dgm:cxn modelId="{057B5AE8-009C-4944-9090-48F4B3D05DFA}" type="presOf" srcId="{346E1C38-3D24-4A6E-BBD1-630D4D119C0B}" destId="{E0E93480-FF9F-4F18-BFCF-5872D005A42A}" srcOrd="0" destOrd="0" presId="urn:microsoft.com/office/officeart/2008/layout/LinedList"/>
    <dgm:cxn modelId="{975F6AF2-E441-4CCC-BEED-98B8F52E49B9}" srcId="{BC667161-78B2-4D57-9DF6-D6BFBE938356}" destId="{D7725804-D0F8-42FF-8084-19BEFE34BAA5}" srcOrd="8" destOrd="0" parTransId="{BFA066F7-94CE-41AB-BA7A-0AD95210952A}" sibTransId="{EA940E5F-44EC-4022-84FF-D369761D85AF}"/>
    <dgm:cxn modelId="{6C26A8F6-EC7B-40B5-A9EB-1C8A1438BFE6}" type="presOf" srcId="{E480ADFB-FFE4-46EF-92BC-18F51F922CE0}" destId="{501D4E04-A3BA-4FFE-B0F3-909A2A790D87}" srcOrd="0" destOrd="0" presId="urn:microsoft.com/office/officeart/2008/layout/LinedList"/>
    <dgm:cxn modelId="{76C46E84-BC03-475E-899B-E399E95979DC}" type="presParOf" srcId="{83E9C077-6EF4-4663-B41E-054EBA0D4824}" destId="{81859A52-F1D9-4395-BC2B-D8BD160DCB53}" srcOrd="0" destOrd="0" presId="urn:microsoft.com/office/officeart/2008/layout/LinedList"/>
    <dgm:cxn modelId="{C20C98F7-1BFF-48DA-97FC-7E2DD26F876B}" type="presParOf" srcId="{83E9C077-6EF4-4663-B41E-054EBA0D4824}" destId="{BE4E629D-58A7-4A71-B62D-2C727725F8E3}" srcOrd="1" destOrd="0" presId="urn:microsoft.com/office/officeart/2008/layout/LinedList"/>
    <dgm:cxn modelId="{EE1B0A16-B34B-4A81-80E3-138C1D499059}" type="presParOf" srcId="{BE4E629D-58A7-4A71-B62D-2C727725F8E3}" destId="{93EE5172-527A-4A76-BAFF-6057F0B901F7}" srcOrd="0" destOrd="0" presId="urn:microsoft.com/office/officeart/2008/layout/LinedList"/>
    <dgm:cxn modelId="{B0764551-9B10-463F-9B2A-7709B68E0A31}" type="presParOf" srcId="{BE4E629D-58A7-4A71-B62D-2C727725F8E3}" destId="{068664F8-206B-40DF-9DE3-D1E5899EAFFA}" srcOrd="1" destOrd="0" presId="urn:microsoft.com/office/officeart/2008/layout/LinedList"/>
    <dgm:cxn modelId="{C3EFC530-1B3C-4611-8081-6A2ADC87E60D}" type="presParOf" srcId="{83E9C077-6EF4-4663-B41E-054EBA0D4824}" destId="{FF5AD81F-61D4-4FAA-9F01-967758D190B3}" srcOrd="2" destOrd="0" presId="urn:microsoft.com/office/officeart/2008/layout/LinedList"/>
    <dgm:cxn modelId="{4F2BA23A-8E73-4DE2-BF5C-E6283EE15B8D}" type="presParOf" srcId="{83E9C077-6EF4-4663-B41E-054EBA0D4824}" destId="{00828525-7ECC-4290-AADD-02BCD45D9852}" srcOrd="3" destOrd="0" presId="urn:microsoft.com/office/officeart/2008/layout/LinedList"/>
    <dgm:cxn modelId="{66180E26-98DA-4071-B4B8-0F1F0926A9B2}" type="presParOf" srcId="{00828525-7ECC-4290-AADD-02BCD45D9852}" destId="{18F54CE7-B8F7-42D4-9E09-4D3C48585FB5}" srcOrd="0" destOrd="0" presId="urn:microsoft.com/office/officeart/2008/layout/LinedList"/>
    <dgm:cxn modelId="{CF9D5087-B74C-4663-9FAB-35A561D2DAFE}" type="presParOf" srcId="{00828525-7ECC-4290-AADD-02BCD45D9852}" destId="{5EB3D0D7-DDFC-4DC1-BC9B-41128726F92F}" srcOrd="1" destOrd="0" presId="urn:microsoft.com/office/officeart/2008/layout/LinedList"/>
    <dgm:cxn modelId="{D22A7190-CEDD-43EC-80A1-372CE56AD968}" type="presParOf" srcId="{83E9C077-6EF4-4663-B41E-054EBA0D4824}" destId="{BAD49F82-81E3-4504-999B-C202428FD166}" srcOrd="4" destOrd="0" presId="urn:microsoft.com/office/officeart/2008/layout/LinedList"/>
    <dgm:cxn modelId="{8A4AC189-8AD8-4949-A4B7-DA4BEC41CC7D}" type="presParOf" srcId="{83E9C077-6EF4-4663-B41E-054EBA0D4824}" destId="{3B349226-11AB-4A8B-92E5-54147A1695ED}" srcOrd="5" destOrd="0" presId="urn:microsoft.com/office/officeart/2008/layout/LinedList"/>
    <dgm:cxn modelId="{FAA9EE5F-48D1-47F3-AC78-B58FCC459AC7}" type="presParOf" srcId="{3B349226-11AB-4A8B-92E5-54147A1695ED}" destId="{596952BC-3A44-4F7A-99AE-DF919042695E}" srcOrd="0" destOrd="0" presId="urn:microsoft.com/office/officeart/2008/layout/LinedList"/>
    <dgm:cxn modelId="{A843BCAC-D6D2-4EF6-9781-3829D997E436}" type="presParOf" srcId="{3B349226-11AB-4A8B-92E5-54147A1695ED}" destId="{5BC58FA0-F50C-41E9-BF32-FEA8534B38E3}" srcOrd="1" destOrd="0" presId="urn:microsoft.com/office/officeart/2008/layout/LinedList"/>
    <dgm:cxn modelId="{D94A2C57-3EE8-4B2D-B0A1-686F03B30D49}" type="presParOf" srcId="{83E9C077-6EF4-4663-B41E-054EBA0D4824}" destId="{77546ED3-E0C4-4E26-9791-9221B74EAAA7}" srcOrd="6" destOrd="0" presId="urn:microsoft.com/office/officeart/2008/layout/LinedList"/>
    <dgm:cxn modelId="{04F295DA-0F6D-42E3-B0A5-D2BB138F4355}" type="presParOf" srcId="{83E9C077-6EF4-4663-B41E-054EBA0D4824}" destId="{58F39F94-A747-4C36-A607-D014CF7B7DAF}" srcOrd="7" destOrd="0" presId="urn:microsoft.com/office/officeart/2008/layout/LinedList"/>
    <dgm:cxn modelId="{8FFB2A0B-DF1A-4055-84EC-755E998E93AD}" type="presParOf" srcId="{58F39F94-A747-4C36-A607-D014CF7B7DAF}" destId="{BA859D61-87B3-420A-A5E8-148AAF35F393}" srcOrd="0" destOrd="0" presId="urn:microsoft.com/office/officeart/2008/layout/LinedList"/>
    <dgm:cxn modelId="{510BDBD7-7B85-4331-BED0-0A51008E18A2}" type="presParOf" srcId="{58F39F94-A747-4C36-A607-D014CF7B7DAF}" destId="{94697C4F-3771-49CF-AA3C-7D073B7892CF}" srcOrd="1" destOrd="0" presId="urn:microsoft.com/office/officeart/2008/layout/LinedList"/>
    <dgm:cxn modelId="{322E66BC-A56B-40CC-98A3-264AF4C6EECD}" type="presParOf" srcId="{83E9C077-6EF4-4663-B41E-054EBA0D4824}" destId="{91B90E92-DBC7-4E4D-9D55-0E5A63EF2661}" srcOrd="8" destOrd="0" presId="urn:microsoft.com/office/officeart/2008/layout/LinedList"/>
    <dgm:cxn modelId="{C17678A0-84CD-45B1-AF24-BEC202A610FD}" type="presParOf" srcId="{83E9C077-6EF4-4663-B41E-054EBA0D4824}" destId="{8EBC47F8-91D8-40B1-89BC-57697C64785C}" srcOrd="9" destOrd="0" presId="urn:microsoft.com/office/officeart/2008/layout/LinedList"/>
    <dgm:cxn modelId="{DD1A93B9-C3B3-478B-9740-3911E989ACF6}" type="presParOf" srcId="{8EBC47F8-91D8-40B1-89BC-57697C64785C}" destId="{501D4E04-A3BA-4FFE-B0F3-909A2A790D87}" srcOrd="0" destOrd="0" presId="urn:microsoft.com/office/officeart/2008/layout/LinedList"/>
    <dgm:cxn modelId="{8D06ECE2-416B-475F-B663-A08D3B76871F}" type="presParOf" srcId="{8EBC47F8-91D8-40B1-89BC-57697C64785C}" destId="{122BC5CE-D5A9-4057-8C28-5DEF52F2BFD8}" srcOrd="1" destOrd="0" presId="urn:microsoft.com/office/officeart/2008/layout/LinedList"/>
    <dgm:cxn modelId="{E034045E-D785-4DA6-A417-E92D1340CC9B}" type="presParOf" srcId="{83E9C077-6EF4-4663-B41E-054EBA0D4824}" destId="{76A945A8-378E-4101-A31B-7385D9C6BAE2}" srcOrd="10" destOrd="0" presId="urn:microsoft.com/office/officeart/2008/layout/LinedList"/>
    <dgm:cxn modelId="{BAE259DA-9530-4588-9131-C094334F79A5}" type="presParOf" srcId="{83E9C077-6EF4-4663-B41E-054EBA0D4824}" destId="{4B9DAAE2-9D78-412E-92D7-9E6542FD5E0B}" srcOrd="11" destOrd="0" presId="urn:microsoft.com/office/officeart/2008/layout/LinedList"/>
    <dgm:cxn modelId="{B25C7DFC-D7BF-4560-942A-A11D658AF111}" type="presParOf" srcId="{4B9DAAE2-9D78-412E-92D7-9E6542FD5E0B}" destId="{15E4A5A2-12E9-4E60-9907-0188F12F2890}" srcOrd="0" destOrd="0" presId="urn:microsoft.com/office/officeart/2008/layout/LinedList"/>
    <dgm:cxn modelId="{6DA701A3-4921-47E2-9D98-4A3DF8D8FD5A}" type="presParOf" srcId="{4B9DAAE2-9D78-412E-92D7-9E6542FD5E0B}" destId="{1D116E20-86F1-438B-9068-9D8DBF60D44B}" srcOrd="1" destOrd="0" presId="urn:microsoft.com/office/officeart/2008/layout/LinedList"/>
    <dgm:cxn modelId="{ABC560BE-0EE2-40C9-A06A-D5DA7844142E}" type="presParOf" srcId="{83E9C077-6EF4-4663-B41E-054EBA0D4824}" destId="{73DD14C0-4D8B-43D1-B59F-8EE1ED539997}" srcOrd="12" destOrd="0" presId="urn:microsoft.com/office/officeart/2008/layout/LinedList"/>
    <dgm:cxn modelId="{23B47906-B26F-4712-81BC-C6BD33DAD3AC}" type="presParOf" srcId="{83E9C077-6EF4-4663-B41E-054EBA0D4824}" destId="{32C46D7D-8430-4E21-AE9F-70C81AF0D085}" srcOrd="13" destOrd="0" presId="urn:microsoft.com/office/officeart/2008/layout/LinedList"/>
    <dgm:cxn modelId="{22FA7D70-8A0D-4363-94EA-B34E242D6C11}" type="presParOf" srcId="{32C46D7D-8430-4E21-AE9F-70C81AF0D085}" destId="{7795BB8B-9908-489D-AB9C-D3C4264AA200}" srcOrd="0" destOrd="0" presId="urn:microsoft.com/office/officeart/2008/layout/LinedList"/>
    <dgm:cxn modelId="{71CF4C75-4CF2-4125-B0C5-9C18B574B954}" type="presParOf" srcId="{32C46D7D-8430-4E21-AE9F-70C81AF0D085}" destId="{C2755DAA-5A92-46C3-9424-C189A89842D9}" srcOrd="1" destOrd="0" presId="urn:microsoft.com/office/officeart/2008/layout/LinedList"/>
    <dgm:cxn modelId="{0C41E210-EA46-4EBA-8DF9-4402B46DE3D9}" type="presParOf" srcId="{83E9C077-6EF4-4663-B41E-054EBA0D4824}" destId="{8760AB8B-A720-4FB2-B2A2-715CFE4249B9}" srcOrd="14" destOrd="0" presId="urn:microsoft.com/office/officeart/2008/layout/LinedList"/>
    <dgm:cxn modelId="{4E20F720-6177-4306-9333-FE4A44E3EC61}" type="presParOf" srcId="{83E9C077-6EF4-4663-B41E-054EBA0D4824}" destId="{8F59E442-B5DA-40CB-9F73-54EB12EFFB54}" srcOrd="15" destOrd="0" presId="urn:microsoft.com/office/officeart/2008/layout/LinedList"/>
    <dgm:cxn modelId="{E6C4ABB2-F496-43BE-B82E-47CA846D740F}" type="presParOf" srcId="{8F59E442-B5DA-40CB-9F73-54EB12EFFB54}" destId="{93D03A1A-BC90-4C68-B05C-8FA3BC17E9AA}" srcOrd="0" destOrd="0" presId="urn:microsoft.com/office/officeart/2008/layout/LinedList"/>
    <dgm:cxn modelId="{07A2E521-C590-4B01-AFCB-E3E473DF407C}" type="presParOf" srcId="{8F59E442-B5DA-40CB-9F73-54EB12EFFB54}" destId="{10945AD2-3875-48D5-8CF0-3D13A52A5B54}" srcOrd="1" destOrd="0" presId="urn:microsoft.com/office/officeart/2008/layout/LinedList"/>
    <dgm:cxn modelId="{99C7E42E-7FFB-4125-9D55-32D51E5CBA48}" type="presParOf" srcId="{83E9C077-6EF4-4663-B41E-054EBA0D4824}" destId="{6BB9F913-E9FB-4793-9A30-71EF8EB3BE79}" srcOrd="16" destOrd="0" presId="urn:microsoft.com/office/officeart/2008/layout/LinedList"/>
    <dgm:cxn modelId="{02E2EE1C-48AB-4BCE-9AE1-7BA9AEFA0055}" type="presParOf" srcId="{83E9C077-6EF4-4663-B41E-054EBA0D4824}" destId="{7F332C31-4025-4AAC-9A4E-9A9598C99D23}" srcOrd="17" destOrd="0" presId="urn:microsoft.com/office/officeart/2008/layout/LinedList"/>
    <dgm:cxn modelId="{F372BC59-7CC3-48CF-8AE9-F178CF9CF01F}" type="presParOf" srcId="{7F332C31-4025-4AAC-9A4E-9A9598C99D23}" destId="{80DDB5B9-7DC8-4B09-BC9F-637A26CBBF6E}" srcOrd="0" destOrd="0" presId="urn:microsoft.com/office/officeart/2008/layout/LinedList"/>
    <dgm:cxn modelId="{4FD837D1-4F1E-42C5-9EE1-359122F57F3E}" type="presParOf" srcId="{7F332C31-4025-4AAC-9A4E-9A9598C99D23}" destId="{D3DD93A3-96D4-4436-BCF8-DA4B7B132EB7}" srcOrd="1" destOrd="0" presId="urn:microsoft.com/office/officeart/2008/layout/LinedList"/>
    <dgm:cxn modelId="{458D83CD-56D4-446E-890D-B10A77714670}" type="presParOf" srcId="{83E9C077-6EF4-4663-B41E-054EBA0D4824}" destId="{D04AE02A-C99C-4C04-BAAD-F11262706C88}" srcOrd="18" destOrd="0" presId="urn:microsoft.com/office/officeart/2008/layout/LinedList"/>
    <dgm:cxn modelId="{CD9CB353-FB18-40D4-802B-8B1A09901EB6}" type="presParOf" srcId="{83E9C077-6EF4-4663-B41E-054EBA0D4824}" destId="{39A72E12-BA66-4A87-B6CF-D4FF307A931A}" srcOrd="19" destOrd="0" presId="urn:microsoft.com/office/officeart/2008/layout/LinedList"/>
    <dgm:cxn modelId="{669EAE04-D58A-4D17-B34D-803CF1A8988A}" type="presParOf" srcId="{39A72E12-BA66-4A87-B6CF-D4FF307A931A}" destId="{D37E45A0-3C32-444D-9107-B6C9BB53561C}" srcOrd="0" destOrd="0" presId="urn:microsoft.com/office/officeart/2008/layout/LinedList"/>
    <dgm:cxn modelId="{EE988E15-F1C0-4267-A13C-A640F15CA199}" type="presParOf" srcId="{39A72E12-BA66-4A87-B6CF-D4FF307A931A}" destId="{14F6B272-9CD4-4F32-8E69-613DCDA5BA80}" srcOrd="1" destOrd="0" presId="urn:microsoft.com/office/officeart/2008/layout/LinedList"/>
    <dgm:cxn modelId="{426075B6-EE9D-46DC-A60C-0CE68F6A8FD7}" type="presParOf" srcId="{83E9C077-6EF4-4663-B41E-054EBA0D4824}" destId="{817E7E5E-5C26-4A1D-962A-10C11217BE5B}" srcOrd="20" destOrd="0" presId="urn:microsoft.com/office/officeart/2008/layout/LinedList"/>
    <dgm:cxn modelId="{07B8135A-4E25-45E8-992B-1EB2F2308E0D}" type="presParOf" srcId="{83E9C077-6EF4-4663-B41E-054EBA0D4824}" destId="{986858F1-7DA0-4B9F-8C76-7B3CC584A073}" srcOrd="21" destOrd="0" presId="urn:microsoft.com/office/officeart/2008/layout/LinedList"/>
    <dgm:cxn modelId="{674D4792-5A04-4C93-B824-2F6C9DDC536E}" type="presParOf" srcId="{986858F1-7DA0-4B9F-8C76-7B3CC584A073}" destId="{E0E93480-FF9F-4F18-BFCF-5872D005A42A}" srcOrd="0" destOrd="0" presId="urn:microsoft.com/office/officeart/2008/layout/LinedList"/>
    <dgm:cxn modelId="{B810AC7A-61DA-4F9A-B609-A10E4432351A}" type="presParOf" srcId="{986858F1-7DA0-4B9F-8C76-7B3CC584A073}" destId="{F8E28B02-37AF-4D8A-8A19-1E59358F1BE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8FCEDC-B6A0-46B2-9946-0CB7B294D7D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07068D9-F0D6-4E8E-BA2C-5992CE7BE932}">
      <dgm:prSet custT="1"/>
      <dgm:spPr/>
      <dgm:t>
        <a:bodyPr/>
        <a:lstStyle/>
        <a:p>
          <a:pPr>
            <a:lnSpc>
              <a:spcPct val="100000"/>
            </a:lnSpc>
          </a:pPr>
          <a:r>
            <a:rPr lang="tr-TR" sz="1800" dirty="0"/>
            <a:t>Works for </a:t>
          </a:r>
          <a:r>
            <a:rPr lang="tr-TR" sz="1800" dirty="0" err="1"/>
            <a:t>well</a:t>
          </a:r>
          <a:r>
            <a:rPr lang="tr-TR" sz="1800" dirty="0"/>
            <a:t> </a:t>
          </a:r>
          <a:r>
            <a:rPr lang="tr-TR" sz="1800" dirty="0" err="1"/>
            <a:t>understood</a:t>
          </a:r>
          <a:r>
            <a:rPr lang="tr-TR" sz="1800" dirty="0"/>
            <a:t> </a:t>
          </a:r>
          <a:r>
            <a:rPr lang="tr-TR" sz="1800" dirty="0" err="1"/>
            <a:t>or</a:t>
          </a:r>
          <a:r>
            <a:rPr lang="tr-TR" sz="1800" dirty="0"/>
            <a:t> </a:t>
          </a:r>
          <a:r>
            <a:rPr lang="tr-TR" sz="1800" dirty="0" err="1"/>
            <a:t>simple</a:t>
          </a:r>
          <a:r>
            <a:rPr lang="tr-TR" sz="1800" dirty="0"/>
            <a:t> </a:t>
          </a:r>
          <a:r>
            <a:rPr lang="tr-TR" sz="1800" dirty="0" err="1"/>
            <a:t>designs</a:t>
          </a:r>
          <a:endParaRPr lang="en-US" sz="1800" dirty="0"/>
        </a:p>
      </dgm:t>
    </dgm:pt>
    <dgm:pt modelId="{FD110B32-F313-4F41-B8A5-F19710507796}" type="parTrans" cxnId="{1438C6F1-E29E-4754-AD44-DCFC10DCD9D4}">
      <dgm:prSet/>
      <dgm:spPr/>
      <dgm:t>
        <a:bodyPr/>
        <a:lstStyle/>
        <a:p>
          <a:endParaRPr lang="en-US" sz="1800"/>
        </a:p>
      </dgm:t>
    </dgm:pt>
    <dgm:pt modelId="{5C7349D2-0A16-4948-A11D-7C3518BE448F}" type="sibTrans" cxnId="{1438C6F1-E29E-4754-AD44-DCFC10DCD9D4}">
      <dgm:prSet/>
      <dgm:spPr/>
      <dgm:t>
        <a:bodyPr/>
        <a:lstStyle/>
        <a:p>
          <a:endParaRPr lang="en-US" sz="1800"/>
        </a:p>
      </dgm:t>
    </dgm:pt>
    <dgm:pt modelId="{F8C0FA02-D15B-4F1F-AED4-2E791DBF11FF}">
      <dgm:prSet custT="1"/>
      <dgm:spPr/>
      <dgm:t>
        <a:bodyPr/>
        <a:lstStyle/>
        <a:p>
          <a:pPr>
            <a:lnSpc>
              <a:spcPct val="100000"/>
            </a:lnSpc>
          </a:pPr>
          <a:r>
            <a:rPr lang="en-US" sz="1800" dirty="0"/>
            <a:t>V</a:t>
          </a:r>
          <a:r>
            <a:rPr lang="tr-TR" sz="1800" dirty="0" err="1"/>
            <a:t>ery</a:t>
          </a:r>
          <a:r>
            <a:rPr lang="tr-TR" sz="1800" dirty="0"/>
            <a:t> hard </a:t>
          </a:r>
          <a:r>
            <a:rPr lang="tr-TR" sz="1800" dirty="0" err="1"/>
            <a:t>to</a:t>
          </a:r>
          <a:r>
            <a:rPr lang="tr-TR" sz="1800" dirty="0"/>
            <a:t> </a:t>
          </a:r>
          <a:r>
            <a:rPr lang="tr-TR" sz="1800" dirty="0" err="1"/>
            <a:t>get</a:t>
          </a:r>
          <a:r>
            <a:rPr lang="tr-TR" sz="1800" dirty="0"/>
            <a:t> %100 </a:t>
          </a:r>
          <a:r>
            <a:rPr lang="tr-TR" sz="1800" dirty="0" err="1"/>
            <a:t>coverage</a:t>
          </a:r>
          <a:endParaRPr lang="en-US" sz="1800" dirty="0"/>
        </a:p>
      </dgm:t>
    </dgm:pt>
    <dgm:pt modelId="{D8E6CF32-1B9D-4840-8284-FDBB31AEE6A6}" type="parTrans" cxnId="{02EB9532-A7E9-4566-AC61-3C23B7CF686D}">
      <dgm:prSet/>
      <dgm:spPr/>
      <dgm:t>
        <a:bodyPr/>
        <a:lstStyle/>
        <a:p>
          <a:endParaRPr lang="en-US" sz="1800"/>
        </a:p>
      </dgm:t>
    </dgm:pt>
    <dgm:pt modelId="{86B4BA2A-0AC1-469C-AA67-FC04DB8AAA3B}" type="sibTrans" cxnId="{02EB9532-A7E9-4566-AC61-3C23B7CF686D}">
      <dgm:prSet/>
      <dgm:spPr/>
      <dgm:t>
        <a:bodyPr/>
        <a:lstStyle/>
        <a:p>
          <a:endParaRPr lang="en-US" sz="1800"/>
        </a:p>
      </dgm:t>
    </dgm:pt>
    <dgm:pt modelId="{88A716EE-36B0-43B8-99BF-BBC999718F3B}">
      <dgm:prSet custT="1"/>
      <dgm:spPr/>
      <dgm:t>
        <a:bodyPr/>
        <a:lstStyle/>
        <a:p>
          <a:pPr>
            <a:lnSpc>
              <a:spcPct val="100000"/>
            </a:lnSpc>
          </a:pPr>
          <a:r>
            <a:rPr lang="tr-TR" sz="1800"/>
            <a:t>Directed tests find the bugs you know are there. (requires very long time for larger designs)</a:t>
          </a:r>
          <a:endParaRPr lang="en-US" sz="1800"/>
        </a:p>
      </dgm:t>
    </dgm:pt>
    <dgm:pt modelId="{58C90DDA-8411-4FC6-AB71-53563935F830}" type="parTrans" cxnId="{9659FAAC-99AE-4E18-8C85-527A2347F142}">
      <dgm:prSet/>
      <dgm:spPr/>
      <dgm:t>
        <a:bodyPr/>
        <a:lstStyle/>
        <a:p>
          <a:endParaRPr lang="en-US" sz="1800"/>
        </a:p>
      </dgm:t>
    </dgm:pt>
    <dgm:pt modelId="{1BB3E400-8DDC-4009-8664-D0477BFD3CBB}" type="sibTrans" cxnId="{9659FAAC-99AE-4E18-8C85-527A2347F142}">
      <dgm:prSet/>
      <dgm:spPr/>
      <dgm:t>
        <a:bodyPr/>
        <a:lstStyle/>
        <a:p>
          <a:endParaRPr lang="en-US" sz="1800"/>
        </a:p>
      </dgm:t>
    </dgm:pt>
    <dgm:pt modelId="{05CD26AC-DA24-4465-960A-616B0D131098}" type="pres">
      <dgm:prSet presAssocID="{FE8FCEDC-B6A0-46B2-9946-0CB7B294D7DF}" presName="root" presStyleCnt="0">
        <dgm:presLayoutVars>
          <dgm:dir/>
          <dgm:resizeHandles val="exact"/>
        </dgm:presLayoutVars>
      </dgm:prSet>
      <dgm:spPr/>
    </dgm:pt>
    <dgm:pt modelId="{092BA665-6EB5-4902-8C67-61D7C3344939}" type="pres">
      <dgm:prSet presAssocID="{007068D9-F0D6-4E8E-BA2C-5992CE7BE932}" presName="compNode" presStyleCnt="0"/>
      <dgm:spPr/>
    </dgm:pt>
    <dgm:pt modelId="{BF891663-7034-44EC-ADD3-FFB798039D22}" type="pres">
      <dgm:prSet presAssocID="{007068D9-F0D6-4E8E-BA2C-5992CE7BE932}" presName="bgRect" presStyleLbl="bgShp" presStyleIdx="0" presStyleCnt="3"/>
      <dgm:spPr/>
    </dgm:pt>
    <dgm:pt modelId="{0B00AFF6-A685-44D9-B66C-69BD797756DF}" type="pres">
      <dgm:prSet presAssocID="{007068D9-F0D6-4E8E-BA2C-5992CE7BE93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E0168630-A656-4B8F-A72A-3146B9C3F439}" type="pres">
      <dgm:prSet presAssocID="{007068D9-F0D6-4E8E-BA2C-5992CE7BE932}" presName="spaceRect" presStyleCnt="0"/>
      <dgm:spPr/>
    </dgm:pt>
    <dgm:pt modelId="{C697D04E-035D-43DD-9101-E9690E0A52B0}" type="pres">
      <dgm:prSet presAssocID="{007068D9-F0D6-4E8E-BA2C-5992CE7BE932}" presName="parTx" presStyleLbl="revTx" presStyleIdx="0" presStyleCnt="3">
        <dgm:presLayoutVars>
          <dgm:chMax val="0"/>
          <dgm:chPref val="0"/>
        </dgm:presLayoutVars>
      </dgm:prSet>
      <dgm:spPr/>
    </dgm:pt>
    <dgm:pt modelId="{05075FDD-E61E-4C94-818F-C2EC04C655FC}" type="pres">
      <dgm:prSet presAssocID="{5C7349D2-0A16-4948-A11D-7C3518BE448F}" presName="sibTrans" presStyleCnt="0"/>
      <dgm:spPr/>
    </dgm:pt>
    <dgm:pt modelId="{76B3A312-F3BA-44E5-B932-304015CAF0E5}" type="pres">
      <dgm:prSet presAssocID="{F8C0FA02-D15B-4F1F-AED4-2E791DBF11FF}" presName="compNode" presStyleCnt="0"/>
      <dgm:spPr/>
    </dgm:pt>
    <dgm:pt modelId="{4A3182C4-9091-47FB-BA3B-B525CB7A3AAA}" type="pres">
      <dgm:prSet presAssocID="{F8C0FA02-D15B-4F1F-AED4-2E791DBF11FF}" presName="bgRect" presStyleLbl="bgShp" presStyleIdx="1" presStyleCnt="3"/>
      <dgm:spPr/>
    </dgm:pt>
    <dgm:pt modelId="{7BDC3990-92E9-4803-B43E-E747613B5AF8}" type="pres">
      <dgm:prSet presAssocID="{F8C0FA02-D15B-4F1F-AED4-2E791DBF11F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501EDED3-A739-4F52-A5A5-0B83B5048C8C}" type="pres">
      <dgm:prSet presAssocID="{F8C0FA02-D15B-4F1F-AED4-2E791DBF11FF}" presName="spaceRect" presStyleCnt="0"/>
      <dgm:spPr/>
    </dgm:pt>
    <dgm:pt modelId="{0CEEB6D5-94D5-4015-AB5C-45266884D35E}" type="pres">
      <dgm:prSet presAssocID="{F8C0FA02-D15B-4F1F-AED4-2E791DBF11FF}" presName="parTx" presStyleLbl="revTx" presStyleIdx="1" presStyleCnt="3">
        <dgm:presLayoutVars>
          <dgm:chMax val="0"/>
          <dgm:chPref val="0"/>
        </dgm:presLayoutVars>
      </dgm:prSet>
      <dgm:spPr/>
    </dgm:pt>
    <dgm:pt modelId="{5721F910-3F2C-463D-9154-E53D2A6DA293}" type="pres">
      <dgm:prSet presAssocID="{86B4BA2A-0AC1-469C-AA67-FC04DB8AAA3B}" presName="sibTrans" presStyleCnt="0"/>
      <dgm:spPr/>
    </dgm:pt>
    <dgm:pt modelId="{193D6B7E-4913-47F7-A3DC-8C2FA77ED289}" type="pres">
      <dgm:prSet presAssocID="{88A716EE-36B0-43B8-99BF-BBC999718F3B}" presName="compNode" presStyleCnt="0"/>
      <dgm:spPr/>
    </dgm:pt>
    <dgm:pt modelId="{945D1D62-EB7E-4A83-A0A5-3F6A9D363EA1}" type="pres">
      <dgm:prSet presAssocID="{88A716EE-36B0-43B8-99BF-BBC999718F3B}" presName="bgRect" presStyleLbl="bgShp" presStyleIdx="2" presStyleCnt="3"/>
      <dgm:spPr/>
    </dgm:pt>
    <dgm:pt modelId="{4F706E4A-A15B-4DD3-8E8E-931250A3D575}" type="pres">
      <dgm:prSet presAssocID="{88A716EE-36B0-43B8-99BF-BBC999718F3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g under Magnifying Glass"/>
        </a:ext>
      </dgm:extLst>
    </dgm:pt>
    <dgm:pt modelId="{C64CA95E-05BC-450E-9B95-F6A3451F2240}" type="pres">
      <dgm:prSet presAssocID="{88A716EE-36B0-43B8-99BF-BBC999718F3B}" presName="spaceRect" presStyleCnt="0"/>
      <dgm:spPr/>
    </dgm:pt>
    <dgm:pt modelId="{1BCB9502-CEF6-4DE9-B50D-B9352991A976}" type="pres">
      <dgm:prSet presAssocID="{88A716EE-36B0-43B8-99BF-BBC999718F3B}" presName="parTx" presStyleLbl="revTx" presStyleIdx="2" presStyleCnt="3">
        <dgm:presLayoutVars>
          <dgm:chMax val="0"/>
          <dgm:chPref val="0"/>
        </dgm:presLayoutVars>
      </dgm:prSet>
      <dgm:spPr/>
    </dgm:pt>
  </dgm:ptLst>
  <dgm:cxnLst>
    <dgm:cxn modelId="{63F6D106-B79F-424F-BC7D-E263C086DA74}" type="presOf" srcId="{007068D9-F0D6-4E8E-BA2C-5992CE7BE932}" destId="{C697D04E-035D-43DD-9101-E9690E0A52B0}" srcOrd="0" destOrd="0" presId="urn:microsoft.com/office/officeart/2018/2/layout/IconVerticalSolidList"/>
    <dgm:cxn modelId="{02EB9532-A7E9-4566-AC61-3C23B7CF686D}" srcId="{FE8FCEDC-B6A0-46B2-9946-0CB7B294D7DF}" destId="{F8C0FA02-D15B-4F1F-AED4-2E791DBF11FF}" srcOrd="1" destOrd="0" parTransId="{D8E6CF32-1B9D-4840-8284-FDBB31AEE6A6}" sibTransId="{86B4BA2A-0AC1-469C-AA67-FC04DB8AAA3B}"/>
    <dgm:cxn modelId="{7B8B444B-8E98-4AD7-A0F4-16E86743F860}" type="presOf" srcId="{88A716EE-36B0-43B8-99BF-BBC999718F3B}" destId="{1BCB9502-CEF6-4DE9-B50D-B9352991A976}" srcOrd="0" destOrd="0" presId="urn:microsoft.com/office/officeart/2018/2/layout/IconVerticalSolidList"/>
    <dgm:cxn modelId="{9659FAAC-99AE-4E18-8C85-527A2347F142}" srcId="{FE8FCEDC-B6A0-46B2-9946-0CB7B294D7DF}" destId="{88A716EE-36B0-43B8-99BF-BBC999718F3B}" srcOrd="2" destOrd="0" parTransId="{58C90DDA-8411-4FC6-AB71-53563935F830}" sibTransId="{1BB3E400-8DDC-4009-8664-D0477BFD3CBB}"/>
    <dgm:cxn modelId="{B37F85D0-3CC5-4700-81B4-E15563E4D853}" type="presOf" srcId="{F8C0FA02-D15B-4F1F-AED4-2E791DBF11FF}" destId="{0CEEB6D5-94D5-4015-AB5C-45266884D35E}" srcOrd="0" destOrd="0" presId="urn:microsoft.com/office/officeart/2018/2/layout/IconVerticalSolidList"/>
    <dgm:cxn modelId="{84431EDF-EB08-4AF8-9804-3E819D88C702}" type="presOf" srcId="{FE8FCEDC-B6A0-46B2-9946-0CB7B294D7DF}" destId="{05CD26AC-DA24-4465-960A-616B0D131098}" srcOrd="0" destOrd="0" presId="urn:microsoft.com/office/officeart/2018/2/layout/IconVerticalSolidList"/>
    <dgm:cxn modelId="{1438C6F1-E29E-4754-AD44-DCFC10DCD9D4}" srcId="{FE8FCEDC-B6A0-46B2-9946-0CB7B294D7DF}" destId="{007068D9-F0D6-4E8E-BA2C-5992CE7BE932}" srcOrd="0" destOrd="0" parTransId="{FD110B32-F313-4F41-B8A5-F19710507796}" sibTransId="{5C7349D2-0A16-4948-A11D-7C3518BE448F}"/>
    <dgm:cxn modelId="{75093945-0971-41FA-893C-EA1310E50B66}" type="presParOf" srcId="{05CD26AC-DA24-4465-960A-616B0D131098}" destId="{092BA665-6EB5-4902-8C67-61D7C3344939}" srcOrd="0" destOrd="0" presId="urn:microsoft.com/office/officeart/2018/2/layout/IconVerticalSolidList"/>
    <dgm:cxn modelId="{5C570E12-C505-43AA-B6A5-7E22F0ABF826}" type="presParOf" srcId="{092BA665-6EB5-4902-8C67-61D7C3344939}" destId="{BF891663-7034-44EC-ADD3-FFB798039D22}" srcOrd="0" destOrd="0" presId="urn:microsoft.com/office/officeart/2018/2/layout/IconVerticalSolidList"/>
    <dgm:cxn modelId="{A014C746-183F-41CA-AAF1-34CC279C142C}" type="presParOf" srcId="{092BA665-6EB5-4902-8C67-61D7C3344939}" destId="{0B00AFF6-A685-44D9-B66C-69BD797756DF}" srcOrd="1" destOrd="0" presId="urn:microsoft.com/office/officeart/2018/2/layout/IconVerticalSolidList"/>
    <dgm:cxn modelId="{60EDB6B2-233B-4964-A9B8-71F158B73C26}" type="presParOf" srcId="{092BA665-6EB5-4902-8C67-61D7C3344939}" destId="{E0168630-A656-4B8F-A72A-3146B9C3F439}" srcOrd="2" destOrd="0" presId="urn:microsoft.com/office/officeart/2018/2/layout/IconVerticalSolidList"/>
    <dgm:cxn modelId="{13116997-12D4-42D0-A3E5-EBED568122F9}" type="presParOf" srcId="{092BA665-6EB5-4902-8C67-61D7C3344939}" destId="{C697D04E-035D-43DD-9101-E9690E0A52B0}" srcOrd="3" destOrd="0" presId="urn:microsoft.com/office/officeart/2018/2/layout/IconVerticalSolidList"/>
    <dgm:cxn modelId="{CBC01967-3294-4EE1-95D2-AD8649A4BBA4}" type="presParOf" srcId="{05CD26AC-DA24-4465-960A-616B0D131098}" destId="{05075FDD-E61E-4C94-818F-C2EC04C655FC}" srcOrd="1" destOrd="0" presId="urn:microsoft.com/office/officeart/2018/2/layout/IconVerticalSolidList"/>
    <dgm:cxn modelId="{B3AF3F5F-716A-415D-916B-A7541ABBB3B2}" type="presParOf" srcId="{05CD26AC-DA24-4465-960A-616B0D131098}" destId="{76B3A312-F3BA-44E5-B932-304015CAF0E5}" srcOrd="2" destOrd="0" presId="urn:microsoft.com/office/officeart/2018/2/layout/IconVerticalSolidList"/>
    <dgm:cxn modelId="{4C092B80-542F-4E34-B003-88C35334D1A8}" type="presParOf" srcId="{76B3A312-F3BA-44E5-B932-304015CAF0E5}" destId="{4A3182C4-9091-47FB-BA3B-B525CB7A3AAA}" srcOrd="0" destOrd="0" presId="urn:microsoft.com/office/officeart/2018/2/layout/IconVerticalSolidList"/>
    <dgm:cxn modelId="{B10808A3-11F2-4C39-959B-217A8B27467A}" type="presParOf" srcId="{76B3A312-F3BA-44E5-B932-304015CAF0E5}" destId="{7BDC3990-92E9-4803-B43E-E747613B5AF8}" srcOrd="1" destOrd="0" presId="urn:microsoft.com/office/officeart/2018/2/layout/IconVerticalSolidList"/>
    <dgm:cxn modelId="{ED21B951-DA92-4F18-8AE6-FAAD79180CC9}" type="presParOf" srcId="{76B3A312-F3BA-44E5-B932-304015CAF0E5}" destId="{501EDED3-A739-4F52-A5A5-0B83B5048C8C}" srcOrd="2" destOrd="0" presId="urn:microsoft.com/office/officeart/2018/2/layout/IconVerticalSolidList"/>
    <dgm:cxn modelId="{C972A425-521A-418F-B182-C92126C545B1}" type="presParOf" srcId="{76B3A312-F3BA-44E5-B932-304015CAF0E5}" destId="{0CEEB6D5-94D5-4015-AB5C-45266884D35E}" srcOrd="3" destOrd="0" presId="urn:microsoft.com/office/officeart/2018/2/layout/IconVerticalSolidList"/>
    <dgm:cxn modelId="{52F3A763-ACAD-49F2-A24D-318F2AF31BAB}" type="presParOf" srcId="{05CD26AC-DA24-4465-960A-616B0D131098}" destId="{5721F910-3F2C-463D-9154-E53D2A6DA293}" srcOrd="3" destOrd="0" presId="urn:microsoft.com/office/officeart/2018/2/layout/IconVerticalSolidList"/>
    <dgm:cxn modelId="{C48ED688-9404-49C3-A099-469474AD5DE5}" type="presParOf" srcId="{05CD26AC-DA24-4465-960A-616B0D131098}" destId="{193D6B7E-4913-47F7-A3DC-8C2FA77ED289}" srcOrd="4" destOrd="0" presId="urn:microsoft.com/office/officeart/2018/2/layout/IconVerticalSolidList"/>
    <dgm:cxn modelId="{0EC32253-7D49-434B-B304-005CC070C556}" type="presParOf" srcId="{193D6B7E-4913-47F7-A3DC-8C2FA77ED289}" destId="{945D1D62-EB7E-4A83-A0A5-3F6A9D363EA1}" srcOrd="0" destOrd="0" presId="urn:microsoft.com/office/officeart/2018/2/layout/IconVerticalSolidList"/>
    <dgm:cxn modelId="{6AD8209F-6751-4700-B0E2-7DAE406D49B0}" type="presParOf" srcId="{193D6B7E-4913-47F7-A3DC-8C2FA77ED289}" destId="{4F706E4A-A15B-4DD3-8E8E-931250A3D575}" srcOrd="1" destOrd="0" presId="urn:microsoft.com/office/officeart/2018/2/layout/IconVerticalSolidList"/>
    <dgm:cxn modelId="{BF119427-E050-4D42-BEE6-F607582C5402}" type="presParOf" srcId="{193D6B7E-4913-47F7-A3DC-8C2FA77ED289}" destId="{C64CA95E-05BC-450E-9B95-F6A3451F2240}" srcOrd="2" destOrd="0" presId="urn:microsoft.com/office/officeart/2018/2/layout/IconVerticalSolidList"/>
    <dgm:cxn modelId="{B4DA7E6E-7370-4993-B6D1-CADCA971D1AC}" type="presParOf" srcId="{193D6B7E-4913-47F7-A3DC-8C2FA77ED289}" destId="{1BCB9502-CEF6-4DE9-B50D-B9352991A97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83FCEA-EC1D-4703-8790-541D429A743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27976B3-D9E2-4D5E-ADC0-3A0D255A4DAA}">
      <dgm:prSet/>
      <dgm:spPr/>
      <dgm:t>
        <a:bodyPr/>
        <a:lstStyle/>
        <a:p>
          <a:pPr>
            <a:lnSpc>
              <a:spcPct val="100000"/>
            </a:lnSpc>
          </a:pPr>
          <a:r>
            <a:rPr lang="tr-TR"/>
            <a:t>Hits cases that the engineer has never considered. Corner cases</a:t>
          </a:r>
          <a:endParaRPr lang="en-US"/>
        </a:p>
      </dgm:t>
    </dgm:pt>
    <dgm:pt modelId="{4A81BC10-A8BD-4B7C-BADC-80D55E5B6074}" type="parTrans" cxnId="{AF9B6DE6-2230-426B-AEC6-7D9CCB0D70D5}">
      <dgm:prSet/>
      <dgm:spPr/>
      <dgm:t>
        <a:bodyPr/>
        <a:lstStyle/>
        <a:p>
          <a:endParaRPr lang="en-US"/>
        </a:p>
      </dgm:t>
    </dgm:pt>
    <dgm:pt modelId="{884AD41E-37DB-4A71-B858-14B82D6E1182}" type="sibTrans" cxnId="{AF9B6DE6-2230-426B-AEC6-7D9CCB0D70D5}">
      <dgm:prSet/>
      <dgm:spPr/>
      <dgm:t>
        <a:bodyPr/>
        <a:lstStyle/>
        <a:p>
          <a:endParaRPr lang="en-US"/>
        </a:p>
      </dgm:t>
    </dgm:pt>
    <dgm:pt modelId="{12C6E3CB-449F-4336-B728-EF33938815C8}">
      <dgm:prSet/>
      <dgm:spPr/>
      <dgm:t>
        <a:bodyPr/>
        <a:lstStyle/>
        <a:p>
          <a:pPr>
            <a:lnSpc>
              <a:spcPct val="100000"/>
            </a:lnSpc>
          </a:pPr>
          <a:r>
            <a:rPr lang="tr-TR" dirty="0" err="1"/>
            <a:t>Random</a:t>
          </a:r>
          <a:r>
            <a:rPr lang="tr-TR" dirty="0"/>
            <a:t> </a:t>
          </a:r>
          <a:r>
            <a:rPr lang="tr-TR" dirty="0" err="1"/>
            <a:t>tests</a:t>
          </a:r>
          <a:r>
            <a:rPr lang="tr-TR" dirty="0"/>
            <a:t> </a:t>
          </a:r>
          <a:r>
            <a:rPr lang="tr-TR" dirty="0" err="1"/>
            <a:t>find</a:t>
          </a:r>
          <a:r>
            <a:rPr lang="tr-TR" dirty="0"/>
            <a:t> </a:t>
          </a:r>
          <a:r>
            <a:rPr lang="tr-TR" dirty="0" err="1"/>
            <a:t>bugs</a:t>
          </a:r>
          <a:r>
            <a:rPr lang="tr-TR" dirty="0"/>
            <a:t> </a:t>
          </a:r>
          <a:r>
            <a:rPr lang="tr-TR" dirty="0" err="1"/>
            <a:t>that</a:t>
          </a:r>
          <a:r>
            <a:rPr lang="tr-TR" dirty="0"/>
            <a:t> </a:t>
          </a:r>
          <a:r>
            <a:rPr lang="tr-TR" dirty="0" err="1"/>
            <a:t>you</a:t>
          </a:r>
          <a:r>
            <a:rPr lang="tr-TR" dirty="0"/>
            <a:t> </a:t>
          </a:r>
          <a:r>
            <a:rPr lang="tr-TR" dirty="0" err="1"/>
            <a:t>never</a:t>
          </a:r>
          <a:r>
            <a:rPr lang="tr-TR" dirty="0"/>
            <a:t> </a:t>
          </a:r>
          <a:r>
            <a:rPr lang="tr-TR" dirty="0" err="1"/>
            <a:t>expected</a:t>
          </a:r>
          <a:r>
            <a:rPr lang="tr-TR" dirty="0"/>
            <a:t>.</a:t>
          </a:r>
          <a:endParaRPr lang="en-US" dirty="0"/>
        </a:p>
      </dgm:t>
    </dgm:pt>
    <dgm:pt modelId="{00A92EA7-617B-4E04-883B-353E8320C02B}" type="parTrans" cxnId="{BB2A0A65-E8EE-4FBA-8661-C8D47A00CB1A}">
      <dgm:prSet/>
      <dgm:spPr/>
      <dgm:t>
        <a:bodyPr/>
        <a:lstStyle/>
        <a:p>
          <a:endParaRPr lang="en-US"/>
        </a:p>
      </dgm:t>
    </dgm:pt>
    <dgm:pt modelId="{365A4402-147A-48B6-8F3B-2F22BEC47B82}" type="sibTrans" cxnId="{BB2A0A65-E8EE-4FBA-8661-C8D47A00CB1A}">
      <dgm:prSet/>
      <dgm:spPr/>
      <dgm:t>
        <a:bodyPr/>
        <a:lstStyle/>
        <a:p>
          <a:endParaRPr lang="en-US"/>
        </a:p>
      </dgm:t>
    </dgm:pt>
    <dgm:pt modelId="{64E4BF83-C04F-45D2-838B-0CCC68022178}" type="pres">
      <dgm:prSet presAssocID="{F283FCEA-EC1D-4703-8790-541D429A743D}" presName="root" presStyleCnt="0">
        <dgm:presLayoutVars>
          <dgm:dir/>
          <dgm:resizeHandles val="exact"/>
        </dgm:presLayoutVars>
      </dgm:prSet>
      <dgm:spPr/>
    </dgm:pt>
    <dgm:pt modelId="{0C7E5C24-3EEF-4131-A95D-4F2A54CD5CAF}" type="pres">
      <dgm:prSet presAssocID="{A27976B3-D9E2-4D5E-ADC0-3A0D255A4DAA}" presName="compNode" presStyleCnt="0"/>
      <dgm:spPr/>
    </dgm:pt>
    <dgm:pt modelId="{75830B19-1FFB-4467-8DF4-823BCD680278}" type="pres">
      <dgm:prSet presAssocID="{A27976B3-D9E2-4D5E-ADC0-3A0D255A4DAA}" presName="bgRect" presStyleLbl="bgShp" presStyleIdx="0" presStyleCnt="2"/>
      <dgm:spPr/>
    </dgm:pt>
    <dgm:pt modelId="{DEF63A69-40F9-4669-9360-1FB58BCDDB28}" type="pres">
      <dgm:prSet presAssocID="{A27976B3-D9E2-4D5E-ADC0-3A0D255A4DA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lder"/>
        </a:ext>
      </dgm:extLst>
    </dgm:pt>
    <dgm:pt modelId="{DCCDE88B-81E0-499D-A29E-5CAE095C4FA3}" type="pres">
      <dgm:prSet presAssocID="{A27976B3-D9E2-4D5E-ADC0-3A0D255A4DAA}" presName="spaceRect" presStyleCnt="0"/>
      <dgm:spPr/>
    </dgm:pt>
    <dgm:pt modelId="{AD098A79-F620-45F7-828B-FA27B947EF3B}" type="pres">
      <dgm:prSet presAssocID="{A27976B3-D9E2-4D5E-ADC0-3A0D255A4DAA}" presName="parTx" presStyleLbl="revTx" presStyleIdx="0" presStyleCnt="2">
        <dgm:presLayoutVars>
          <dgm:chMax val="0"/>
          <dgm:chPref val="0"/>
        </dgm:presLayoutVars>
      </dgm:prSet>
      <dgm:spPr/>
    </dgm:pt>
    <dgm:pt modelId="{37EAAF75-E1D5-4B17-A3BA-9B98B5691CE9}" type="pres">
      <dgm:prSet presAssocID="{884AD41E-37DB-4A71-B858-14B82D6E1182}" presName="sibTrans" presStyleCnt="0"/>
      <dgm:spPr/>
    </dgm:pt>
    <dgm:pt modelId="{8753B8BB-ABF3-4754-96D6-F9FB93F90640}" type="pres">
      <dgm:prSet presAssocID="{12C6E3CB-449F-4336-B728-EF33938815C8}" presName="compNode" presStyleCnt="0"/>
      <dgm:spPr/>
    </dgm:pt>
    <dgm:pt modelId="{D0460C40-676F-485E-A617-D65C37D0C1F8}" type="pres">
      <dgm:prSet presAssocID="{12C6E3CB-449F-4336-B728-EF33938815C8}" presName="bgRect" presStyleLbl="bgShp" presStyleIdx="1" presStyleCnt="2"/>
      <dgm:spPr/>
    </dgm:pt>
    <dgm:pt modelId="{ADEB1891-E124-45CD-8440-CAC2713EB180}" type="pres">
      <dgm:prSet presAssocID="{12C6E3CB-449F-4336-B728-EF33938815C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g under Magnifying Glass"/>
        </a:ext>
      </dgm:extLst>
    </dgm:pt>
    <dgm:pt modelId="{196E748B-778A-4045-B2CB-2A26ADA20695}" type="pres">
      <dgm:prSet presAssocID="{12C6E3CB-449F-4336-B728-EF33938815C8}" presName="spaceRect" presStyleCnt="0"/>
      <dgm:spPr/>
    </dgm:pt>
    <dgm:pt modelId="{54AC73CD-6CC1-4DCE-A46B-2189CD1A500A}" type="pres">
      <dgm:prSet presAssocID="{12C6E3CB-449F-4336-B728-EF33938815C8}" presName="parTx" presStyleLbl="revTx" presStyleIdx="1" presStyleCnt="2">
        <dgm:presLayoutVars>
          <dgm:chMax val="0"/>
          <dgm:chPref val="0"/>
        </dgm:presLayoutVars>
      </dgm:prSet>
      <dgm:spPr/>
    </dgm:pt>
  </dgm:ptLst>
  <dgm:cxnLst>
    <dgm:cxn modelId="{60E35C2B-D3BC-4D33-B205-5748F277D635}" type="presOf" srcId="{F283FCEA-EC1D-4703-8790-541D429A743D}" destId="{64E4BF83-C04F-45D2-838B-0CCC68022178}" srcOrd="0" destOrd="0" presId="urn:microsoft.com/office/officeart/2018/2/layout/IconVerticalSolidList"/>
    <dgm:cxn modelId="{C3130C5D-6B02-40B3-B569-E8CA42A16A35}" type="presOf" srcId="{A27976B3-D9E2-4D5E-ADC0-3A0D255A4DAA}" destId="{AD098A79-F620-45F7-828B-FA27B947EF3B}" srcOrd="0" destOrd="0" presId="urn:microsoft.com/office/officeart/2018/2/layout/IconVerticalSolidList"/>
    <dgm:cxn modelId="{BB2A0A65-E8EE-4FBA-8661-C8D47A00CB1A}" srcId="{F283FCEA-EC1D-4703-8790-541D429A743D}" destId="{12C6E3CB-449F-4336-B728-EF33938815C8}" srcOrd="1" destOrd="0" parTransId="{00A92EA7-617B-4E04-883B-353E8320C02B}" sibTransId="{365A4402-147A-48B6-8F3B-2F22BEC47B82}"/>
    <dgm:cxn modelId="{21CA3796-CA82-49A5-A185-7E06C96E38B1}" type="presOf" srcId="{12C6E3CB-449F-4336-B728-EF33938815C8}" destId="{54AC73CD-6CC1-4DCE-A46B-2189CD1A500A}" srcOrd="0" destOrd="0" presId="urn:microsoft.com/office/officeart/2018/2/layout/IconVerticalSolidList"/>
    <dgm:cxn modelId="{AF9B6DE6-2230-426B-AEC6-7D9CCB0D70D5}" srcId="{F283FCEA-EC1D-4703-8790-541D429A743D}" destId="{A27976B3-D9E2-4D5E-ADC0-3A0D255A4DAA}" srcOrd="0" destOrd="0" parTransId="{4A81BC10-A8BD-4B7C-BADC-80D55E5B6074}" sibTransId="{884AD41E-37DB-4A71-B858-14B82D6E1182}"/>
    <dgm:cxn modelId="{43A0BD49-C30A-49FD-A8B0-AE5618249A4F}" type="presParOf" srcId="{64E4BF83-C04F-45D2-838B-0CCC68022178}" destId="{0C7E5C24-3EEF-4131-A95D-4F2A54CD5CAF}" srcOrd="0" destOrd="0" presId="urn:microsoft.com/office/officeart/2018/2/layout/IconVerticalSolidList"/>
    <dgm:cxn modelId="{18AD3B36-4030-4E69-80E0-6C7FC2F544A6}" type="presParOf" srcId="{0C7E5C24-3EEF-4131-A95D-4F2A54CD5CAF}" destId="{75830B19-1FFB-4467-8DF4-823BCD680278}" srcOrd="0" destOrd="0" presId="urn:microsoft.com/office/officeart/2018/2/layout/IconVerticalSolidList"/>
    <dgm:cxn modelId="{07873A62-967B-419E-98C9-426049E721C4}" type="presParOf" srcId="{0C7E5C24-3EEF-4131-A95D-4F2A54CD5CAF}" destId="{DEF63A69-40F9-4669-9360-1FB58BCDDB28}" srcOrd="1" destOrd="0" presId="urn:microsoft.com/office/officeart/2018/2/layout/IconVerticalSolidList"/>
    <dgm:cxn modelId="{A8C1B1FC-865D-494A-86E8-2038C3CB952E}" type="presParOf" srcId="{0C7E5C24-3EEF-4131-A95D-4F2A54CD5CAF}" destId="{DCCDE88B-81E0-499D-A29E-5CAE095C4FA3}" srcOrd="2" destOrd="0" presId="urn:microsoft.com/office/officeart/2018/2/layout/IconVerticalSolidList"/>
    <dgm:cxn modelId="{47ABFDFE-D8FE-499E-B32A-5A93044C4E66}" type="presParOf" srcId="{0C7E5C24-3EEF-4131-A95D-4F2A54CD5CAF}" destId="{AD098A79-F620-45F7-828B-FA27B947EF3B}" srcOrd="3" destOrd="0" presId="urn:microsoft.com/office/officeart/2018/2/layout/IconVerticalSolidList"/>
    <dgm:cxn modelId="{2F34B799-AD87-47EA-9B85-E9637518B759}" type="presParOf" srcId="{64E4BF83-C04F-45D2-838B-0CCC68022178}" destId="{37EAAF75-E1D5-4B17-A3BA-9B98B5691CE9}" srcOrd="1" destOrd="0" presId="urn:microsoft.com/office/officeart/2018/2/layout/IconVerticalSolidList"/>
    <dgm:cxn modelId="{2D1320D8-7FD4-45A7-976E-761375906BC1}" type="presParOf" srcId="{64E4BF83-C04F-45D2-838B-0CCC68022178}" destId="{8753B8BB-ABF3-4754-96D6-F9FB93F90640}" srcOrd="2" destOrd="0" presId="urn:microsoft.com/office/officeart/2018/2/layout/IconVerticalSolidList"/>
    <dgm:cxn modelId="{2D7B4ED4-40C5-4F70-A30F-F7DE8441FEBC}" type="presParOf" srcId="{8753B8BB-ABF3-4754-96D6-F9FB93F90640}" destId="{D0460C40-676F-485E-A617-D65C37D0C1F8}" srcOrd="0" destOrd="0" presId="urn:microsoft.com/office/officeart/2018/2/layout/IconVerticalSolidList"/>
    <dgm:cxn modelId="{A3261E64-DF17-4575-A8A0-2C7EBEDD1411}" type="presParOf" srcId="{8753B8BB-ABF3-4754-96D6-F9FB93F90640}" destId="{ADEB1891-E124-45CD-8440-CAC2713EB180}" srcOrd="1" destOrd="0" presId="urn:microsoft.com/office/officeart/2018/2/layout/IconVerticalSolidList"/>
    <dgm:cxn modelId="{ED549554-F22D-4380-847C-DB5EA9F8FF26}" type="presParOf" srcId="{8753B8BB-ABF3-4754-96D6-F9FB93F90640}" destId="{196E748B-778A-4045-B2CB-2A26ADA20695}" srcOrd="2" destOrd="0" presId="urn:microsoft.com/office/officeart/2018/2/layout/IconVerticalSolidList"/>
    <dgm:cxn modelId="{C17DAEBF-2EBD-46E0-86EF-1A4B464FEEA0}" type="presParOf" srcId="{8753B8BB-ABF3-4754-96D6-F9FB93F90640}" destId="{54AC73CD-6CC1-4DCE-A46B-2189CD1A500A}" srcOrd="3" destOrd="0" presId="urn:microsoft.com/office/officeart/2018/2/layout/IconVerticalSoli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859A52-F1D9-4395-BC2B-D8BD160DCB53}">
      <dsp:nvSpPr>
        <dsp:cNvPr id="0" name=""/>
        <dsp:cNvSpPr/>
      </dsp:nvSpPr>
      <dsp:spPr>
        <a:xfrm>
          <a:off x="0" y="2700"/>
          <a:ext cx="62917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EE5172-527A-4A76-BAFF-6057F0B901F7}">
      <dsp:nvSpPr>
        <dsp:cNvPr id="0" name=""/>
        <dsp:cNvSpPr/>
      </dsp:nvSpPr>
      <dsp:spPr>
        <a:xfrm>
          <a:off x="0" y="2700"/>
          <a:ext cx="6291714" cy="502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err="1"/>
            <a:t>Questasim</a:t>
          </a:r>
          <a:r>
            <a:rPr lang="en-US" sz="1700" kern="1200" dirty="0"/>
            <a:t> </a:t>
          </a:r>
          <a:r>
            <a:rPr lang="en-US" sz="1700" kern="1200" dirty="0" err="1"/>
            <a:t>ve</a:t>
          </a:r>
          <a:r>
            <a:rPr lang="en-US" sz="1700" kern="1200" dirty="0"/>
            <a:t> </a:t>
          </a:r>
          <a:r>
            <a:rPr lang="en-US" sz="1700" kern="1200" dirty="0" err="1"/>
            <a:t>Modelsim</a:t>
          </a:r>
          <a:r>
            <a:rPr lang="en-US" sz="1700" kern="1200" dirty="0"/>
            <a:t> </a:t>
          </a:r>
          <a:r>
            <a:rPr lang="en-US" sz="1700" kern="1200" dirty="0" err="1"/>
            <a:t>karsilastirilmasi</a:t>
          </a:r>
          <a:endParaRPr lang="en-US" sz="1700" kern="1200" dirty="0"/>
        </a:p>
      </dsp:txBody>
      <dsp:txXfrm>
        <a:off x="0" y="2700"/>
        <a:ext cx="6291714" cy="502303"/>
      </dsp:txXfrm>
    </dsp:sp>
    <dsp:sp modelId="{FF5AD81F-61D4-4FAA-9F01-967758D190B3}">
      <dsp:nvSpPr>
        <dsp:cNvPr id="0" name=""/>
        <dsp:cNvSpPr/>
      </dsp:nvSpPr>
      <dsp:spPr>
        <a:xfrm>
          <a:off x="0" y="505003"/>
          <a:ext cx="6291714" cy="0"/>
        </a:xfrm>
        <a:prstGeom prst="line">
          <a:avLst/>
        </a:prstGeom>
        <a:solidFill>
          <a:schemeClr val="accent5">
            <a:hueOff val="-675854"/>
            <a:satOff val="-1742"/>
            <a:lumOff val="-1177"/>
            <a:alphaOff val="0"/>
          </a:schemeClr>
        </a:solidFill>
        <a:ln w="12700" cap="flat" cmpd="sng" algn="ctr">
          <a:solidFill>
            <a:schemeClr val="accent5">
              <a:hueOff val="-675854"/>
              <a:satOff val="-1742"/>
              <a:lumOff val="-1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F54CE7-B8F7-42D4-9E09-4D3C48585FB5}">
      <dsp:nvSpPr>
        <dsp:cNvPr id="0" name=""/>
        <dsp:cNvSpPr/>
      </dsp:nvSpPr>
      <dsp:spPr>
        <a:xfrm>
          <a:off x="0" y="505003"/>
          <a:ext cx="6291714" cy="502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Manuel </a:t>
          </a:r>
          <a:r>
            <a:rPr lang="en-US" sz="1700" kern="1200" dirty="0" err="1"/>
            <a:t>olarak</a:t>
          </a:r>
          <a:r>
            <a:rPr lang="en-US" sz="1700" kern="1200" dirty="0"/>
            <a:t> </a:t>
          </a:r>
          <a:r>
            <a:rPr lang="en-US" sz="1700" kern="1200" dirty="0" err="1"/>
            <a:t>Modelsim</a:t>
          </a:r>
          <a:r>
            <a:rPr lang="en-US" sz="1700" kern="1200" dirty="0"/>
            <a:t>/</a:t>
          </a:r>
          <a:r>
            <a:rPr lang="en-US" sz="1700" kern="1200" dirty="0" err="1"/>
            <a:t>Questasim’de</a:t>
          </a:r>
          <a:r>
            <a:rPr lang="en-US" sz="1700" kern="1200" dirty="0"/>
            <a:t> </a:t>
          </a:r>
          <a:r>
            <a:rPr lang="en-US" sz="1700" kern="1200" dirty="0" err="1"/>
            <a:t>simulasyon</a:t>
          </a:r>
          <a:r>
            <a:rPr lang="en-US" sz="1700" kern="1200" dirty="0"/>
            <a:t> </a:t>
          </a:r>
          <a:r>
            <a:rPr lang="en-US" sz="1700" kern="1200" dirty="0" err="1"/>
            <a:t>kosturma</a:t>
          </a:r>
          <a:r>
            <a:rPr lang="en-US" sz="1700" kern="1200" dirty="0"/>
            <a:t> (GUI)</a:t>
          </a:r>
        </a:p>
      </dsp:txBody>
      <dsp:txXfrm>
        <a:off x="0" y="505003"/>
        <a:ext cx="6291714" cy="502303"/>
      </dsp:txXfrm>
    </dsp:sp>
    <dsp:sp modelId="{BAD49F82-81E3-4504-999B-C202428FD166}">
      <dsp:nvSpPr>
        <dsp:cNvPr id="0" name=""/>
        <dsp:cNvSpPr/>
      </dsp:nvSpPr>
      <dsp:spPr>
        <a:xfrm>
          <a:off x="0" y="1007306"/>
          <a:ext cx="6291714" cy="0"/>
        </a:xfrm>
        <a:prstGeom prst="line">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6952BC-3A44-4F7A-99AE-DF919042695E}">
      <dsp:nvSpPr>
        <dsp:cNvPr id="0" name=""/>
        <dsp:cNvSpPr/>
      </dsp:nvSpPr>
      <dsp:spPr>
        <a:xfrm>
          <a:off x="0" y="1007306"/>
          <a:ext cx="6291714" cy="502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Test Types / Code Coverage – Functional Coverage </a:t>
          </a:r>
          <a:r>
            <a:rPr lang="en-US" sz="1700" kern="1200" dirty="0" err="1"/>
            <a:t>nedir</a:t>
          </a:r>
          <a:r>
            <a:rPr lang="en-US" sz="1700" kern="1200" dirty="0"/>
            <a:t>? </a:t>
          </a:r>
        </a:p>
      </dsp:txBody>
      <dsp:txXfrm>
        <a:off x="0" y="1007306"/>
        <a:ext cx="6291714" cy="502303"/>
      </dsp:txXfrm>
    </dsp:sp>
    <dsp:sp modelId="{77546ED3-E0C4-4E26-9791-9221B74EAAA7}">
      <dsp:nvSpPr>
        <dsp:cNvPr id="0" name=""/>
        <dsp:cNvSpPr/>
      </dsp:nvSpPr>
      <dsp:spPr>
        <a:xfrm>
          <a:off x="0" y="1509609"/>
          <a:ext cx="6291714" cy="0"/>
        </a:xfrm>
        <a:prstGeom prst="line">
          <a:avLst/>
        </a:prstGeom>
        <a:solidFill>
          <a:schemeClr val="accent5">
            <a:hueOff val="-2027563"/>
            <a:satOff val="-5226"/>
            <a:lumOff val="-3530"/>
            <a:alphaOff val="0"/>
          </a:schemeClr>
        </a:solidFill>
        <a:ln w="12700" cap="flat" cmpd="sng" algn="ctr">
          <a:solidFill>
            <a:schemeClr val="accent5">
              <a:hueOff val="-2027563"/>
              <a:satOff val="-5226"/>
              <a:lumOff val="-35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859D61-87B3-420A-A5E8-148AAF35F393}">
      <dsp:nvSpPr>
        <dsp:cNvPr id="0" name=""/>
        <dsp:cNvSpPr/>
      </dsp:nvSpPr>
      <dsp:spPr>
        <a:xfrm>
          <a:off x="0" y="1509609"/>
          <a:ext cx="6291714" cy="502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err="1"/>
            <a:t>Questasim</a:t>
          </a:r>
          <a:r>
            <a:rPr lang="en-US" sz="1700" kern="1200" dirty="0"/>
            <a:t> </a:t>
          </a:r>
          <a:r>
            <a:rPr lang="en-US" sz="1700" kern="1200" dirty="0" err="1"/>
            <a:t>uzerinde</a:t>
          </a:r>
          <a:r>
            <a:rPr lang="en-US" sz="1700" kern="1200" dirty="0"/>
            <a:t> Code coverage </a:t>
          </a:r>
          <a:r>
            <a:rPr lang="en-US" sz="1700" kern="1200" dirty="0" err="1"/>
            <a:t>uygulamasi</a:t>
          </a:r>
          <a:endParaRPr lang="en-US" sz="1700" kern="1200" dirty="0"/>
        </a:p>
      </dsp:txBody>
      <dsp:txXfrm>
        <a:off x="0" y="1509609"/>
        <a:ext cx="6291714" cy="502303"/>
      </dsp:txXfrm>
    </dsp:sp>
    <dsp:sp modelId="{91B90E92-DBC7-4E4D-9D55-0E5A63EF2661}">
      <dsp:nvSpPr>
        <dsp:cNvPr id="0" name=""/>
        <dsp:cNvSpPr/>
      </dsp:nvSpPr>
      <dsp:spPr>
        <a:xfrm>
          <a:off x="0" y="2011912"/>
          <a:ext cx="6291714" cy="0"/>
        </a:xfrm>
        <a:prstGeom prst="line">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1D4E04-A3BA-4FFE-B0F3-909A2A790D87}">
      <dsp:nvSpPr>
        <dsp:cNvPr id="0" name=""/>
        <dsp:cNvSpPr/>
      </dsp:nvSpPr>
      <dsp:spPr>
        <a:xfrm>
          <a:off x="0" y="2011912"/>
          <a:ext cx="6291714" cy="502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Functional Coverage </a:t>
          </a:r>
          <a:r>
            <a:rPr lang="en-US" sz="1700" kern="1200" dirty="0" err="1"/>
            <a:t>hakkinda</a:t>
          </a:r>
          <a:r>
            <a:rPr lang="en-US" sz="1700" kern="1200" dirty="0"/>
            <a:t> </a:t>
          </a:r>
          <a:r>
            <a:rPr lang="en-US" sz="1700" kern="1200" dirty="0" err="1"/>
            <a:t>bilgiler</a:t>
          </a:r>
          <a:r>
            <a:rPr lang="en-US" sz="1700" kern="1200" dirty="0"/>
            <a:t>, </a:t>
          </a:r>
          <a:r>
            <a:rPr lang="en-US" sz="1700" kern="1200" dirty="0" err="1"/>
            <a:t>referanslar</a:t>
          </a:r>
          <a:r>
            <a:rPr lang="en-US" sz="1700" kern="1200" dirty="0"/>
            <a:t>.</a:t>
          </a:r>
        </a:p>
      </dsp:txBody>
      <dsp:txXfrm>
        <a:off x="0" y="2011912"/>
        <a:ext cx="6291714" cy="502303"/>
      </dsp:txXfrm>
    </dsp:sp>
    <dsp:sp modelId="{76A945A8-378E-4101-A31B-7385D9C6BAE2}">
      <dsp:nvSpPr>
        <dsp:cNvPr id="0" name=""/>
        <dsp:cNvSpPr/>
      </dsp:nvSpPr>
      <dsp:spPr>
        <a:xfrm>
          <a:off x="0" y="2514215"/>
          <a:ext cx="6291714"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E4A5A2-12E9-4E60-9907-0188F12F2890}">
      <dsp:nvSpPr>
        <dsp:cNvPr id="0" name=""/>
        <dsp:cNvSpPr/>
      </dsp:nvSpPr>
      <dsp:spPr>
        <a:xfrm>
          <a:off x="0" y="2514215"/>
          <a:ext cx="6291714" cy="502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err="1"/>
            <a:t>Vivado</a:t>
          </a:r>
          <a:r>
            <a:rPr lang="en-US" sz="1700" kern="1200" dirty="0"/>
            <a:t> </a:t>
          </a:r>
          <a:r>
            <a:rPr lang="en-US" sz="1700" kern="1200" dirty="0" err="1"/>
            <a:t>ile</a:t>
          </a:r>
          <a:r>
            <a:rPr lang="en-US" sz="1700" kern="1200" dirty="0"/>
            <a:t> </a:t>
          </a:r>
          <a:r>
            <a:rPr lang="en-US" sz="1700" kern="1200" dirty="0" err="1"/>
            <a:t>Questasim</a:t>
          </a:r>
          <a:r>
            <a:rPr lang="en-US" sz="1700" kern="1200" dirty="0"/>
            <a:t> </a:t>
          </a:r>
          <a:r>
            <a:rPr lang="en-US" sz="1700" kern="1200" dirty="0" err="1"/>
            <a:t>simulasyonu</a:t>
          </a:r>
          <a:r>
            <a:rPr lang="en-US" sz="1700" kern="1200" dirty="0"/>
            <a:t> </a:t>
          </a:r>
          <a:r>
            <a:rPr lang="en-US" sz="1700" kern="1200" dirty="0" err="1"/>
            <a:t>kosturma</a:t>
          </a:r>
          <a:r>
            <a:rPr lang="en-US" sz="1700" kern="1200" dirty="0"/>
            <a:t>.</a:t>
          </a:r>
        </a:p>
      </dsp:txBody>
      <dsp:txXfrm>
        <a:off x="0" y="2514215"/>
        <a:ext cx="6291714" cy="502303"/>
      </dsp:txXfrm>
    </dsp:sp>
    <dsp:sp modelId="{73DD14C0-4D8B-43D1-B59F-8EE1ED539997}">
      <dsp:nvSpPr>
        <dsp:cNvPr id="0" name=""/>
        <dsp:cNvSpPr/>
      </dsp:nvSpPr>
      <dsp:spPr>
        <a:xfrm>
          <a:off x="0" y="3016519"/>
          <a:ext cx="6291714" cy="0"/>
        </a:xfrm>
        <a:prstGeom prst="line">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95BB8B-9908-489D-AB9C-D3C4264AA200}">
      <dsp:nvSpPr>
        <dsp:cNvPr id="0" name=""/>
        <dsp:cNvSpPr/>
      </dsp:nvSpPr>
      <dsp:spPr>
        <a:xfrm>
          <a:off x="0" y="3016519"/>
          <a:ext cx="6291714" cy="502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Window &amp; Linux environment variable set </a:t>
          </a:r>
          <a:r>
            <a:rPr lang="en-US" sz="1700" kern="1200" dirty="0" err="1"/>
            <a:t>etme</a:t>
          </a:r>
          <a:r>
            <a:rPr lang="en-US" sz="1700" kern="1200" dirty="0"/>
            <a:t>, TCL </a:t>
          </a:r>
          <a:r>
            <a:rPr lang="en-US" sz="1700" kern="1200" dirty="0" err="1"/>
            <a:t>Referans</a:t>
          </a:r>
          <a:endParaRPr lang="en-US" sz="1700" kern="1200" dirty="0"/>
        </a:p>
      </dsp:txBody>
      <dsp:txXfrm>
        <a:off x="0" y="3016519"/>
        <a:ext cx="6291714" cy="502303"/>
      </dsp:txXfrm>
    </dsp:sp>
    <dsp:sp modelId="{8760AB8B-A720-4FB2-B2A2-715CFE4249B9}">
      <dsp:nvSpPr>
        <dsp:cNvPr id="0" name=""/>
        <dsp:cNvSpPr/>
      </dsp:nvSpPr>
      <dsp:spPr>
        <a:xfrm>
          <a:off x="0" y="3518822"/>
          <a:ext cx="6291714" cy="0"/>
        </a:xfrm>
        <a:prstGeom prst="line">
          <a:avLst/>
        </a:prstGeom>
        <a:solidFill>
          <a:schemeClr val="accent5">
            <a:hueOff val="-4730980"/>
            <a:satOff val="-12193"/>
            <a:lumOff val="-8236"/>
            <a:alphaOff val="0"/>
          </a:schemeClr>
        </a:solidFill>
        <a:ln w="12700" cap="flat" cmpd="sng" algn="ctr">
          <a:solidFill>
            <a:schemeClr val="accent5">
              <a:hueOff val="-4730980"/>
              <a:satOff val="-12193"/>
              <a:lumOff val="-823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D03A1A-BC90-4C68-B05C-8FA3BC17E9AA}">
      <dsp:nvSpPr>
        <dsp:cNvPr id="0" name=""/>
        <dsp:cNvSpPr/>
      </dsp:nvSpPr>
      <dsp:spPr>
        <a:xfrm>
          <a:off x="0" y="3518822"/>
          <a:ext cx="6291714" cy="502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err="1"/>
            <a:t>Questasim</a:t>
          </a:r>
          <a:r>
            <a:rPr lang="en-US" sz="1700" kern="1200" dirty="0"/>
            <a:t> </a:t>
          </a:r>
          <a:r>
            <a:rPr lang="en-US" sz="1700" kern="1200" dirty="0" err="1"/>
            <a:t>ile</a:t>
          </a:r>
          <a:r>
            <a:rPr lang="en-US" sz="1700" kern="1200" dirty="0"/>
            <a:t> TCL </a:t>
          </a:r>
          <a:r>
            <a:rPr lang="en-US" sz="1700" kern="1200" dirty="0" err="1"/>
            <a:t>komutlari</a:t>
          </a:r>
          <a:r>
            <a:rPr lang="en-US" sz="1700" kern="1200" dirty="0"/>
            <a:t> </a:t>
          </a:r>
          <a:r>
            <a:rPr lang="en-US" sz="1700" kern="1200" dirty="0" err="1"/>
            <a:t>kosturulmasi</a:t>
          </a:r>
          <a:r>
            <a:rPr lang="en-US" sz="1700" kern="1200" dirty="0"/>
            <a:t> (Batch mode)</a:t>
          </a:r>
        </a:p>
      </dsp:txBody>
      <dsp:txXfrm>
        <a:off x="0" y="3518822"/>
        <a:ext cx="6291714" cy="502303"/>
      </dsp:txXfrm>
    </dsp:sp>
    <dsp:sp modelId="{6BB9F913-E9FB-4793-9A30-71EF8EB3BE79}">
      <dsp:nvSpPr>
        <dsp:cNvPr id="0" name=""/>
        <dsp:cNvSpPr/>
      </dsp:nvSpPr>
      <dsp:spPr>
        <a:xfrm>
          <a:off x="0" y="4021125"/>
          <a:ext cx="6291714" cy="0"/>
        </a:xfrm>
        <a:prstGeom prst="line">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DDB5B9-7DC8-4B09-BC9F-637A26CBBF6E}">
      <dsp:nvSpPr>
        <dsp:cNvPr id="0" name=""/>
        <dsp:cNvSpPr/>
      </dsp:nvSpPr>
      <dsp:spPr>
        <a:xfrm>
          <a:off x="0" y="4021125"/>
          <a:ext cx="6291714" cy="502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err="1"/>
            <a:t>Questasim</a:t>
          </a:r>
          <a:r>
            <a:rPr lang="en-US" sz="1700" kern="1200" dirty="0"/>
            <a:t> </a:t>
          </a:r>
          <a:r>
            <a:rPr lang="en-US" sz="1700" kern="1200" dirty="0" err="1"/>
            <a:t>ile</a:t>
          </a:r>
          <a:r>
            <a:rPr lang="en-US" sz="1700" kern="1200" dirty="0"/>
            <a:t> </a:t>
          </a:r>
          <a:r>
            <a:rPr lang="en-US" sz="1700" kern="1200" dirty="0" err="1"/>
            <a:t>ornek</a:t>
          </a:r>
          <a:r>
            <a:rPr lang="en-US" sz="1700" kern="1200" dirty="0"/>
            <a:t> </a:t>
          </a:r>
          <a:r>
            <a:rPr lang="en-US" sz="1700" kern="1200" dirty="0" err="1"/>
            <a:t>uygulamalar</a:t>
          </a:r>
          <a:r>
            <a:rPr lang="en-US" sz="1700" kern="1200" dirty="0"/>
            <a:t> (</a:t>
          </a:r>
          <a:r>
            <a:rPr lang="en-US" sz="1700" kern="1200" dirty="0" err="1"/>
            <a:t>SystemVerilog</a:t>
          </a:r>
          <a:r>
            <a:rPr lang="en-US" sz="1700" kern="1200" dirty="0"/>
            <a:t>)</a:t>
          </a:r>
        </a:p>
      </dsp:txBody>
      <dsp:txXfrm>
        <a:off x="0" y="4021125"/>
        <a:ext cx="6291714" cy="502303"/>
      </dsp:txXfrm>
    </dsp:sp>
    <dsp:sp modelId="{D04AE02A-C99C-4C04-BAAD-F11262706C88}">
      <dsp:nvSpPr>
        <dsp:cNvPr id="0" name=""/>
        <dsp:cNvSpPr/>
      </dsp:nvSpPr>
      <dsp:spPr>
        <a:xfrm>
          <a:off x="0" y="4523428"/>
          <a:ext cx="6291714" cy="0"/>
        </a:xfrm>
        <a:prstGeom prst="line">
          <a:avLst/>
        </a:prstGeom>
        <a:solidFill>
          <a:schemeClr val="accent5">
            <a:hueOff val="-6082688"/>
            <a:satOff val="-15677"/>
            <a:lumOff val="-10588"/>
            <a:alphaOff val="0"/>
          </a:schemeClr>
        </a:solidFill>
        <a:ln w="12700" cap="flat" cmpd="sng" algn="ctr">
          <a:solidFill>
            <a:schemeClr val="accent5">
              <a:hueOff val="-6082688"/>
              <a:satOff val="-15677"/>
              <a:lumOff val="-10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7E45A0-3C32-444D-9107-B6C9BB53561C}">
      <dsp:nvSpPr>
        <dsp:cNvPr id="0" name=""/>
        <dsp:cNvSpPr/>
      </dsp:nvSpPr>
      <dsp:spPr>
        <a:xfrm>
          <a:off x="0" y="4523428"/>
          <a:ext cx="6291714" cy="502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endParaRPr lang="en-US" sz="1700" kern="1200" dirty="0"/>
        </a:p>
      </dsp:txBody>
      <dsp:txXfrm>
        <a:off x="0" y="4523428"/>
        <a:ext cx="6291714" cy="502303"/>
      </dsp:txXfrm>
    </dsp:sp>
    <dsp:sp modelId="{817E7E5E-5C26-4A1D-962A-10C11217BE5B}">
      <dsp:nvSpPr>
        <dsp:cNvPr id="0" name=""/>
        <dsp:cNvSpPr/>
      </dsp:nvSpPr>
      <dsp:spPr>
        <a:xfrm>
          <a:off x="0" y="5025731"/>
          <a:ext cx="6291714"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E93480-FF9F-4F18-BFCF-5872D005A42A}">
      <dsp:nvSpPr>
        <dsp:cNvPr id="0" name=""/>
        <dsp:cNvSpPr/>
      </dsp:nvSpPr>
      <dsp:spPr>
        <a:xfrm>
          <a:off x="0" y="5025731"/>
          <a:ext cx="6291714" cy="502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endParaRPr lang="en-US" sz="1700" kern="1200" dirty="0"/>
        </a:p>
      </dsp:txBody>
      <dsp:txXfrm>
        <a:off x="0" y="5025731"/>
        <a:ext cx="6291714" cy="5023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891663-7034-44EC-ADD3-FFB798039D22}">
      <dsp:nvSpPr>
        <dsp:cNvPr id="0" name=""/>
        <dsp:cNvSpPr/>
      </dsp:nvSpPr>
      <dsp:spPr>
        <a:xfrm>
          <a:off x="0" y="1617"/>
          <a:ext cx="4679950" cy="906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00AFF6-A685-44D9-B66C-69BD797756DF}">
      <dsp:nvSpPr>
        <dsp:cNvPr id="0" name=""/>
        <dsp:cNvSpPr/>
      </dsp:nvSpPr>
      <dsp:spPr>
        <a:xfrm>
          <a:off x="274222" y="205584"/>
          <a:ext cx="499074" cy="498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97D04E-035D-43DD-9101-E9690E0A52B0}">
      <dsp:nvSpPr>
        <dsp:cNvPr id="0" name=""/>
        <dsp:cNvSpPr/>
      </dsp:nvSpPr>
      <dsp:spPr>
        <a:xfrm>
          <a:off x="1047519" y="1617"/>
          <a:ext cx="3535604" cy="907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034" tIns="96034" rIns="96034" bIns="96034" numCol="1" spcCol="1270" anchor="ctr" anchorCtr="0">
          <a:noAutofit/>
        </a:bodyPr>
        <a:lstStyle/>
        <a:p>
          <a:pPr marL="0" lvl="0" indent="0" algn="l" defTabSz="800100">
            <a:lnSpc>
              <a:spcPct val="100000"/>
            </a:lnSpc>
            <a:spcBef>
              <a:spcPct val="0"/>
            </a:spcBef>
            <a:spcAft>
              <a:spcPct val="35000"/>
            </a:spcAft>
            <a:buNone/>
          </a:pPr>
          <a:r>
            <a:rPr lang="tr-TR" sz="1800" kern="1200" dirty="0"/>
            <a:t>Works for </a:t>
          </a:r>
          <a:r>
            <a:rPr lang="tr-TR" sz="1800" kern="1200" dirty="0" err="1"/>
            <a:t>well</a:t>
          </a:r>
          <a:r>
            <a:rPr lang="tr-TR" sz="1800" kern="1200" dirty="0"/>
            <a:t> </a:t>
          </a:r>
          <a:r>
            <a:rPr lang="tr-TR" sz="1800" kern="1200" dirty="0" err="1"/>
            <a:t>understood</a:t>
          </a:r>
          <a:r>
            <a:rPr lang="tr-TR" sz="1800" kern="1200" dirty="0"/>
            <a:t> </a:t>
          </a:r>
          <a:r>
            <a:rPr lang="tr-TR" sz="1800" kern="1200" dirty="0" err="1"/>
            <a:t>or</a:t>
          </a:r>
          <a:r>
            <a:rPr lang="tr-TR" sz="1800" kern="1200" dirty="0"/>
            <a:t> </a:t>
          </a:r>
          <a:r>
            <a:rPr lang="tr-TR" sz="1800" kern="1200" dirty="0" err="1"/>
            <a:t>simple</a:t>
          </a:r>
          <a:r>
            <a:rPr lang="tr-TR" sz="1800" kern="1200" dirty="0"/>
            <a:t> </a:t>
          </a:r>
          <a:r>
            <a:rPr lang="tr-TR" sz="1800" kern="1200" dirty="0" err="1"/>
            <a:t>designs</a:t>
          </a:r>
          <a:endParaRPr lang="en-US" sz="1800" kern="1200" dirty="0"/>
        </a:p>
      </dsp:txBody>
      <dsp:txXfrm>
        <a:off x="1047519" y="1617"/>
        <a:ext cx="3535604" cy="907407"/>
      </dsp:txXfrm>
    </dsp:sp>
    <dsp:sp modelId="{4A3182C4-9091-47FB-BA3B-B525CB7A3AAA}">
      <dsp:nvSpPr>
        <dsp:cNvPr id="0" name=""/>
        <dsp:cNvSpPr/>
      </dsp:nvSpPr>
      <dsp:spPr>
        <a:xfrm>
          <a:off x="0" y="1105221"/>
          <a:ext cx="4679950" cy="906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DC3990-92E9-4803-B43E-E747613B5AF8}">
      <dsp:nvSpPr>
        <dsp:cNvPr id="0" name=""/>
        <dsp:cNvSpPr/>
      </dsp:nvSpPr>
      <dsp:spPr>
        <a:xfrm>
          <a:off x="274222" y="1309188"/>
          <a:ext cx="499074" cy="498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EEB6D5-94D5-4015-AB5C-45266884D35E}">
      <dsp:nvSpPr>
        <dsp:cNvPr id="0" name=""/>
        <dsp:cNvSpPr/>
      </dsp:nvSpPr>
      <dsp:spPr>
        <a:xfrm>
          <a:off x="1047519" y="1105221"/>
          <a:ext cx="3535604" cy="907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034" tIns="96034" rIns="96034" bIns="96034" numCol="1" spcCol="1270" anchor="ctr" anchorCtr="0">
          <a:noAutofit/>
        </a:bodyPr>
        <a:lstStyle/>
        <a:p>
          <a:pPr marL="0" lvl="0" indent="0" algn="l" defTabSz="800100">
            <a:lnSpc>
              <a:spcPct val="100000"/>
            </a:lnSpc>
            <a:spcBef>
              <a:spcPct val="0"/>
            </a:spcBef>
            <a:spcAft>
              <a:spcPct val="35000"/>
            </a:spcAft>
            <a:buNone/>
          </a:pPr>
          <a:r>
            <a:rPr lang="en-US" sz="1800" kern="1200" dirty="0"/>
            <a:t>V</a:t>
          </a:r>
          <a:r>
            <a:rPr lang="tr-TR" sz="1800" kern="1200" dirty="0" err="1"/>
            <a:t>ery</a:t>
          </a:r>
          <a:r>
            <a:rPr lang="tr-TR" sz="1800" kern="1200" dirty="0"/>
            <a:t> hard </a:t>
          </a:r>
          <a:r>
            <a:rPr lang="tr-TR" sz="1800" kern="1200" dirty="0" err="1"/>
            <a:t>to</a:t>
          </a:r>
          <a:r>
            <a:rPr lang="tr-TR" sz="1800" kern="1200" dirty="0"/>
            <a:t> </a:t>
          </a:r>
          <a:r>
            <a:rPr lang="tr-TR" sz="1800" kern="1200" dirty="0" err="1"/>
            <a:t>get</a:t>
          </a:r>
          <a:r>
            <a:rPr lang="tr-TR" sz="1800" kern="1200" dirty="0"/>
            <a:t> %100 </a:t>
          </a:r>
          <a:r>
            <a:rPr lang="tr-TR" sz="1800" kern="1200" dirty="0" err="1"/>
            <a:t>coverage</a:t>
          </a:r>
          <a:endParaRPr lang="en-US" sz="1800" kern="1200" dirty="0"/>
        </a:p>
      </dsp:txBody>
      <dsp:txXfrm>
        <a:off x="1047519" y="1105221"/>
        <a:ext cx="3535604" cy="907407"/>
      </dsp:txXfrm>
    </dsp:sp>
    <dsp:sp modelId="{945D1D62-EB7E-4A83-A0A5-3F6A9D363EA1}">
      <dsp:nvSpPr>
        <dsp:cNvPr id="0" name=""/>
        <dsp:cNvSpPr/>
      </dsp:nvSpPr>
      <dsp:spPr>
        <a:xfrm>
          <a:off x="0" y="2208825"/>
          <a:ext cx="4679950" cy="906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706E4A-A15B-4DD3-8E8E-931250A3D575}">
      <dsp:nvSpPr>
        <dsp:cNvPr id="0" name=""/>
        <dsp:cNvSpPr/>
      </dsp:nvSpPr>
      <dsp:spPr>
        <a:xfrm>
          <a:off x="274490" y="2412792"/>
          <a:ext cx="499074" cy="498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CB9502-CEF6-4DE9-B50D-B9352991A976}">
      <dsp:nvSpPr>
        <dsp:cNvPr id="0" name=""/>
        <dsp:cNvSpPr/>
      </dsp:nvSpPr>
      <dsp:spPr>
        <a:xfrm>
          <a:off x="1048055" y="2208825"/>
          <a:ext cx="3535604" cy="907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034" tIns="96034" rIns="96034" bIns="96034" numCol="1" spcCol="1270" anchor="ctr" anchorCtr="0">
          <a:noAutofit/>
        </a:bodyPr>
        <a:lstStyle/>
        <a:p>
          <a:pPr marL="0" lvl="0" indent="0" algn="l" defTabSz="800100">
            <a:lnSpc>
              <a:spcPct val="100000"/>
            </a:lnSpc>
            <a:spcBef>
              <a:spcPct val="0"/>
            </a:spcBef>
            <a:spcAft>
              <a:spcPct val="35000"/>
            </a:spcAft>
            <a:buNone/>
          </a:pPr>
          <a:r>
            <a:rPr lang="tr-TR" sz="1800" kern="1200"/>
            <a:t>Directed tests find the bugs you know are there. (requires very long time for larger designs)</a:t>
          </a:r>
          <a:endParaRPr lang="en-US" sz="1800" kern="1200"/>
        </a:p>
      </dsp:txBody>
      <dsp:txXfrm>
        <a:off x="1048055" y="2208825"/>
        <a:ext cx="3535604" cy="9074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830B19-1FFB-4467-8DF4-823BCD680278}">
      <dsp:nvSpPr>
        <dsp:cNvPr id="0" name=""/>
        <dsp:cNvSpPr/>
      </dsp:nvSpPr>
      <dsp:spPr>
        <a:xfrm>
          <a:off x="0" y="416361"/>
          <a:ext cx="5940425" cy="7686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F63A69-40F9-4669-9360-1FB58BCDDB28}">
      <dsp:nvSpPr>
        <dsp:cNvPr id="0" name=""/>
        <dsp:cNvSpPr/>
      </dsp:nvSpPr>
      <dsp:spPr>
        <a:xfrm>
          <a:off x="232521" y="589311"/>
          <a:ext cx="422767" cy="4227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098A79-F620-45F7-828B-FA27B947EF3B}">
      <dsp:nvSpPr>
        <dsp:cNvPr id="0" name=""/>
        <dsp:cNvSpPr/>
      </dsp:nvSpPr>
      <dsp:spPr>
        <a:xfrm>
          <a:off x="887810" y="416361"/>
          <a:ext cx="5052614" cy="768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51" tIns="81351" rIns="81351" bIns="81351" numCol="1" spcCol="1270" anchor="ctr" anchorCtr="0">
          <a:noAutofit/>
        </a:bodyPr>
        <a:lstStyle/>
        <a:p>
          <a:pPr marL="0" lvl="0" indent="0" algn="l" defTabSz="844550">
            <a:lnSpc>
              <a:spcPct val="100000"/>
            </a:lnSpc>
            <a:spcBef>
              <a:spcPct val="0"/>
            </a:spcBef>
            <a:spcAft>
              <a:spcPct val="35000"/>
            </a:spcAft>
            <a:buNone/>
          </a:pPr>
          <a:r>
            <a:rPr lang="tr-TR" sz="1900" kern="1200"/>
            <a:t>Hits cases that the engineer has never considered. Corner cases</a:t>
          </a:r>
          <a:endParaRPr lang="en-US" sz="1900" kern="1200"/>
        </a:p>
      </dsp:txBody>
      <dsp:txXfrm>
        <a:off x="887810" y="416361"/>
        <a:ext cx="5052614" cy="768667"/>
      </dsp:txXfrm>
    </dsp:sp>
    <dsp:sp modelId="{D0460C40-676F-485E-A617-D65C37D0C1F8}">
      <dsp:nvSpPr>
        <dsp:cNvPr id="0" name=""/>
        <dsp:cNvSpPr/>
      </dsp:nvSpPr>
      <dsp:spPr>
        <a:xfrm>
          <a:off x="0" y="1377195"/>
          <a:ext cx="5940425" cy="7686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EB1891-E124-45CD-8440-CAC2713EB180}">
      <dsp:nvSpPr>
        <dsp:cNvPr id="0" name=""/>
        <dsp:cNvSpPr/>
      </dsp:nvSpPr>
      <dsp:spPr>
        <a:xfrm>
          <a:off x="232521" y="1550146"/>
          <a:ext cx="422767" cy="4227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AC73CD-6CC1-4DCE-A46B-2189CD1A500A}">
      <dsp:nvSpPr>
        <dsp:cNvPr id="0" name=""/>
        <dsp:cNvSpPr/>
      </dsp:nvSpPr>
      <dsp:spPr>
        <a:xfrm>
          <a:off x="887810" y="1377195"/>
          <a:ext cx="5052614" cy="768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51" tIns="81351" rIns="81351" bIns="81351" numCol="1" spcCol="1270" anchor="ctr" anchorCtr="0">
          <a:noAutofit/>
        </a:bodyPr>
        <a:lstStyle/>
        <a:p>
          <a:pPr marL="0" lvl="0" indent="0" algn="l" defTabSz="844550">
            <a:lnSpc>
              <a:spcPct val="100000"/>
            </a:lnSpc>
            <a:spcBef>
              <a:spcPct val="0"/>
            </a:spcBef>
            <a:spcAft>
              <a:spcPct val="35000"/>
            </a:spcAft>
            <a:buNone/>
          </a:pPr>
          <a:r>
            <a:rPr lang="tr-TR" sz="1900" kern="1200" dirty="0" err="1"/>
            <a:t>Random</a:t>
          </a:r>
          <a:r>
            <a:rPr lang="tr-TR" sz="1900" kern="1200" dirty="0"/>
            <a:t> </a:t>
          </a:r>
          <a:r>
            <a:rPr lang="tr-TR" sz="1900" kern="1200" dirty="0" err="1"/>
            <a:t>tests</a:t>
          </a:r>
          <a:r>
            <a:rPr lang="tr-TR" sz="1900" kern="1200" dirty="0"/>
            <a:t> </a:t>
          </a:r>
          <a:r>
            <a:rPr lang="tr-TR" sz="1900" kern="1200" dirty="0" err="1"/>
            <a:t>find</a:t>
          </a:r>
          <a:r>
            <a:rPr lang="tr-TR" sz="1900" kern="1200" dirty="0"/>
            <a:t> </a:t>
          </a:r>
          <a:r>
            <a:rPr lang="tr-TR" sz="1900" kern="1200" dirty="0" err="1"/>
            <a:t>bugs</a:t>
          </a:r>
          <a:r>
            <a:rPr lang="tr-TR" sz="1900" kern="1200" dirty="0"/>
            <a:t> </a:t>
          </a:r>
          <a:r>
            <a:rPr lang="tr-TR" sz="1900" kern="1200" dirty="0" err="1"/>
            <a:t>that</a:t>
          </a:r>
          <a:r>
            <a:rPr lang="tr-TR" sz="1900" kern="1200" dirty="0"/>
            <a:t> </a:t>
          </a:r>
          <a:r>
            <a:rPr lang="tr-TR" sz="1900" kern="1200" dirty="0" err="1"/>
            <a:t>you</a:t>
          </a:r>
          <a:r>
            <a:rPr lang="tr-TR" sz="1900" kern="1200" dirty="0"/>
            <a:t> </a:t>
          </a:r>
          <a:r>
            <a:rPr lang="tr-TR" sz="1900" kern="1200" dirty="0" err="1"/>
            <a:t>never</a:t>
          </a:r>
          <a:r>
            <a:rPr lang="tr-TR" sz="1900" kern="1200" dirty="0"/>
            <a:t> </a:t>
          </a:r>
          <a:r>
            <a:rPr lang="tr-TR" sz="1900" kern="1200" dirty="0" err="1"/>
            <a:t>expected</a:t>
          </a:r>
          <a:r>
            <a:rPr lang="tr-TR" sz="1900" kern="1200" dirty="0"/>
            <a:t>.</a:t>
          </a:r>
          <a:endParaRPr lang="en-US" sz="1900" kern="1200" dirty="0"/>
        </a:p>
      </dsp:txBody>
      <dsp:txXfrm>
        <a:off x="887810" y="1377195"/>
        <a:ext cx="5052614" cy="76866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CA741-F3B2-E9C9-E95E-1F6C48BE37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3C3344-C803-EABC-148C-5C9A0D19C7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F2E1D5-598D-3AEC-5A10-08E72E514448}"/>
              </a:ext>
            </a:extLst>
          </p:cNvPr>
          <p:cNvSpPr>
            <a:spLocks noGrp="1"/>
          </p:cNvSpPr>
          <p:nvPr>
            <p:ph type="dt" sz="half" idx="10"/>
          </p:nvPr>
        </p:nvSpPr>
        <p:spPr/>
        <p:txBody>
          <a:bodyPr/>
          <a:lstStyle/>
          <a:p>
            <a:fld id="{4A4F75B7-2439-4AD5-A01D-908D9B7ED320}" type="datetimeFigureOut">
              <a:rPr lang="en-US" smtClean="0"/>
              <a:t>8/24/2023</a:t>
            </a:fld>
            <a:endParaRPr lang="en-US"/>
          </a:p>
        </p:txBody>
      </p:sp>
      <p:sp>
        <p:nvSpPr>
          <p:cNvPr id="5" name="Footer Placeholder 4">
            <a:extLst>
              <a:ext uri="{FF2B5EF4-FFF2-40B4-BE49-F238E27FC236}">
                <a16:creationId xmlns:a16="http://schemas.microsoft.com/office/drawing/2014/main" id="{FFD7032B-7B9A-00C7-60F5-E07B73376C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770D67-83BA-0F00-EA4E-5B726135DABF}"/>
              </a:ext>
            </a:extLst>
          </p:cNvPr>
          <p:cNvSpPr>
            <a:spLocks noGrp="1"/>
          </p:cNvSpPr>
          <p:nvPr>
            <p:ph type="sldNum" sz="quarter" idx="12"/>
          </p:nvPr>
        </p:nvSpPr>
        <p:spPr/>
        <p:txBody>
          <a:bodyPr/>
          <a:lstStyle/>
          <a:p>
            <a:fld id="{6B02FCC4-6756-478A-9B47-7DB5C9044905}" type="slidenum">
              <a:rPr lang="en-US" smtClean="0"/>
              <a:t>‹#›</a:t>
            </a:fld>
            <a:endParaRPr lang="en-US"/>
          </a:p>
        </p:txBody>
      </p:sp>
    </p:spTree>
    <p:extLst>
      <p:ext uri="{BB962C8B-B14F-4D97-AF65-F5344CB8AC3E}">
        <p14:creationId xmlns:p14="http://schemas.microsoft.com/office/powerpoint/2010/main" val="1494800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D9B79-40CD-5AFC-AA18-5500A12184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A7790E-80C6-4057-BA60-98AFA01751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E155EA-0CE9-4757-BC80-FD2CED07C04D}"/>
              </a:ext>
            </a:extLst>
          </p:cNvPr>
          <p:cNvSpPr>
            <a:spLocks noGrp="1"/>
          </p:cNvSpPr>
          <p:nvPr>
            <p:ph type="dt" sz="half" idx="10"/>
          </p:nvPr>
        </p:nvSpPr>
        <p:spPr/>
        <p:txBody>
          <a:bodyPr/>
          <a:lstStyle/>
          <a:p>
            <a:fld id="{4A4F75B7-2439-4AD5-A01D-908D9B7ED320}" type="datetimeFigureOut">
              <a:rPr lang="en-US" smtClean="0"/>
              <a:t>8/24/2023</a:t>
            </a:fld>
            <a:endParaRPr lang="en-US"/>
          </a:p>
        </p:txBody>
      </p:sp>
      <p:sp>
        <p:nvSpPr>
          <p:cNvPr id="5" name="Footer Placeholder 4">
            <a:extLst>
              <a:ext uri="{FF2B5EF4-FFF2-40B4-BE49-F238E27FC236}">
                <a16:creationId xmlns:a16="http://schemas.microsoft.com/office/drawing/2014/main" id="{39519B53-8309-FBC1-9EC1-398721B5A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7DD5C7-6048-70B1-56C2-60A308C3B6C3}"/>
              </a:ext>
            </a:extLst>
          </p:cNvPr>
          <p:cNvSpPr>
            <a:spLocks noGrp="1"/>
          </p:cNvSpPr>
          <p:nvPr>
            <p:ph type="sldNum" sz="quarter" idx="12"/>
          </p:nvPr>
        </p:nvSpPr>
        <p:spPr/>
        <p:txBody>
          <a:bodyPr/>
          <a:lstStyle/>
          <a:p>
            <a:fld id="{6B02FCC4-6756-478A-9B47-7DB5C9044905}" type="slidenum">
              <a:rPr lang="en-US" smtClean="0"/>
              <a:t>‹#›</a:t>
            </a:fld>
            <a:endParaRPr lang="en-US"/>
          </a:p>
        </p:txBody>
      </p:sp>
    </p:spTree>
    <p:extLst>
      <p:ext uri="{BB962C8B-B14F-4D97-AF65-F5344CB8AC3E}">
        <p14:creationId xmlns:p14="http://schemas.microsoft.com/office/powerpoint/2010/main" val="1160430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5544E0-DC33-9057-4537-227BAC35AF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583851-7345-D50C-74DA-4003F24844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1199FE-62CD-DFEC-A9ED-5259E1A01D29}"/>
              </a:ext>
            </a:extLst>
          </p:cNvPr>
          <p:cNvSpPr>
            <a:spLocks noGrp="1"/>
          </p:cNvSpPr>
          <p:nvPr>
            <p:ph type="dt" sz="half" idx="10"/>
          </p:nvPr>
        </p:nvSpPr>
        <p:spPr/>
        <p:txBody>
          <a:bodyPr/>
          <a:lstStyle/>
          <a:p>
            <a:fld id="{4A4F75B7-2439-4AD5-A01D-908D9B7ED320}" type="datetimeFigureOut">
              <a:rPr lang="en-US" smtClean="0"/>
              <a:t>8/24/2023</a:t>
            </a:fld>
            <a:endParaRPr lang="en-US"/>
          </a:p>
        </p:txBody>
      </p:sp>
      <p:sp>
        <p:nvSpPr>
          <p:cNvPr id="5" name="Footer Placeholder 4">
            <a:extLst>
              <a:ext uri="{FF2B5EF4-FFF2-40B4-BE49-F238E27FC236}">
                <a16:creationId xmlns:a16="http://schemas.microsoft.com/office/drawing/2014/main" id="{E909F20B-B4BE-2A3E-19CF-8A7146C3E1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C3384D-3B00-7B4E-7437-F15558E5CB93}"/>
              </a:ext>
            </a:extLst>
          </p:cNvPr>
          <p:cNvSpPr>
            <a:spLocks noGrp="1"/>
          </p:cNvSpPr>
          <p:nvPr>
            <p:ph type="sldNum" sz="quarter" idx="12"/>
          </p:nvPr>
        </p:nvSpPr>
        <p:spPr/>
        <p:txBody>
          <a:bodyPr/>
          <a:lstStyle/>
          <a:p>
            <a:fld id="{6B02FCC4-6756-478A-9B47-7DB5C9044905}" type="slidenum">
              <a:rPr lang="en-US" smtClean="0"/>
              <a:t>‹#›</a:t>
            </a:fld>
            <a:endParaRPr lang="en-US"/>
          </a:p>
        </p:txBody>
      </p:sp>
    </p:spTree>
    <p:extLst>
      <p:ext uri="{BB962C8B-B14F-4D97-AF65-F5344CB8AC3E}">
        <p14:creationId xmlns:p14="http://schemas.microsoft.com/office/powerpoint/2010/main" val="12808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75239-9D7A-9F23-FD8E-5C6390574C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1D1A41-13A8-D611-B2B7-2D6D294330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1911A0-F167-FA0F-CB94-6352534564BE}"/>
              </a:ext>
            </a:extLst>
          </p:cNvPr>
          <p:cNvSpPr>
            <a:spLocks noGrp="1"/>
          </p:cNvSpPr>
          <p:nvPr>
            <p:ph type="dt" sz="half" idx="10"/>
          </p:nvPr>
        </p:nvSpPr>
        <p:spPr/>
        <p:txBody>
          <a:bodyPr/>
          <a:lstStyle/>
          <a:p>
            <a:fld id="{4A4F75B7-2439-4AD5-A01D-908D9B7ED320}" type="datetimeFigureOut">
              <a:rPr lang="en-US" smtClean="0"/>
              <a:t>8/24/2023</a:t>
            </a:fld>
            <a:endParaRPr lang="en-US"/>
          </a:p>
        </p:txBody>
      </p:sp>
      <p:sp>
        <p:nvSpPr>
          <p:cNvPr id="5" name="Footer Placeholder 4">
            <a:extLst>
              <a:ext uri="{FF2B5EF4-FFF2-40B4-BE49-F238E27FC236}">
                <a16:creationId xmlns:a16="http://schemas.microsoft.com/office/drawing/2014/main" id="{26EB5227-A001-501C-3F40-A62BD56AC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68EDD8-E9D0-8FAD-78EB-411835BEE4E5}"/>
              </a:ext>
            </a:extLst>
          </p:cNvPr>
          <p:cNvSpPr>
            <a:spLocks noGrp="1"/>
          </p:cNvSpPr>
          <p:nvPr>
            <p:ph type="sldNum" sz="quarter" idx="12"/>
          </p:nvPr>
        </p:nvSpPr>
        <p:spPr/>
        <p:txBody>
          <a:bodyPr/>
          <a:lstStyle/>
          <a:p>
            <a:fld id="{6B02FCC4-6756-478A-9B47-7DB5C9044905}" type="slidenum">
              <a:rPr lang="en-US" smtClean="0"/>
              <a:t>‹#›</a:t>
            </a:fld>
            <a:endParaRPr lang="en-US"/>
          </a:p>
        </p:txBody>
      </p:sp>
    </p:spTree>
    <p:extLst>
      <p:ext uri="{BB962C8B-B14F-4D97-AF65-F5344CB8AC3E}">
        <p14:creationId xmlns:p14="http://schemas.microsoft.com/office/powerpoint/2010/main" val="880875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BA34-43A0-F998-0B40-76F17EE6B0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3562D1-915C-1E0E-D82C-C3E38E3EC2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F317D1-9AE3-A825-9B7C-26B5BE730144}"/>
              </a:ext>
            </a:extLst>
          </p:cNvPr>
          <p:cNvSpPr>
            <a:spLocks noGrp="1"/>
          </p:cNvSpPr>
          <p:nvPr>
            <p:ph type="dt" sz="half" idx="10"/>
          </p:nvPr>
        </p:nvSpPr>
        <p:spPr/>
        <p:txBody>
          <a:bodyPr/>
          <a:lstStyle/>
          <a:p>
            <a:fld id="{4A4F75B7-2439-4AD5-A01D-908D9B7ED320}" type="datetimeFigureOut">
              <a:rPr lang="en-US" smtClean="0"/>
              <a:t>8/24/2023</a:t>
            </a:fld>
            <a:endParaRPr lang="en-US"/>
          </a:p>
        </p:txBody>
      </p:sp>
      <p:sp>
        <p:nvSpPr>
          <p:cNvPr id="5" name="Footer Placeholder 4">
            <a:extLst>
              <a:ext uri="{FF2B5EF4-FFF2-40B4-BE49-F238E27FC236}">
                <a16:creationId xmlns:a16="http://schemas.microsoft.com/office/drawing/2014/main" id="{1B61BE43-9F88-E505-261E-9C9F640604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F4927F-DB2D-18F8-4D8D-EF10008D26F2}"/>
              </a:ext>
            </a:extLst>
          </p:cNvPr>
          <p:cNvSpPr>
            <a:spLocks noGrp="1"/>
          </p:cNvSpPr>
          <p:nvPr>
            <p:ph type="sldNum" sz="quarter" idx="12"/>
          </p:nvPr>
        </p:nvSpPr>
        <p:spPr/>
        <p:txBody>
          <a:bodyPr/>
          <a:lstStyle/>
          <a:p>
            <a:fld id="{6B02FCC4-6756-478A-9B47-7DB5C9044905}" type="slidenum">
              <a:rPr lang="en-US" smtClean="0"/>
              <a:t>‹#›</a:t>
            </a:fld>
            <a:endParaRPr lang="en-US"/>
          </a:p>
        </p:txBody>
      </p:sp>
    </p:spTree>
    <p:extLst>
      <p:ext uri="{BB962C8B-B14F-4D97-AF65-F5344CB8AC3E}">
        <p14:creationId xmlns:p14="http://schemas.microsoft.com/office/powerpoint/2010/main" val="4221870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43658-42FF-43EB-9C84-205077A299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7BBD0F-3366-2B38-B6B8-D129CB9890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EF07F2-9318-79B9-F4BF-780B522EDB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6768A1-5FE6-DE86-2178-226ECBAEA464}"/>
              </a:ext>
            </a:extLst>
          </p:cNvPr>
          <p:cNvSpPr>
            <a:spLocks noGrp="1"/>
          </p:cNvSpPr>
          <p:nvPr>
            <p:ph type="dt" sz="half" idx="10"/>
          </p:nvPr>
        </p:nvSpPr>
        <p:spPr/>
        <p:txBody>
          <a:bodyPr/>
          <a:lstStyle/>
          <a:p>
            <a:fld id="{4A4F75B7-2439-4AD5-A01D-908D9B7ED320}" type="datetimeFigureOut">
              <a:rPr lang="en-US" smtClean="0"/>
              <a:t>8/24/2023</a:t>
            </a:fld>
            <a:endParaRPr lang="en-US"/>
          </a:p>
        </p:txBody>
      </p:sp>
      <p:sp>
        <p:nvSpPr>
          <p:cNvPr id="6" name="Footer Placeholder 5">
            <a:extLst>
              <a:ext uri="{FF2B5EF4-FFF2-40B4-BE49-F238E27FC236}">
                <a16:creationId xmlns:a16="http://schemas.microsoft.com/office/drawing/2014/main" id="{1E7DD5B7-06E1-81A6-A1A7-ADEABB0B77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130748-019B-016E-6FCA-E2DB3D0C55CA}"/>
              </a:ext>
            </a:extLst>
          </p:cNvPr>
          <p:cNvSpPr>
            <a:spLocks noGrp="1"/>
          </p:cNvSpPr>
          <p:nvPr>
            <p:ph type="sldNum" sz="quarter" idx="12"/>
          </p:nvPr>
        </p:nvSpPr>
        <p:spPr/>
        <p:txBody>
          <a:bodyPr/>
          <a:lstStyle/>
          <a:p>
            <a:fld id="{6B02FCC4-6756-478A-9B47-7DB5C9044905}" type="slidenum">
              <a:rPr lang="en-US" smtClean="0"/>
              <a:t>‹#›</a:t>
            </a:fld>
            <a:endParaRPr lang="en-US"/>
          </a:p>
        </p:txBody>
      </p:sp>
    </p:spTree>
    <p:extLst>
      <p:ext uri="{BB962C8B-B14F-4D97-AF65-F5344CB8AC3E}">
        <p14:creationId xmlns:p14="http://schemas.microsoft.com/office/powerpoint/2010/main" val="3598886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32EAD-C7D1-D8DD-DF31-C433928045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1E37B5-C31B-A8AD-7FE7-13E1D2EAD3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3D4584-A506-F72F-7823-EA0613AD16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4280C5-7ED3-8E03-5F22-BBFFF3665A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F51EBC-A715-DC53-857B-8C15825FF4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783566-BCC6-60E0-41FC-79422131FBC0}"/>
              </a:ext>
            </a:extLst>
          </p:cNvPr>
          <p:cNvSpPr>
            <a:spLocks noGrp="1"/>
          </p:cNvSpPr>
          <p:nvPr>
            <p:ph type="dt" sz="half" idx="10"/>
          </p:nvPr>
        </p:nvSpPr>
        <p:spPr/>
        <p:txBody>
          <a:bodyPr/>
          <a:lstStyle/>
          <a:p>
            <a:fld id="{4A4F75B7-2439-4AD5-A01D-908D9B7ED320}" type="datetimeFigureOut">
              <a:rPr lang="en-US" smtClean="0"/>
              <a:t>8/24/2023</a:t>
            </a:fld>
            <a:endParaRPr lang="en-US"/>
          </a:p>
        </p:txBody>
      </p:sp>
      <p:sp>
        <p:nvSpPr>
          <p:cNvPr id="8" name="Footer Placeholder 7">
            <a:extLst>
              <a:ext uri="{FF2B5EF4-FFF2-40B4-BE49-F238E27FC236}">
                <a16:creationId xmlns:a16="http://schemas.microsoft.com/office/drawing/2014/main" id="{4F2E22C4-148B-ABB2-8E8C-9F5CD0A62E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223038-EBB9-24A2-2589-B34EBC0ABD1D}"/>
              </a:ext>
            </a:extLst>
          </p:cNvPr>
          <p:cNvSpPr>
            <a:spLocks noGrp="1"/>
          </p:cNvSpPr>
          <p:nvPr>
            <p:ph type="sldNum" sz="quarter" idx="12"/>
          </p:nvPr>
        </p:nvSpPr>
        <p:spPr/>
        <p:txBody>
          <a:bodyPr/>
          <a:lstStyle/>
          <a:p>
            <a:fld id="{6B02FCC4-6756-478A-9B47-7DB5C9044905}" type="slidenum">
              <a:rPr lang="en-US" smtClean="0"/>
              <a:t>‹#›</a:t>
            </a:fld>
            <a:endParaRPr lang="en-US"/>
          </a:p>
        </p:txBody>
      </p:sp>
    </p:spTree>
    <p:extLst>
      <p:ext uri="{BB962C8B-B14F-4D97-AF65-F5344CB8AC3E}">
        <p14:creationId xmlns:p14="http://schemas.microsoft.com/office/powerpoint/2010/main" val="675994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2EFAE-BA6A-B2E5-3E32-BE04F52F21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AFA0FB-0844-DE59-ED50-DE37A848411D}"/>
              </a:ext>
            </a:extLst>
          </p:cNvPr>
          <p:cNvSpPr>
            <a:spLocks noGrp="1"/>
          </p:cNvSpPr>
          <p:nvPr>
            <p:ph type="dt" sz="half" idx="10"/>
          </p:nvPr>
        </p:nvSpPr>
        <p:spPr/>
        <p:txBody>
          <a:bodyPr/>
          <a:lstStyle/>
          <a:p>
            <a:fld id="{4A4F75B7-2439-4AD5-A01D-908D9B7ED320}" type="datetimeFigureOut">
              <a:rPr lang="en-US" smtClean="0"/>
              <a:t>8/24/2023</a:t>
            </a:fld>
            <a:endParaRPr lang="en-US"/>
          </a:p>
        </p:txBody>
      </p:sp>
      <p:sp>
        <p:nvSpPr>
          <p:cNvPr id="4" name="Footer Placeholder 3">
            <a:extLst>
              <a:ext uri="{FF2B5EF4-FFF2-40B4-BE49-F238E27FC236}">
                <a16:creationId xmlns:a16="http://schemas.microsoft.com/office/drawing/2014/main" id="{41545FC6-D87D-47B6-59DA-B7A1A98A28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E10F40-B6FA-1C31-EEB8-5E1A5ABCFE08}"/>
              </a:ext>
            </a:extLst>
          </p:cNvPr>
          <p:cNvSpPr>
            <a:spLocks noGrp="1"/>
          </p:cNvSpPr>
          <p:nvPr>
            <p:ph type="sldNum" sz="quarter" idx="12"/>
          </p:nvPr>
        </p:nvSpPr>
        <p:spPr/>
        <p:txBody>
          <a:bodyPr/>
          <a:lstStyle/>
          <a:p>
            <a:fld id="{6B02FCC4-6756-478A-9B47-7DB5C9044905}" type="slidenum">
              <a:rPr lang="en-US" smtClean="0"/>
              <a:t>‹#›</a:t>
            </a:fld>
            <a:endParaRPr lang="en-US"/>
          </a:p>
        </p:txBody>
      </p:sp>
    </p:spTree>
    <p:extLst>
      <p:ext uri="{BB962C8B-B14F-4D97-AF65-F5344CB8AC3E}">
        <p14:creationId xmlns:p14="http://schemas.microsoft.com/office/powerpoint/2010/main" val="2972932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E303E3-D1F6-C02C-4004-B033BD4D4D5E}"/>
              </a:ext>
            </a:extLst>
          </p:cNvPr>
          <p:cNvSpPr>
            <a:spLocks noGrp="1"/>
          </p:cNvSpPr>
          <p:nvPr>
            <p:ph type="dt" sz="half" idx="10"/>
          </p:nvPr>
        </p:nvSpPr>
        <p:spPr/>
        <p:txBody>
          <a:bodyPr/>
          <a:lstStyle/>
          <a:p>
            <a:fld id="{4A4F75B7-2439-4AD5-A01D-908D9B7ED320}" type="datetimeFigureOut">
              <a:rPr lang="en-US" smtClean="0"/>
              <a:t>8/24/2023</a:t>
            </a:fld>
            <a:endParaRPr lang="en-US"/>
          </a:p>
        </p:txBody>
      </p:sp>
      <p:sp>
        <p:nvSpPr>
          <p:cNvPr id="3" name="Footer Placeholder 2">
            <a:extLst>
              <a:ext uri="{FF2B5EF4-FFF2-40B4-BE49-F238E27FC236}">
                <a16:creationId xmlns:a16="http://schemas.microsoft.com/office/drawing/2014/main" id="{4715CFC2-47EC-234B-A68A-9726DBAC91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657BB7-2384-686D-0E96-1F43DC8478A8}"/>
              </a:ext>
            </a:extLst>
          </p:cNvPr>
          <p:cNvSpPr>
            <a:spLocks noGrp="1"/>
          </p:cNvSpPr>
          <p:nvPr>
            <p:ph type="sldNum" sz="quarter" idx="12"/>
          </p:nvPr>
        </p:nvSpPr>
        <p:spPr/>
        <p:txBody>
          <a:bodyPr/>
          <a:lstStyle/>
          <a:p>
            <a:fld id="{6B02FCC4-6756-478A-9B47-7DB5C9044905}" type="slidenum">
              <a:rPr lang="en-US" smtClean="0"/>
              <a:t>‹#›</a:t>
            </a:fld>
            <a:endParaRPr lang="en-US"/>
          </a:p>
        </p:txBody>
      </p:sp>
    </p:spTree>
    <p:extLst>
      <p:ext uri="{BB962C8B-B14F-4D97-AF65-F5344CB8AC3E}">
        <p14:creationId xmlns:p14="http://schemas.microsoft.com/office/powerpoint/2010/main" val="3535789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779-E565-C6AC-3099-41C6C78762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954B60-C975-C26C-C1AE-903DA23100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22D6A1-FA5C-948A-2442-A5B9194A5B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4B7818-9561-C3BC-6589-C960CA1115C0}"/>
              </a:ext>
            </a:extLst>
          </p:cNvPr>
          <p:cNvSpPr>
            <a:spLocks noGrp="1"/>
          </p:cNvSpPr>
          <p:nvPr>
            <p:ph type="dt" sz="half" idx="10"/>
          </p:nvPr>
        </p:nvSpPr>
        <p:spPr/>
        <p:txBody>
          <a:bodyPr/>
          <a:lstStyle/>
          <a:p>
            <a:fld id="{4A4F75B7-2439-4AD5-A01D-908D9B7ED320}" type="datetimeFigureOut">
              <a:rPr lang="en-US" smtClean="0"/>
              <a:t>8/24/2023</a:t>
            </a:fld>
            <a:endParaRPr lang="en-US"/>
          </a:p>
        </p:txBody>
      </p:sp>
      <p:sp>
        <p:nvSpPr>
          <p:cNvPr id="6" name="Footer Placeholder 5">
            <a:extLst>
              <a:ext uri="{FF2B5EF4-FFF2-40B4-BE49-F238E27FC236}">
                <a16:creationId xmlns:a16="http://schemas.microsoft.com/office/drawing/2014/main" id="{7771F5FC-AF41-0F11-CA30-D50313C108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B82CC0-2FF5-8285-DC75-6A57E5A96C4A}"/>
              </a:ext>
            </a:extLst>
          </p:cNvPr>
          <p:cNvSpPr>
            <a:spLocks noGrp="1"/>
          </p:cNvSpPr>
          <p:nvPr>
            <p:ph type="sldNum" sz="quarter" idx="12"/>
          </p:nvPr>
        </p:nvSpPr>
        <p:spPr/>
        <p:txBody>
          <a:bodyPr/>
          <a:lstStyle/>
          <a:p>
            <a:fld id="{6B02FCC4-6756-478A-9B47-7DB5C9044905}" type="slidenum">
              <a:rPr lang="en-US" smtClean="0"/>
              <a:t>‹#›</a:t>
            </a:fld>
            <a:endParaRPr lang="en-US"/>
          </a:p>
        </p:txBody>
      </p:sp>
    </p:spTree>
    <p:extLst>
      <p:ext uri="{BB962C8B-B14F-4D97-AF65-F5344CB8AC3E}">
        <p14:creationId xmlns:p14="http://schemas.microsoft.com/office/powerpoint/2010/main" val="748030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7DC8F-FA5F-14B8-7088-A545704FFE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F88A3C-72BF-1087-468A-A2C1743D3C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00FAAB-8F13-2088-2A42-C0A2181083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72652D-0731-2E2E-159A-9AAD87EA4A56}"/>
              </a:ext>
            </a:extLst>
          </p:cNvPr>
          <p:cNvSpPr>
            <a:spLocks noGrp="1"/>
          </p:cNvSpPr>
          <p:nvPr>
            <p:ph type="dt" sz="half" idx="10"/>
          </p:nvPr>
        </p:nvSpPr>
        <p:spPr/>
        <p:txBody>
          <a:bodyPr/>
          <a:lstStyle/>
          <a:p>
            <a:fld id="{4A4F75B7-2439-4AD5-A01D-908D9B7ED320}" type="datetimeFigureOut">
              <a:rPr lang="en-US" smtClean="0"/>
              <a:t>8/24/2023</a:t>
            </a:fld>
            <a:endParaRPr lang="en-US"/>
          </a:p>
        </p:txBody>
      </p:sp>
      <p:sp>
        <p:nvSpPr>
          <p:cNvPr id="6" name="Footer Placeholder 5">
            <a:extLst>
              <a:ext uri="{FF2B5EF4-FFF2-40B4-BE49-F238E27FC236}">
                <a16:creationId xmlns:a16="http://schemas.microsoft.com/office/drawing/2014/main" id="{5224D802-AADC-EEAB-D333-51260F6AC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25721A-0E8F-5781-6456-AADA9A1B3131}"/>
              </a:ext>
            </a:extLst>
          </p:cNvPr>
          <p:cNvSpPr>
            <a:spLocks noGrp="1"/>
          </p:cNvSpPr>
          <p:nvPr>
            <p:ph type="sldNum" sz="quarter" idx="12"/>
          </p:nvPr>
        </p:nvSpPr>
        <p:spPr/>
        <p:txBody>
          <a:bodyPr/>
          <a:lstStyle/>
          <a:p>
            <a:fld id="{6B02FCC4-6756-478A-9B47-7DB5C9044905}" type="slidenum">
              <a:rPr lang="en-US" smtClean="0"/>
              <a:t>‹#›</a:t>
            </a:fld>
            <a:endParaRPr lang="en-US"/>
          </a:p>
        </p:txBody>
      </p:sp>
    </p:spTree>
    <p:extLst>
      <p:ext uri="{BB962C8B-B14F-4D97-AF65-F5344CB8AC3E}">
        <p14:creationId xmlns:p14="http://schemas.microsoft.com/office/powerpoint/2010/main" val="3880453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A078A7-64D9-CEF8-4CBA-1977FF6B7E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BBA18B-AD4E-8409-24F9-23DEF1BB7F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99357F-CC17-7AFD-3088-54D5525FAE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4F75B7-2439-4AD5-A01D-908D9B7ED320}" type="datetimeFigureOut">
              <a:rPr lang="en-US" smtClean="0"/>
              <a:t>8/24/2023</a:t>
            </a:fld>
            <a:endParaRPr lang="en-US"/>
          </a:p>
        </p:txBody>
      </p:sp>
      <p:sp>
        <p:nvSpPr>
          <p:cNvPr id="5" name="Footer Placeholder 4">
            <a:extLst>
              <a:ext uri="{FF2B5EF4-FFF2-40B4-BE49-F238E27FC236}">
                <a16:creationId xmlns:a16="http://schemas.microsoft.com/office/drawing/2014/main" id="{1C94EE1F-524E-9175-88C6-2E1BBF4CA4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1DA600-010C-5837-A8E8-BF1A10EEE3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02FCC4-6756-478A-9B47-7DB5C9044905}" type="slidenum">
              <a:rPr lang="en-US" smtClean="0"/>
              <a:t>‹#›</a:t>
            </a:fld>
            <a:endParaRPr lang="en-US"/>
          </a:p>
        </p:txBody>
      </p:sp>
    </p:spTree>
    <p:extLst>
      <p:ext uri="{BB962C8B-B14F-4D97-AF65-F5344CB8AC3E}">
        <p14:creationId xmlns:p14="http://schemas.microsoft.com/office/powerpoint/2010/main" val="4096144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image" Target="../media/image5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1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2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2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3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32.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da.sw.siemens.com/en-US/ic/questa/simula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313AF97-23D4-500E-F48C-7FC9EBB78D76}"/>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QUESTASIM</a:t>
            </a:r>
          </a:p>
        </p:txBody>
      </p:sp>
      <p:pic>
        <p:nvPicPr>
          <p:cNvPr id="2050" name="Picture 2" descr="QuestaSim free download – Downloadly">
            <a:extLst>
              <a:ext uri="{FF2B5EF4-FFF2-40B4-BE49-F238E27FC236}">
                <a16:creationId xmlns:a16="http://schemas.microsoft.com/office/drawing/2014/main" id="{08E08D6B-35FA-AC10-FF70-345EC4B16C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5025" y="406682"/>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A72078E-8933-F934-8A78-531EE115ABDE}"/>
              </a:ext>
            </a:extLst>
          </p:cNvPr>
          <p:cNvSpPr txBox="1"/>
          <p:nvPr/>
        </p:nvSpPr>
        <p:spPr>
          <a:xfrm>
            <a:off x="1271049" y="4656736"/>
            <a:ext cx="6000376" cy="1200329"/>
          </a:xfrm>
          <a:prstGeom prst="rect">
            <a:avLst/>
          </a:prstGeom>
          <a:noFill/>
        </p:spPr>
        <p:txBody>
          <a:bodyPr wrap="square" rtlCol="0">
            <a:spAutoFit/>
          </a:bodyPr>
          <a:lstStyle/>
          <a:p>
            <a:r>
              <a:rPr lang="en-US" sz="3600" dirty="0"/>
              <a:t>FPGA Design Engineer</a:t>
            </a:r>
          </a:p>
          <a:p>
            <a:r>
              <a:rPr lang="en-US" sz="3600" dirty="0"/>
              <a:t>FATIH ILIG</a:t>
            </a:r>
          </a:p>
        </p:txBody>
      </p:sp>
    </p:spTree>
    <p:extLst>
      <p:ext uri="{BB962C8B-B14F-4D97-AF65-F5344CB8AC3E}">
        <p14:creationId xmlns:p14="http://schemas.microsoft.com/office/powerpoint/2010/main" val="1212545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E4F4390-447E-2DAC-7020-4AE0D636791A}"/>
              </a:ext>
            </a:extLst>
          </p:cNvPr>
          <p:cNvSpPr>
            <a:spLocks noGrp="1"/>
          </p:cNvSpPr>
          <p:nvPr>
            <p:ph idx="1"/>
          </p:nvPr>
        </p:nvSpPr>
        <p:spPr>
          <a:xfrm>
            <a:off x="190499" y="85151"/>
            <a:ext cx="5486397" cy="2133115"/>
          </a:xfrm>
        </p:spPr>
        <p:txBody>
          <a:bodyPr>
            <a:normAutofit fontScale="92500"/>
          </a:bodyPr>
          <a:lstStyle/>
          <a:p>
            <a:pPr marL="0" lvl="0" indent="0">
              <a:lnSpc>
                <a:spcPct val="150000"/>
              </a:lnSpc>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Bu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aşamada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proje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oluşturmak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için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proje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ismi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proje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klasörü</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girileceği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ekran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belirecektir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Proje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oluşturulduktan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sonra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projeye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yeni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veya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var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olan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simülasyon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dosyası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eklenebilir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Bunun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için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proje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sekmesine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gelip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boş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alanda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tıklayıp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yeni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proje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oluşturulabilir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buNone/>
            </a:pPr>
            <a:endParaRPr lang="en-US" sz="2200" dirty="0"/>
          </a:p>
        </p:txBody>
      </p:sp>
      <p:cxnSp>
        <p:nvCxnSpPr>
          <p:cNvPr id="10" name="Straight Connector 9">
            <a:extLst>
              <a:ext uri="{FF2B5EF4-FFF2-40B4-BE49-F238E27FC236}">
                <a16:creationId xmlns:a16="http://schemas.microsoft.com/office/drawing/2014/main" id="{EBC800C6-4F92-E869-AF3B-EAA9FDF53BBB}"/>
              </a:ext>
            </a:extLst>
          </p:cNvPr>
          <p:cNvCxnSpPr/>
          <p:nvPr/>
        </p:nvCxnSpPr>
        <p:spPr>
          <a:xfrm>
            <a:off x="5943600" y="0"/>
            <a:ext cx="0" cy="6858000"/>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Resim 470">
            <a:extLst>
              <a:ext uri="{FF2B5EF4-FFF2-40B4-BE49-F238E27FC236}">
                <a16:creationId xmlns:a16="http://schemas.microsoft.com/office/drawing/2014/main" id="{5E0C2A35-FA77-9F86-4865-0585DDAE4BA0}"/>
              </a:ext>
            </a:extLst>
          </p:cNvPr>
          <p:cNvPicPr>
            <a:picLocks noChangeAspect="1"/>
          </p:cNvPicPr>
          <p:nvPr/>
        </p:nvPicPr>
        <p:blipFill>
          <a:blip r:embed="rId2"/>
          <a:stretch>
            <a:fillRect/>
          </a:stretch>
        </p:blipFill>
        <p:spPr>
          <a:xfrm>
            <a:off x="704846" y="2039937"/>
            <a:ext cx="4972050" cy="2066925"/>
          </a:xfrm>
          <a:prstGeom prst="rect">
            <a:avLst/>
          </a:prstGeom>
        </p:spPr>
      </p:pic>
      <p:sp>
        <p:nvSpPr>
          <p:cNvPr id="17" name="Content Placeholder 2">
            <a:extLst>
              <a:ext uri="{FF2B5EF4-FFF2-40B4-BE49-F238E27FC236}">
                <a16:creationId xmlns:a16="http://schemas.microsoft.com/office/drawing/2014/main" id="{073143D1-C173-24F7-8D9F-FAA03E156D83}"/>
              </a:ext>
            </a:extLst>
          </p:cNvPr>
          <p:cNvSpPr txBox="1">
            <a:spLocks/>
          </p:cNvSpPr>
          <p:nvPr/>
        </p:nvSpPr>
        <p:spPr>
          <a:xfrm>
            <a:off x="190499" y="4098352"/>
            <a:ext cx="5486397" cy="54138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Dosya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türü</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aşağıdaki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gibi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seçilebilir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buFont typeface="Arial" panose="020B0604020202020204" pitchFamily="34" charset="0"/>
              <a:buNone/>
            </a:pPr>
            <a:endParaRPr lang="en-US" sz="2200" dirty="0"/>
          </a:p>
        </p:txBody>
      </p:sp>
      <p:pic>
        <p:nvPicPr>
          <p:cNvPr id="18" name="Resim 471" descr="A screenshot of a computer&#10;&#10;Description automatically generated">
            <a:extLst>
              <a:ext uri="{FF2B5EF4-FFF2-40B4-BE49-F238E27FC236}">
                <a16:creationId xmlns:a16="http://schemas.microsoft.com/office/drawing/2014/main" id="{AB53177C-25B0-3BBA-1806-BC1F52BD1AE4}"/>
              </a:ext>
            </a:extLst>
          </p:cNvPr>
          <p:cNvPicPr>
            <a:picLocks noChangeAspect="1"/>
          </p:cNvPicPr>
          <p:nvPr/>
        </p:nvPicPr>
        <p:blipFill>
          <a:blip r:embed="rId3"/>
          <a:stretch>
            <a:fillRect/>
          </a:stretch>
        </p:blipFill>
        <p:spPr>
          <a:xfrm>
            <a:off x="1597554" y="4515335"/>
            <a:ext cx="3476625" cy="2343150"/>
          </a:xfrm>
          <a:prstGeom prst="rect">
            <a:avLst/>
          </a:prstGeom>
        </p:spPr>
      </p:pic>
      <p:sp>
        <p:nvSpPr>
          <p:cNvPr id="19" name="Content Placeholder 2">
            <a:extLst>
              <a:ext uri="{FF2B5EF4-FFF2-40B4-BE49-F238E27FC236}">
                <a16:creationId xmlns:a16="http://schemas.microsoft.com/office/drawing/2014/main" id="{90C71769-59C3-ED19-4CCD-4C3174B749D0}"/>
              </a:ext>
            </a:extLst>
          </p:cNvPr>
          <p:cNvSpPr txBox="1">
            <a:spLocks/>
          </p:cNvSpPr>
          <p:nvPr/>
        </p:nvSpPr>
        <p:spPr>
          <a:xfrm>
            <a:off x="5943600" y="85636"/>
            <a:ext cx="6057901" cy="125209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5. </a:t>
            </a:r>
            <a:r>
              <a:rPr lang="en-US" sz="1800" kern="0" dirty="0" err="1">
                <a:effectLst/>
                <a:latin typeface="Times New Roman" panose="02020603050405020304" pitchFamily="18" charset="0"/>
                <a:ea typeface="Calibri" panose="020F0502020204030204" pitchFamily="34" charset="0"/>
              </a:rPr>
              <a:t>Proje</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oluşturulduktan</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sonra</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proje</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üzerine</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çift</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tıklanıp</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açıldıktan</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sonra</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aşağıdaki</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gibi</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basit</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bir</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tasarım</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yazılmıştır</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Ardından</a:t>
            </a:r>
            <a:r>
              <a:rPr lang="en-US" sz="1800" kern="0" dirty="0">
                <a:effectLst/>
                <a:latin typeface="Times New Roman" panose="02020603050405020304" pitchFamily="18" charset="0"/>
                <a:ea typeface="Calibri" panose="020F0502020204030204" pitchFamily="34" charset="0"/>
              </a:rPr>
              <a:t> test </a:t>
            </a:r>
            <a:r>
              <a:rPr lang="en-US" sz="1800" kern="0" dirty="0" err="1">
                <a:effectLst/>
                <a:latin typeface="Times New Roman" panose="02020603050405020304" pitchFamily="18" charset="0"/>
                <a:ea typeface="Calibri" panose="020F0502020204030204" pitchFamily="34" charset="0"/>
              </a:rPr>
              <a:t>dosyası</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eklenmiştir</a:t>
            </a:r>
            <a:endParaRPr lang="en-US" sz="2200" dirty="0"/>
          </a:p>
        </p:txBody>
      </p:sp>
      <p:sp>
        <p:nvSpPr>
          <p:cNvPr id="20" name="Metin Kutusu 448">
            <a:extLst>
              <a:ext uri="{FF2B5EF4-FFF2-40B4-BE49-F238E27FC236}">
                <a16:creationId xmlns:a16="http://schemas.microsoft.com/office/drawing/2014/main" id="{5F1F5FFB-8075-831B-5B37-1CA1A204DAD5}"/>
              </a:ext>
            </a:extLst>
          </p:cNvPr>
          <p:cNvSpPr txBox="1"/>
          <p:nvPr/>
        </p:nvSpPr>
        <p:spPr>
          <a:xfrm>
            <a:off x="6146812" y="1373538"/>
            <a:ext cx="1883826" cy="616568"/>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tr-TR" sz="11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Tasarım Dosyası</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1" name="Resim 478" descr="A math equation with black text&#10;&#10;Description automatically generated with medium confidence">
            <a:extLst>
              <a:ext uri="{FF2B5EF4-FFF2-40B4-BE49-F238E27FC236}">
                <a16:creationId xmlns:a16="http://schemas.microsoft.com/office/drawing/2014/main" id="{EEB44B60-AB1E-AAFC-EA48-09BBCC689FF1}"/>
              </a:ext>
            </a:extLst>
          </p:cNvPr>
          <p:cNvPicPr>
            <a:picLocks noChangeAspect="1"/>
          </p:cNvPicPr>
          <p:nvPr/>
        </p:nvPicPr>
        <p:blipFill>
          <a:blip r:embed="rId4"/>
          <a:stretch>
            <a:fillRect/>
          </a:stretch>
        </p:blipFill>
        <p:spPr>
          <a:xfrm>
            <a:off x="6096001" y="1780116"/>
            <a:ext cx="2638425" cy="876300"/>
          </a:xfrm>
          <a:prstGeom prst="rect">
            <a:avLst/>
          </a:prstGeom>
        </p:spPr>
      </p:pic>
      <p:sp>
        <p:nvSpPr>
          <p:cNvPr id="22" name="Metin Kutusu 449">
            <a:extLst>
              <a:ext uri="{FF2B5EF4-FFF2-40B4-BE49-F238E27FC236}">
                <a16:creationId xmlns:a16="http://schemas.microsoft.com/office/drawing/2014/main" id="{4361F834-0399-9F76-2647-91C786B4AAF7}"/>
              </a:ext>
            </a:extLst>
          </p:cNvPr>
          <p:cNvSpPr txBox="1"/>
          <p:nvPr/>
        </p:nvSpPr>
        <p:spPr>
          <a:xfrm>
            <a:off x="6173690" y="2803746"/>
            <a:ext cx="915035" cy="26670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tr-TR" sz="11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Test Dosyası</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3" name="Resim 477" descr="A screen shot of a computer program&#10;&#10;Description automatically generated">
            <a:extLst>
              <a:ext uri="{FF2B5EF4-FFF2-40B4-BE49-F238E27FC236}">
                <a16:creationId xmlns:a16="http://schemas.microsoft.com/office/drawing/2014/main" id="{E6907992-6FC7-C1CF-4802-B4BB68E8E8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240087"/>
            <a:ext cx="2076450" cy="1733550"/>
          </a:xfrm>
          <a:prstGeom prst="rect">
            <a:avLst/>
          </a:prstGeom>
        </p:spPr>
      </p:pic>
      <p:pic>
        <p:nvPicPr>
          <p:cNvPr id="24" name="Resim 479" descr="A screenshot of a computer program&#10;&#10;Description automatically generated">
            <a:extLst>
              <a:ext uri="{FF2B5EF4-FFF2-40B4-BE49-F238E27FC236}">
                <a16:creationId xmlns:a16="http://schemas.microsoft.com/office/drawing/2014/main" id="{26C23BE7-8564-8209-5AD8-6346C1D7BA8E}"/>
              </a:ext>
            </a:extLst>
          </p:cNvPr>
          <p:cNvPicPr>
            <a:picLocks noChangeAspect="1"/>
          </p:cNvPicPr>
          <p:nvPr/>
        </p:nvPicPr>
        <p:blipFill>
          <a:blip r:embed="rId6"/>
          <a:stretch>
            <a:fillRect/>
          </a:stretch>
        </p:blipFill>
        <p:spPr>
          <a:xfrm>
            <a:off x="6096000" y="5191214"/>
            <a:ext cx="5619750" cy="1581150"/>
          </a:xfrm>
          <a:prstGeom prst="rect">
            <a:avLst/>
          </a:prstGeom>
        </p:spPr>
      </p:pic>
    </p:spTree>
    <p:extLst>
      <p:ext uri="{BB962C8B-B14F-4D97-AF65-F5344CB8AC3E}">
        <p14:creationId xmlns:p14="http://schemas.microsoft.com/office/powerpoint/2010/main" val="1674941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8C4E3CA-254F-682C-7902-18DAFCA890E2}"/>
              </a:ext>
            </a:extLst>
          </p:cNvPr>
          <p:cNvSpPr txBox="1">
            <a:spLocks/>
          </p:cNvSpPr>
          <p:nvPr/>
        </p:nvSpPr>
        <p:spPr>
          <a:xfrm>
            <a:off x="190499" y="85151"/>
            <a:ext cx="5486397" cy="21331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6. Bir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simülasyon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dosyasını</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simule</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edebilmek</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için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öncelikle</a:t>
            </a:r>
            <a:r>
              <a:rPr lang="en-US" sz="1800" dirty="0">
                <a:latin typeface="Times New Roman" panose="02020603050405020304" pitchFamily="18" charset="0"/>
                <a:ea typeface="Calibri" panose="020F0502020204030204" pitchFamily="34" charset="0"/>
                <a:cs typeface="Times New Roman" panose="02020603050405020304" pitchFamily="18" charset="0"/>
              </a:rPr>
              <a:t> o </a:t>
            </a:r>
            <a:r>
              <a:rPr lang="en-US" sz="1800" dirty="0" err="1">
                <a:latin typeface="Times New Roman" panose="02020603050405020304" pitchFamily="18" charset="0"/>
                <a:ea typeface="Calibri" panose="020F0502020204030204" pitchFamily="34" charset="0"/>
                <a:cs typeface="Times New Roman" panose="02020603050405020304" pitchFamily="18" charset="0"/>
              </a:rPr>
              <a:t>dosyanın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derlenmesi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gerekmektedir</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Simulasyon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dosyalarının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yanındaki</a:t>
            </a:r>
            <a:r>
              <a:rPr lang="en-US" sz="1800" dirty="0">
                <a:latin typeface="Times New Roman" panose="02020603050405020304" pitchFamily="18" charset="0"/>
                <a:ea typeface="Calibri" panose="020F0502020204030204" pitchFamily="34" charset="0"/>
                <a:cs typeface="Times New Roman" panose="02020603050405020304" pitchFamily="18" charset="0"/>
              </a:rPr>
              <a:t> status </a:t>
            </a:r>
            <a:r>
              <a:rPr lang="en-US" sz="1800" dirty="0" err="1">
                <a:latin typeface="Times New Roman" panose="02020603050405020304" pitchFamily="18" charset="0"/>
                <a:ea typeface="Calibri" panose="020F0502020204030204" pitchFamily="34" charset="0"/>
                <a:cs typeface="Times New Roman" panose="02020603050405020304" pitchFamily="18" charset="0"/>
              </a:rPr>
              <a:t>bölümü</a:t>
            </a:r>
            <a:r>
              <a:rPr lang="en-US" sz="1800" dirty="0">
                <a:latin typeface="Times New Roman" panose="02020603050405020304" pitchFamily="18" charset="0"/>
                <a:ea typeface="Calibri" panose="020F0502020204030204" pitchFamily="34" charset="0"/>
                <a:cs typeface="Times New Roman" panose="02020603050405020304" pitchFamily="18" charset="0"/>
              </a:rPr>
              <a:t>, o </a:t>
            </a:r>
            <a:r>
              <a:rPr lang="en-US" sz="1800" dirty="0" err="1">
                <a:latin typeface="Times New Roman" panose="02020603050405020304" pitchFamily="18" charset="0"/>
                <a:ea typeface="Calibri" panose="020F0502020204030204" pitchFamily="34" charset="0"/>
                <a:cs typeface="Times New Roman" panose="02020603050405020304" pitchFamily="18" charset="0"/>
              </a:rPr>
              <a:t>dosyanın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henüz</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derlenme</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durumunu</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göstermektedir</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p>
        </p:txBody>
      </p:sp>
      <p:cxnSp>
        <p:nvCxnSpPr>
          <p:cNvPr id="5" name="Straight Connector 4">
            <a:extLst>
              <a:ext uri="{FF2B5EF4-FFF2-40B4-BE49-F238E27FC236}">
                <a16:creationId xmlns:a16="http://schemas.microsoft.com/office/drawing/2014/main" id="{44E8B42A-E53E-DA33-5B26-B51C40E63EB1}"/>
              </a:ext>
            </a:extLst>
          </p:cNvPr>
          <p:cNvCxnSpPr/>
          <p:nvPr/>
        </p:nvCxnSpPr>
        <p:spPr>
          <a:xfrm>
            <a:off x="59436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F698E315-F16B-A144-C2CA-4DD93C8A64B8}"/>
              </a:ext>
            </a:extLst>
          </p:cNvPr>
          <p:cNvSpPr txBox="1">
            <a:spLocks/>
          </p:cNvSpPr>
          <p:nvPr/>
        </p:nvSpPr>
        <p:spPr>
          <a:xfrm>
            <a:off x="57148" y="1879599"/>
            <a:ext cx="5753097" cy="338666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7.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Asagida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gösterilen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simülasyon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dosyalarına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tıklanılmasıyla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açılan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pencereden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Compile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bölümüne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gelinip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compile all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seçeneği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ile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projedeki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tüm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dosyalar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derlenebilir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QuestaSim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default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olarak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optimizasyonları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açık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modda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başlamaktadır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yüzden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tasarımdaki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kaynak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kodlarında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optimizasyona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izin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verecek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şekilde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ayarlanması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gerekmektedir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Ayarlanmadığında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kaynak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kodların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derlenme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işleminde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aşağıda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gösterilen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ekrana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gelecektir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Bu </a:t>
            </a:r>
            <a:r>
              <a:rPr lang="en-US" sz="18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hata</a:t>
            </a: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mesajı</a:t>
            </a: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status’ta</a:t>
            </a: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yer</a:t>
            </a: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alan</a:t>
            </a: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çarpı</a:t>
            </a: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işaretine</a:t>
            </a: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çift</a:t>
            </a: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tıklayarak</a:t>
            </a: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görülebilmektedir</a:t>
            </a: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p>
        </p:txBody>
      </p:sp>
      <p:pic>
        <p:nvPicPr>
          <p:cNvPr id="16" name="Resim 481" descr="A screenshot of a computer&#10;&#10;Description automatically generated">
            <a:extLst>
              <a:ext uri="{FF2B5EF4-FFF2-40B4-BE49-F238E27FC236}">
                <a16:creationId xmlns:a16="http://schemas.microsoft.com/office/drawing/2014/main" id="{9F770701-BAB6-7218-A65F-63995609F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662" y="5266267"/>
            <a:ext cx="2895600" cy="1133475"/>
          </a:xfrm>
          <a:prstGeom prst="rect">
            <a:avLst/>
          </a:prstGeom>
        </p:spPr>
      </p:pic>
      <p:sp>
        <p:nvSpPr>
          <p:cNvPr id="17" name="Content Placeholder 2">
            <a:extLst>
              <a:ext uri="{FF2B5EF4-FFF2-40B4-BE49-F238E27FC236}">
                <a16:creationId xmlns:a16="http://schemas.microsoft.com/office/drawing/2014/main" id="{1B2C3377-502D-6A34-6E9B-86398A8B61FF}"/>
              </a:ext>
            </a:extLst>
          </p:cNvPr>
          <p:cNvSpPr txBox="1">
            <a:spLocks/>
          </p:cNvSpPr>
          <p:nvPr/>
        </p:nvSpPr>
        <p:spPr>
          <a:xfrm>
            <a:off x="5953124" y="1135259"/>
            <a:ext cx="6181728" cy="19127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800"/>
              </a:spcAft>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8</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hatayı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gidermek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için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kaynak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kodlara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tıklayıp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properties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sekmesi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açılır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Verilog &amp;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SystemVerilog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sekmesinden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“Use opt flow”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seçeneği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aktifleştirilir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Aşağıdaki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şekilde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use opt flow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seçeneği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gösterilmektedir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pic>
        <p:nvPicPr>
          <p:cNvPr id="18" name="Resim 482" descr="A blue and white box with black text&#10;&#10;Description automatically generated">
            <a:extLst>
              <a:ext uri="{FF2B5EF4-FFF2-40B4-BE49-F238E27FC236}">
                <a16:creationId xmlns:a16="http://schemas.microsoft.com/office/drawing/2014/main" id="{97743174-F6CF-0F41-623D-5D0E73F2522A}"/>
              </a:ext>
            </a:extLst>
          </p:cNvPr>
          <p:cNvPicPr>
            <a:picLocks noChangeAspect="1"/>
          </p:cNvPicPr>
          <p:nvPr/>
        </p:nvPicPr>
        <p:blipFill>
          <a:blip r:embed="rId3"/>
          <a:stretch>
            <a:fillRect/>
          </a:stretch>
        </p:blipFill>
        <p:spPr>
          <a:xfrm>
            <a:off x="3658656" y="5561541"/>
            <a:ext cx="1733550" cy="542925"/>
          </a:xfrm>
          <a:prstGeom prst="rect">
            <a:avLst/>
          </a:prstGeom>
          <a:ln w="28575">
            <a:solidFill>
              <a:srgbClr val="FF0000"/>
            </a:solidFill>
          </a:ln>
        </p:spPr>
      </p:pic>
      <p:pic>
        <p:nvPicPr>
          <p:cNvPr id="19" name="Resim 483" descr="A close up of a computer screen&#10;&#10;Description automatically generated">
            <a:extLst>
              <a:ext uri="{FF2B5EF4-FFF2-40B4-BE49-F238E27FC236}">
                <a16:creationId xmlns:a16="http://schemas.microsoft.com/office/drawing/2014/main" id="{EDCCDD09-9FBC-104F-1964-A588A40CB342}"/>
              </a:ext>
            </a:extLst>
          </p:cNvPr>
          <p:cNvPicPr>
            <a:picLocks noChangeAspect="1"/>
          </p:cNvPicPr>
          <p:nvPr/>
        </p:nvPicPr>
        <p:blipFill>
          <a:blip r:embed="rId4"/>
          <a:stretch>
            <a:fillRect/>
          </a:stretch>
        </p:blipFill>
        <p:spPr>
          <a:xfrm>
            <a:off x="6500809" y="85151"/>
            <a:ext cx="4905375" cy="752475"/>
          </a:xfrm>
          <a:prstGeom prst="rect">
            <a:avLst/>
          </a:prstGeom>
        </p:spPr>
      </p:pic>
      <p:pic>
        <p:nvPicPr>
          <p:cNvPr id="20" name="Resim 484" descr="A screenshot of a computer&#10;&#10;Description automatically generated">
            <a:extLst>
              <a:ext uri="{FF2B5EF4-FFF2-40B4-BE49-F238E27FC236}">
                <a16:creationId xmlns:a16="http://schemas.microsoft.com/office/drawing/2014/main" id="{6411719D-83D9-41EC-5CE5-D380C17CA47D}"/>
              </a:ext>
            </a:extLst>
          </p:cNvPr>
          <p:cNvPicPr>
            <a:picLocks noChangeAspect="1"/>
          </p:cNvPicPr>
          <p:nvPr/>
        </p:nvPicPr>
        <p:blipFill>
          <a:blip r:embed="rId5"/>
          <a:stretch>
            <a:fillRect/>
          </a:stretch>
        </p:blipFill>
        <p:spPr>
          <a:xfrm>
            <a:off x="6076949" y="3000376"/>
            <a:ext cx="1495425" cy="1619250"/>
          </a:xfrm>
          <a:prstGeom prst="rect">
            <a:avLst/>
          </a:prstGeom>
        </p:spPr>
      </p:pic>
      <p:pic>
        <p:nvPicPr>
          <p:cNvPr id="21" name="Resim 485" descr="A screenshot of a computer&#10;&#10;Description automatically generated">
            <a:extLst>
              <a:ext uri="{FF2B5EF4-FFF2-40B4-BE49-F238E27FC236}">
                <a16:creationId xmlns:a16="http://schemas.microsoft.com/office/drawing/2014/main" id="{21DDE10D-3E00-7CE9-0769-881CC0EE4AA2}"/>
              </a:ext>
            </a:extLst>
          </p:cNvPr>
          <p:cNvPicPr>
            <a:picLocks noChangeAspect="1"/>
          </p:cNvPicPr>
          <p:nvPr/>
        </p:nvPicPr>
        <p:blipFill>
          <a:blip r:embed="rId6"/>
          <a:stretch>
            <a:fillRect/>
          </a:stretch>
        </p:blipFill>
        <p:spPr>
          <a:xfrm>
            <a:off x="8317548" y="2890838"/>
            <a:ext cx="3072130" cy="1885950"/>
          </a:xfrm>
          <a:prstGeom prst="rect">
            <a:avLst/>
          </a:prstGeom>
        </p:spPr>
      </p:pic>
    </p:spTree>
    <p:extLst>
      <p:ext uri="{BB962C8B-B14F-4D97-AF65-F5344CB8AC3E}">
        <p14:creationId xmlns:p14="http://schemas.microsoft.com/office/powerpoint/2010/main" val="1897617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E88C823-7571-6D07-9A9A-F56D5A0A67A3}"/>
              </a:ext>
            </a:extLst>
          </p:cNvPr>
          <p:cNvSpPr txBox="1">
            <a:spLocks/>
          </p:cNvSpPr>
          <p:nvPr/>
        </p:nvSpPr>
        <p:spPr>
          <a:xfrm>
            <a:off x="190499" y="85151"/>
            <a:ext cx="5486397" cy="21331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9.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aşamadan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sonra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tasarım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olmadan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derlenmelidir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Tasarımda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veya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derleneme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ayarlarında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olmaması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halinde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aşağıda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gösterildiği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gibi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status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bölümündeki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ikon’lar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yeşil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ok’a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dönecektir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nSpc>
                <a:spcPct val="150000"/>
              </a:lnSpc>
              <a:buFont typeface="Arial" panose="020B0604020202020204" pitchFamily="34" charset="0"/>
              <a:buNone/>
            </a:pPr>
            <a:endParaRPr lang="en-US" sz="2200" dirty="0"/>
          </a:p>
        </p:txBody>
      </p:sp>
      <p:cxnSp>
        <p:nvCxnSpPr>
          <p:cNvPr id="5" name="Straight Connector 4">
            <a:extLst>
              <a:ext uri="{FF2B5EF4-FFF2-40B4-BE49-F238E27FC236}">
                <a16:creationId xmlns:a16="http://schemas.microsoft.com/office/drawing/2014/main" id="{AC1663BB-C07E-68A8-B8B9-AE98C80B95E2}"/>
              </a:ext>
            </a:extLst>
          </p:cNvPr>
          <p:cNvCxnSpPr/>
          <p:nvPr/>
        </p:nvCxnSpPr>
        <p:spPr>
          <a:xfrm>
            <a:off x="5943600" y="0"/>
            <a:ext cx="0" cy="685800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Resim 486" descr="A screenshot of a computer&#10;&#10;Description automatically generated">
            <a:extLst>
              <a:ext uri="{FF2B5EF4-FFF2-40B4-BE49-F238E27FC236}">
                <a16:creationId xmlns:a16="http://schemas.microsoft.com/office/drawing/2014/main" id="{D5731BFD-1EA1-D33E-FF16-102D28F7EF22}"/>
              </a:ext>
            </a:extLst>
          </p:cNvPr>
          <p:cNvPicPr>
            <a:picLocks noChangeAspect="1"/>
          </p:cNvPicPr>
          <p:nvPr/>
        </p:nvPicPr>
        <p:blipFill>
          <a:blip r:embed="rId2"/>
          <a:stretch>
            <a:fillRect/>
          </a:stretch>
        </p:blipFill>
        <p:spPr>
          <a:xfrm>
            <a:off x="1274234" y="1798108"/>
            <a:ext cx="2057400" cy="552450"/>
          </a:xfrm>
          <a:prstGeom prst="rect">
            <a:avLst/>
          </a:prstGeom>
        </p:spPr>
      </p:pic>
      <p:sp>
        <p:nvSpPr>
          <p:cNvPr id="14" name="Content Placeholder 2">
            <a:extLst>
              <a:ext uri="{FF2B5EF4-FFF2-40B4-BE49-F238E27FC236}">
                <a16:creationId xmlns:a16="http://schemas.microsoft.com/office/drawing/2014/main" id="{BCC9946C-0EEB-6986-6CA6-322970EB8CF9}"/>
              </a:ext>
            </a:extLst>
          </p:cNvPr>
          <p:cNvSpPr txBox="1">
            <a:spLocks/>
          </p:cNvSpPr>
          <p:nvPr/>
        </p:nvSpPr>
        <p:spPr>
          <a:xfrm>
            <a:off x="190499" y="2642084"/>
            <a:ext cx="5486397" cy="25395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800" kern="0" dirty="0">
                <a:effectLst/>
                <a:latin typeface="Times New Roman" panose="02020603050405020304" pitchFamily="18" charset="0"/>
                <a:ea typeface="Calibri" panose="020F0502020204030204" pitchFamily="34" charset="0"/>
              </a:rPr>
              <a:t>10. </a:t>
            </a:r>
            <a:r>
              <a:rPr lang="en-US" sz="1800" kern="0" dirty="0" err="1">
                <a:effectLst/>
                <a:latin typeface="Times New Roman" panose="02020603050405020304" pitchFamily="18" charset="0"/>
                <a:ea typeface="Calibri" panose="020F0502020204030204" pitchFamily="34" charset="0"/>
              </a:rPr>
              <a:t>Tüm</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simülasyon</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dosyalarının</a:t>
            </a:r>
            <a:r>
              <a:rPr lang="en-US" sz="1800" kern="0" dirty="0">
                <a:effectLst/>
                <a:latin typeface="Times New Roman" panose="02020603050405020304" pitchFamily="18" charset="0"/>
                <a:ea typeface="Calibri" panose="020F0502020204030204" pitchFamily="34" charset="0"/>
              </a:rPr>
              <a:t> status </a:t>
            </a:r>
            <a:r>
              <a:rPr lang="en-US" sz="1800" kern="0" dirty="0" err="1">
                <a:effectLst/>
                <a:latin typeface="Times New Roman" panose="02020603050405020304" pitchFamily="18" charset="0"/>
                <a:ea typeface="Calibri" panose="020F0502020204030204" pitchFamily="34" charset="0"/>
              </a:rPr>
              <a:t>sütununda</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yeşil</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ok’un</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olduğundan</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emin</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olduktan</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sonra</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üst</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sekmedeki</a:t>
            </a:r>
            <a:r>
              <a:rPr lang="en-US" sz="1800" kern="0" dirty="0">
                <a:effectLst/>
                <a:latin typeface="Times New Roman" panose="02020603050405020304" pitchFamily="18" charset="0"/>
                <a:ea typeface="Calibri" panose="020F0502020204030204" pitchFamily="34" charset="0"/>
              </a:rPr>
              <a:t> Simulation </a:t>
            </a:r>
            <a:r>
              <a:rPr lang="en-US" sz="1800" kern="0" dirty="0" err="1">
                <a:effectLst/>
                <a:latin typeface="Times New Roman" panose="02020603050405020304" pitchFamily="18" charset="0"/>
                <a:ea typeface="Calibri" panose="020F0502020204030204" pitchFamily="34" charset="0"/>
              </a:rPr>
              <a:t>bölümünden</a:t>
            </a:r>
            <a:r>
              <a:rPr lang="en-US" sz="1800" kern="0" dirty="0">
                <a:effectLst/>
                <a:latin typeface="Times New Roman" panose="02020603050405020304" pitchFamily="18" charset="0"/>
                <a:ea typeface="Calibri" panose="020F0502020204030204" pitchFamily="34" charset="0"/>
              </a:rPr>
              <a:t> Start </a:t>
            </a:r>
            <a:r>
              <a:rPr lang="en-US" sz="1800" kern="0" dirty="0" err="1">
                <a:effectLst/>
                <a:latin typeface="Times New Roman" panose="02020603050405020304" pitchFamily="18" charset="0"/>
                <a:ea typeface="Calibri" panose="020F0502020204030204" pitchFamily="34" charset="0"/>
              </a:rPr>
              <a:t>Simulation’a</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basılır</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Aşağıda</a:t>
            </a:r>
            <a:r>
              <a:rPr lang="en-US" sz="1800" kern="0" dirty="0">
                <a:effectLst/>
                <a:latin typeface="Times New Roman" panose="02020603050405020304" pitchFamily="18" charset="0"/>
                <a:ea typeface="Calibri" panose="020F0502020204030204" pitchFamily="34" charset="0"/>
              </a:rPr>
              <a:t>  Start Simulation </a:t>
            </a:r>
            <a:r>
              <a:rPr lang="en-US" sz="1800" kern="0" dirty="0" err="1">
                <a:effectLst/>
                <a:latin typeface="Times New Roman" panose="02020603050405020304" pitchFamily="18" charset="0"/>
                <a:ea typeface="Calibri" panose="020F0502020204030204" pitchFamily="34" charset="0"/>
              </a:rPr>
              <a:t>sekmesi</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ekran</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görüntüsü</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verilmektedir</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Simulasyon</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dosyası</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seçilir</a:t>
            </a:r>
            <a:endParaRPr lang="en-US" sz="2200" dirty="0"/>
          </a:p>
        </p:txBody>
      </p:sp>
      <p:pic>
        <p:nvPicPr>
          <p:cNvPr id="16" name="Picture 15">
            <a:extLst>
              <a:ext uri="{FF2B5EF4-FFF2-40B4-BE49-F238E27FC236}">
                <a16:creationId xmlns:a16="http://schemas.microsoft.com/office/drawing/2014/main" id="{8D17C041-5B83-4827-0DB1-690275E458CD}"/>
              </a:ext>
            </a:extLst>
          </p:cNvPr>
          <p:cNvPicPr>
            <a:picLocks noChangeAspect="1"/>
          </p:cNvPicPr>
          <p:nvPr/>
        </p:nvPicPr>
        <p:blipFill>
          <a:blip r:embed="rId3"/>
          <a:stretch>
            <a:fillRect/>
          </a:stretch>
        </p:blipFill>
        <p:spPr>
          <a:xfrm>
            <a:off x="871534" y="4877374"/>
            <a:ext cx="4124325" cy="1895475"/>
          </a:xfrm>
          <a:prstGeom prst="rect">
            <a:avLst/>
          </a:prstGeom>
        </p:spPr>
      </p:pic>
      <p:sp>
        <p:nvSpPr>
          <p:cNvPr id="17" name="Content Placeholder 2">
            <a:extLst>
              <a:ext uri="{FF2B5EF4-FFF2-40B4-BE49-F238E27FC236}">
                <a16:creationId xmlns:a16="http://schemas.microsoft.com/office/drawing/2014/main" id="{1EA420E7-FC47-60B1-8A4F-59A04EE12FC3}"/>
              </a:ext>
            </a:extLst>
          </p:cNvPr>
          <p:cNvSpPr txBox="1">
            <a:spLocks/>
          </p:cNvSpPr>
          <p:nvPr/>
        </p:nvSpPr>
        <p:spPr>
          <a:xfrm>
            <a:off x="6112934" y="102568"/>
            <a:ext cx="5486397" cy="253951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800" kern="0" dirty="0">
                <a:effectLst/>
                <a:latin typeface="Times New Roman" panose="02020603050405020304" pitchFamily="18" charset="0"/>
                <a:ea typeface="Calibri" panose="020F0502020204030204" pitchFamily="34" charset="0"/>
              </a:rPr>
              <a:t>11.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aşamada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default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olarak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simülasyon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hızlı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koşması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için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objelerin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gözükmemesi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modu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seçilmiştir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Simulasyon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esnasında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waveform’dan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değişimleri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gözlemleyebilmek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için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objeleri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göster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modunun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açılması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gerekmektedir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Bunun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için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Optimization Enable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edilip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Optimization Options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kısmı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açılır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nSpc>
                <a:spcPct val="150000"/>
              </a:lnSpc>
              <a:buNone/>
            </a:pPr>
            <a:endParaRPr lang="en-US" sz="2200" dirty="0"/>
          </a:p>
        </p:txBody>
      </p:sp>
      <p:pic>
        <p:nvPicPr>
          <p:cNvPr id="18" name="Resim 489" descr="A white rectangular object with a black border&#10;&#10;Description automatically generated">
            <a:extLst>
              <a:ext uri="{FF2B5EF4-FFF2-40B4-BE49-F238E27FC236}">
                <a16:creationId xmlns:a16="http://schemas.microsoft.com/office/drawing/2014/main" id="{8F7D5672-6EA3-DC13-2815-98460E7D59E8}"/>
              </a:ext>
            </a:extLst>
          </p:cNvPr>
          <p:cNvPicPr>
            <a:picLocks noChangeAspect="1"/>
          </p:cNvPicPr>
          <p:nvPr/>
        </p:nvPicPr>
        <p:blipFill>
          <a:blip r:embed="rId4"/>
          <a:stretch>
            <a:fillRect/>
          </a:stretch>
        </p:blipFill>
        <p:spPr>
          <a:xfrm>
            <a:off x="6307667" y="2657474"/>
            <a:ext cx="4495800" cy="495300"/>
          </a:xfrm>
          <a:prstGeom prst="rect">
            <a:avLst/>
          </a:prstGeom>
        </p:spPr>
      </p:pic>
      <p:sp>
        <p:nvSpPr>
          <p:cNvPr id="19" name="Content Placeholder 2">
            <a:extLst>
              <a:ext uri="{FF2B5EF4-FFF2-40B4-BE49-F238E27FC236}">
                <a16:creationId xmlns:a16="http://schemas.microsoft.com/office/drawing/2014/main" id="{25AC4099-9CEC-5D0C-088D-DF28FB6C0C9D}"/>
              </a:ext>
            </a:extLst>
          </p:cNvPr>
          <p:cNvSpPr txBox="1">
            <a:spLocks/>
          </p:cNvSpPr>
          <p:nvPr/>
        </p:nvSpPr>
        <p:spPr>
          <a:xfrm>
            <a:off x="6112934" y="3285595"/>
            <a:ext cx="5486397" cy="25395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120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12. Default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olarak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seçili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olan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No design object visibility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seçeneği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“Apply full visibility” ‘e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dönüştürülmelidir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Aşağıda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visibility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ayarları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verilmektedir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nSpc>
                <a:spcPct val="150000"/>
              </a:lnSpc>
              <a:buNone/>
            </a:pPr>
            <a:endParaRPr lang="en-US" sz="2200" dirty="0"/>
          </a:p>
        </p:txBody>
      </p:sp>
      <p:pic>
        <p:nvPicPr>
          <p:cNvPr id="20" name="Resim 491" descr="A screenshot of a computer&#10;&#10;Description automatically generated">
            <a:extLst>
              <a:ext uri="{FF2B5EF4-FFF2-40B4-BE49-F238E27FC236}">
                <a16:creationId xmlns:a16="http://schemas.microsoft.com/office/drawing/2014/main" id="{A1B49434-DAFF-CEFE-1525-700C66C8BFFF}"/>
              </a:ext>
            </a:extLst>
          </p:cNvPr>
          <p:cNvPicPr>
            <a:picLocks noChangeAspect="1"/>
          </p:cNvPicPr>
          <p:nvPr/>
        </p:nvPicPr>
        <p:blipFill>
          <a:blip r:embed="rId5"/>
          <a:stretch>
            <a:fillRect/>
          </a:stretch>
        </p:blipFill>
        <p:spPr>
          <a:xfrm>
            <a:off x="6307667" y="4877374"/>
            <a:ext cx="2752725" cy="1362075"/>
          </a:xfrm>
          <a:prstGeom prst="rect">
            <a:avLst/>
          </a:prstGeom>
        </p:spPr>
      </p:pic>
    </p:spTree>
    <p:extLst>
      <p:ext uri="{BB962C8B-B14F-4D97-AF65-F5344CB8AC3E}">
        <p14:creationId xmlns:p14="http://schemas.microsoft.com/office/powerpoint/2010/main" val="2280197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4EF83E0-5625-5F18-5724-B974B24D3862}"/>
              </a:ext>
            </a:extLst>
          </p:cNvPr>
          <p:cNvSpPr txBox="1">
            <a:spLocks/>
          </p:cNvSpPr>
          <p:nvPr/>
        </p:nvSpPr>
        <p:spPr>
          <a:xfrm>
            <a:off x="190499" y="85151"/>
            <a:ext cx="11798301" cy="27765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spcBef>
                <a:spcPts val="120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ayar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seçildikten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sonra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ok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tuşuna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basarak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simülasyon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başlatılabilir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Simulasyonun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başlaması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ile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arayüz</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düzeni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Simulation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moduna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dönecektir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Aşağıda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simülayon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penceresi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verilmektedir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Sol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tarafta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sim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isimli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pencerede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simule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edilen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modüler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görülmektedir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modüllere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tıklandığında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ortada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bulunan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object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menüsünde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simule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edilen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dosyanın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içindeki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saklayıcı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wire’lar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görülmektedir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nSpc>
                <a:spcPct val="150000"/>
              </a:lnSpc>
              <a:spcBef>
                <a:spcPts val="1200"/>
              </a:spcBef>
              <a:spcAft>
                <a:spcPts val="800"/>
              </a:spcAft>
              <a:buFont typeface="Symbol" panose="05050102010706020507" pitchFamily="18" charset="2"/>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Font typeface="Arial" panose="020B0604020202020204" pitchFamily="34" charset="0"/>
              <a:buNone/>
            </a:pPr>
            <a:endParaRPr lang="en-US" sz="2200" dirty="0"/>
          </a:p>
        </p:txBody>
      </p:sp>
      <p:pic>
        <p:nvPicPr>
          <p:cNvPr id="5" name="Resim 494" descr="A screenshot of a computer&#10;&#10;Description automatically generated">
            <a:extLst>
              <a:ext uri="{FF2B5EF4-FFF2-40B4-BE49-F238E27FC236}">
                <a16:creationId xmlns:a16="http://schemas.microsoft.com/office/drawing/2014/main" id="{0BC2CA7F-8248-E791-997D-247964BDB882}"/>
              </a:ext>
            </a:extLst>
          </p:cNvPr>
          <p:cNvPicPr>
            <a:picLocks noChangeAspect="1"/>
          </p:cNvPicPr>
          <p:nvPr/>
        </p:nvPicPr>
        <p:blipFill>
          <a:blip r:embed="rId2"/>
          <a:stretch>
            <a:fillRect/>
          </a:stretch>
        </p:blipFill>
        <p:spPr>
          <a:xfrm>
            <a:off x="3125787" y="1843722"/>
            <a:ext cx="5940425" cy="2865755"/>
          </a:xfrm>
          <a:prstGeom prst="rect">
            <a:avLst/>
          </a:prstGeom>
        </p:spPr>
      </p:pic>
      <p:sp>
        <p:nvSpPr>
          <p:cNvPr id="6" name="Content Placeholder 2">
            <a:extLst>
              <a:ext uri="{FF2B5EF4-FFF2-40B4-BE49-F238E27FC236}">
                <a16:creationId xmlns:a16="http://schemas.microsoft.com/office/drawing/2014/main" id="{91638167-B386-86FF-3E55-12CFD2892B6A}"/>
              </a:ext>
            </a:extLst>
          </p:cNvPr>
          <p:cNvSpPr txBox="1">
            <a:spLocks/>
          </p:cNvSpPr>
          <p:nvPr/>
        </p:nvSpPr>
        <p:spPr>
          <a:xfrm>
            <a:off x="190498" y="4860351"/>
            <a:ext cx="11798301" cy="91391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nSpc>
                <a:spcPct val="150000"/>
              </a:lnSpc>
              <a:spcBef>
                <a:spcPts val="1200"/>
              </a:spcBef>
              <a:spcAft>
                <a:spcPts val="80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Gözlemlenmek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istenen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sinyalleri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waveform’a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eklemek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için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object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sekmesindeki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ilgili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sinyallere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tıklanıp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Add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Wave’e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tıklanır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Aşağıda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ilgili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seçenek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gösterilmektedir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lvl="0" indent="0">
              <a:lnSpc>
                <a:spcPct val="150000"/>
              </a:lnSpc>
              <a:spcBef>
                <a:spcPts val="1200"/>
              </a:spcBef>
              <a:spcAft>
                <a:spcPts val="80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Font typeface="Arial" panose="020B0604020202020204" pitchFamily="34" charset="0"/>
              <a:buNone/>
            </a:pPr>
            <a:endParaRPr lang="en-US" sz="2200" dirty="0"/>
          </a:p>
        </p:txBody>
      </p:sp>
      <p:pic>
        <p:nvPicPr>
          <p:cNvPr id="7" name="Resim 495" descr="A screenshot of a computer&#10;&#10;Description automatically generated">
            <a:extLst>
              <a:ext uri="{FF2B5EF4-FFF2-40B4-BE49-F238E27FC236}">
                <a16:creationId xmlns:a16="http://schemas.microsoft.com/office/drawing/2014/main" id="{BF425929-DEA3-6745-DCF6-39E5FF99738F}"/>
              </a:ext>
            </a:extLst>
          </p:cNvPr>
          <p:cNvPicPr>
            <a:picLocks noChangeAspect="1"/>
          </p:cNvPicPr>
          <p:nvPr/>
        </p:nvPicPr>
        <p:blipFill>
          <a:blip r:embed="rId3"/>
          <a:stretch>
            <a:fillRect/>
          </a:stretch>
        </p:blipFill>
        <p:spPr>
          <a:xfrm>
            <a:off x="4484687" y="5486974"/>
            <a:ext cx="1800225" cy="1285875"/>
          </a:xfrm>
          <a:prstGeom prst="rect">
            <a:avLst/>
          </a:prstGeom>
        </p:spPr>
      </p:pic>
    </p:spTree>
    <p:extLst>
      <p:ext uri="{BB962C8B-B14F-4D97-AF65-F5344CB8AC3E}">
        <p14:creationId xmlns:p14="http://schemas.microsoft.com/office/powerpoint/2010/main" val="698945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3814DE6-0223-6AC6-79FE-6F4EAD73C90A}"/>
              </a:ext>
            </a:extLst>
          </p:cNvPr>
          <p:cNvSpPr txBox="1">
            <a:spLocks/>
          </p:cNvSpPr>
          <p:nvPr/>
        </p:nvSpPr>
        <p:spPr>
          <a:xfrm>
            <a:off x="196849" y="305284"/>
            <a:ext cx="11798301" cy="9139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spcBef>
                <a:spcPts val="1200"/>
              </a:spcBef>
              <a:spcAft>
                <a:spcPts val="80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Sinyaller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waveform’a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eklendikten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sonra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istenen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süre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kadar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aşağıda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gösterilen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sekmeden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simülasyon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koşturulur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nSpc>
                <a:spcPct val="150000"/>
              </a:lnSpc>
              <a:spcBef>
                <a:spcPts val="1200"/>
              </a:spcBef>
              <a:spcAft>
                <a:spcPts val="800"/>
              </a:spcAft>
              <a:buFont typeface="Symbol" panose="05050102010706020507" pitchFamily="18" charset="2"/>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Font typeface="Arial" panose="020B0604020202020204" pitchFamily="34" charset="0"/>
              <a:buNone/>
            </a:pPr>
            <a:endParaRPr lang="en-US" sz="2200" dirty="0"/>
          </a:p>
        </p:txBody>
      </p:sp>
      <p:pic>
        <p:nvPicPr>
          <p:cNvPr id="5" name="Resim 497">
            <a:extLst>
              <a:ext uri="{FF2B5EF4-FFF2-40B4-BE49-F238E27FC236}">
                <a16:creationId xmlns:a16="http://schemas.microsoft.com/office/drawing/2014/main" id="{EAF89C6C-DB56-2B95-BE99-626376A9F808}"/>
              </a:ext>
            </a:extLst>
          </p:cNvPr>
          <p:cNvPicPr>
            <a:picLocks noChangeAspect="1"/>
          </p:cNvPicPr>
          <p:nvPr/>
        </p:nvPicPr>
        <p:blipFill>
          <a:blip r:embed="rId2"/>
          <a:stretch>
            <a:fillRect/>
          </a:stretch>
        </p:blipFill>
        <p:spPr>
          <a:xfrm>
            <a:off x="4395258" y="1028700"/>
            <a:ext cx="2114550" cy="381000"/>
          </a:xfrm>
          <a:prstGeom prst="rect">
            <a:avLst/>
          </a:prstGeom>
        </p:spPr>
      </p:pic>
      <p:sp>
        <p:nvSpPr>
          <p:cNvPr id="6" name="Content Placeholder 2">
            <a:extLst>
              <a:ext uri="{FF2B5EF4-FFF2-40B4-BE49-F238E27FC236}">
                <a16:creationId xmlns:a16="http://schemas.microsoft.com/office/drawing/2014/main" id="{09D18F1C-18AD-9898-BF54-53D098D70412}"/>
              </a:ext>
            </a:extLst>
          </p:cNvPr>
          <p:cNvSpPr txBox="1">
            <a:spLocks/>
          </p:cNvSpPr>
          <p:nvPr/>
        </p:nvSpPr>
        <p:spPr>
          <a:xfrm>
            <a:off x="196849" y="1485658"/>
            <a:ext cx="11798301" cy="9139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nSpc>
                <a:spcPct val="150000"/>
              </a:lnSpc>
              <a:spcBef>
                <a:spcPts val="1200"/>
              </a:spcBef>
              <a:spcAft>
                <a:spcPts val="80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Simulasyon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koştuktan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sonra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waveform zoom out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yapılarak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sinyallerin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değişimleri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gözlemlenebilir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7" name="Resim 498" descr="A screenshot of a computer&#10;&#10;Description automatically generated">
            <a:extLst>
              <a:ext uri="{FF2B5EF4-FFF2-40B4-BE49-F238E27FC236}">
                <a16:creationId xmlns:a16="http://schemas.microsoft.com/office/drawing/2014/main" id="{2C86796E-24D3-8999-6EA1-B1980759E4BE}"/>
              </a:ext>
            </a:extLst>
          </p:cNvPr>
          <p:cNvPicPr>
            <a:picLocks noChangeAspect="1"/>
          </p:cNvPicPr>
          <p:nvPr/>
        </p:nvPicPr>
        <p:blipFill>
          <a:blip r:embed="rId3"/>
          <a:stretch>
            <a:fillRect/>
          </a:stretch>
        </p:blipFill>
        <p:spPr>
          <a:xfrm>
            <a:off x="3257020" y="2133116"/>
            <a:ext cx="4391025" cy="809625"/>
          </a:xfrm>
          <a:prstGeom prst="rect">
            <a:avLst/>
          </a:prstGeom>
        </p:spPr>
      </p:pic>
      <p:sp>
        <p:nvSpPr>
          <p:cNvPr id="8" name="Content Placeholder 2">
            <a:extLst>
              <a:ext uri="{FF2B5EF4-FFF2-40B4-BE49-F238E27FC236}">
                <a16:creationId xmlns:a16="http://schemas.microsoft.com/office/drawing/2014/main" id="{FC92F90D-67FC-E625-4093-256F09FCB81B}"/>
              </a:ext>
            </a:extLst>
          </p:cNvPr>
          <p:cNvSpPr txBox="1">
            <a:spLocks/>
          </p:cNvSpPr>
          <p:nvPr/>
        </p:nvSpPr>
        <p:spPr>
          <a:xfrm>
            <a:off x="196848" y="3047032"/>
            <a:ext cx="11798301" cy="9139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nSpc>
                <a:spcPct val="150000"/>
              </a:lnSpc>
              <a:spcBef>
                <a:spcPts val="1200"/>
              </a:spcBef>
              <a:spcAft>
                <a:spcPts val="80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Değişiklik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yaptıktan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sonra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daha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simule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etmek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için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mutlaka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tekrar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compile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edilmiş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olmalıdır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pic>
        <p:nvPicPr>
          <p:cNvPr id="10" name="Picture 9">
            <a:extLst>
              <a:ext uri="{FF2B5EF4-FFF2-40B4-BE49-F238E27FC236}">
                <a16:creationId xmlns:a16="http://schemas.microsoft.com/office/drawing/2014/main" id="{1860AD03-4533-120F-A500-6F32913014EB}"/>
              </a:ext>
            </a:extLst>
          </p:cNvPr>
          <p:cNvPicPr>
            <a:picLocks noChangeAspect="1"/>
          </p:cNvPicPr>
          <p:nvPr/>
        </p:nvPicPr>
        <p:blipFill>
          <a:blip r:embed="rId4"/>
          <a:stretch>
            <a:fillRect/>
          </a:stretch>
        </p:blipFill>
        <p:spPr>
          <a:xfrm>
            <a:off x="3723744" y="3762617"/>
            <a:ext cx="3457575" cy="1609725"/>
          </a:xfrm>
          <a:prstGeom prst="rect">
            <a:avLst/>
          </a:prstGeom>
        </p:spPr>
      </p:pic>
    </p:spTree>
    <p:extLst>
      <p:ext uri="{BB962C8B-B14F-4D97-AF65-F5344CB8AC3E}">
        <p14:creationId xmlns:p14="http://schemas.microsoft.com/office/powerpoint/2010/main" val="1286903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2858E-477B-80FC-1D3C-85D618F89AC8}"/>
              </a:ext>
            </a:extLst>
          </p:cNvPr>
          <p:cNvSpPr>
            <a:spLocks noGrp="1"/>
          </p:cNvSpPr>
          <p:nvPr>
            <p:ph type="title"/>
          </p:nvPr>
        </p:nvSpPr>
        <p:spPr>
          <a:xfrm>
            <a:off x="228600" y="276225"/>
            <a:ext cx="10515600" cy="625475"/>
          </a:xfrm>
        </p:spPr>
        <p:txBody>
          <a:bodyPr>
            <a:normAutofit/>
          </a:bodyPr>
          <a:lstStyle/>
          <a:p>
            <a:r>
              <a:rPr lang="tr-TR" sz="2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Directed</a:t>
            </a:r>
            <a:r>
              <a:rPr lang="tr-TR" sz="2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2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Tests</a:t>
            </a:r>
            <a:r>
              <a:rPr lang="en-US" sz="2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sz="2800" dirty="0"/>
          </a:p>
        </p:txBody>
      </p:sp>
      <p:graphicFrame>
        <p:nvGraphicFramePr>
          <p:cNvPr id="10" name="Title 1">
            <a:extLst>
              <a:ext uri="{FF2B5EF4-FFF2-40B4-BE49-F238E27FC236}">
                <a16:creationId xmlns:a16="http://schemas.microsoft.com/office/drawing/2014/main" id="{A7A7BC7A-E8E0-DAE4-7E4D-62E249F6DE25}"/>
              </a:ext>
            </a:extLst>
          </p:cNvPr>
          <p:cNvGraphicFramePr/>
          <p:nvPr>
            <p:extLst>
              <p:ext uri="{D42A27DB-BD31-4B8C-83A1-F6EECF244321}">
                <p14:modId xmlns:p14="http://schemas.microsoft.com/office/powerpoint/2010/main" val="3401033214"/>
              </p:ext>
            </p:extLst>
          </p:nvPr>
        </p:nvGraphicFramePr>
        <p:xfrm>
          <a:off x="400050" y="901699"/>
          <a:ext cx="4679950" cy="3117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1">
            <a:extLst>
              <a:ext uri="{FF2B5EF4-FFF2-40B4-BE49-F238E27FC236}">
                <a16:creationId xmlns:a16="http://schemas.microsoft.com/office/drawing/2014/main" id="{BC88AEC1-58AA-F8A0-FE25-CEDB2D1C97D4}"/>
              </a:ext>
            </a:extLst>
          </p:cNvPr>
          <p:cNvSpPr txBox="1">
            <a:spLocks/>
          </p:cNvSpPr>
          <p:nvPr/>
        </p:nvSpPr>
        <p:spPr>
          <a:xfrm>
            <a:off x="5334000" y="276226"/>
            <a:ext cx="5410200" cy="6254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spcAft>
                <a:spcPts val="800"/>
              </a:spcAft>
            </a:pPr>
            <a:r>
              <a:rPr lang="tr-TR" sz="2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Random</a:t>
            </a:r>
            <a:r>
              <a:rPr lang="tr-TR" sz="2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2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Tests</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9" name="Title 1">
            <a:extLst>
              <a:ext uri="{FF2B5EF4-FFF2-40B4-BE49-F238E27FC236}">
                <a16:creationId xmlns:a16="http://schemas.microsoft.com/office/drawing/2014/main" id="{6C061B8D-32D6-6FE7-6765-94BF08D25B1A}"/>
              </a:ext>
            </a:extLst>
          </p:cNvPr>
          <p:cNvGraphicFramePr/>
          <p:nvPr>
            <p:extLst>
              <p:ext uri="{D42A27DB-BD31-4B8C-83A1-F6EECF244321}">
                <p14:modId xmlns:p14="http://schemas.microsoft.com/office/powerpoint/2010/main" val="3681967599"/>
              </p:ext>
            </p:extLst>
          </p:nvPr>
        </p:nvGraphicFramePr>
        <p:xfrm>
          <a:off x="5505450" y="622299"/>
          <a:ext cx="5940425" cy="25622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2" name="Resim 13">
            <a:extLst>
              <a:ext uri="{FF2B5EF4-FFF2-40B4-BE49-F238E27FC236}">
                <a16:creationId xmlns:a16="http://schemas.microsoft.com/office/drawing/2014/main" id="{57F5032B-3329-25F9-4E39-F2EBD58EA53C}"/>
              </a:ext>
            </a:extLst>
          </p:cNvPr>
          <p:cNvPicPr>
            <a:picLocks noChangeAspect="1"/>
          </p:cNvPicPr>
          <p:nvPr/>
        </p:nvPicPr>
        <p:blipFill>
          <a:blip r:embed="rId12"/>
          <a:stretch>
            <a:fillRect/>
          </a:stretch>
        </p:blipFill>
        <p:spPr>
          <a:xfrm>
            <a:off x="1815177" y="4019549"/>
            <a:ext cx="8048897" cy="2562225"/>
          </a:xfrm>
          <a:prstGeom prst="rect">
            <a:avLst/>
          </a:prstGeom>
        </p:spPr>
      </p:pic>
      <p:sp>
        <p:nvSpPr>
          <p:cNvPr id="13" name="TextBox 12">
            <a:extLst>
              <a:ext uri="{FF2B5EF4-FFF2-40B4-BE49-F238E27FC236}">
                <a16:creationId xmlns:a16="http://schemas.microsoft.com/office/drawing/2014/main" id="{E92EC779-D421-6C1E-A584-4BD913528BC4}"/>
              </a:ext>
            </a:extLst>
          </p:cNvPr>
          <p:cNvSpPr txBox="1"/>
          <p:nvPr/>
        </p:nvSpPr>
        <p:spPr>
          <a:xfrm>
            <a:off x="7854713" y="77800"/>
            <a:ext cx="4334239" cy="369332"/>
          </a:xfrm>
          <a:prstGeom prst="rect">
            <a:avLst/>
          </a:prstGeom>
          <a:noFill/>
        </p:spPr>
        <p:txBody>
          <a:bodyPr wrap="square">
            <a:spAutoFit/>
          </a:bodyPr>
          <a:lstStyle/>
          <a:p>
            <a:pPr lvl="0"/>
            <a:r>
              <a:rPr lang="en-US" dirty="0">
                <a:solidFill>
                  <a:schemeClr val="bg1">
                    <a:lumMod val="75000"/>
                  </a:schemeClr>
                </a:solidFill>
              </a:rPr>
              <a:t>Test Types</a:t>
            </a:r>
          </a:p>
        </p:txBody>
      </p:sp>
    </p:spTree>
    <p:extLst>
      <p:ext uri="{BB962C8B-B14F-4D97-AF65-F5344CB8AC3E}">
        <p14:creationId xmlns:p14="http://schemas.microsoft.com/office/powerpoint/2010/main" val="489280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7D225B-6995-C6E0-2E31-EA0024939D18}"/>
              </a:ext>
            </a:extLst>
          </p:cNvPr>
          <p:cNvSpPr>
            <a:spLocks noGrp="1"/>
          </p:cNvSpPr>
          <p:nvPr>
            <p:ph type="title"/>
          </p:nvPr>
        </p:nvSpPr>
        <p:spPr>
          <a:xfrm>
            <a:off x="631224" y="916"/>
            <a:ext cx="8985250" cy="659484"/>
          </a:xfrm>
        </p:spPr>
        <p:txBody>
          <a:bodyPr anchor="t">
            <a:normAutofit/>
          </a:bodyPr>
          <a:lstStyle/>
          <a:p>
            <a:r>
              <a:rPr lang="en-US" sz="3200" b="1" dirty="0"/>
              <a:t>Coverage</a:t>
            </a:r>
          </a:p>
        </p:txBody>
      </p:sp>
      <p:sp>
        <p:nvSpPr>
          <p:cNvPr id="3" name="Content Placeholder 2">
            <a:extLst>
              <a:ext uri="{FF2B5EF4-FFF2-40B4-BE49-F238E27FC236}">
                <a16:creationId xmlns:a16="http://schemas.microsoft.com/office/drawing/2014/main" id="{26293037-FAEF-DB65-74BB-C09D59ECFDF9}"/>
              </a:ext>
            </a:extLst>
          </p:cNvPr>
          <p:cNvSpPr>
            <a:spLocks noGrp="1"/>
          </p:cNvSpPr>
          <p:nvPr>
            <p:ph idx="1"/>
          </p:nvPr>
        </p:nvSpPr>
        <p:spPr>
          <a:xfrm>
            <a:off x="631223" y="524933"/>
            <a:ext cx="11323709" cy="6197599"/>
          </a:xfrm>
        </p:spPr>
        <p:txBody>
          <a:bodyPr>
            <a:normAutofit/>
          </a:bodyPr>
          <a:lstStyle/>
          <a:p>
            <a:pPr marL="342900" lvl="0" indent="-342900">
              <a:lnSpc>
                <a:spcPct val="150000"/>
              </a:lnSpc>
              <a:buFont typeface="Symbol" panose="05050102010706020507" pitchFamily="18" charset="2"/>
              <a:buChar char=""/>
            </a:pP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Coverage</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tells</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us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if</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we</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are</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done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with</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verification</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Coverage</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consists</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of 2 main su</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b</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classes</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b="1" dirty="0" err="1">
                <a:effectLst/>
                <a:latin typeface="Times New Roman" panose="02020603050405020304" pitchFamily="18" charset="0"/>
                <a:ea typeface="Calibri" panose="020F0502020204030204" pitchFamily="34" charset="0"/>
                <a:cs typeface="Times New Roman" panose="02020603050405020304" pitchFamily="18" charset="0"/>
              </a:rPr>
              <a:t>Structural</a:t>
            </a:r>
            <a:r>
              <a:rPr lang="tr-TR" sz="1500" b="1"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b="1" dirty="0" err="1">
                <a:effectLst/>
                <a:latin typeface="Times New Roman" panose="02020603050405020304" pitchFamily="18" charset="0"/>
                <a:ea typeface="Calibri" panose="020F0502020204030204" pitchFamily="34" charset="0"/>
                <a:cs typeface="Times New Roman" panose="02020603050405020304" pitchFamily="18" charset="0"/>
              </a:rPr>
              <a:t>Code</a:t>
            </a:r>
            <a:r>
              <a:rPr lang="tr-TR" sz="1500" b="1" dirty="0">
                <a:effectLst/>
                <a:latin typeface="Times New Roman" panose="02020603050405020304" pitchFamily="18" charset="0"/>
                <a:ea typeface="Calibri" panose="020F0502020204030204" pitchFamily="34" charset="0"/>
                <a:cs typeface="Times New Roman" panose="02020603050405020304" pitchFamily="18" charset="0"/>
              </a:rPr>
              <a:t>)</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tr-TR" sz="1500" b="1"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b="1" dirty="0" err="1">
                <a:effectLst/>
                <a:latin typeface="Times New Roman" panose="02020603050405020304" pitchFamily="18" charset="0"/>
                <a:ea typeface="Calibri" panose="020F0502020204030204" pitchFamily="34" charset="0"/>
                <a:cs typeface="Times New Roman" panose="02020603050405020304" pitchFamily="18" charset="0"/>
              </a:rPr>
              <a:t>Functional</a:t>
            </a:r>
            <a:r>
              <a:rPr lang="tr-TR" sz="1500" b="1"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b="1" dirty="0" err="1">
                <a:effectLst/>
                <a:latin typeface="Times New Roman" panose="02020603050405020304" pitchFamily="18" charset="0"/>
                <a:ea typeface="Calibri" panose="020F0502020204030204" pitchFamily="34" charset="0"/>
                <a:cs typeface="Times New Roman" panose="02020603050405020304" pitchFamily="18" charset="0"/>
              </a:rPr>
              <a:t>coverage</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tr-TR" sz="1500" b="1" dirty="0" err="1">
                <a:effectLst/>
                <a:latin typeface="Times New Roman" panose="02020603050405020304" pitchFamily="18" charset="0"/>
                <a:ea typeface="Calibri" panose="020F0502020204030204" pitchFamily="34" charset="0"/>
                <a:cs typeface="Times New Roman" panose="02020603050405020304" pitchFamily="18" charset="0"/>
              </a:rPr>
              <a:t>Structural</a:t>
            </a:r>
            <a:r>
              <a:rPr lang="tr-TR" sz="1500" b="1"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b="1" dirty="0" err="1">
                <a:effectLst/>
                <a:latin typeface="Times New Roman" panose="02020603050405020304" pitchFamily="18" charset="0"/>
                <a:ea typeface="Calibri" panose="020F0502020204030204" pitchFamily="34" charset="0"/>
                <a:cs typeface="Times New Roman" panose="02020603050405020304" pitchFamily="18" charset="0"/>
              </a:rPr>
              <a:t>Code</a:t>
            </a:r>
            <a:r>
              <a:rPr lang="tr-TR" sz="1500" b="1" dirty="0">
                <a:effectLst/>
                <a:latin typeface="Times New Roman" panose="02020603050405020304" pitchFamily="18" charset="0"/>
                <a:ea typeface="Calibri" panose="020F0502020204030204" pitchFamily="34" charset="0"/>
                <a:cs typeface="Times New Roman" panose="02020603050405020304" pitchFamily="18" charset="0"/>
              </a:rPr>
              <a:t>)</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coverage</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is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defined</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collected</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automatically</a:t>
            </a:r>
            <a:r>
              <a:rPr lang="tr-TR" sz="15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by</a:t>
            </a:r>
            <a:r>
              <a:rPr lang="tr-TR" sz="15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tr-TR" sz="15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simulator</a:t>
            </a:r>
            <a:r>
              <a:rPr lang="tr-TR" sz="15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5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(Questa)</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You</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have</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to</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enable</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it in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your</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simulator</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Code</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coverage</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is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coverage</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data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generated</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from</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RTL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code</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by</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simulator</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Looking</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coverage</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one</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can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understand</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how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RTL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source</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code</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has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been</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exercised</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by</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testbench</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So</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we</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need</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to</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enable</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code</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coverage</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metrics</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like</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statement</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branch</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expression</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state</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toggle</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etc</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before</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running</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simulation</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Then</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simulator</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will</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generate</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code</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coverage</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data.</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nSpc>
                <a:spcPct val="150000"/>
              </a:lnSpc>
              <a:buFont typeface="Symbol" panose="05050102010706020507" pitchFamily="18" charset="2"/>
              <a:buChar char=""/>
            </a:pPr>
            <a:r>
              <a:rPr lang="tr-TR" sz="1500" b="1" dirty="0" err="1">
                <a:effectLst/>
                <a:latin typeface="Times New Roman" panose="02020603050405020304" pitchFamily="18" charset="0"/>
                <a:ea typeface="Calibri" panose="020F0502020204030204" pitchFamily="34" charset="0"/>
                <a:cs typeface="Times New Roman" panose="02020603050405020304" pitchFamily="18" charset="0"/>
              </a:rPr>
              <a:t>Functional</a:t>
            </a:r>
            <a:r>
              <a:rPr lang="tr-TR" sz="1500" b="1"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b="1" dirty="0" err="1">
                <a:effectLst/>
                <a:latin typeface="Times New Roman" panose="02020603050405020304" pitchFamily="18" charset="0"/>
                <a:ea typeface="Calibri" panose="020F0502020204030204" pitchFamily="34" charset="0"/>
                <a:cs typeface="Times New Roman" panose="02020603050405020304" pitchFamily="18" charset="0"/>
              </a:rPr>
              <a:t>coverage</a:t>
            </a:r>
            <a:r>
              <a:rPr lang="tr-TR" sz="1500" b="1"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is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manual</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effort</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with</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covergroups</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assertions</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Functional coverage is where you have verified all of the scenarios that the design is to be used. The objective of functional verification is to determine if the design requirements, as defined in our specification, are functioning as intended. But how do you know if all the specified functionality was really tested. Code coverage metrics will not help us answer these questions.</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Have</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we</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verified</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all</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DUT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features</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/requirements</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Have</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we</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generated</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all</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kinds</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of test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scenarios</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When</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can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we</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sign-off</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500" dirty="0" err="1">
                <a:effectLst/>
                <a:latin typeface="Times New Roman" panose="02020603050405020304" pitchFamily="18" charset="0"/>
                <a:ea typeface="Calibri" panose="020F0502020204030204" pitchFamily="34" charset="0"/>
                <a:cs typeface="Times New Roman" panose="02020603050405020304" pitchFamily="18" charset="0"/>
              </a:rPr>
              <a:t>verification</a:t>
            </a:r>
            <a:r>
              <a:rPr lang="tr-TR" sz="15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BA0E8AEA-BC9F-E068-8CBB-2A4DBABDC465}"/>
              </a:ext>
            </a:extLst>
          </p:cNvPr>
          <p:cNvSpPr txBox="1"/>
          <p:nvPr/>
        </p:nvSpPr>
        <p:spPr>
          <a:xfrm>
            <a:off x="7854713" y="77800"/>
            <a:ext cx="4334239" cy="369332"/>
          </a:xfrm>
          <a:prstGeom prst="rect">
            <a:avLst/>
          </a:prstGeom>
          <a:noFill/>
        </p:spPr>
        <p:txBody>
          <a:bodyPr wrap="square">
            <a:spAutoFit/>
          </a:bodyPr>
          <a:lstStyle/>
          <a:p>
            <a:pPr lvl="0"/>
            <a:r>
              <a:rPr lang="en-US" dirty="0">
                <a:solidFill>
                  <a:schemeClr val="bg1">
                    <a:lumMod val="75000"/>
                  </a:schemeClr>
                </a:solidFill>
              </a:rPr>
              <a:t>Code Coverage – Functional Coverage </a:t>
            </a:r>
            <a:r>
              <a:rPr lang="en-US" dirty="0" err="1">
                <a:solidFill>
                  <a:schemeClr val="bg1">
                    <a:lumMod val="75000"/>
                  </a:schemeClr>
                </a:solidFill>
              </a:rPr>
              <a:t>nedir</a:t>
            </a:r>
            <a:r>
              <a:rPr lang="en-US" dirty="0">
                <a:solidFill>
                  <a:schemeClr val="bg1">
                    <a:lumMod val="75000"/>
                  </a:schemeClr>
                </a:solidFill>
              </a:rPr>
              <a:t>? </a:t>
            </a:r>
          </a:p>
        </p:txBody>
      </p:sp>
    </p:spTree>
    <p:extLst>
      <p:ext uri="{BB962C8B-B14F-4D97-AF65-F5344CB8AC3E}">
        <p14:creationId xmlns:p14="http://schemas.microsoft.com/office/powerpoint/2010/main" val="1960980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880E7F4-128D-3E73-CAF3-D22FF679BEBB}"/>
              </a:ext>
            </a:extLst>
          </p:cNvPr>
          <p:cNvSpPr>
            <a:spLocks noGrp="1"/>
          </p:cNvSpPr>
          <p:nvPr>
            <p:ph type="title"/>
          </p:nvPr>
        </p:nvSpPr>
        <p:spPr>
          <a:xfrm>
            <a:off x="631224" y="916"/>
            <a:ext cx="8985250" cy="659484"/>
          </a:xfrm>
        </p:spPr>
        <p:txBody>
          <a:bodyPr anchor="t">
            <a:normAutofit/>
          </a:bodyPr>
          <a:lstStyle/>
          <a:p>
            <a:r>
              <a:rPr lang="en-US" sz="3200" b="1" dirty="0"/>
              <a:t>Code Coverage Example</a:t>
            </a:r>
          </a:p>
        </p:txBody>
      </p:sp>
      <p:sp>
        <p:nvSpPr>
          <p:cNvPr id="11" name="TextBox 10">
            <a:extLst>
              <a:ext uri="{FF2B5EF4-FFF2-40B4-BE49-F238E27FC236}">
                <a16:creationId xmlns:a16="http://schemas.microsoft.com/office/drawing/2014/main" id="{2378C500-C8D9-2AD0-D3CE-838989A97FCA}"/>
              </a:ext>
            </a:extLst>
          </p:cNvPr>
          <p:cNvSpPr txBox="1"/>
          <p:nvPr/>
        </p:nvSpPr>
        <p:spPr>
          <a:xfrm>
            <a:off x="7410994" y="145992"/>
            <a:ext cx="4781006" cy="369332"/>
          </a:xfrm>
          <a:prstGeom prst="rect">
            <a:avLst/>
          </a:prstGeom>
          <a:noFill/>
        </p:spPr>
        <p:txBody>
          <a:bodyPr wrap="square">
            <a:spAutoFit/>
          </a:bodyPr>
          <a:lstStyle/>
          <a:p>
            <a:pPr lvl="0"/>
            <a:r>
              <a:rPr lang="en-US" dirty="0" err="1">
                <a:solidFill>
                  <a:schemeClr val="bg1">
                    <a:lumMod val="75000"/>
                  </a:schemeClr>
                </a:solidFill>
              </a:rPr>
              <a:t>Questasim</a:t>
            </a:r>
            <a:r>
              <a:rPr lang="en-US" dirty="0">
                <a:solidFill>
                  <a:schemeClr val="bg1">
                    <a:lumMod val="75000"/>
                  </a:schemeClr>
                </a:solidFill>
              </a:rPr>
              <a:t> </a:t>
            </a:r>
            <a:r>
              <a:rPr lang="en-US" dirty="0" err="1">
                <a:solidFill>
                  <a:schemeClr val="bg1">
                    <a:lumMod val="75000"/>
                  </a:schemeClr>
                </a:solidFill>
              </a:rPr>
              <a:t>uzerinde</a:t>
            </a:r>
            <a:r>
              <a:rPr lang="en-US" dirty="0">
                <a:solidFill>
                  <a:schemeClr val="bg1">
                    <a:lumMod val="75000"/>
                  </a:schemeClr>
                </a:solidFill>
              </a:rPr>
              <a:t> Code coverage </a:t>
            </a:r>
            <a:r>
              <a:rPr lang="en-US" dirty="0" err="1">
                <a:solidFill>
                  <a:schemeClr val="bg1">
                    <a:lumMod val="75000"/>
                  </a:schemeClr>
                </a:solidFill>
              </a:rPr>
              <a:t>uygulamasi</a:t>
            </a:r>
            <a:endParaRPr lang="en-US" dirty="0">
              <a:solidFill>
                <a:schemeClr val="bg1">
                  <a:lumMod val="75000"/>
                </a:schemeClr>
              </a:solidFill>
            </a:endParaRPr>
          </a:p>
        </p:txBody>
      </p:sp>
      <p:sp>
        <p:nvSpPr>
          <p:cNvPr id="14" name="TextBox 13">
            <a:extLst>
              <a:ext uri="{FF2B5EF4-FFF2-40B4-BE49-F238E27FC236}">
                <a16:creationId xmlns:a16="http://schemas.microsoft.com/office/drawing/2014/main" id="{54205403-1017-BFCD-ACEE-78E52D8C4FCC}"/>
              </a:ext>
            </a:extLst>
          </p:cNvPr>
          <p:cNvSpPr txBox="1"/>
          <p:nvPr/>
        </p:nvSpPr>
        <p:spPr>
          <a:xfrm>
            <a:off x="1593669" y="1419497"/>
            <a:ext cx="184731" cy="369332"/>
          </a:xfrm>
          <a:prstGeom prst="rect">
            <a:avLst/>
          </a:prstGeom>
          <a:noFill/>
        </p:spPr>
        <p:txBody>
          <a:bodyPr wrap="none" rtlCol="0">
            <a:spAutoFit/>
          </a:bodyPr>
          <a:lstStyle/>
          <a:p>
            <a:endParaRPr lang="en-US" dirty="0"/>
          </a:p>
        </p:txBody>
      </p:sp>
      <p:sp>
        <p:nvSpPr>
          <p:cNvPr id="18" name="Content Placeholder 2">
            <a:extLst>
              <a:ext uri="{FF2B5EF4-FFF2-40B4-BE49-F238E27FC236}">
                <a16:creationId xmlns:a16="http://schemas.microsoft.com/office/drawing/2014/main" id="{E420A273-A8DF-F639-BD02-EE2C2B7703A7}"/>
              </a:ext>
            </a:extLst>
          </p:cNvPr>
          <p:cNvSpPr>
            <a:spLocks noGrp="1"/>
          </p:cNvSpPr>
          <p:nvPr>
            <p:ph idx="1"/>
          </p:nvPr>
        </p:nvSpPr>
        <p:spPr>
          <a:xfrm>
            <a:off x="631223" y="524934"/>
            <a:ext cx="11323709" cy="1263896"/>
          </a:xfrm>
        </p:spPr>
        <p:txBody>
          <a:bodyPr>
            <a:normAutofit/>
          </a:bodyPr>
          <a:lstStyle/>
          <a:p>
            <a:pPr marL="342900" lvl="0" indent="-342900">
              <a:lnSpc>
                <a:spcPct val="150000"/>
              </a:lnSpc>
              <a:buFont typeface="Symbol" panose="05050102010706020507" pitchFamily="18" charset="2"/>
              <a:buChar char=""/>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Run with –</a:t>
            </a:r>
            <a:r>
              <a:rPr lang="en-US" sz="1500" dirty="0" err="1">
                <a:effectLst/>
                <a:latin typeface="Times New Roman" panose="02020603050405020304" pitchFamily="18" charset="0"/>
                <a:ea typeface="Calibri" panose="020F0502020204030204" pitchFamily="34" charset="0"/>
                <a:cs typeface="Times New Roman" panose="02020603050405020304" pitchFamily="18" charset="0"/>
              </a:rPr>
              <a:t>gui</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mode with TCL Command (</a:t>
            </a:r>
            <a:r>
              <a:rPr lang="en-US" sz="1500" dirty="0" err="1">
                <a:effectLst/>
                <a:latin typeface="Times New Roman" panose="02020603050405020304" pitchFamily="18" charset="0"/>
                <a:ea typeface="Calibri" panose="020F0502020204030204" pitchFamily="34" charset="0"/>
                <a:cs typeface="Times New Roman" panose="02020603050405020304" pitchFamily="18" charset="0"/>
              </a:rPr>
              <a:t>vsim</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–do </a:t>
            </a:r>
            <a:r>
              <a:rPr lang="en-US" sz="1500" dirty="0" err="1">
                <a:effectLst/>
                <a:latin typeface="Times New Roman" panose="02020603050405020304" pitchFamily="18" charset="0"/>
                <a:ea typeface="Calibri" panose="020F0502020204030204" pitchFamily="34" charset="0"/>
                <a:cs typeface="Times New Roman" panose="02020603050405020304" pitchFamily="18" charset="0"/>
              </a:rPr>
              <a:t>run.tcl</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nSpc>
                <a:spcPct val="150000"/>
              </a:lnSpc>
              <a:buFont typeface="Symbol" panose="05050102010706020507" pitchFamily="18" charset="2"/>
              <a:buChar char=""/>
            </a:pPr>
            <a:r>
              <a:rPr lang="en-US" sz="1500" dirty="0">
                <a:latin typeface="Times New Roman" panose="02020603050405020304" pitchFamily="18" charset="0"/>
                <a:ea typeface="Calibri" panose="020F0502020204030204" pitchFamily="34" charset="0"/>
                <a:cs typeface="Times New Roman" panose="02020603050405020304" pitchFamily="18" charset="0"/>
              </a:rPr>
              <a:t>Run with -batch mode </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TCL Command (</a:t>
            </a:r>
            <a:r>
              <a:rPr lang="en-US" sz="1500" dirty="0" err="1">
                <a:effectLst/>
                <a:latin typeface="Times New Roman" panose="02020603050405020304" pitchFamily="18" charset="0"/>
                <a:ea typeface="Calibri" panose="020F0502020204030204" pitchFamily="34" charset="0"/>
                <a:cs typeface="Times New Roman" panose="02020603050405020304" pitchFamily="18" charset="0"/>
              </a:rPr>
              <a:t>vsim</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–c </a:t>
            </a:r>
            <a:r>
              <a:rPr lang="en-US" sz="1500" dirty="0" err="1">
                <a:effectLst/>
                <a:latin typeface="Times New Roman" panose="02020603050405020304" pitchFamily="18" charset="0"/>
                <a:ea typeface="Calibri" panose="020F0502020204030204" pitchFamily="34" charset="0"/>
                <a:cs typeface="Times New Roman" panose="02020603050405020304" pitchFamily="18" charset="0"/>
              </a:rPr>
              <a:t>run.tcl</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nSpc>
                <a:spcPct val="150000"/>
              </a:lnSpc>
              <a:buFont typeface="Symbol" panose="05050102010706020507" pitchFamily="18" charset="2"/>
              <a:buChar char=""/>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4" name="Picture 23">
            <a:extLst>
              <a:ext uri="{FF2B5EF4-FFF2-40B4-BE49-F238E27FC236}">
                <a16:creationId xmlns:a16="http://schemas.microsoft.com/office/drawing/2014/main" id="{A8709D6B-E34C-BC32-23B3-4854C8A63AF2}"/>
              </a:ext>
            </a:extLst>
          </p:cNvPr>
          <p:cNvPicPr>
            <a:picLocks noChangeAspect="1"/>
          </p:cNvPicPr>
          <p:nvPr/>
        </p:nvPicPr>
        <p:blipFill>
          <a:blip r:embed="rId2"/>
          <a:stretch>
            <a:fillRect/>
          </a:stretch>
        </p:blipFill>
        <p:spPr>
          <a:xfrm>
            <a:off x="966651" y="1798440"/>
            <a:ext cx="10258697" cy="2663974"/>
          </a:xfrm>
          <a:prstGeom prst="rect">
            <a:avLst/>
          </a:prstGeom>
        </p:spPr>
      </p:pic>
      <p:sp>
        <p:nvSpPr>
          <p:cNvPr id="3" name="TextBox 2">
            <a:extLst>
              <a:ext uri="{FF2B5EF4-FFF2-40B4-BE49-F238E27FC236}">
                <a16:creationId xmlns:a16="http://schemas.microsoft.com/office/drawing/2014/main" id="{9A3FD7C3-5864-8933-4739-2E73D5E0EC9C}"/>
              </a:ext>
            </a:extLst>
          </p:cNvPr>
          <p:cNvSpPr txBox="1"/>
          <p:nvPr/>
        </p:nvSpPr>
        <p:spPr>
          <a:xfrm>
            <a:off x="6663724" y="5064042"/>
            <a:ext cx="4324350" cy="1477328"/>
          </a:xfrm>
          <a:prstGeom prst="rect">
            <a:avLst/>
          </a:prstGeom>
          <a:solidFill>
            <a:schemeClr val="accent4">
              <a:lumMod val="40000"/>
              <a:lumOff val="60000"/>
            </a:schemeClr>
          </a:solidFill>
          <a:ln>
            <a:solidFill>
              <a:srgbClr val="002060"/>
            </a:solidFill>
          </a:ln>
        </p:spPr>
        <p:txBody>
          <a:bodyPr wrap="square">
            <a:spAutoFit/>
          </a:bodyPr>
          <a:lstStyle/>
          <a:p>
            <a:r>
              <a:rPr lang="en-US" dirty="0"/>
              <a:t>Note: </a:t>
            </a:r>
          </a:p>
          <a:p>
            <a:r>
              <a:rPr lang="en-US" dirty="0"/>
              <a:t>* bat file is a windows batch file it contains a sequence of windows/dos commands.</a:t>
            </a:r>
          </a:p>
          <a:p>
            <a:r>
              <a:rPr lang="en-US" dirty="0"/>
              <a:t>* </a:t>
            </a:r>
            <a:r>
              <a:rPr lang="en-US" dirty="0" err="1"/>
              <a:t>sh</a:t>
            </a:r>
            <a:r>
              <a:rPr lang="en-US" dirty="0"/>
              <a:t> file is a </a:t>
            </a:r>
            <a:r>
              <a:rPr lang="en-US" dirty="0" err="1"/>
              <a:t>unix</a:t>
            </a:r>
            <a:r>
              <a:rPr lang="en-US" dirty="0"/>
              <a:t> shell script it contains a series of </a:t>
            </a:r>
            <a:r>
              <a:rPr lang="en-US" dirty="0" err="1"/>
              <a:t>unix</a:t>
            </a:r>
            <a:r>
              <a:rPr lang="en-US" dirty="0"/>
              <a:t> commands.</a:t>
            </a:r>
          </a:p>
        </p:txBody>
      </p:sp>
      <p:pic>
        <p:nvPicPr>
          <p:cNvPr id="5" name="Picture 4">
            <a:extLst>
              <a:ext uri="{FF2B5EF4-FFF2-40B4-BE49-F238E27FC236}">
                <a16:creationId xmlns:a16="http://schemas.microsoft.com/office/drawing/2014/main" id="{0299E10E-F7D6-C4E1-64F3-A54F6CC9CE98}"/>
              </a:ext>
            </a:extLst>
          </p:cNvPr>
          <p:cNvPicPr>
            <a:picLocks noChangeAspect="1"/>
          </p:cNvPicPr>
          <p:nvPr/>
        </p:nvPicPr>
        <p:blipFill>
          <a:blip r:embed="rId3"/>
          <a:stretch>
            <a:fillRect/>
          </a:stretch>
        </p:blipFill>
        <p:spPr>
          <a:xfrm>
            <a:off x="3733800" y="5183581"/>
            <a:ext cx="1504950" cy="1238250"/>
          </a:xfrm>
          <a:prstGeom prst="rect">
            <a:avLst/>
          </a:prstGeom>
        </p:spPr>
      </p:pic>
    </p:spTree>
    <p:extLst>
      <p:ext uri="{BB962C8B-B14F-4D97-AF65-F5344CB8AC3E}">
        <p14:creationId xmlns:p14="http://schemas.microsoft.com/office/powerpoint/2010/main" val="2700100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A7A5-238D-0924-255B-6CE8959E06F7}"/>
              </a:ext>
            </a:extLst>
          </p:cNvPr>
          <p:cNvSpPr>
            <a:spLocks noGrp="1"/>
          </p:cNvSpPr>
          <p:nvPr>
            <p:ph type="title"/>
          </p:nvPr>
        </p:nvSpPr>
        <p:spPr>
          <a:xfrm>
            <a:off x="600075" y="98425"/>
            <a:ext cx="10515600" cy="930275"/>
          </a:xfrm>
        </p:spPr>
        <p:txBody>
          <a:bodyPr/>
          <a:lstStyle/>
          <a:p>
            <a:r>
              <a:rPr lang="en-US" dirty="0" err="1"/>
              <a:t>Proje</a:t>
            </a:r>
            <a:r>
              <a:rPr lang="en-US" dirty="0"/>
              <a:t> </a:t>
            </a:r>
            <a:r>
              <a:rPr lang="en-US" dirty="0" err="1"/>
              <a:t>Dosyasi</a:t>
            </a:r>
            <a:r>
              <a:rPr lang="en-US" dirty="0"/>
              <a:t> </a:t>
            </a:r>
            <a:r>
              <a:rPr lang="en-US" dirty="0" err="1"/>
              <a:t>nasil</a:t>
            </a:r>
            <a:r>
              <a:rPr lang="en-US" dirty="0"/>
              <a:t> </a:t>
            </a:r>
            <a:r>
              <a:rPr lang="en-US" dirty="0" err="1"/>
              <a:t>olmali</a:t>
            </a:r>
            <a:r>
              <a:rPr lang="en-US" dirty="0"/>
              <a:t>?</a:t>
            </a:r>
          </a:p>
        </p:txBody>
      </p:sp>
      <p:sp>
        <p:nvSpPr>
          <p:cNvPr id="5" name="TextBox 4">
            <a:extLst>
              <a:ext uri="{FF2B5EF4-FFF2-40B4-BE49-F238E27FC236}">
                <a16:creationId xmlns:a16="http://schemas.microsoft.com/office/drawing/2014/main" id="{125B8B92-A845-168A-BFE4-48DE204BCE0B}"/>
              </a:ext>
            </a:extLst>
          </p:cNvPr>
          <p:cNvSpPr txBox="1"/>
          <p:nvPr/>
        </p:nvSpPr>
        <p:spPr>
          <a:xfrm>
            <a:off x="600075" y="799663"/>
            <a:ext cx="6096000" cy="458074"/>
          </a:xfrm>
          <a:prstGeom prst="rect">
            <a:avLst/>
          </a:prstGeom>
          <a:noFill/>
        </p:spPr>
        <p:txBody>
          <a:bodyPr wrap="square">
            <a:spAutoFit/>
          </a:bodyPr>
          <a:lstStyle/>
          <a:p>
            <a:pPr>
              <a:lnSpc>
                <a:spcPct val="150000"/>
              </a:lnSpc>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Bir FPGA dosyasında aşağıdaki dosyalar bulunmalıdır.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EB8183BE-A1D0-AA99-16B1-4AFF03DAE156}"/>
              </a:ext>
            </a:extLst>
          </p:cNvPr>
          <p:cNvSpPr txBox="1"/>
          <p:nvPr/>
        </p:nvSpPr>
        <p:spPr>
          <a:xfrm>
            <a:off x="600074" y="1178341"/>
            <a:ext cx="11191875" cy="1289071"/>
          </a:xfrm>
          <a:prstGeom prst="rect">
            <a:avLst/>
          </a:prstGeom>
          <a:noFill/>
        </p:spPr>
        <p:txBody>
          <a:bodyPr wrap="square">
            <a:spAutoFit/>
          </a:bodyPr>
          <a:lstStyle/>
          <a:p>
            <a:pPr>
              <a:lnSpc>
                <a:spcPct val="150000"/>
              </a:lnSpc>
              <a:spcAft>
                <a:spcPts val="800"/>
              </a:spcAft>
            </a:pPr>
            <a:r>
              <a:rPr lang="en-US" sz="1800" dirty="0">
                <a:solidFill>
                  <a:schemeClr val="bg1">
                    <a:lumMod val="65000"/>
                  </a:schemeClr>
                </a:solidFill>
                <a:effectLst/>
                <a:latin typeface="Times New Roman" panose="02020603050405020304" pitchFamily="18" charset="0"/>
                <a:ea typeface="Calibri" panose="020F0502020204030204" pitchFamily="34" charset="0"/>
                <a:cs typeface="Times New Roman" panose="02020603050405020304" pitchFamily="18" charset="0"/>
              </a:rPr>
              <a:t>In each of the directories, the source directory contains the </a:t>
            </a:r>
            <a:r>
              <a:rPr lang="en-US" sz="1800" dirty="0" err="1">
                <a:solidFill>
                  <a:schemeClr val="bg1">
                    <a:lumMod val="65000"/>
                  </a:schemeClr>
                </a:solidFill>
                <a:effectLst/>
                <a:latin typeface="Times New Roman" panose="02020603050405020304" pitchFamily="18" charset="0"/>
                <a:ea typeface="Calibri" panose="020F0502020204030204" pitchFamily="34" charset="0"/>
                <a:cs typeface="Times New Roman" panose="02020603050405020304" pitchFamily="18" charset="0"/>
              </a:rPr>
              <a:t>VHDL,Verilog</a:t>
            </a:r>
            <a:r>
              <a:rPr lang="en-US" sz="1800" dirty="0">
                <a:solidFill>
                  <a:schemeClr val="bg1">
                    <a:lumMod val="65000"/>
                  </a:schemeClr>
                </a:solidFill>
                <a:effectLst/>
                <a:latin typeface="Times New Roman" panose="02020603050405020304" pitchFamily="18" charset="0"/>
                <a:ea typeface="Calibri" panose="020F0502020204030204" pitchFamily="34" charset="0"/>
                <a:cs typeface="Times New Roman" panose="02020603050405020304" pitchFamily="18" charset="0"/>
              </a:rPr>
              <a:t> source files (</a:t>
            </a:r>
            <a:r>
              <a:rPr lang="en-US" sz="1800" dirty="0" err="1">
                <a:solidFill>
                  <a:schemeClr val="bg1">
                    <a:lumMod val="65000"/>
                  </a:schemeClr>
                </a:solidFill>
                <a:effectLst/>
                <a:latin typeface="Times New Roman" panose="02020603050405020304" pitchFamily="18" charset="0"/>
                <a:ea typeface="Calibri" panose="020F0502020204030204" pitchFamily="34" charset="0"/>
                <a:cs typeface="Times New Roman" panose="02020603050405020304" pitchFamily="18" charset="0"/>
              </a:rPr>
              <a:t>design,tb</a:t>
            </a:r>
            <a:r>
              <a:rPr lang="en-US" sz="1800" dirty="0">
                <a:solidFill>
                  <a:schemeClr val="bg1">
                    <a:lumMod val="65000"/>
                  </a:schemeClr>
                </a:solidFill>
                <a:effectLst/>
                <a:latin typeface="Times New Roman" panose="02020603050405020304" pitchFamily="18" charset="0"/>
                <a:ea typeface="Calibri" panose="020F0502020204030204" pitchFamily="34" charset="0"/>
                <a:cs typeface="Times New Roman" panose="02020603050405020304" pitchFamily="18" charset="0"/>
              </a:rPr>
              <a:t>) , the simulate directory is used for running simulations and where appropriate, the implement directory for synthesis, place and route and downloading to the development board.</a:t>
            </a:r>
          </a:p>
        </p:txBody>
      </p:sp>
      <p:pic>
        <p:nvPicPr>
          <p:cNvPr id="8" name="Resim 1">
            <a:extLst>
              <a:ext uri="{FF2B5EF4-FFF2-40B4-BE49-F238E27FC236}">
                <a16:creationId xmlns:a16="http://schemas.microsoft.com/office/drawing/2014/main" id="{AC781C28-91CA-59B5-EE04-F621B838A571}"/>
              </a:ext>
            </a:extLst>
          </p:cNvPr>
          <p:cNvPicPr>
            <a:picLocks noChangeAspect="1"/>
          </p:cNvPicPr>
          <p:nvPr/>
        </p:nvPicPr>
        <p:blipFill>
          <a:blip r:embed="rId2"/>
          <a:stretch>
            <a:fillRect/>
          </a:stretch>
        </p:blipFill>
        <p:spPr>
          <a:xfrm>
            <a:off x="957262" y="3742889"/>
            <a:ext cx="1285875" cy="1295400"/>
          </a:xfrm>
          <a:prstGeom prst="rect">
            <a:avLst/>
          </a:prstGeom>
          <a:ln>
            <a:solidFill>
              <a:schemeClr val="bg1">
                <a:lumMod val="50000"/>
              </a:schemeClr>
            </a:solidFill>
          </a:ln>
        </p:spPr>
      </p:pic>
      <p:pic>
        <p:nvPicPr>
          <p:cNvPr id="10" name="Picture 9">
            <a:extLst>
              <a:ext uri="{FF2B5EF4-FFF2-40B4-BE49-F238E27FC236}">
                <a16:creationId xmlns:a16="http://schemas.microsoft.com/office/drawing/2014/main" id="{442DF198-10B9-A3B9-786D-6C1D6875B14D}"/>
              </a:ext>
            </a:extLst>
          </p:cNvPr>
          <p:cNvPicPr>
            <a:picLocks noChangeAspect="1"/>
          </p:cNvPicPr>
          <p:nvPr/>
        </p:nvPicPr>
        <p:blipFill>
          <a:blip r:embed="rId3"/>
          <a:stretch>
            <a:fillRect/>
          </a:stretch>
        </p:blipFill>
        <p:spPr>
          <a:xfrm>
            <a:off x="4433887" y="5315387"/>
            <a:ext cx="1114425" cy="742950"/>
          </a:xfrm>
          <a:prstGeom prst="rect">
            <a:avLst/>
          </a:prstGeom>
          <a:ln>
            <a:solidFill>
              <a:srgbClr val="002060"/>
            </a:solidFill>
          </a:ln>
        </p:spPr>
      </p:pic>
      <p:pic>
        <p:nvPicPr>
          <p:cNvPr id="12" name="Picture 11">
            <a:extLst>
              <a:ext uri="{FF2B5EF4-FFF2-40B4-BE49-F238E27FC236}">
                <a16:creationId xmlns:a16="http://schemas.microsoft.com/office/drawing/2014/main" id="{D757AAB9-491D-07A2-D1BE-D5DF7F8180A1}"/>
              </a:ext>
            </a:extLst>
          </p:cNvPr>
          <p:cNvPicPr>
            <a:picLocks noChangeAspect="1"/>
          </p:cNvPicPr>
          <p:nvPr/>
        </p:nvPicPr>
        <p:blipFill>
          <a:blip r:embed="rId4"/>
          <a:stretch>
            <a:fillRect/>
          </a:stretch>
        </p:blipFill>
        <p:spPr>
          <a:xfrm>
            <a:off x="3786186" y="2736434"/>
            <a:ext cx="2819400" cy="2190750"/>
          </a:xfrm>
          <a:prstGeom prst="rect">
            <a:avLst/>
          </a:prstGeom>
          <a:ln>
            <a:solidFill>
              <a:srgbClr val="002060"/>
            </a:solidFill>
          </a:ln>
        </p:spPr>
      </p:pic>
      <p:cxnSp>
        <p:nvCxnSpPr>
          <p:cNvPr id="14" name="Straight Arrow Connector 13">
            <a:extLst>
              <a:ext uri="{FF2B5EF4-FFF2-40B4-BE49-F238E27FC236}">
                <a16:creationId xmlns:a16="http://schemas.microsoft.com/office/drawing/2014/main" id="{1A100EAC-048F-26F4-C2ED-8B67A3D41744}"/>
              </a:ext>
            </a:extLst>
          </p:cNvPr>
          <p:cNvCxnSpPr/>
          <p:nvPr/>
        </p:nvCxnSpPr>
        <p:spPr>
          <a:xfrm flipV="1">
            <a:off x="1704975" y="4276725"/>
            <a:ext cx="2466975" cy="409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10C7988-F9D6-320B-E759-156A64BFE0BA}"/>
              </a:ext>
            </a:extLst>
          </p:cNvPr>
          <p:cNvCxnSpPr>
            <a:stCxn id="8" idx="2"/>
          </p:cNvCxnSpPr>
          <p:nvPr/>
        </p:nvCxnSpPr>
        <p:spPr>
          <a:xfrm>
            <a:off x="1600200" y="5038289"/>
            <a:ext cx="2695575" cy="648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6CAD994-8268-7883-21CA-70AE4F198FCA}"/>
              </a:ext>
            </a:extLst>
          </p:cNvPr>
          <p:cNvSpPr txBox="1"/>
          <p:nvPr/>
        </p:nvSpPr>
        <p:spPr>
          <a:xfrm>
            <a:off x="6696075" y="2856845"/>
            <a:ext cx="2647950" cy="3064750"/>
          </a:xfrm>
          <a:prstGeom prst="rect">
            <a:avLst/>
          </a:prstGeom>
          <a:solidFill>
            <a:schemeClr val="accent6">
              <a:lumMod val="40000"/>
              <a:lumOff val="60000"/>
            </a:schemeClr>
          </a:solidFill>
          <a:ln>
            <a:solidFill>
              <a:srgbClr val="002060"/>
            </a:solidFill>
          </a:ln>
        </p:spPr>
        <p:txBody>
          <a:bodyPr wrap="square">
            <a:spAutoFit/>
          </a:bodyPr>
          <a:lstStyle/>
          <a:p>
            <a:pPr>
              <a:lnSpc>
                <a:spcPct val="150000"/>
              </a:lnSpc>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NOT: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modelsim.ini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dosyası</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mutlaka</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dosya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içeriğinde</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yer</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almalıdır</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(Eger mapping </a:t>
            </a:r>
            <a:r>
              <a:rPr lang="en-US" sz="14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yapilirsa</a:t>
            </a:r>
            <a:r>
              <a:rPr lang="en-US" sz="1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ve</a:t>
            </a:r>
            <a:r>
              <a:rPr lang="en-US" sz="1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compile library </a:t>
            </a:r>
            <a:r>
              <a:rPr lang="en-US" sz="14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uzantisi</a:t>
            </a:r>
            <a:r>
              <a:rPr lang="en-US" sz="1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tcl’a</a:t>
            </a:r>
            <a:r>
              <a:rPr lang="en-US" sz="1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set </a:t>
            </a:r>
            <a:r>
              <a:rPr lang="en-US" sz="14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edilirse</a:t>
            </a:r>
            <a:r>
              <a:rPr lang="en-US" sz="1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gerek</a:t>
            </a:r>
            <a:r>
              <a:rPr lang="en-US" sz="1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kalmayacaktir</a:t>
            </a:r>
            <a:r>
              <a:rPr lang="en-US" sz="1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Modelsim</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needs a local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ini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file, since it contains both the parameters and the library mapping for the simulation.</a:t>
            </a:r>
          </a:p>
        </p:txBody>
      </p:sp>
      <p:cxnSp>
        <p:nvCxnSpPr>
          <p:cNvPr id="20" name="Straight Arrow Connector 19">
            <a:extLst>
              <a:ext uri="{FF2B5EF4-FFF2-40B4-BE49-F238E27FC236}">
                <a16:creationId xmlns:a16="http://schemas.microsoft.com/office/drawing/2014/main" id="{851E2CF5-D13A-7586-948A-48AE26F606DC}"/>
              </a:ext>
            </a:extLst>
          </p:cNvPr>
          <p:cNvCxnSpPr>
            <a:cxnSpLocks/>
          </p:cNvCxnSpPr>
          <p:nvPr/>
        </p:nvCxnSpPr>
        <p:spPr>
          <a:xfrm flipV="1">
            <a:off x="5334000" y="4481512"/>
            <a:ext cx="1428750" cy="204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AC62ABB1-AF19-D73D-B011-F35D77F91CB2}"/>
              </a:ext>
            </a:extLst>
          </p:cNvPr>
          <p:cNvPicPr>
            <a:picLocks noChangeAspect="1"/>
          </p:cNvPicPr>
          <p:nvPr/>
        </p:nvPicPr>
        <p:blipFill>
          <a:blip r:embed="rId5"/>
          <a:stretch>
            <a:fillRect/>
          </a:stretch>
        </p:blipFill>
        <p:spPr>
          <a:xfrm>
            <a:off x="10439399" y="3055720"/>
            <a:ext cx="1238250" cy="2667000"/>
          </a:xfrm>
          <a:prstGeom prst="rect">
            <a:avLst/>
          </a:prstGeom>
        </p:spPr>
      </p:pic>
      <p:sp>
        <p:nvSpPr>
          <p:cNvPr id="27" name="TextBox 26">
            <a:extLst>
              <a:ext uri="{FF2B5EF4-FFF2-40B4-BE49-F238E27FC236}">
                <a16:creationId xmlns:a16="http://schemas.microsoft.com/office/drawing/2014/main" id="{67AC1673-4030-A2AD-EE15-5EC821394AB7}"/>
              </a:ext>
            </a:extLst>
          </p:cNvPr>
          <p:cNvSpPr txBox="1"/>
          <p:nvPr/>
        </p:nvSpPr>
        <p:spPr>
          <a:xfrm>
            <a:off x="600074" y="2456419"/>
            <a:ext cx="1680332" cy="369332"/>
          </a:xfrm>
          <a:prstGeom prst="rect">
            <a:avLst/>
          </a:prstGeom>
          <a:noFill/>
          <a:ln>
            <a:solidFill>
              <a:schemeClr val="tx1"/>
            </a:solidFill>
          </a:ln>
        </p:spPr>
        <p:txBody>
          <a:bodyPr wrap="none" rtlCol="0">
            <a:spAutoFit/>
          </a:bodyPr>
          <a:lstStyle/>
          <a:p>
            <a:r>
              <a:rPr lang="en-US" dirty="0" err="1"/>
              <a:t>Derste</a:t>
            </a:r>
            <a:r>
              <a:rPr lang="en-US" dirty="0"/>
              <a:t> </a:t>
            </a:r>
            <a:r>
              <a:rPr lang="en-US" dirty="0" err="1"/>
              <a:t>Anlatilan</a:t>
            </a:r>
            <a:endParaRPr lang="en-US" dirty="0"/>
          </a:p>
        </p:txBody>
      </p:sp>
      <p:sp>
        <p:nvSpPr>
          <p:cNvPr id="29" name="TextBox 28">
            <a:extLst>
              <a:ext uri="{FF2B5EF4-FFF2-40B4-BE49-F238E27FC236}">
                <a16:creationId xmlns:a16="http://schemas.microsoft.com/office/drawing/2014/main" id="{E6683171-4D6B-0D5C-E080-2C992366B85A}"/>
              </a:ext>
            </a:extLst>
          </p:cNvPr>
          <p:cNvSpPr txBox="1"/>
          <p:nvPr/>
        </p:nvSpPr>
        <p:spPr>
          <a:xfrm>
            <a:off x="10276103" y="2638327"/>
            <a:ext cx="1468222" cy="369332"/>
          </a:xfrm>
          <a:prstGeom prst="rect">
            <a:avLst/>
          </a:prstGeom>
          <a:noFill/>
          <a:ln>
            <a:solidFill>
              <a:schemeClr val="tx1"/>
            </a:solidFill>
          </a:ln>
        </p:spPr>
        <p:txBody>
          <a:bodyPr wrap="none" rtlCol="0">
            <a:spAutoFit/>
          </a:bodyPr>
          <a:lstStyle/>
          <a:p>
            <a:r>
              <a:rPr lang="en-US" dirty="0" err="1"/>
              <a:t>Sinavda</a:t>
            </a:r>
            <a:r>
              <a:rPr lang="en-US" dirty="0"/>
              <a:t> </a:t>
            </a:r>
            <a:r>
              <a:rPr lang="en-US" dirty="0" err="1"/>
              <a:t>Cikan</a:t>
            </a:r>
            <a:endParaRPr lang="en-US" dirty="0"/>
          </a:p>
        </p:txBody>
      </p:sp>
    </p:spTree>
    <p:extLst>
      <p:ext uri="{BB962C8B-B14F-4D97-AF65-F5344CB8AC3E}">
        <p14:creationId xmlns:p14="http://schemas.microsoft.com/office/powerpoint/2010/main" val="1249800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13">
            <a:extLst>
              <a:ext uri="{FF2B5EF4-FFF2-40B4-BE49-F238E27FC236}">
                <a16:creationId xmlns:a16="http://schemas.microsoft.com/office/drawing/2014/main" id="{1E5539EC-8CB8-002F-68C6-678840282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15" name="Rectangle 14">
              <a:extLst>
                <a:ext uri="{FF2B5EF4-FFF2-40B4-BE49-F238E27FC236}">
                  <a16:creationId xmlns:a16="http://schemas.microsoft.com/office/drawing/2014/main" id="{6C5D55A6-9EFD-CDA3-20CC-A99812CE1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A5B6E73B-6DFD-AE6C-1628-DF8DC30085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E00FC4-DDBC-F424-CF71-73AF7A28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1">
            <a:extLst>
              <a:ext uri="{FF2B5EF4-FFF2-40B4-BE49-F238E27FC236}">
                <a16:creationId xmlns:a16="http://schemas.microsoft.com/office/drawing/2014/main" id="{D782A95D-9D7F-BA37-1731-86B13BB2F6A7}"/>
              </a:ext>
            </a:extLst>
          </p:cNvPr>
          <p:cNvSpPr>
            <a:spLocks noGrp="1"/>
          </p:cNvSpPr>
          <p:nvPr>
            <p:ph type="title"/>
          </p:nvPr>
        </p:nvSpPr>
        <p:spPr>
          <a:xfrm>
            <a:off x="876691" y="301843"/>
            <a:ext cx="10477109" cy="1003532"/>
          </a:xfrm>
        </p:spPr>
        <p:txBody>
          <a:bodyPr anchor="ctr">
            <a:normAutofit/>
          </a:bodyPr>
          <a:lstStyle/>
          <a:p>
            <a:r>
              <a:rPr lang="en-US" sz="3200" b="1" dirty="0">
                <a:solidFill>
                  <a:srgbClr val="FFFFFF"/>
                </a:solidFill>
              </a:rPr>
              <a:t>Functional Coverage </a:t>
            </a:r>
            <a:r>
              <a:rPr lang="en-US" sz="3200" b="1" dirty="0" err="1">
                <a:solidFill>
                  <a:srgbClr val="FFFFFF"/>
                </a:solidFill>
              </a:rPr>
              <a:t>Referans</a:t>
            </a:r>
            <a:r>
              <a:rPr lang="en-US" sz="3200" b="1" dirty="0">
                <a:solidFill>
                  <a:srgbClr val="FFFFFF"/>
                </a:solidFill>
              </a:rPr>
              <a:t> </a:t>
            </a:r>
            <a:r>
              <a:rPr lang="en-US" sz="3200" b="1" dirty="0" err="1">
                <a:solidFill>
                  <a:srgbClr val="FFFFFF"/>
                </a:solidFill>
              </a:rPr>
              <a:t>Kitap</a:t>
            </a:r>
            <a:r>
              <a:rPr lang="en-US" sz="3200" b="1" dirty="0">
                <a:solidFill>
                  <a:srgbClr val="FFFFFF"/>
                </a:solidFill>
              </a:rPr>
              <a:t> </a:t>
            </a:r>
            <a:r>
              <a:rPr lang="en-US" sz="3200" b="1" dirty="0" err="1">
                <a:solidFill>
                  <a:srgbClr val="FFFFFF"/>
                </a:solidFill>
              </a:rPr>
              <a:t>Onerisi</a:t>
            </a:r>
            <a:endParaRPr lang="en-US" sz="3200" b="1" dirty="0">
              <a:solidFill>
                <a:srgbClr val="FFFFFF"/>
              </a:solidFill>
            </a:endParaRPr>
          </a:p>
        </p:txBody>
      </p:sp>
      <p:pic>
        <p:nvPicPr>
          <p:cNvPr id="8" name="Picture 7">
            <a:extLst>
              <a:ext uri="{FF2B5EF4-FFF2-40B4-BE49-F238E27FC236}">
                <a16:creationId xmlns:a16="http://schemas.microsoft.com/office/drawing/2014/main" id="{74955ADE-FBDC-F17D-3C8C-D95C6A0F6C13}"/>
              </a:ext>
            </a:extLst>
          </p:cNvPr>
          <p:cNvPicPr>
            <a:picLocks noChangeAspect="1"/>
          </p:cNvPicPr>
          <p:nvPr/>
        </p:nvPicPr>
        <p:blipFill>
          <a:blip r:embed="rId2"/>
          <a:stretch>
            <a:fillRect/>
          </a:stretch>
        </p:blipFill>
        <p:spPr>
          <a:xfrm>
            <a:off x="2218260" y="3689438"/>
            <a:ext cx="2026842" cy="2292262"/>
          </a:xfrm>
          <a:prstGeom prst="rect">
            <a:avLst/>
          </a:prstGeom>
        </p:spPr>
      </p:pic>
      <p:sp>
        <p:nvSpPr>
          <p:cNvPr id="9" name="Content Placeholder 2">
            <a:extLst>
              <a:ext uri="{FF2B5EF4-FFF2-40B4-BE49-F238E27FC236}">
                <a16:creationId xmlns:a16="http://schemas.microsoft.com/office/drawing/2014/main" id="{81EC6075-F23C-CA0F-314D-9E2E7421FAB2}"/>
              </a:ext>
            </a:extLst>
          </p:cNvPr>
          <p:cNvSpPr>
            <a:spLocks noGrp="1"/>
          </p:cNvSpPr>
          <p:nvPr>
            <p:ph idx="1"/>
          </p:nvPr>
        </p:nvSpPr>
        <p:spPr>
          <a:xfrm>
            <a:off x="276226" y="1821195"/>
            <a:ext cx="9902804" cy="1868243"/>
          </a:xfrm>
        </p:spPr>
        <p:txBody>
          <a:bodyPr>
            <a:normAutofit/>
          </a:bodyPr>
          <a:lstStyle/>
          <a:p>
            <a:pPr marL="592074" lvl="1" indent="-253746" defTabSz="676656">
              <a:lnSpc>
                <a:spcPct val="150000"/>
              </a:lnSpc>
              <a:spcBef>
                <a:spcPts val="370"/>
              </a:spcBef>
              <a:buFont typeface="Symbol" panose="05050102010706020507" pitchFamily="18" charset="2"/>
              <a:buChar char=""/>
            </a:pPr>
            <a:r>
              <a:rPr lang="en-US" sz="1600" kern="1200" dirty="0">
                <a:solidFill>
                  <a:schemeClr val="tx1"/>
                </a:solidFill>
                <a:latin typeface="Times New Roman" panose="02020603050405020304" pitchFamily="18" charset="0"/>
                <a:ea typeface="+mn-ea"/>
                <a:cs typeface="Times New Roman" panose="02020603050405020304" pitchFamily="18" charset="0"/>
              </a:rPr>
              <a:t>Object Oriented Language (C++) , Classes </a:t>
            </a:r>
          </a:p>
          <a:p>
            <a:pPr marL="592074" lvl="1" indent="-253746" defTabSz="676656">
              <a:lnSpc>
                <a:spcPct val="150000"/>
              </a:lnSpc>
              <a:spcBef>
                <a:spcPts val="370"/>
              </a:spcBef>
              <a:buFont typeface="Symbol" panose="05050102010706020507" pitchFamily="18" charset="2"/>
              <a:buChar char=""/>
            </a:pPr>
            <a:r>
              <a:rPr lang="en-US" sz="1600" kern="1200" dirty="0">
                <a:solidFill>
                  <a:schemeClr val="tx1"/>
                </a:solidFill>
                <a:latin typeface="Times New Roman" panose="02020603050405020304" pitchFamily="18" charset="0"/>
                <a:ea typeface="+mn-ea"/>
                <a:cs typeface="Times New Roman" panose="02020603050405020304" pitchFamily="18" charset="0"/>
              </a:rPr>
              <a:t>Verilog</a:t>
            </a:r>
          </a:p>
          <a:p>
            <a:pPr marL="592074" lvl="1" indent="-253746" defTabSz="676656">
              <a:lnSpc>
                <a:spcPct val="150000"/>
              </a:lnSpc>
              <a:spcBef>
                <a:spcPts val="370"/>
              </a:spcBef>
              <a:buFont typeface="Symbol" panose="05050102010706020507" pitchFamily="18" charset="2"/>
              <a:buChar char=""/>
            </a:pPr>
            <a:r>
              <a:rPr lang="en-US" sz="1600" kern="1200" dirty="0" err="1">
                <a:solidFill>
                  <a:schemeClr val="tx1"/>
                </a:solidFill>
                <a:latin typeface="Times New Roman" panose="02020603050405020304" pitchFamily="18" charset="0"/>
                <a:ea typeface="+mn-ea"/>
                <a:cs typeface="Times New Roman" panose="02020603050405020304" pitchFamily="18" charset="0"/>
              </a:rPr>
              <a:t>SystemVerilog</a:t>
            </a:r>
            <a:endParaRPr lang="en-US" sz="1600" kern="1200" dirty="0">
              <a:solidFill>
                <a:schemeClr val="tx1"/>
              </a:solidFill>
              <a:latin typeface="Times New Roman" panose="02020603050405020304" pitchFamily="18" charset="0"/>
              <a:ea typeface="+mn-ea"/>
              <a:cs typeface="Times New Roman" panose="02020603050405020304" pitchFamily="18" charset="0"/>
            </a:endParaRPr>
          </a:p>
          <a:p>
            <a:pPr marL="253746" indent="-253746" defTabSz="676656">
              <a:lnSpc>
                <a:spcPct val="150000"/>
              </a:lnSpc>
              <a:spcBef>
                <a:spcPts val="740"/>
              </a:spcBef>
              <a:buFont typeface="Symbol" panose="05050102010706020507" pitchFamily="18" charset="2"/>
              <a:buChar char=""/>
            </a:pPr>
            <a:endParaRPr lang="en-US" kern="1200" dirty="0">
              <a:solidFill>
                <a:schemeClr val="tx1"/>
              </a:solidFill>
              <a:latin typeface="Times New Roman" panose="02020603050405020304" pitchFamily="18" charset="0"/>
              <a:ea typeface="+mn-ea"/>
              <a:cs typeface="Times New Roman" panose="02020603050405020304" pitchFamily="18" charset="0"/>
            </a:endParaRPr>
          </a:p>
          <a:p>
            <a:pPr marL="253746" indent="-253746" defTabSz="676656">
              <a:lnSpc>
                <a:spcPct val="150000"/>
              </a:lnSpc>
              <a:spcBef>
                <a:spcPts val="740"/>
              </a:spcBef>
              <a:buFont typeface="Symbol" panose="05050102010706020507" pitchFamily="18" charset="2"/>
              <a:buChar char=""/>
            </a:pPr>
            <a:endParaRPr lang="en-US" kern="1200" dirty="0">
              <a:solidFill>
                <a:schemeClr val="tx1"/>
              </a:solidFill>
              <a:latin typeface="Times New Roman" panose="02020603050405020304" pitchFamily="18" charset="0"/>
              <a:ea typeface="+mn-ea"/>
              <a:cs typeface="Times New Roman" panose="02020603050405020304" pitchFamily="18" charset="0"/>
            </a:endParaRPr>
          </a:p>
          <a:p>
            <a:pPr marL="342900" lvl="0" indent="-342900">
              <a:lnSpc>
                <a:spcPct val="150000"/>
              </a:lnSpc>
              <a:buFont typeface="Symbol" panose="05050102010706020507" pitchFamily="18" charset="2"/>
              <a:buChar char=""/>
            </a:pP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5866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9528D614-692F-620C-71A8-450907F40A64}"/>
              </a:ext>
            </a:extLst>
          </p:cNvPr>
          <p:cNvSpPr>
            <a:spLocks noGrp="1"/>
          </p:cNvSpPr>
          <p:nvPr>
            <p:ph type="title"/>
          </p:nvPr>
        </p:nvSpPr>
        <p:spPr>
          <a:xfrm>
            <a:off x="838200" y="643467"/>
            <a:ext cx="2951205" cy="5571066"/>
          </a:xfrm>
        </p:spPr>
        <p:txBody>
          <a:bodyPr>
            <a:normAutofit/>
          </a:bodyPr>
          <a:lstStyle/>
          <a:p>
            <a:r>
              <a:rPr lang="en-US">
                <a:solidFill>
                  <a:srgbClr val="FFFFFF"/>
                </a:solidFill>
              </a:rPr>
              <a:t>Icerik</a:t>
            </a:r>
          </a:p>
        </p:txBody>
      </p:sp>
      <p:graphicFrame>
        <p:nvGraphicFramePr>
          <p:cNvPr id="5" name="Content Placeholder 2">
            <a:extLst>
              <a:ext uri="{FF2B5EF4-FFF2-40B4-BE49-F238E27FC236}">
                <a16:creationId xmlns:a16="http://schemas.microsoft.com/office/drawing/2014/main" id="{30D7B188-849D-E09F-3AF4-67B248002E8E}"/>
              </a:ext>
            </a:extLst>
          </p:cNvPr>
          <p:cNvGraphicFramePr>
            <a:graphicFrameLocks noGrp="1"/>
          </p:cNvGraphicFramePr>
          <p:nvPr>
            <p:ph idx="1"/>
            <p:extLst>
              <p:ext uri="{D42A27DB-BD31-4B8C-83A1-F6EECF244321}">
                <p14:modId xmlns:p14="http://schemas.microsoft.com/office/powerpoint/2010/main" val="3188154417"/>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5147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154E3B-C185-DFB4-62FD-CF29FB4A3DB2}"/>
              </a:ext>
            </a:extLst>
          </p:cNvPr>
          <p:cNvSpPr>
            <a:spLocks noGrp="1"/>
          </p:cNvSpPr>
          <p:nvPr>
            <p:ph type="title"/>
          </p:nvPr>
        </p:nvSpPr>
        <p:spPr>
          <a:xfrm>
            <a:off x="631224" y="916"/>
            <a:ext cx="8985250" cy="659484"/>
          </a:xfrm>
        </p:spPr>
        <p:txBody>
          <a:bodyPr anchor="t">
            <a:normAutofit/>
          </a:bodyPr>
          <a:lstStyle/>
          <a:p>
            <a:r>
              <a:rPr lang="en-US" sz="3200" b="1" dirty="0"/>
              <a:t>Functional Coverage Example </a:t>
            </a:r>
          </a:p>
        </p:txBody>
      </p:sp>
      <p:sp>
        <p:nvSpPr>
          <p:cNvPr id="5" name="TextBox 4">
            <a:extLst>
              <a:ext uri="{FF2B5EF4-FFF2-40B4-BE49-F238E27FC236}">
                <a16:creationId xmlns:a16="http://schemas.microsoft.com/office/drawing/2014/main" id="{895DBE4C-5767-BBD1-933C-09043C3A2EF6}"/>
              </a:ext>
            </a:extLst>
          </p:cNvPr>
          <p:cNvSpPr txBox="1"/>
          <p:nvPr/>
        </p:nvSpPr>
        <p:spPr>
          <a:xfrm>
            <a:off x="7306491" y="-38674"/>
            <a:ext cx="4885509" cy="369332"/>
          </a:xfrm>
          <a:prstGeom prst="rect">
            <a:avLst/>
          </a:prstGeom>
          <a:noFill/>
        </p:spPr>
        <p:txBody>
          <a:bodyPr wrap="square">
            <a:spAutoFit/>
          </a:bodyPr>
          <a:lstStyle/>
          <a:p>
            <a:pPr lvl="0"/>
            <a:r>
              <a:rPr lang="en-US" dirty="0">
                <a:solidFill>
                  <a:schemeClr val="bg1">
                    <a:lumMod val="65000"/>
                  </a:schemeClr>
                </a:solidFill>
              </a:rPr>
              <a:t>Functional Coverage </a:t>
            </a:r>
            <a:r>
              <a:rPr lang="en-US" dirty="0" err="1">
                <a:solidFill>
                  <a:schemeClr val="bg1">
                    <a:lumMod val="65000"/>
                  </a:schemeClr>
                </a:solidFill>
              </a:rPr>
              <a:t>hakkinda</a:t>
            </a:r>
            <a:r>
              <a:rPr lang="en-US" dirty="0">
                <a:solidFill>
                  <a:schemeClr val="bg1">
                    <a:lumMod val="65000"/>
                  </a:schemeClr>
                </a:solidFill>
              </a:rPr>
              <a:t> </a:t>
            </a:r>
            <a:r>
              <a:rPr lang="en-US" dirty="0" err="1">
                <a:solidFill>
                  <a:schemeClr val="bg1">
                    <a:lumMod val="65000"/>
                  </a:schemeClr>
                </a:solidFill>
              </a:rPr>
              <a:t>bilgiler</a:t>
            </a:r>
            <a:r>
              <a:rPr lang="en-US" dirty="0">
                <a:solidFill>
                  <a:schemeClr val="bg1">
                    <a:lumMod val="65000"/>
                  </a:schemeClr>
                </a:solidFill>
              </a:rPr>
              <a:t>, </a:t>
            </a:r>
            <a:r>
              <a:rPr lang="en-US" dirty="0" err="1">
                <a:solidFill>
                  <a:schemeClr val="bg1">
                    <a:lumMod val="65000"/>
                  </a:schemeClr>
                </a:solidFill>
              </a:rPr>
              <a:t>referanslar</a:t>
            </a:r>
            <a:r>
              <a:rPr lang="en-US" dirty="0">
                <a:solidFill>
                  <a:schemeClr val="bg1">
                    <a:lumMod val="65000"/>
                  </a:schemeClr>
                </a:solidFill>
              </a:rPr>
              <a:t>.</a:t>
            </a:r>
          </a:p>
        </p:txBody>
      </p:sp>
      <p:pic>
        <p:nvPicPr>
          <p:cNvPr id="3" name="Picture 2">
            <a:extLst>
              <a:ext uri="{FF2B5EF4-FFF2-40B4-BE49-F238E27FC236}">
                <a16:creationId xmlns:a16="http://schemas.microsoft.com/office/drawing/2014/main" id="{7AF1A875-ABED-AFFB-8ADF-6C346BF0938F}"/>
              </a:ext>
            </a:extLst>
          </p:cNvPr>
          <p:cNvPicPr>
            <a:picLocks noChangeAspect="1"/>
          </p:cNvPicPr>
          <p:nvPr/>
        </p:nvPicPr>
        <p:blipFill>
          <a:blip r:embed="rId2"/>
          <a:stretch>
            <a:fillRect/>
          </a:stretch>
        </p:blipFill>
        <p:spPr>
          <a:xfrm>
            <a:off x="9439275" y="2347912"/>
            <a:ext cx="1905000" cy="2447925"/>
          </a:xfrm>
          <a:prstGeom prst="rect">
            <a:avLst/>
          </a:prstGeom>
        </p:spPr>
      </p:pic>
      <p:pic>
        <p:nvPicPr>
          <p:cNvPr id="7" name="Picture 6">
            <a:extLst>
              <a:ext uri="{FF2B5EF4-FFF2-40B4-BE49-F238E27FC236}">
                <a16:creationId xmlns:a16="http://schemas.microsoft.com/office/drawing/2014/main" id="{EF37FF16-16A3-5657-7B50-2CCE55D842C6}"/>
              </a:ext>
            </a:extLst>
          </p:cNvPr>
          <p:cNvPicPr>
            <a:picLocks noChangeAspect="1"/>
          </p:cNvPicPr>
          <p:nvPr/>
        </p:nvPicPr>
        <p:blipFill>
          <a:blip r:embed="rId3"/>
          <a:stretch>
            <a:fillRect/>
          </a:stretch>
        </p:blipFill>
        <p:spPr>
          <a:xfrm>
            <a:off x="6838950" y="1885951"/>
            <a:ext cx="1924050" cy="3371850"/>
          </a:xfrm>
          <a:prstGeom prst="rect">
            <a:avLst/>
          </a:prstGeom>
        </p:spPr>
      </p:pic>
      <p:sp>
        <p:nvSpPr>
          <p:cNvPr id="8" name="Content Placeholder 2">
            <a:extLst>
              <a:ext uri="{FF2B5EF4-FFF2-40B4-BE49-F238E27FC236}">
                <a16:creationId xmlns:a16="http://schemas.microsoft.com/office/drawing/2014/main" id="{ABCE96D9-2815-22C9-1843-4A7CEFA4FB58}"/>
              </a:ext>
            </a:extLst>
          </p:cNvPr>
          <p:cNvSpPr>
            <a:spLocks noGrp="1"/>
          </p:cNvSpPr>
          <p:nvPr>
            <p:ph idx="1"/>
          </p:nvPr>
        </p:nvSpPr>
        <p:spPr>
          <a:xfrm>
            <a:off x="9201150" y="1193800"/>
            <a:ext cx="2381249" cy="568325"/>
          </a:xfrm>
        </p:spPr>
        <p:txBody>
          <a:bodyPr>
            <a:normAutofit/>
          </a:bodyPr>
          <a:lstStyle/>
          <a:p>
            <a:pPr marL="592074" lvl="1" indent="-253746" defTabSz="676656">
              <a:lnSpc>
                <a:spcPct val="150000"/>
              </a:lnSpc>
              <a:spcBef>
                <a:spcPts val="370"/>
              </a:spcBef>
              <a:buFont typeface="Symbol" panose="05050102010706020507" pitchFamily="18" charset="2"/>
              <a:buChar char=""/>
            </a:pPr>
            <a:r>
              <a:rPr lang="en-US" sz="1600" kern="1200" dirty="0">
                <a:solidFill>
                  <a:schemeClr val="tx1"/>
                </a:solidFill>
                <a:latin typeface="Times New Roman" panose="02020603050405020304" pitchFamily="18" charset="0"/>
                <a:ea typeface="+mn-ea"/>
                <a:cs typeface="Times New Roman" panose="02020603050405020304" pitchFamily="18" charset="0"/>
              </a:rPr>
              <a:t>GUI Mode</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1F6B8A20-D7EE-7635-6378-F7F5415B9015}"/>
              </a:ext>
            </a:extLst>
          </p:cNvPr>
          <p:cNvSpPr txBox="1">
            <a:spLocks/>
          </p:cNvSpPr>
          <p:nvPr/>
        </p:nvSpPr>
        <p:spPr>
          <a:xfrm>
            <a:off x="6610350" y="1193800"/>
            <a:ext cx="2381249" cy="5683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2074" lvl="1" indent="-253746" defTabSz="676656">
              <a:lnSpc>
                <a:spcPct val="150000"/>
              </a:lnSpc>
              <a:spcBef>
                <a:spcPts val="370"/>
              </a:spcBef>
              <a:buFont typeface="Symbol" panose="05050102010706020507" pitchFamily="18" charset="2"/>
              <a:buChar char=""/>
            </a:pPr>
            <a:r>
              <a:rPr lang="en-US" sz="1600" dirty="0">
                <a:latin typeface="Times New Roman" panose="02020603050405020304" pitchFamily="18" charset="0"/>
                <a:cs typeface="Times New Roman" panose="02020603050405020304" pitchFamily="18" charset="0"/>
              </a:rPr>
              <a:t>Batch Mode</a:t>
            </a:r>
            <a:endParaRPr lang="en-US" sz="36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0C882DE6-785C-B34C-EB58-511AC3AC7F7E}"/>
              </a:ext>
            </a:extLst>
          </p:cNvPr>
          <p:cNvPicPr>
            <a:picLocks noChangeAspect="1"/>
          </p:cNvPicPr>
          <p:nvPr/>
        </p:nvPicPr>
        <p:blipFill>
          <a:blip r:embed="rId4"/>
          <a:stretch>
            <a:fillRect/>
          </a:stretch>
        </p:blipFill>
        <p:spPr>
          <a:xfrm>
            <a:off x="1157287" y="1233486"/>
            <a:ext cx="5114925" cy="4676775"/>
          </a:xfrm>
          <a:prstGeom prst="rect">
            <a:avLst/>
          </a:prstGeom>
        </p:spPr>
      </p:pic>
    </p:spTree>
    <p:extLst>
      <p:ext uri="{BB962C8B-B14F-4D97-AF65-F5344CB8AC3E}">
        <p14:creationId xmlns:p14="http://schemas.microsoft.com/office/powerpoint/2010/main" val="926030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646BF9E-F0C6-0324-01DB-6B300B5BD65D}"/>
              </a:ext>
            </a:extLst>
          </p:cNvPr>
          <p:cNvSpPr>
            <a:spLocks noGrp="1"/>
          </p:cNvSpPr>
          <p:nvPr>
            <p:ph type="title"/>
          </p:nvPr>
        </p:nvSpPr>
        <p:spPr>
          <a:xfrm>
            <a:off x="631224" y="916"/>
            <a:ext cx="8985250" cy="659484"/>
          </a:xfrm>
        </p:spPr>
        <p:txBody>
          <a:bodyPr anchor="t">
            <a:normAutofit/>
          </a:bodyPr>
          <a:lstStyle/>
          <a:p>
            <a:r>
              <a:rPr lang="en-US" sz="3200" b="1" dirty="0" err="1"/>
              <a:t>Vivado</a:t>
            </a:r>
            <a:r>
              <a:rPr lang="en-US" sz="3200" b="1" dirty="0"/>
              <a:t> </a:t>
            </a:r>
            <a:r>
              <a:rPr lang="en-US" sz="3200" b="1" dirty="0" err="1"/>
              <a:t>ile</a:t>
            </a:r>
            <a:r>
              <a:rPr lang="en-US" sz="3200" b="1" dirty="0"/>
              <a:t> </a:t>
            </a:r>
            <a:r>
              <a:rPr lang="en-US" sz="3200" b="1" dirty="0" err="1"/>
              <a:t>Questasim</a:t>
            </a:r>
            <a:r>
              <a:rPr lang="en-US" sz="3200" b="1" dirty="0"/>
              <a:t> </a:t>
            </a:r>
            <a:r>
              <a:rPr lang="en-US" sz="3200" b="1" dirty="0" err="1"/>
              <a:t>Simulasyonu</a:t>
            </a:r>
            <a:r>
              <a:rPr lang="en-US" sz="3200" b="1" dirty="0"/>
              <a:t> </a:t>
            </a:r>
            <a:r>
              <a:rPr lang="en-US" sz="3200" b="1" dirty="0" err="1"/>
              <a:t>kosturma</a:t>
            </a:r>
            <a:endParaRPr lang="en-US" sz="3200" b="1" dirty="0"/>
          </a:p>
        </p:txBody>
      </p:sp>
      <p:sp>
        <p:nvSpPr>
          <p:cNvPr id="6" name="TextBox 5">
            <a:extLst>
              <a:ext uri="{FF2B5EF4-FFF2-40B4-BE49-F238E27FC236}">
                <a16:creationId xmlns:a16="http://schemas.microsoft.com/office/drawing/2014/main" id="{99717A34-7CF5-1A7A-0BB5-C64D1F427E27}"/>
              </a:ext>
            </a:extLst>
          </p:cNvPr>
          <p:cNvSpPr txBox="1"/>
          <p:nvPr/>
        </p:nvSpPr>
        <p:spPr>
          <a:xfrm>
            <a:off x="692184" y="658949"/>
            <a:ext cx="6096000" cy="369332"/>
          </a:xfrm>
          <a:prstGeom prst="rect">
            <a:avLst/>
          </a:prstGeom>
          <a:noFill/>
        </p:spPr>
        <p:txBody>
          <a:bodyPr wrap="square">
            <a:spAutoFit/>
          </a:bodyPr>
          <a:lstStyle/>
          <a:p>
            <a:r>
              <a:rPr lang="en-US" sz="1800" b="1" kern="0" dirty="0">
                <a:effectLst/>
                <a:latin typeface="Times New Roman" panose="02020603050405020304" pitchFamily="18" charset="0"/>
                <a:ea typeface="Calibri" panose="020F0502020204030204" pitchFamily="34" charset="0"/>
              </a:rPr>
              <a:t>Xilinx IP </a:t>
            </a:r>
            <a:r>
              <a:rPr lang="en-US" sz="1800" b="1" kern="0" dirty="0" err="1">
                <a:effectLst/>
                <a:latin typeface="Times New Roman" panose="02020603050405020304" pitchFamily="18" charset="0"/>
                <a:ea typeface="Calibri" panose="020F0502020204030204" pitchFamily="34" charset="0"/>
              </a:rPr>
              <a:t>simülasyonunu</a:t>
            </a:r>
            <a:r>
              <a:rPr lang="en-US" sz="1800" b="1" kern="0" dirty="0">
                <a:effectLst/>
                <a:latin typeface="Times New Roman" panose="02020603050405020304" pitchFamily="18" charset="0"/>
                <a:ea typeface="Calibri" panose="020F0502020204030204" pitchFamily="34" charset="0"/>
              </a:rPr>
              <a:t> 3’rd party </a:t>
            </a:r>
            <a:r>
              <a:rPr lang="en-US" sz="1800" b="1" kern="0" dirty="0" err="1">
                <a:effectLst/>
                <a:latin typeface="Times New Roman" panose="02020603050405020304" pitchFamily="18" charset="0"/>
                <a:ea typeface="Calibri" panose="020F0502020204030204" pitchFamily="34" charset="0"/>
              </a:rPr>
              <a:t>Simulatorde</a:t>
            </a:r>
            <a:r>
              <a:rPr lang="en-US" sz="1800" b="1" kern="0" dirty="0">
                <a:effectLst/>
                <a:latin typeface="Times New Roman" panose="02020603050405020304" pitchFamily="18" charset="0"/>
                <a:ea typeface="Calibri" panose="020F0502020204030204" pitchFamily="34" charset="0"/>
              </a:rPr>
              <a:t> </a:t>
            </a:r>
            <a:r>
              <a:rPr lang="en-US" sz="1800" b="1" kern="0" dirty="0" err="1">
                <a:effectLst/>
                <a:latin typeface="Times New Roman" panose="02020603050405020304" pitchFamily="18" charset="0"/>
                <a:ea typeface="Calibri" panose="020F0502020204030204" pitchFamily="34" charset="0"/>
              </a:rPr>
              <a:t>gerçekleme</a:t>
            </a:r>
            <a:endParaRPr lang="en-US" b="1" dirty="0"/>
          </a:p>
        </p:txBody>
      </p:sp>
      <p:sp>
        <p:nvSpPr>
          <p:cNvPr id="8" name="TextBox 7">
            <a:extLst>
              <a:ext uri="{FF2B5EF4-FFF2-40B4-BE49-F238E27FC236}">
                <a16:creationId xmlns:a16="http://schemas.microsoft.com/office/drawing/2014/main" id="{DAFC8A30-B890-50EA-CE63-40B8500D7B47}"/>
              </a:ext>
            </a:extLst>
          </p:cNvPr>
          <p:cNvSpPr txBox="1"/>
          <p:nvPr/>
        </p:nvSpPr>
        <p:spPr>
          <a:xfrm>
            <a:off x="692183" y="1028281"/>
            <a:ext cx="10454787" cy="3048527"/>
          </a:xfrm>
          <a:prstGeom prst="rect">
            <a:avLst/>
          </a:prstGeom>
          <a:noFill/>
        </p:spPr>
        <p:txBody>
          <a:bodyPr wrap="square">
            <a:spAutoFit/>
          </a:bodyPr>
          <a:lstStyle/>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örnek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Xilinx IP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core’unun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Questasim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üzerinde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simülasyonunun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nasıl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yapılabileceğini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anlatmaktadır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Tools &gt; Compile Simulation Libraries (Not: 30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dk’dan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fazla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surebilir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lvl="0">
              <a:lnSpc>
                <a:spcPct val="150000"/>
              </a:lnSpc>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50000"/>
              </a:lnSpc>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50000"/>
              </a:lnSpc>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50000"/>
              </a:lnSpc>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7" name="Picture 16">
            <a:extLst>
              <a:ext uri="{FF2B5EF4-FFF2-40B4-BE49-F238E27FC236}">
                <a16:creationId xmlns:a16="http://schemas.microsoft.com/office/drawing/2014/main" id="{196D5D76-E0A8-00CC-D8CA-5EB4E65E5232}"/>
              </a:ext>
            </a:extLst>
          </p:cNvPr>
          <p:cNvPicPr>
            <a:picLocks noChangeAspect="1"/>
          </p:cNvPicPr>
          <p:nvPr/>
        </p:nvPicPr>
        <p:blipFill>
          <a:blip r:embed="rId2"/>
          <a:stretch>
            <a:fillRect/>
          </a:stretch>
        </p:blipFill>
        <p:spPr>
          <a:xfrm>
            <a:off x="1504950" y="2024715"/>
            <a:ext cx="3420447" cy="4509435"/>
          </a:xfrm>
          <a:prstGeom prst="rect">
            <a:avLst/>
          </a:prstGeom>
        </p:spPr>
      </p:pic>
      <p:sp>
        <p:nvSpPr>
          <p:cNvPr id="19" name="TextBox 18">
            <a:extLst>
              <a:ext uri="{FF2B5EF4-FFF2-40B4-BE49-F238E27FC236}">
                <a16:creationId xmlns:a16="http://schemas.microsoft.com/office/drawing/2014/main" id="{3A623DD0-3FE1-2C7F-4083-B1153DC998E3}"/>
              </a:ext>
            </a:extLst>
          </p:cNvPr>
          <p:cNvSpPr txBox="1"/>
          <p:nvPr/>
        </p:nvSpPr>
        <p:spPr>
          <a:xfrm>
            <a:off x="4924796" y="3892142"/>
            <a:ext cx="6096000" cy="369332"/>
          </a:xfrm>
          <a:prstGeom prst="rect">
            <a:avLst/>
          </a:prstGeom>
          <a:noFill/>
        </p:spPr>
        <p:txBody>
          <a:bodyPr wrap="square">
            <a:spAutoFit/>
          </a:bodyPr>
          <a:lstStyle/>
          <a:p>
            <a:r>
              <a:rPr lang="en-US" dirty="0"/>
              <a:t>C:/Work/compiled_library</a:t>
            </a:r>
          </a:p>
        </p:txBody>
      </p:sp>
      <p:sp>
        <p:nvSpPr>
          <p:cNvPr id="21" name="TextBox 20">
            <a:extLst>
              <a:ext uri="{FF2B5EF4-FFF2-40B4-BE49-F238E27FC236}">
                <a16:creationId xmlns:a16="http://schemas.microsoft.com/office/drawing/2014/main" id="{5468B06D-3FDE-A8E5-12AB-816E764520BA}"/>
              </a:ext>
            </a:extLst>
          </p:cNvPr>
          <p:cNvSpPr txBox="1"/>
          <p:nvPr/>
        </p:nvSpPr>
        <p:spPr>
          <a:xfrm>
            <a:off x="4924796" y="4142817"/>
            <a:ext cx="6096000" cy="369332"/>
          </a:xfrm>
          <a:prstGeom prst="rect">
            <a:avLst/>
          </a:prstGeom>
          <a:noFill/>
        </p:spPr>
        <p:txBody>
          <a:bodyPr wrap="square">
            <a:spAutoFit/>
          </a:bodyPr>
          <a:lstStyle/>
          <a:p>
            <a:r>
              <a:rPr lang="en-US" dirty="0"/>
              <a:t>C:/questasim64_2021.4/win64</a:t>
            </a:r>
          </a:p>
        </p:txBody>
      </p:sp>
      <p:sp>
        <p:nvSpPr>
          <p:cNvPr id="23" name="TextBox 22">
            <a:extLst>
              <a:ext uri="{FF2B5EF4-FFF2-40B4-BE49-F238E27FC236}">
                <a16:creationId xmlns:a16="http://schemas.microsoft.com/office/drawing/2014/main" id="{DAB63808-6F06-7AA6-1A2C-BD93C6FEA496}"/>
              </a:ext>
            </a:extLst>
          </p:cNvPr>
          <p:cNvSpPr txBox="1"/>
          <p:nvPr/>
        </p:nvSpPr>
        <p:spPr>
          <a:xfrm>
            <a:off x="4924796" y="4393492"/>
            <a:ext cx="7267204" cy="369332"/>
          </a:xfrm>
          <a:prstGeom prst="rect">
            <a:avLst/>
          </a:prstGeom>
          <a:noFill/>
        </p:spPr>
        <p:txBody>
          <a:bodyPr wrap="square">
            <a:spAutoFit/>
          </a:bodyPr>
          <a:lstStyle/>
          <a:p>
            <a:r>
              <a:rPr lang="en-US" dirty="0"/>
              <a:t>C:/Vivado/2022.1/tps/mingw/6.2.0/win64.o/nt/bin </a:t>
            </a:r>
            <a:r>
              <a:rPr lang="en-US" dirty="0">
                <a:solidFill>
                  <a:srgbClr val="FF0000"/>
                </a:solidFill>
              </a:rPr>
              <a:t>(GCC Executable path)</a:t>
            </a:r>
          </a:p>
        </p:txBody>
      </p:sp>
      <p:sp>
        <p:nvSpPr>
          <p:cNvPr id="25" name="TextBox 24">
            <a:extLst>
              <a:ext uri="{FF2B5EF4-FFF2-40B4-BE49-F238E27FC236}">
                <a16:creationId xmlns:a16="http://schemas.microsoft.com/office/drawing/2014/main" id="{05FE2A13-CC0C-B377-EA3F-47A795F27939}"/>
              </a:ext>
            </a:extLst>
          </p:cNvPr>
          <p:cNvSpPr txBox="1"/>
          <p:nvPr/>
        </p:nvSpPr>
        <p:spPr>
          <a:xfrm>
            <a:off x="5324475" y="5205571"/>
            <a:ext cx="6096000" cy="1477328"/>
          </a:xfrm>
          <a:prstGeom prst="rect">
            <a:avLst/>
          </a:prstGeom>
          <a:noFill/>
        </p:spPr>
        <p:txBody>
          <a:bodyPr wrap="square">
            <a:spAutoFit/>
          </a:bodyPr>
          <a:lstStyle/>
          <a:p>
            <a:r>
              <a:rPr lang="en-US" dirty="0" err="1"/>
              <a:t>compile_simlib</a:t>
            </a:r>
            <a:r>
              <a:rPr lang="en-US" dirty="0"/>
              <a:t> -simulator </a:t>
            </a:r>
            <a:r>
              <a:rPr lang="en-US" dirty="0" err="1"/>
              <a:t>questa</a:t>
            </a:r>
            <a:r>
              <a:rPr lang="en-US" dirty="0"/>
              <a:t> -</a:t>
            </a:r>
            <a:r>
              <a:rPr lang="en-US" dirty="0" err="1"/>
              <a:t>simulator_exec_path</a:t>
            </a:r>
            <a:r>
              <a:rPr lang="en-US" dirty="0"/>
              <a:t> {C:/questasim64_2021.4/win64} -</a:t>
            </a:r>
            <a:r>
              <a:rPr lang="en-US" dirty="0" err="1"/>
              <a:t>gcc_exec_path</a:t>
            </a:r>
            <a:r>
              <a:rPr lang="en-US" dirty="0"/>
              <a:t> {C:/Xilinx2022/Vivado/2022.1/tps/mingw/6.2.0/win64.o/nt/bin} -family all -language all -library all -</a:t>
            </a:r>
            <a:r>
              <a:rPr lang="en-US" dirty="0" err="1"/>
              <a:t>dir</a:t>
            </a:r>
            <a:r>
              <a:rPr lang="en-US" dirty="0"/>
              <a:t> {C:/Work/compiled_library}</a:t>
            </a:r>
          </a:p>
        </p:txBody>
      </p:sp>
      <p:cxnSp>
        <p:nvCxnSpPr>
          <p:cNvPr id="27" name="Straight Arrow Connector 26">
            <a:extLst>
              <a:ext uri="{FF2B5EF4-FFF2-40B4-BE49-F238E27FC236}">
                <a16:creationId xmlns:a16="http://schemas.microsoft.com/office/drawing/2014/main" id="{4170D954-9A0C-EE65-6A01-157DDCD41460}"/>
              </a:ext>
            </a:extLst>
          </p:cNvPr>
          <p:cNvCxnSpPr/>
          <p:nvPr/>
        </p:nvCxnSpPr>
        <p:spPr>
          <a:xfrm flipV="1">
            <a:off x="4648200" y="5800725"/>
            <a:ext cx="752475"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D307739-9A87-C658-AB6D-BDBB13C9385E}"/>
              </a:ext>
            </a:extLst>
          </p:cNvPr>
          <p:cNvSpPr txBox="1"/>
          <p:nvPr/>
        </p:nvSpPr>
        <p:spPr>
          <a:xfrm>
            <a:off x="8201025" y="1925994"/>
            <a:ext cx="3581400" cy="1704569"/>
          </a:xfrm>
          <a:prstGeom prst="rect">
            <a:avLst/>
          </a:prstGeom>
          <a:solidFill>
            <a:schemeClr val="accent4">
              <a:lumMod val="40000"/>
              <a:lumOff val="60000"/>
            </a:schemeClr>
          </a:solidFill>
          <a:ln>
            <a:solidFill>
              <a:srgbClr val="002060"/>
            </a:solidFill>
          </a:ln>
        </p:spPr>
        <p:txBody>
          <a:bodyPr wrap="square">
            <a:spAutoFit/>
          </a:bodyPr>
          <a:lstStyle/>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Not: 1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kere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compile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etmek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yeterlidir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Sonraki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simülasyonlarda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compile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edilmiş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dosyanın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gösterilmesi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yeterli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olacaktır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637000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C0C13B7-CCEB-0ED7-DC63-DA792B7E1A08}"/>
              </a:ext>
            </a:extLst>
          </p:cNvPr>
          <p:cNvSpPr txBox="1"/>
          <p:nvPr/>
        </p:nvSpPr>
        <p:spPr>
          <a:xfrm>
            <a:off x="476250" y="176213"/>
            <a:ext cx="6096000" cy="458074"/>
          </a:xfrm>
          <a:prstGeom prst="rect">
            <a:avLst/>
          </a:prstGeom>
          <a:noFill/>
        </p:spPr>
        <p:txBody>
          <a:bodyPr wrap="square">
            <a:spAutoFit/>
          </a:bodyPr>
          <a:lstStyle/>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Tools &gt; Settings &gt; Tool Settings&gt; 3</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rd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party simulators </a:t>
            </a:r>
          </a:p>
        </p:txBody>
      </p:sp>
      <p:pic>
        <p:nvPicPr>
          <p:cNvPr id="13" name="Picture 12">
            <a:extLst>
              <a:ext uri="{FF2B5EF4-FFF2-40B4-BE49-F238E27FC236}">
                <a16:creationId xmlns:a16="http://schemas.microsoft.com/office/drawing/2014/main" id="{3C36FC7B-B701-BCDB-9006-81DCA8E639B1}"/>
              </a:ext>
            </a:extLst>
          </p:cNvPr>
          <p:cNvPicPr>
            <a:picLocks noChangeAspect="1"/>
          </p:cNvPicPr>
          <p:nvPr/>
        </p:nvPicPr>
        <p:blipFill>
          <a:blip r:embed="rId2"/>
          <a:stretch>
            <a:fillRect/>
          </a:stretch>
        </p:blipFill>
        <p:spPr>
          <a:xfrm>
            <a:off x="676829" y="704850"/>
            <a:ext cx="4910105" cy="5448300"/>
          </a:xfrm>
          <a:prstGeom prst="rect">
            <a:avLst/>
          </a:prstGeom>
        </p:spPr>
      </p:pic>
      <p:sp>
        <p:nvSpPr>
          <p:cNvPr id="15" name="TextBox 14">
            <a:extLst>
              <a:ext uri="{FF2B5EF4-FFF2-40B4-BE49-F238E27FC236}">
                <a16:creationId xmlns:a16="http://schemas.microsoft.com/office/drawing/2014/main" id="{AA22FD4B-6FE3-96DB-27E5-5A5D09933715}"/>
              </a:ext>
            </a:extLst>
          </p:cNvPr>
          <p:cNvSpPr txBox="1"/>
          <p:nvPr/>
        </p:nvSpPr>
        <p:spPr>
          <a:xfrm>
            <a:off x="6096000" y="211495"/>
            <a:ext cx="6096000" cy="458074"/>
          </a:xfrm>
          <a:prstGeom prst="rect">
            <a:avLst/>
          </a:prstGeom>
          <a:noFill/>
        </p:spPr>
        <p:txBody>
          <a:bodyPr wrap="square">
            <a:spAutoFit/>
          </a:bodyPr>
          <a:lstStyle/>
          <a:p>
            <a:pPr lvl="0">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Tools &gt; Settings &gt; Project Settings &gt; Simulation</a:t>
            </a:r>
          </a:p>
        </p:txBody>
      </p:sp>
      <p:cxnSp>
        <p:nvCxnSpPr>
          <p:cNvPr id="16" name="Straight Connector 15">
            <a:extLst>
              <a:ext uri="{FF2B5EF4-FFF2-40B4-BE49-F238E27FC236}">
                <a16:creationId xmlns:a16="http://schemas.microsoft.com/office/drawing/2014/main" id="{1892F3FD-D597-6976-71B2-6E433AD4C7F4}"/>
              </a:ext>
            </a:extLst>
          </p:cNvPr>
          <p:cNvCxnSpPr/>
          <p:nvPr/>
        </p:nvCxnSpPr>
        <p:spPr>
          <a:xfrm>
            <a:off x="5943600" y="0"/>
            <a:ext cx="0" cy="6858000"/>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48139407-847F-9315-9570-CD5B74B43AE3}"/>
              </a:ext>
            </a:extLst>
          </p:cNvPr>
          <p:cNvPicPr>
            <a:picLocks noChangeAspect="1"/>
          </p:cNvPicPr>
          <p:nvPr/>
        </p:nvPicPr>
        <p:blipFill>
          <a:blip r:embed="rId3"/>
          <a:stretch>
            <a:fillRect/>
          </a:stretch>
        </p:blipFill>
        <p:spPr>
          <a:xfrm>
            <a:off x="6096001" y="810500"/>
            <a:ext cx="5976896" cy="2132725"/>
          </a:xfrm>
          <a:prstGeom prst="rect">
            <a:avLst/>
          </a:prstGeom>
        </p:spPr>
      </p:pic>
      <p:sp>
        <p:nvSpPr>
          <p:cNvPr id="20" name="TextBox 19">
            <a:extLst>
              <a:ext uri="{FF2B5EF4-FFF2-40B4-BE49-F238E27FC236}">
                <a16:creationId xmlns:a16="http://schemas.microsoft.com/office/drawing/2014/main" id="{B0918751-EC8F-DEED-CB58-386E8B81131D}"/>
              </a:ext>
            </a:extLst>
          </p:cNvPr>
          <p:cNvSpPr txBox="1"/>
          <p:nvPr/>
        </p:nvSpPr>
        <p:spPr>
          <a:xfrm>
            <a:off x="6096000" y="3084156"/>
            <a:ext cx="6096000" cy="976165"/>
          </a:xfrm>
          <a:prstGeom prst="rect">
            <a:avLst/>
          </a:prstGeom>
          <a:noFill/>
        </p:spPr>
        <p:txBody>
          <a:bodyPr wrap="square">
            <a:spAutoFit/>
          </a:bodyPr>
          <a:lstStyle/>
          <a:p>
            <a:pPr lvl="0">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 Bu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işlemlerden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sonra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SIMULATION &gt; Run Simulation</a:t>
            </a:r>
          </a:p>
          <a:p>
            <a:pPr lvl="0">
              <a:lnSpc>
                <a:spcPct val="150000"/>
              </a:lnSpc>
              <a:spcAft>
                <a:spcPts val="800"/>
              </a:spcAft>
            </a:pPr>
            <a:r>
              <a:rPr lang="en-US" dirty="0" err="1">
                <a:latin typeface="Times New Roman" panose="02020603050405020304" pitchFamily="18" charset="0"/>
                <a:ea typeface="Calibri" panose="020F0502020204030204" pitchFamily="34" charset="0"/>
                <a:cs typeface="Times New Roman" panose="02020603050405020304" pitchFamily="18" charset="0"/>
              </a:rPr>
              <a:t>Questasim</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uzerinden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simulasyon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kosmus</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olacaktir</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2" name="Picture 21">
            <a:extLst>
              <a:ext uri="{FF2B5EF4-FFF2-40B4-BE49-F238E27FC236}">
                <a16:creationId xmlns:a16="http://schemas.microsoft.com/office/drawing/2014/main" id="{6F409866-BD06-5A43-F8BD-33494F05A893}"/>
              </a:ext>
            </a:extLst>
          </p:cNvPr>
          <p:cNvPicPr>
            <a:picLocks noChangeAspect="1"/>
          </p:cNvPicPr>
          <p:nvPr/>
        </p:nvPicPr>
        <p:blipFill>
          <a:blip r:embed="rId4"/>
          <a:stretch>
            <a:fillRect/>
          </a:stretch>
        </p:blipFill>
        <p:spPr>
          <a:xfrm>
            <a:off x="6757987" y="4201252"/>
            <a:ext cx="4772025" cy="2000250"/>
          </a:xfrm>
          <a:prstGeom prst="rect">
            <a:avLst/>
          </a:prstGeom>
        </p:spPr>
      </p:pic>
    </p:spTree>
    <p:extLst>
      <p:ext uri="{BB962C8B-B14F-4D97-AF65-F5344CB8AC3E}">
        <p14:creationId xmlns:p14="http://schemas.microsoft.com/office/powerpoint/2010/main" val="1614773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DF2A33A-E277-29A0-1536-24A83BF091FC}"/>
              </a:ext>
            </a:extLst>
          </p:cNvPr>
          <p:cNvSpPr txBox="1"/>
          <p:nvPr/>
        </p:nvSpPr>
        <p:spPr>
          <a:xfrm>
            <a:off x="209550" y="159981"/>
            <a:ext cx="11029950" cy="458074"/>
          </a:xfrm>
          <a:prstGeom prst="rect">
            <a:avLst/>
          </a:prstGeom>
          <a:noFill/>
        </p:spPr>
        <p:txBody>
          <a:bodyPr wrap="square">
            <a:spAutoFit/>
          </a:bodyPr>
          <a:lstStyle/>
          <a:p>
            <a:pPr lvl="0">
              <a:lnSpc>
                <a:spcPct val="150000"/>
              </a:lnSpc>
              <a:spcAft>
                <a:spcPts val="800"/>
              </a:spcAft>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Vivado</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TCL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scriptlerini</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kullanarak</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test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kosturmak</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7" name="TextBox 6">
            <a:extLst>
              <a:ext uri="{FF2B5EF4-FFF2-40B4-BE49-F238E27FC236}">
                <a16:creationId xmlns:a16="http://schemas.microsoft.com/office/drawing/2014/main" id="{4656EEE1-B690-F7EF-2F0C-5B6953127018}"/>
              </a:ext>
            </a:extLst>
          </p:cNvPr>
          <p:cNvSpPr txBox="1"/>
          <p:nvPr/>
        </p:nvSpPr>
        <p:spPr>
          <a:xfrm>
            <a:off x="209550" y="715739"/>
            <a:ext cx="11153775" cy="458074"/>
          </a:xfrm>
          <a:prstGeom prst="rect">
            <a:avLst/>
          </a:prstGeom>
          <a:noFill/>
        </p:spPr>
        <p:txBody>
          <a:bodyPr wrap="square">
            <a:spAutoFit/>
          </a:bodyPr>
          <a:lstStyle/>
          <a:p>
            <a:pPr marL="342900" lvl="0" indent="-342900">
              <a:lnSpc>
                <a:spcPct val="150000"/>
              </a:lnSpc>
              <a:spcAft>
                <a:spcPts val="800"/>
              </a:spcAft>
              <a:buFont typeface="+mj-lt"/>
              <a:buAutoNum type="arabicPeriod"/>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Vivado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projesinde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.sim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klasorü</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altına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behav</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questa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dizini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altına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do script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dosyaları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eklenmiş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olacaktır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9" name="TextBox 8">
            <a:extLst>
              <a:ext uri="{FF2B5EF4-FFF2-40B4-BE49-F238E27FC236}">
                <a16:creationId xmlns:a16="http://schemas.microsoft.com/office/drawing/2014/main" id="{58171516-D4D3-4669-D23D-AE0F8D61650C}"/>
              </a:ext>
            </a:extLst>
          </p:cNvPr>
          <p:cNvSpPr txBox="1"/>
          <p:nvPr/>
        </p:nvSpPr>
        <p:spPr>
          <a:xfrm>
            <a:off x="209550" y="1185576"/>
            <a:ext cx="9696450" cy="873572"/>
          </a:xfrm>
          <a:prstGeom prst="rect">
            <a:avLst/>
          </a:prstGeom>
          <a:noFill/>
        </p:spPr>
        <p:txBody>
          <a:bodyPr wrap="square">
            <a:spAutoFit/>
          </a:bodyPr>
          <a:lstStyle/>
          <a:p>
            <a:pPr lvl="0">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Bizim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için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önemli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olan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dosyalar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aşağıdaki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gibidir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xx_compile.do, xx_elaborate.do, xx_simulate.do</a:t>
            </a:r>
          </a:p>
        </p:txBody>
      </p:sp>
      <p:pic>
        <p:nvPicPr>
          <p:cNvPr id="11" name="Picture 10">
            <a:extLst>
              <a:ext uri="{FF2B5EF4-FFF2-40B4-BE49-F238E27FC236}">
                <a16:creationId xmlns:a16="http://schemas.microsoft.com/office/drawing/2014/main" id="{CB09551D-3D82-2C6A-77BF-ACA5CE10022B}"/>
              </a:ext>
            </a:extLst>
          </p:cNvPr>
          <p:cNvPicPr>
            <a:picLocks noChangeAspect="1"/>
          </p:cNvPicPr>
          <p:nvPr/>
        </p:nvPicPr>
        <p:blipFill>
          <a:blip r:embed="rId2"/>
          <a:stretch>
            <a:fillRect/>
          </a:stretch>
        </p:blipFill>
        <p:spPr>
          <a:xfrm>
            <a:off x="2176462" y="2195512"/>
            <a:ext cx="1362075" cy="3057525"/>
          </a:xfrm>
          <a:prstGeom prst="rect">
            <a:avLst/>
          </a:prstGeom>
        </p:spPr>
      </p:pic>
      <p:sp>
        <p:nvSpPr>
          <p:cNvPr id="13" name="TextBox 12">
            <a:extLst>
              <a:ext uri="{FF2B5EF4-FFF2-40B4-BE49-F238E27FC236}">
                <a16:creationId xmlns:a16="http://schemas.microsoft.com/office/drawing/2014/main" id="{08E77426-21FE-6B85-DD95-33F6D5EFA7EA}"/>
              </a:ext>
            </a:extLst>
          </p:cNvPr>
          <p:cNvSpPr txBox="1"/>
          <p:nvPr/>
        </p:nvSpPr>
        <p:spPr>
          <a:xfrm>
            <a:off x="209550" y="5443387"/>
            <a:ext cx="9505950" cy="458074"/>
          </a:xfrm>
          <a:prstGeom prst="rect">
            <a:avLst/>
          </a:prstGeom>
          <a:noFill/>
        </p:spPr>
        <p:txBody>
          <a:bodyPr wrap="square">
            <a:spAutoFit/>
          </a:bodyPr>
          <a:lstStyle/>
          <a:p>
            <a:pPr lvl="0">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Bu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dosyaların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içerisindeki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satırlardaki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quit -force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satırı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silinmelidir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14" name="Resim 27">
            <a:extLst>
              <a:ext uri="{FF2B5EF4-FFF2-40B4-BE49-F238E27FC236}">
                <a16:creationId xmlns:a16="http://schemas.microsoft.com/office/drawing/2014/main" id="{2204CBC4-8035-E270-F7C1-5AAC31FBFAD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38537" y="6044186"/>
            <a:ext cx="790575" cy="171450"/>
          </a:xfrm>
          <a:prstGeom prst="rect">
            <a:avLst/>
          </a:prstGeom>
          <a:noFill/>
          <a:ln w="9525" cmpd="sng">
            <a:solidFill>
              <a:srgbClr val="000000"/>
            </a:solidFill>
            <a:miter lim="800000"/>
            <a:headEnd/>
            <a:tailEnd/>
          </a:ln>
          <a:effectLst/>
        </p:spPr>
      </p:pic>
    </p:spTree>
    <p:extLst>
      <p:ext uri="{BB962C8B-B14F-4D97-AF65-F5344CB8AC3E}">
        <p14:creationId xmlns:p14="http://schemas.microsoft.com/office/powerpoint/2010/main" val="2279491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E79079-8BB9-DC31-BE6E-350440D1F3CD}"/>
              </a:ext>
            </a:extLst>
          </p:cNvPr>
          <p:cNvSpPr txBox="1"/>
          <p:nvPr/>
        </p:nvSpPr>
        <p:spPr>
          <a:xfrm>
            <a:off x="495300" y="132392"/>
            <a:ext cx="11391900" cy="1289071"/>
          </a:xfrm>
          <a:prstGeom prst="rect">
            <a:avLst/>
          </a:prstGeom>
          <a:noFill/>
        </p:spPr>
        <p:txBody>
          <a:bodyPr wrap="square">
            <a:spAutoFit/>
          </a:bodyPr>
          <a:lstStyle/>
          <a:p>
            <a:pPr lvl="0">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Eğer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ilk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açılışta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hangi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sinyallerin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default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gelmesini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istiyorsak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questasimde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add wave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denildiğinde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oluşan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tcl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komutlarını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wave.do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file’ının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sonuna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kopyalayabiliriz</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Ayrıca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wave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üzerinde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renk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değişikliği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isteniyorsa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daha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detaylı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tcl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komutları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için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Modelsim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Command Reference Manual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kitabına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bakılabilir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(command : Add wave )</a:t>
            </a:r>
          </a:p>
        </p:txBody>
      </p:sp>
      <p:pic>
        <p:nvPicPr>
          <p:cNvPr id="6" name="Resim 26">
            <a:extLst>
              <a:ext uri="{FF2B5EF4-FFF2-40B4-BE49-F238E27FC236}">
                <a16:creationId xmlns:a16="http://schemas.microsoft.com/office/drawing/2014/main" id="{FCE9B395-E03F-FF46-EA64-933FB80560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3412" y="1619250"/>
            <a:ext cx="5972175" cy="304800"/>
          </a:xfrm>
          <a:prstGeom prst="rect">
            <a:avLst/>
          </a:prstGeom>
          <a:noFill/>
          <a:ln w="9525" cmpd="sng">
            <a:solidFill>
              <a:srgbClr val="000000"/>
            </a:solidFill>
            <a:miter lim="800000"/>
            <a:headEnd/>
            <a:tailEnd/>
          </a:ln>
          <a:effectLst/>
        </p:spPr>
      </p:pic>
      <p:sp>
        <p:nvSpPr>
          <p:cNvPr id="8" name="TextBox 7">
            <a:extLst>
              <a:ext uri="{FF2B5EF4-FFF2-40B4-BE49-F238E27FC236}">
                <a16:creationId xmlns:a16="http://schemas.microsoft.com/office/drawing/2014/main" id="{16D64769-9350-4F4A-F281-DC2A101DE820}"/>
              </a:ext>
            </a:extLst>
          </p:cNvPr>
          <p:cNvSpPr txBox="1"/>
          <p:nvPr/>
        </p:nvSpPr>
        <p:spPr>
          <a:xfrm>
            <a:off x="361949" y="2197516"/>
            <a:ext cx="11391899" cy="1704569"/>
          </a:xfrm>
          <a:prstGeom prst="rect">
            <a:avLst/>
          </a:prstGeom>
          <a:noFill/>
        </p:spPr>
        <p:txBody>
          <a:bodyPr wrap="square">
            <a:spAutoFit/>
          </a:bodyPr>
          <a:lstStyle/>
          <a:p>
            <a:pPr lvl="0">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5.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Örneğin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waveform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dosyası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açıldığında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zoom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yapılmak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istenirse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xx_simulate.do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dosyasının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satırına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aşağıdaki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command’ler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yazılabilir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457200">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wave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zoomful</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config wave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signalnamewidth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a:t>
            </a:r>
          </a:p>
        </p:txBody>
      </p:sp>
      <p:pic>
        <p:nvPicPr>
          <p:cNvPr id="9" name="Resim 25">
            <a:extLst>
              <a:ext uri="{FF2B5EF4-FFF2-40B4-BE49-F238E27FC236}">
                <a16:creationId xmlns:a16="http://schemas.microsoft.com/office/drawing/2014/main" id="{24D28310-1242-5F27-46DC-B6DDB386B83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4862" y="4194601"/>
            <a:ext cx="2066925" cy="590550"/>
          </a:xfrm>
          <a:prstGeom prst="rect">
            <a:avLst/>
          </a:prstGeom>
          <a:noFill/>
          <a:ln w="9525" cmpd="sng">
            <a:solidFill>
              <a:srgbClr val="000000"/>
            </a:solidFill>
            <a:miter lim="800000"/>
            <a:headEnd/>
            <a:tailEnd/>
          </a:ln>
          <a:effectLst/>
        </p:spPr>
      </p:pic>
      <p:sp>
        <p:nvSpPr>
          <p:cNvPr id="11" name="TextBox 10">
            <a:extLst>
              <a:ext uri="{FF2B5EF4-FFF2-40B4-BE49-F238E27FC236}">
                <a16:creationId xmlns:a16="http://schemas.microsoft.com/office/drawing/2014/main" id="{6358F561-EA84-8640-A96B-7A2CE5CB2B0A}"/>
              </a:ext>
            </a:extLst>
          </p:cNvPr>
          <p:cNvSpPr txBox="1"/>
          <p:nvPr/>
        </p:nvSpPr>
        <p:spPr>
          <a:xfrm>
            <a:off x="266700" y="4785151"/>
            <a:ext cx="11620500" cy="1704569"/>
          </a:xfrm>
          <a:prstGeom prst="rect">
            <a:avLst/>
          </a:prstGeom>
          <a:noFill/>
        </p:spPr>
        <p:txBody>
          <a:bodyPr wrap="square">
            <a:spAutoFit/>
          </a:bodyPr>
          <a:lstStyle/>
          <a:p>
            <a:pPr lvl="0">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6. Bu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dosyaları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tek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tcl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dosyasında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toplamak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için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aşağıdaki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gibi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xx.tcl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dosyası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questa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dosyasının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içerisine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yazılmalıdır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do {xx_compile.do}</a:t>
            </a:r>
          </a:p>
          <a:p>
            <a:pPr marL="457200">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do {xx_elaborate.do}</a:t>
            </a:r>
          </a:p>
          <a:p>
            <a:pPr marL="457200">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do {xx_simulate.do}</a:t>
            </a:r>
          </a:p>
        </p:txBody>
      </p:sp>
      <p:pic>
        <p:nvPicPr>
          <p:cNvPr id="12" name="Resim 24">
            <a:extLst>
              <a:ext uri="{FF2B5EF4-FFF2-40B4-BE49-F238E27FC236}">
                <a16:creationId xmlns:a16="http://schemas.microsoft.com/office/drawing/2014/main" id="{3A61984D-F336-3094-0650-43C625B31E3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10100" y="5813445"/>
            <a:ext cx="2400300" cy="676275"/>
          </a:xfrm>
          <a:prstGeom prst="rect">
            <a:avLst/>
          </a:prstGeom>
          <a:noFill/>
          <a:ln w="9525" cmpd="sng">
            <a:solidFill>
              <a:srgbClr val="000000"/>
            </a:solidFill>
            <a:miter lim="800000"/>
            <a:headEnd/>
            <a:tailEnd/>
          </a:ln>
          <a:effectLst/>
        </p:spPr>
      </p:pic>
    </p:spTree>
    <p:extLst>
      <p:ext uri="{BB962C8B-B14F-4D97-AF65-F5344CB8AC3E}">
        <p14:creationId xmlns:p14="http://schemas.microsoft.com/office/powerpoint/2010/main" val="2679605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3B4A0E-5428-22A9-F488-0CF4A6ADA769}"/>
              </a:ext>
            </a:extLst>
          </p:cNvPr>
          <p:cNvSpPr txBox="1"/>
          <p:nvPr/>
        </p:nvSpPr>
        <p:spPr>
          <a:xfrm>
            <a:off x="276225" y="155565"/>
            <a:ext cx="11639550" cy="873572"/>
          </a:xfrm>
          <a:prstGeom prst="rect">
            <a:avLst/>
          </a:prstGeom>
          <a:noFill/>
        </p:spPr>
        <p:txBody>
          <a:bodyPr wrap="square">
            <a:spAutoFit/>
          </a:bodyPr>
          <a:lstStyle/>
          <a:p>
            <a:pPr lvl="0">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7.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Böylece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cmd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satırında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(Environment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variable’a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questa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eklenmiş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olmalıdır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sadece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a:lnSpc>
                <a:spcPct val="150000"/>
              </a:lnSpc>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vsim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xx.tcl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yazmak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yeterli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olacaktır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pic>
        <p:nvPicPr>
          <p:cNvPr id="6" name="Resim 21">
            <a:extLst>
              <a:ext uri="{FF2B5EF4-FFF2-40B4-BE49-F238E27FC236}">
                <a16:creationId xmlns:a16="http://schemas.microsoft.com/office/drawing/2014/main" id="{66FBC39A-EABB-F5E1-4A04-980CF08A5EB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6850" y="1048187"/>
            <a:ext cx="1409700" cy="342900"/>
          </a:xfrm>
          <a:prstGeom prst="rect">
            <a:avLst/>
          </a:prstGeom>
          <a:noFill/>
          <a:ln>
            <a:noFill/>
          </a:ln>
        </p:spPr>
      </p:pic>
      <p:sp>
        <p:nvSpPr>
          <p:cNvPr id="8" name="TextBox 7">
            <a:extLst>
              <a:ext uri="{FF2B5EF4-FFF2-40B4-BE49-F238E27FC236}">
                <a16:creationId xmlns:a16="http://schemas.microsoft.com/office/drawing/2014/main" id="{68B3F81A-0F7F-88AB-1BA6-D5AE16BA89BB}"/>
              </a:ext>
            </a:extLst>
          </p:cNvPr>
          <p:cNvSpPr txBox="1"/>
          <p:nvPr/>
        </p:nvSpPr>
        <p:spPr>
          <a:xfrm>
            <a:off x="200024" y="1410137"/>
            <a:ext cx="10544175" cy="458074"/>
          </a:xfrm>
          <a:prstGeom prst="rect">
            <a:avLst/>
          </a:prstGeom>
          <a:noFill/>
        </p:spPr>
        <p:txBody>
          <a:bodyPr wrap="square">
            <a:spAutoFit/>
          </a:bodyPr>
          <a:lstStyle/>
          <a:p>
            <a:pPr lvl="0">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8.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Kod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üzerinde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değişiklik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yapıldıktan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sonra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tcl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komut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satırına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xx.tcl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yazmak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yeterlidir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pic>
        <p:nvPicPr>
          <p:cNvPr id="9" name="Resim 20">
            <a:extLst>
              <a:ext uri="{FF2B5EF4-FFF2-40B4-BE49-F238E27FC236}">
                <a16:creationId xmlns:a16="http://schemas.microsoft.com/office/drawing/2014/main" id="{DE3247F4-44F0-196D-F5BE-FE42AD5B66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66850" y="2001561"/>
            <a:ext cx="1409700" cy="228600"/>
          </a:xfrm>
          <a:prstGeom prst="rect">
            <a:avLst/>
          </a:prstGeom>
          <a:noFill/>
          <a:ln w="9525" cmpd="sng">
            <a:solidFill>
              <a:srgbClr val="000000"/>
            </a:solidFill>
            <a:miter lim="800000"/>
            <a:headEnd/>
            <a:tailEnd/>
          </a:ln>
          <a:effectLst/>
        </p:spPr>
      </p:pic>
    </p:spTree>
    <p:extLst>
      <p:ext uri="{BB962C8B-B14F-4D97-AF65-F5344CB8AC3E}">
        <p14:creationId xmlns:p14="http://schemas.microsoft.com/office/powerpoint/2010/main" val="173555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E52020-9002-1132-5354-6933A3BA3949}"/>
              </a:ext>
            </a:extLst>
          </p:cNvPr>
          <p:cNvGrpSpPr/>
          <p:nvPr/>
        </p:nvGrpSpPr>
        <p:grpSpPr>
          <a:xfrm>
            <a:off x="633663" y="364979"/>
            <a:ext cx="6291714" cy="502303"/>
            <a:chOff x="0" y="3016519"/>
            <a:chExt cx="6291714" cy="502303"/>
          </a:xfrm>
        </p:grpSpPr>
        <p:sp>
          <p:nvSpPr>
            <p:cNvPr id="5" name="Rectangle 4">
              <a:extLst>
                <a:ext uri="{FF2B5EF4-FFF2-40B4-BE49-F238E27FC236}">
                  <a16:creationId xmlns:a16="http://schemas.microsoft.com/office/drawing/2014/main" id="{116F4593-4C20-B26F-02DE-CC5D559CE3F7}"/>
                </a:ext>
              </a:extLst>
            </p:cNvPr>
            <p:cNvSpPr/>
            <p:nvPr/>
          </p:nvSpPr>
          <p:spPr>
            <a:xfrm>
              <a:off x="0" y="3016519"/>
              <a:ext cx="6291714" cy="50230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 name="TextBox 5">
              <a:extLst>
                <a:ext uri="{FF2B5EF4-FFF2-40B4-BE49-F238E27FC236}">
                  <a16:creationId xmlns:a16="http://schemas.microsoft.com/office/drawing/2014/main" id="{45A1CA39-AC14-A34F-B075-638CB28ACEE9}"/>
                </a:ext>
              </a:extLst>
            </p:cNvPr>
            <p:cNvSpPr txBox="1"/>
            <p:nvPr/>
          </p:nvSpPr>
          <p:spPr>
            <a:xfrm>
              <a:off x="0" y="3016519"/>
              <a:ext cx="6291714" cy="50230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t>Window &amp; Linux environment variable set </a:t>
              </a:r>
              <a:r>
                <a:rPr lang="en-US" sz="1700" b="1" kern="1200" dirty="0" err="1"/>
                <a:t>etme</a:t>
              </a:r>
              <a:endParaRPr lang="en-US" sz="1700" b="1" kern="1200" dirty="0"/>
            </a:p>
          </p:txBody>
        </p:sp>
      </p:grpSp>
      <p:sp>
        <p:nvSpPr>
          <p:cNvPr id="8" name="TextBox 7">
            <a:extLst>
              <a:ext uri="{FF2B5EF4-FFF2-40B4-BE49-F238E27FC236}">
                <a16:creationId xmlns:a16="http://schemas.microsoft.com/office/drawing/2014/main" id="{03468929-5705-BFAC-8DD2-90C98C93B854}"/>
              </a:ext>
            </a:extLst>
          </p:cNvPr>
          <p:cNvSpPr txBox="1"/>
          <p:nvPr/>
        </p:nvSpPr>
        <p:spPr>
          <a:xfrm>
            <a:off x="539930" y="638245"/>
            <a:ext cx="9283337" cy="458074"/>
          </a:xfrm>
          <a:prstGeom prst="rect">
            <a:avLst/>
          </a:prstGeom>
          <a:noFill/>
        </p:spPr>
        <p:txBody>
          <a:bodyPr wrap="square">
            <a:spAutoFit/>
          </a:bodyPr>
          <a:lstStyle/>
          <a:p>
            <a:pPr>
              <a:lnSpc>
                <a:spcPct val="150000"/>
              </a:lnSpc>
              <a:spcBef>
                <a:spcPts val="1200"/>
              </a:spcBef>
              <a:spcAft>
                <a:spcPts val="800"/>
              </a:spcAft>
            </a:pP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Window</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uzerindeki</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Linux ile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Questasim</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kullanilmak</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istendiginde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asagidaki</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adimlar</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izlenmelidir.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32CBDC73-71EE-129A-A4E4-A4F894B540ED}"/>
              </a:ext>
            </a:extLst>
          </p:cNvPr>
          <p:cNvSpPr txBox="1"/>
          <p:nvPr/>
        </p:nvSpPr>
        <p:spPr>
          <a:xfrm>
            <a:off x="539930" y="1096319"/>
            <a:ext cx="6096000" cy="458074"/>
          </a:xfrm>
          <a:prstGeom prst="rect">
            <a:avLst/>
          </a:prstGeom>
          <a:noFill/>
        </p:spPr>
        <p:txBody>
          <a:bodyPr wrap="square">
            <a:spAutoFit/>
          </a:bodyPr>
          <a:lstStyle/>
          <a:p>
            <a:pPr marL="342900" lvl="0" indent="-342900">
              <a:lnSpc>
                <a:spcPct val="150000"/>
              </a:lnSpc>
              <a:spcBef>
                <a:spcPts val="1200"/>
              </a:spcBef>
              <a:spcAft>
                <a:spcPts val="800"/>
              </a:spcAft>
              <a:buFont typeface="+mj-lt"/>
              <a:buAutoNum type="arabicPeriod"/>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Git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yuklendiginde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git-bash.exe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uygulamasi</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acilir</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1" name="Picture 10" descr="A computer screen with a red arrow pointing to a black background&#10;&#10;Description automatically generated">
            <a:extLst>
              <a:ext uri="{FF2B5EF4-FFF2-40B4-BE49-F238E27FC236}">
                <a16:creationId xmlns:a16="http://schemas.microsoft.com/office/drawing/2014/main" id="{FCDB7787-9FCD-06CE-E57B-EC0537DEA7CB}"/>
              </a:ext>
            </a:extLst>
          </p:cNvPr>
          <p:cNvPicPr>
            <a:picLocks noChangeAspect="1"/>
          </p:cNvPicPr>
          <p:nvPr/>
        </p:nvPicPr>
        <p:blipFill>
          <a:blip r:embed="rId2"/>
          <a:stretch>
            <a:fillRect/>
          </a:stretch>
        </p:blipFill>
        <p:spPr>
          <a:xfrm>
            <a:off x="986109" y="1621942"/>
            <a:ext cx="2695575" cy="781050"/>
          </a:xfrm>
          <a:prstGeom prst="rect">
            <a:avLst/>
          </a:prstGeom>
        </p:spPr>
      </p:pic>
      <p:sp>
        <p:nvSpPr>
          <p:cNvPr id="13" name="TextBox 12">
            <a:extLst>
              <a:ext uri="{FF2B5EF4-FFF2-40B4-BE49-F238E27FC236}">
                <a16:creationId xmlns:a16="http://schemas.microsoft.com/office/drawing/2014/main" id="{F2854A36-4EBA-04A9-0384-B009A0FA0DF6}"/>
              </a:ext>
            </a:extLst>
          </p:cNvPr>
          <p:cNvSpPr txBox="1"/>
          <p:nvPr/>
        </p:nvSpPr>
        <p:spPr>
          <a:xfrm>
            <a:off x="461553" y="2470541"/>
            <a:ext cx="10502537" cy="1027461"/>
          </a:xfrm>
          <a:prstGeom prst="rect">
            <a:avLst/>
          </a:prstGeom>
          <a:noFill/>
        </p:spPr>
        <p:txBody>
          <a:bodyPr wrap="square">
            <a:spAutoFit/>
          </a:bodyPr>
          <a:lstStyle/>
          <a:p>
            <a:pPr lvl="0">
              <a:lnSpc>
                <a:spcPct val="150000"/>
              </a:lnSpc>
              <a:spcBef>
                <a:spcPts val="1200"/>
              </a:spcBef>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Oncelikle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environment</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variable’lar</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set edilmelidir.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Command</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line’a</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asagidaki</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komut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yazilir</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Bef>
                <a:spcPts val="12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vim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bashrc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15" name="TextBox 14">
            <a:extLst>
              <a:ext uri="{FF2B5EF4-FFF2-40B4-BE49-F238E27FC236}">
                <a16:creationId xmlns:a16="http://schemas.microsoft.com/office/drawing/2014/main" id="{BED968BC-2CA7-4F38-E953-73C455983648}"/>
              </a:ext>
            </a:extLst>
          </p:cNvPr>
          <p:cNvSpPr txBox="1"/>
          <p:nvPr/>
        </p:nvSpPr>
        <p:spPr>
          <a:xfrm>
            <a:off x="461553" y="3777214"/>
            <a:ext cx="6096000" cy="368755"/>
          </a:xfrm>
          <a:prstGeom prst="rect">
            <a:avLst/>
          </a:prstGeom>
          <a:noFill/>
        </p:spPr>
        <p:txBody>
          <a:bodyPr wrap="square">
            <a:spAutoFit/>
          </a:bodyPr>
          <a:lstStyle/>
          <a:p>
            <a:pPr lvl="0">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Enter’a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basildiginda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asagidaki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gibi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bos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sayfa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gelecektir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pic>
        <p:nvPicPr>
          <p:cNvPr id="16" name="Picture 15" descr="A black screen with white text&#10;&#10;Description automatically generated">
            <a:extLst>
              <a:ext uri="{FF2B5EF4-FFF2-40B4-BE49-F238E27FC236}">
                <a16:creationId xmlns:a16="http://schemas.microsoft.com/office/drawing/2014/main" id="{31DF9D93-C215-365F-7EBF-88753A3123F8}"/>
              </a:ext>
            </a:extLst>
          </p:cNvPr>
          <p:cNvPicPr>
            <a:picLocks noChangeAspect="1"/>
          </p:cNvPicPr>
          <p:nvPr/>
        </p:nvPicPr>
        <p:blipFill>
          <a:blip r:embed="rId3"/>
          <a:stretch>
            <a:fillRect/>
          </a:stretch>
        </p:blipFill>
        <p:spPr>
          <a:xfrm>
            <a:off x="986109" y="4283558"/>
            <a:ext cx="2343150" cy="952500"/>
          </a:xfrm>
          <a:prstGeom prst="rect">
            <a:avLst/>
          </a:prstGeom>
          <a:ln>
            <a:solidFill>
              <a:schemeClr val="tx1"/>
            </a:solidFill>
          </a:ln>
        </p:spPr>
      </p:pic>
      <p:sp>
        <p:nvSpPr>
          <p:cNvPr id="18" name="TextBox 17">
            <a:extLst>
              <a:ext uri="{FF2B5EF4-FFF2-40B4-BE49-F238E27FC236}">
                <a16:creationId xmlns:a16="http://schemas.microsoft.com/office/drawing/2014/main" id="{432FFBB7-AE07-B71F-FE82-E6FB08DF92AC}"/>
              </a:ext>
            </a:extLst>
          </p:cNvPr>
          <p:cNvSpPr txBox="1"/>
          <p:nvPr/>
        </p:nvSpPr>
        <p:spPr>
          <a:xfrm>
            <a:off x="461553" y="5324895"/>
            <a:ext cx="10502536" cy="458074"/>
          </a:xfrm>
          <a:prstGeom prst="rect">
            <a:avLst/>
          </a:prstGeom>
          <a:noFill/>
        </p:spPr>
        <p:txBody>
          <a:bodyPr wrap="square">
            <a:spAutoFit/>
          </a:bodyPr>
          <a:lstStyle/>
          <a:p>
            <a:pPr lvl="0">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Vim’de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deger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yazmak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icin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once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harfine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basilir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(INSERT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demektir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Artik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yazi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yazabilir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durumdayiz</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449748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366827-F94F-01C2-BF0E-E19E105970F6}"/>
              </a:ext>
            </a:extLst>
          </p:cNvPr>
          <p:cNvSpPr txBox="1"/>
          <p:nvPr/>
        </p:nvSpPr>
        <p:spPr>
          <a:xfrm>
            <a:off x="505097" y="313408"/>
            <a:ext cx="10998926" cy="873572"/>
          </a:xfrm>
          <a:prstGeom prst="rect">
            <a:avLst/>
          </a:prstGeom>
          <a:noFill/>
        </p:spPr>
        <p:txBody>
          <a:bodyPr wrap="square">
            <a:spAutoFit/>
          </a:bodyPr>
          <a:lstStyle/>
          <a:p>
            <a:pPr lvl="0">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5.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Asagidaki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path’ler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yazilir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Bilgisayardaki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konumuna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gore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degisiklik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gosterebilir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Environment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variable’lari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set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etmis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durumdayiz</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9" name="TextBox 8">
            <a:extLst>
              <a:ext uri="{FF2B5EF4-FFF2-40B4-BE49-F238E27FC236}">
                <a16:creationId xmlns:a16="http://schemas.microsoft.com/office/drawing/2014/main" id="{E26A902E-1F64-07C5-D823-9FF541A95CC1}"/>
              </a:ext>
            </a:extLst>
          </p:cNvPr>
          <p:cNvSpPr txBox="1"/>
          <p:nvPr/>
        </p:nvSpPr>
        <p:spPr>
          <a:xfrm>
            <a:off x="505096" y="2760506"/>
            <a:ext cx="11138263" cy="646331"/>
          </a:xfrm>
          <a:prstGeom prst="rect">
            <a:avLst/>
          </a:prstGeom>
          <a:noFill/>
        </p:spPr>
        <p:txBody>
          <a:bodyPr wrap="square">
            <a:spAutoFit/>
          </a:bodyPr>
          <a:lstStyle/>
          <a:p>
            <a:r>
              <a:rPr lang="en-US" sz="1800" kern="0" dirty="0">
                <a:effectLst/>
                <a:latin typeface="Times New Roman" panose="02020603050405020304" pitchFamily="18" charset="0"/>
                <a:ea typeface="Calibri" panose="020F0502020204030204" pitchFamily="34" charset="0"/>
              </a:rPr>
              <a:t>6. Bu </a:t>
            </a:r>
            <a:r>
              <a:rPr lang="en-US" sz="1800" kern="0" dirty="0" err="1">
                <a:effectLst/>
                <a:latin typeface="Times New Roman" panose="02020603050405020304" pitchFamily="18" charset="0"/>
                <a:ea typeface="Calibri" panose="020F0502020204030204" pitchFamily="34" charset="0"/>
              </a:rPr>
              <a:t>islemden</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sonra</a:t>
            </a:r>
            <a:r>
              <a:rPr lang="en-US" sz="1800" kern="0" dirty="0">
                <a:effectLst/>
                <a:latin typeface="Times New Roman" panose="02020603050405020304" pitchFamily="18" charset="0"/>
                <a:ea typeface="Calibri" panose="020F0502020204030204" pitchFamily="34" charset="0"/>
              </a:rPr>
              <a:t> save </a:t>
            </a:r>
            <a:r>
              <a:rPr lang="en-US" sz="1800" kern="0" dirty="0" err="1">
                <a:effectLst/>
                <a:latin typeface="Times New Roman" panose="02020603050405020304" pitchFamily="18" charset="0"/>
                <a:ea typeface="Calibri" panose="020F0502020204030204" pitchFamily="34" charset="0"/>
              </a:rPr>
              <a:t>edip</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cikmak</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icin</a:t>
            </a:r>
            <a:r>
              <a:rPr lang="en-US" sz="1800" kern="0" dirty="0">
                <a:effectLst/>
                <a:latin typeface="Times New Roman" panose="02020603050405020304" pitchFamily="18" charset="0"/>
                <a:ea typeface="Calibri" panose="020F0502020204030204" pitchFamily="34" charset="0"/>
              </a:rPr>
              <a:t>; ESC ye </a:t>
            </a:r>
            <a:r>
              <a:rPr lang="en-US" sz="1800" kern="0" dirty="0" err="1">
                <a:effectLst/>
                <a:latin typeface="Times New Roman" panose="02020603050405020304" pitchFamily="18" charset="0"/>
                <a:ea typeface="Calibri" panose="020F0502020204030204" pitchFamily="34" charset="0"/>
              </a:rPr>
              <a:t>bastiktan</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sonra</a:t>
            </a:r>
            <a:r>
              <a:rPr lang="en-US" sz="1800" kern="0" dirty="0">
                <a:effectLst/>
                <a:latin typeface="Times New Roman" panose="02020603050405020304" pitchFamily="18" charset="0"/>
                <a:ea typeface="Calibri" panose="020F0502020204030204" pitchFamily="34" charset="0"/>
              </a:rPr>
              <a:t>  “ :  “ </a:t>
            </a:r>
            <a:r>
              <a:rPr lang="en-US" sz="1800" kern="0" dirty="0" err="1">
                <a:effectLst/>
                <a:latin typeface="Times New Roman" panose="02020603050405020304" pitchFamily="18" charset="0"/>
                <a:ea typeface="Calibri" panose="020F0502020204030204" pitchFamily="34" charset="0"/>
              </a:rPr>
              <a:t>isaretine</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basilir</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ve</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wq</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yazilir</a:t>
            </a:r>
            <a:r>
              <a:rPr lang="en-US" sz="1800" kern="0" dirty="0">
                <a:effectLst/>
                <a:latin typeface="Times New Roman" panose="02020603050405020304" pitchFamily="18" charset="0"/>
                <a:ea typeface="Calibri" panose="020F0502020204030204" pitchFamily="34" charset="0"/>
              </a:rPr>
              <a:t>. Bu </a:t>
            </a:r>
            <a:r>
              <a:rPr lang="en-US" sz="1800" kern="0" dirty="0" err="1">
                <a:effectLst/>
                <a:latin typeface="Times New Roman" panose="02020603050405020304" pitchFamily="18" charset="0"/>
                <a:ea typeface="Calibri" panose="020F0502020204030204" pitchFamily="34" charset="0"/>
              </a:rPr>
              <a:t>islemlerden</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sonra</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vsim</a:t>
            </a:r>
            <a:r>
              <a:rPr lang="en-US" sz="1800" kern="0" dirty="0">
                <a:effectLst/>
                <a:latin typeface="Times New Roman" panose="02020603050405020304" pitchFamily="18" charset="0"/>
                <a:ea typeface="Calibri" panose="020F0502020204030204" pitchFamily="34" charset="0"/>
              </a:rPr>
              <a:t> -do </a:t>
            </a:r>
            <a:r>
              <a:rPr lang="en-US" sz="1800" kern="0" dirty="0" err="1">
                <a:effectLst/>
                <a:latin typeface="Times New Roman" panose="02020603050405020304" pitchFamily="18" charset="0"/>
                <a:ea typeface="Calibri" panose="020F0502020204030204" pitchFamily="34" charset="0"/>
              </a:rPr>
              <a:t>run.tcl</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acilabilir</a:t>
            </a:r>
            <a:r>
              <a:rPr lang="en-US" sz="1800" kern="0" dirty="0">
                <a:effectLst/>
                <a:latin typeface="Times New Roman" panose="02020603050405020304" pitchFamily="18" charset="0"/>
                <a:ea typeface="Calibri" panose="020F0502020204030204" pitchFamily="34" charset="0"/>
              </a:rPr>
              <a:t>.</a:t>
            </a:r>
            <a:endParaRPr lang="en-US" dirty="0"/>
          </a:p>
        </p:txBody>
      </p:sp>
      <p:pic>
        <p:nvPicPr>
          <p:cNvPr id="3" name="Picture 2">
            <a:extLst>
              <a:ext uri="{FF2B5EF4-FFF2-40B4-BE49-F238E27FC236}">
                <a16:creationId xmlns:a16="http://schemas.microsoft.com/office/drawing/2014/main" id="{5CBB8913-4BC8-80EC-DD38-320565739527}"/>
              </a:ext>
            </a:extLst>
          </p:cNvPr>
          <p:cNvPicPr>
            <a:picLocks noChangeAspect="1"/>
          </p:cNvPicPr>
          <p:nvPr/>
        </p:nvPicPr>
        <p:blipFill>
          <a:blip r:embed="rId2"/>
          <a:stretch>
            <a:fillRect/>
          </a:stretch>
        </p:blipFill>
        <p:spPr>
          <a:xfrm>
            <a:off x="1197701" y="1346699"/>
            <a:ext cx="3752850" cy="733425"/>
          </a:xfrm>
          <a:prstGeom prst="rect">
            <a:avLst/>
          </a:prstGeom>
        </p:spPr>
      </p:pic>
      <p:pic>
        <p:nvPicPr>
          <p:cNvPr id="6" name="Picture 5">
            <a:extLst>
              <a:ext uri="{FF2B5EF4-FFF2-40B4-BE49-F238E27FC236}">
                <a16:creationId xmlns:a16="http://schemas.microsoft.com/office/drawing/2014/main" id="{CF130810-37DD-313C-3646-60A0540B0CB3}"/>
              </a:ext>
            </a:extLst>
          </p:cNvPr>
          <p:cNvPicPr>
            <a:picLocks noChangeAspect="1"/>
          </p:cNvPicPr>
          <p:nvPr/>
        </p:nvPicPr>
        <p:blipFill>
          <a:blip r:embed="rId3"/>
          <a:stretch>
            <a:fillRect/>
          </a:stretch>
        </p:blipFill>
        <p:spPr>
          <a:xfrm>
            <a:off x="950867" y="4758826"/>
            <a:ext cx="3619500" cy="752475"/>
          </a:xfrm>
          <a:prstGeom prst="rect">
            <a:avLst/>
          </a:prstGeom>
          <a:ln>
            <a:solidFill>
              <a:schemeClr val="tx1"/>
            </a:solidFill>
          </a:ln>
        </p:spPr>
      </p:pic>
      <p:sp>
        <p:nvSpPr>
          <p:cNvPr id="8" name="TextBox 7">
            <a:extLst>
              <a:ext uri="{FF2B5EF4-FFF2-40B4-BE49-F238E27FC236}">
                <a16:creationId xmlns:a16="http://schemas.microsoft.com/office/drawing/2014/main" id="{A7B20094-3F47-68F3-931B-9AA3DBB1030F}"/>
              </a:ext>
            </a:extLst>
          </p:cNvPr>
          <p:cNvSpPr txBox="1"/>
          <p:nvPr/>
        </p:nvSpPr>
        <p:spPr>
          <a:xfrm>
            <a:off x="365760" y="4087219"/>
            <a:ext cx="11138263" cy="369332"/>
          </a:xfrm>
          <a:prstGeom prst="rect">
            <a:avLst/>
          </a:prstGeom>
          <a:noFill/>
        </p:spPr>
        <p:txBody>
          <a:bodyPr wrap="square">
            <a:spAutoFit/>
          </a:bodyPr>
          <a:lstStyle/>
          <a:p>
            <a:r>
              <a:rPr lang="en-US" sz="1800" b="1" kern="0" dirty="0">
                <a:effectLst/>
                <a:latin typeface="Times New Roman" panose="02020603050405020304" pitchFamily="18" charset="0"/>
                <a:ea typeface="Calibri" panose="020F0502020204030204" pitchFamily="34" charset="0"/>
              </a:rPr>
              <a:t>Windows : Edit Environment Variables</a:t>
            </a:r>
            <a:endParaRPr lang="en-US" b="1" dirty="0"/>
          </a:p>
        </p:txBody>
      </p:sp>
    </p:spTree>
    <p:extLst>
      <p:ext uri="{BB962C8B-B14F-4D97-AF65-F5344CB8AC3E}">
        <p14:creationId xmlns:p14="http://schemas.microsoft.com/office/powerpoint/2010/main" val="2193792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E0C937D-04E0-6796-9768-3C7DFB7D1FA6}"/>
              </a:ext>
            </a:extLst>
          </p:cNvPr>
          <p:cNvSpPr txBox="1"/>
          <p:nvPr/>
        </p:nvSpPr>
        <p:spPr>
          <a:xfrm>
            <a:off x="640080" y="2074363"/>
            <a:ext cx="2752354" cy="2709275"/>
          </a:xfrm>
          <a:prstGeom prst="ellipse">
            <a:avLst/>
          </a:prstGeom>
          <a:solidFill>
            <a:srgbClr val="262626"/>
          </a:solidFill>
          <a:ln w="174625" cmpd="thinThick">
            <a:solidFill>
              <a:srgbClr val="262626"/>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lIns="91440" tIns="45720" rIns="91440" bIns="45720" numCol="1" spcCol="1270" rtlCol="0" anchor="ctr" anchorCtr="0">
            <a:normAutofit/>
          </a:bodyPr>
          <a:lstStyle/>
          <a:p>
            <a:pPr marL="0" lvl="0" indent="0" algn="ctr">
              <a:lnSpc>
                <a:spcPct val="90000"/>
              </a:lnSpc>
              <a:spcBef>
                <a:spcPct val="0"/>
              </a:spcBef>
              <a:spcAft>
                <a:spcPct val="35000"/>
              </a:spcAft>
            </a:pPr>
            <a:r>
              <a:rPr lang="en-US" sz="2600" b="1" kern="1200">
                <a:solidFill>
                  <a:srgbClr val="FFFFFF"/>
                </a:solidFill>
                <a:latin typeface="+mj-lt"/>
                <a:ea typeface="+mj-ea"/>
                <a:cs typeface="+mj-cs"/>
              </a:rPr>
              <a:t>TCL Ozet – Referans Dokumanlar</a:t>
            </a:r>
          </a:p>
        </p:txBody>
      </p:sp>
      <p:sp>
        <p:nvSpPr>
          <p:cNvPr id="8" name="TextBox 7">
            <a:extLst>
              <a:ext uri="{FF2B5EF4-FFF2-40B4-BE49-F238E27FC236}">
                <a16:creationId xmlns:a16="http://schemas.microsoft.com/office/drawing/2014/main" id="{1B13020B-B636-17D3-E203-5EA9BA4D8E27}"/>
              </a:ext>
            </a:extLst>
          </p:cNvPr>
          <p:cNvSpPr txBox="1"/>
          <p:nvPr/>
        </p:nvSpPr>
        <p:spPr>
          <a:xfrm>
            <a:off x="4032514" y="474162"/>
            <a:ext cx="7759436" cy="6259086"/>
          </a:xfrm>
          <a:prstGeom prst="rect">
            <a:avLst/>
          </a:prstGeom>
          <a:noFill/>
        </p:spPr>
        <p:txBody>
          <a:bodyPr wrap="square">
            <a:spAutoFit/>
          </a:bodyPr>
          <a:lstStyle/>
          <a:p>
            <a:pPr marL="449580">
              <a:lnSpc>
                <a:spcPct val="107000"/>
              </a:lnSpc>
              <a:spcAft>
                <a:spcPts val="800"/>
              </a:spcAft>
            </a:pPr>
            <a:r>
              <a:rPr lang="en-US" sz="11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vlib</a:t>
            </a: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mylib</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449580">
              <a:lnSpc>
                <a:spcPct val="107000"/>
              </a:lnSpc>
              <a:spcAft>
                <a:spcPts val="800"/>
              </a:spcAft>
            </a:pPr>
            <a:r>
              <a:rPr lang="en-US" sz="11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vmap</a:t>
            </a: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work </a:t>
            </a:r>
            <a:r>
              <a:rPr lang="en-US" sz="11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mylib</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449580">
              <a:lnSpc>
                <a:spcPct val="107000"/>
              </a:lnSpc>
              <a:spcAft>
                <a:spcPts val="800"/>
              </a:spcAft>
            </a:pPr>
            <a:r>
              <a:rPr lang="en-US" sz="11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Tcl</a:t>
            </a:r>
            <a:r>
              <a:rPr lang="en-US" sz="11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always uses forward slash '/' for files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449580">
              <a:lnSpc>
                <a:spcPct val="107000"/>
              </a:lnSpc>
              <a:spcAft>
                <a:spcPts val="800"/>
              </a:spcAft>
            </a:pPr>
            <a:r>
              <a:rPr lang="en-US" sz="11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vcom</a:t>
            </a:r>
            <a:r>
              <a:rPr lang="en-US" sz="11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for </a:t>
            </a:r>
            <a:r>
              <a:rPr lang="en-US" sz="110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vhdl</a:t>
            </a:r>
            <a:r>
              <a:rPr lang="en-US" sz="11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sources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449580">
              <a:lnSpc>
                <a:spcPct val="107000"/>
              </a:lnSpc>
              <a:spcAft>
                <a:spcPts val="800"/>
              </a:spcAft>
            </a:pPr>
            <a:r>
              <a:rPr lang="en-US" sz="11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vlog for </a:t>
            </a:r>
            <a:r>
              <a:rPr lang="en-US" sz="110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verilog</a:t>
            </a:r>
            <a:r>
              <a:rPr lang="en-US" sz="11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10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SystemVerilog</a:t>
            </a:r>
            <a:r>
              <a:rPr lang="en-US" sz="11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sources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449580">
              <a:lnSpc>
                <a:spcPct val="107000"/>
              </a:lnSpc>
              <a:spcAft>
                <a:spcPts val="800"/>
              </a:spcAft>
            </a:pPr>
            <a:r>
              <a:rPr lang="en-US" sz="11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vcom</a:t>
            </a: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1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source</a:t>
            </a:r>
            <a:r>
              <a:rPr lang="en-US" sz="11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mux4.vhd</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449580">
              <a:lnSpc>
                <a:spcPct val="107000"/>
              </a:lnSpc>
              <a:spcAft>
                <a:spcPts val="800"/>
              </a:spcAft>
            </a:pPr>
            <a:r>
              <a:rPr lang="en-US" sz="11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vcom</a:t>
            </a: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1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source</a:t>
            </a:r>
            <a:r>
              <a:rPr lang="en-US" sz="11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mux4_tb.vhd</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449580">
              <a:lnSpc>
                <a:spcPct val="107000"/>
              </a:lnSpc>
              <a:spcAft>
                <a:spcPts val="800"/>
              </a:spcAft>
            </a:pPr>
            <a:r>
              <a:rPr lang="en-US" sz="11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vsim</a:t>
            </a: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mylib.mux4_tb </a:t>
            </a:r>
            <a:r>
              <a:rPr lang="en-US" sz="1100" dirty="0">
                <a:solidFill>
                  <a:srgbClr val="804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100" dirty="0" err="1">
                <a:solidFill>
                  <a:srgbClr val="804000"/>
                </a:solidFill>
                <a:effectLst/>
                <a:latin typeface="Courier New" panose="02070309020205020404" pitchFamily="49" charset="0"/>
                <a:ea typeface="Times New Roman" panose="02020603050405020304" pitchFamily="18" charset="0"/>
                <a:cs typeface="Times New Roman" panose="02020603050405020304" pitchFamily="18" charset="0"/>
              </a:rPr>
              <a:t>voptargs</a:t>
            </a:r>
            <a:r>
              <a:rPr lang="en-US" sz="11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acc</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449580">
              <a:lnSpc>
                <a:spcPct val="107000"/>
              </a:lnSpc>
              <a:spcAft>
                <a:spcPts val="8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add wave </a:t>
            </a:r>
            <a:r>
              <a:rPr lang="en-US" sz="11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449580">
              <a:lnSpc>
                <a:spcPct val="107000"/>
              </a:lnSpc>
              <a:spcAft>
                <a:spcPts val="8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run </a:t>
            </a:r>
            <a:r>
              <a:rPr lang="en-US" sz="1100" dirty="0">
                <a:solidFill>
                  <a:srgbClr val="804000"/>
                </a:solidFill>
                <a:effectLst/>
                <a:latin typeface="Courier New" panose="02070309020205020404" pitchFamily="49" charset="0"/>
                <a:ea typeface="Times New Roman" panose="02020603050405020304" pitchFamily="18" charset="0"/>
                <a:cs typeface="Times New Roman" panose="02020603050405020304" pitchFamily="18" charset="0"/>
              </a:rPr>
              <a:t>-all</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449580">
              <a:lnSpc>
                <a:spcPct val="107000"/>
              </a:lnSpc>
              <a:spcAft>
                <a:spcPts val="800"/>
              </a:spcAft>
            </a:pPr>
            <a:r>
              <a:rPr lang="en-US"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wave </a:t>
            </a:r>
            <a:r>
              <a:rPr lang="en-US" sz="11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zoomfull</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Notes: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vlib</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This command creates a design library</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vcom</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command compiles VHDL source code into a specified working library</a:t>
            </a:r>
          </a:p>
          <a:p>
            <a:pPr>
              <a:lnSpc>
                <a:spcPct val="107000"/>
              </a:lnSpc>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vlog: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compiles Verilog design units and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SystemVerilog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extensions</a:t>
            </a:r>
          </a:p>
          <a:p>
            <a:pPr>
              <a:lnSpc>
                <a:spcPct val="150000"/>
              </a:lnSpc>
              <a:spcAft>
                <a:spcPts val="800"/>
              </a:spcAft>
            </a:pP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vmap</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command defines a mapping between a logical library name and a directory by modifying the modelsim.ini file.</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vsim</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loads a new design into the simulator</a:t>
            </a:r>
            <a:br>
              <a:rPr lang="en-US" sz="14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add wave: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adds VHDL signals and variables, and Verilog nets and registers to the Wave window </a:t>
            </a:r>
          </a:p>
          <a:p>
            <a:r>
              <a:rPr lang="en-US" sz="1400" dirty="0">
                <a:effectLst/>
                <a:latin typeface="Times New Roman" panose="02020603050405020304" pitchFamily="18" charset="0"/>
                <a:ea typeface="Calibri" panose="020F0502020204030204" pitchFamily="34" charset="0"/>
              </a:rPr>
              <a:t>You can check</a:t>
            </a:r>
            <a:r>
              <a:rPr lang="en-US" sz="1400" b="1" dirty="0">
                <a:effectLst/>
                <a:latin typeface="Times New Roman" panose="02020603050405020304" pitchFamily="18" charset="0"/>
                <a:ea typeface="Calibri" panose="020F0502020204030204" pitchFamily="34" charset="0"/>
              </a:rPr>
              <a:t> “</a:t>
            </a:r>
            <a:r>
              <a:rPr lang="en-US" sz="1400" b="1" dirty="0" err="1">
                <a:effectLst/>
                <a:latin typeface="Times New Roman" panose="02020603050405020304" pitchFamily="18" charset="0"/>
                <a:ea typeface="Calibri" panose="020F0502020204030204" pitchFamily="34" charset="0"/>
              </a:rPr>
              <a:t>ModelSim</a:t>
            </a:r>
            <a:r>
              <a:rPr lang="en-US" sz="1400" b="1" dirty="0">
                <a:effectLst/>
                <a:latin typeface="Times New Roman" panose="02020603050405020304" pitchFamily="18" charset="0"/>
                <a:ea typeface="Calibri" panose="020F0502020204030204" pitchFamily="34" charset="0"/>
              </a:rPr>
              <a:t> Command Reference Manual “ </a:t>
            </a:r>
            <a:r>
              <a:rPr lang="en-US" sz="1400" dirty="0">
                <a:effectLst/>
                <a:latin typeface="Times New Roman" panose="02020603050405020304" pitchFamily="18" charset="0"/>
                <a:ea typeface="Calibri" panose="020F0502020204030204" pitchFamily="34" charset="0"/>
              </a:rPr>
              <a:t>and</a:t>
            </a:r>
            <a:r>
              <a:rPr lang="en-US" sz="1400" b="1" dirty="0">
                <a:effectLst/>
                <a:latin typeface="Times New Roman" panose="02020603050405020304" pitchFamily="18" charset="0"/>
                <a:ea typeface="Calibri" panose="020F0502020204030204" pitchFamily="34" charset="0"/>
              </a:rPr>
              <a:t> </a:t>
            </a:r>
            <a:r>
              <a:rPr lang="en-US" sz="1400" b="1" dirty="0" err="1">
                <a:effectLst/>
                <a:latin typeface="Times New Roman" panose="02020603050405020304" pitchFamily="18" charset="0"/>
                <a:ea typeface="Calibri" panose="020F0502020204030204" pitchFamily="34" charset="0"/>
              </a:rPr>
              <a:t>Vivado</a:t>
            </a:r>
            <a:r>
              <a:rPr lang="en-US" sz="1400" b="1" dirty="0">
                <a:effectLst/>
                <a:latin typeface="Times New Roman" panose="02020603050405020304" pitchFamily="18" charset="0"/>
                <a:ea typeface="Calibri" panose="020F0502020204030204" pitchFamily="34" charset="0"/>
              </a:rPr>
              <a:t> TCL guide</a:t>
            </a:r>
            <a:endParaRPr lang="en-US" sz="1100" dirty="0"/>
          </a:p>
        </p:txBody>
      </p:sp>
      <p:sp>
        <p:nvSpPr>
          <p:cNvPr id="9" name="Arrow: Right 8">
            <a:extLst>
              <a:ext uri="{FF2B5EF4-FFF2-40B4-BE49-F238E27FC236}">
                <a16:creationId xmlns:a16="http://schemas.microsoft.com/office/drawing/2014/main" id="{7A860345-39FD-0B85-C568-0A52659360EE}"/>
              </a:ext>
            </a:extLst>
          </p:cNvPr>
          <p:cNvSpPr/>
          <p:nvPr/>
        </p:nvSpPr>
        <p:spPr>
          <a:xfrm>
            <a:off x="10563225" y="6304623"/>
            <a:ext cx="1019175" cy="4381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Others</a:t>
            </a:r>
          </a:p>
        </p:txBody>
      </p:sp>
    </p:spTree>
    <p:extLst>
      <p:ext uri="{BB962C8B-B14F-4D97-AF65-F5344CB8AC3E}">
        <p14:creationId xmlns:p14="http://schemas.microsoft.com/office/powerpoint/2010/main" val="21219266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ACF43F-341B-DF6D-7112-DD9D6215057D}"/>
              </a:ext>
            </a:extLst>
          </p:cNvPr>
          <p:cNvPicPr>
            <a:picLocks noChangeAspect="1"/>
          </p:cNvPicPr>
          <p:nvPr/>
        </p:nvPicPr>
        <p:blipFill>
          <a:blip r:embed="rId2"/>
          <a:stretch>
            <a:fillRect/>
          </a:stretch>
        </p:blipFill>
        <p:spPr>
          <a:xfrm>
            <a:off x="342398" y="0"/>
            <a:ext cx="4820653" cy="6858000"/>
          </a:xfrm>
          <a:prstGeom prst="rect">
            <a:avLst/>
          </a:prstGeom>
        </p:spPr>
      </p:pic>
      <p:pic>
        <p:nvPicPr>
          <p:cNvPr id="7" name="Picture 6">
            <a:extLst>
              <a:ext uri="{FF2B5EF4-FFF2-40B4-BE49-F238E27FC236}">
                <a16:creationId xmlns:a16="http://schemas.microsoft.com/office/drawing/2014/main" id="{F48B7A5E-4CF3-2673-1AB7-5BAC1AF7B3E1}"/>
              </a:ext>
            </a:extLst>
          </p:cNvPr>
          <p:cNvPicPr>
            <a:picLocks noChangeAspect="1"/>
          </p:cNvPicPr>
          <p:nvPr/>
        </p:nvPicPr>
        <p:blipFill>
          <a:blip r:embed="rId3"/>
          <a:stretch>
            <a:fillRect/>
          </a:stretch>
        </p:blipFill>
        <p:spPr>
          <a:xfrm>
            <a:off x="5710237" y="204787"/>
            <a:ext cx="5057775" cy="1952625"/>
          </a:xfrm>
          <a:prstGeom prst="rect">
            <a:avLst/>
          </a:prstGeom>
          <a:ln>
            <a:solidFill>
              <a:schemeClr val="tx1"/>
            </a:solidFill>
          </a:ln>
        </p:spPr>
      </p:pic>
      <p:pic>
        <p:nvPicPr>
          <p:cNvPr id="9" name="Picture 8">
            <a:extLst>
              <a:ext uri="{FF2B5EF4-FFF2-40B4-BE49-F238E27FC236}">
                <a16:creationId xmlns:a16="http://schemas.microsoft.com/office/drawing/2014/main" id="{E2806AAA-FC23-AA2A-F4AB-935F2D6B00E3}"/>
              </a:ext>
            </a:extLst>
          </p:cNvPr>
          <p:cNvPicPr>
            <a:picLocks noChangeAspect="1"/>
          </p:cNvPicPr>
          <p:nvPr/>
        </p:nvPicPr>
        <p:blipFill>
          <a:blip r:embed="rId4"/>
          <a:stretch>
            <a:fillRect/>
          </a:stretch>
        </p:blipFill>
        <p:spPr>
          <a:xfrm>
            <a:off x="5710236" y="2252662"/>
            <a:ext cx="5057775" cy="3081081"/>
          </a:xfrm>
          <a:prstGeom prst="rect">
            <a:avLst/>
          </a:prstGeom>
          <a:ln>
            <a:solidFill>
              <a:schemeClr val="tx1"/>
            </a:solidFill>
          </a:ln>
        </p:spPr>
      </p:pic>
      <p:pic>
        <p:nvPicPr>
          <p:cNvPr id="11" name="Picture 10">
            <a:extLst>
              <a:ext uri="{FF2B5EF4-FFF2-40B4-BE49-F238E27FC236}">
                <a16:creationId xmlns:a16="http://schemas.microsoft.com/office/drawing/2014/main" id="{5ED2A915-D0E7-81E2-5943-1A1354FF6E3D}"/>
              </a:ext>
            </a:extLst>
          </p:cNvPr>
          <p:cNvPicPr>
            <a:picLocks noChangeAspect="1"/>
          </p:cNvPicPr>
          <p:nvPr/>
        </p:nvPicPr>
        <p:blipFill>
          <a:blip r:embed="rId5"/>
          <a:stretch>
            <a:fillRect/>
          </a:stretch>
        </p:blipFill>
        <p:spPr>
          <a:xfrm>
            <a:off x="6462711" y="5428993"/>
            <a:ext cx="3462339" cy="1147442"/>
          </a:xfrm>
          <a:prstGeom prst="rect">
            <a:avLst/>
          </a:prstGeom>
          <a:ln>
            <a:solidFill>
              <a:schemeClr val="tx1"/>
            </a:solidFill>
          </a:ln>
        </p:spPr>
      </p:pic>
    </p:spTree>
    <p:extLst>
      <p:ext uri="{BB962C8B-B14F-4D97-AF65-F5344CB8AC3E}">
        <p14:creationId xmlns:p14="http://schemas.microsoft.com/office/powerpoint/2010/main" val="2211230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7245F3-B3F2-6998-48E1-464876369D67}"/>
              </a:ext>
            </a:extLst>
          </p:cNvPr>
          <p:cNvSpPr/>
          <p:nvPr/>
        </p:nvSpPr>
        <p:spPr>
          <a:xfrm>
            <a:off x="4282442" y="0"/>
            <a:ext cx="4136813" cy="6858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700D3D23-1FA5-66E1-15EA-6A089825AEC4}"/>
              </a:ext>
            </a:extLst>
          </p:cNvPr>
          <p:cNvSpPr/>
          <p:nvPr/>
        </p:nvSpPr>
        <p:spPr>
          <a:xfrm>
            <a:off x="0" y="0"/>
            <a:ext cx="4284617" cy="6858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2AB1BE5-67A4-324B-D684-3FF30EA79843}"/>
              </a:ext>
            </a:extLst>
          </p:cNvPr>
          <p:cNvSpPr>
            <a:spLocks noGrp="1"/>
          </p:cNvSpPr>
          <p:nvPr>
            <p:ph type="title"/>
          </p:nvPr>
        </p:nvSpPr>
        <p:spPr>
          <a:xfrm>
            <a:off x="411480" y="1093257"/>
            <a:ext cx="3361267" cy="2335742"/>
          </a:xfrm>
        </p:spPr>
        <p:txBody>
          <a:bodyPr>
            <a:noAutofit/>
          </a:bodyPr>
          <a:lstStyle/>
          <a:p>
            <a:pPr algn="ctr">
              <a:lnSpc>
                <a:spcPct val="150000"/>
              </a:lnSpc>
              <a:spcAft>
                <a:spcPts val="800"/>
              </a:spcAft>
            </a:pP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Vivado</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/ISE Simulator XILINX/AMD</a:t>
            </a:r>
            <a:br>
              <a:rPr lang="en-US" sz="28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2800" dirty="0"/>
          </a:p>
        </p:txBody>
      </p:sp>
      <p:sp>
        <p:nvSpPr>
          <p:cNvPr id="4" name="Title 1">
            <a:extLst>
              <a:ext uri="{FF2B5EF4-FFF2-40B4-BE49-F238E27FC236}">
                <a16:creationId xmlns:a16="http://schemas.microsoft.com/office/drawing/2014/main" id="{1A04F38D-D766-018F-7D84-4C9B4340DF84}"/>
              </a:ext>
            </a:extLst>
          </p:cNvPr>
          <p:cNvSpPr txBox="1">
            <a:spLocks/>
          </p:cNvSpPr>
          <p:nvPr/>
        </p:nvSpPr>
        <p:spPr>
          <a:xfrm>
            <a:off x="4281836" y="1093258"/>
            <a:ext cx="4140200" cy="1777998"/>
          </a:xfrm>
          <a:prstGeom prst="rect">
            <a:avLst/>
          </a:prstGeom>
        </p:spPr>
        <p:txBody>
          <a:bodyPr vert="horz" lIns="91440" tIns="45720" rIns="91440" bIns="45720" rtlCol="0" anchor="ctr">
            <a:noAutofit/>
          </a:bodyPr>
          <a:lstStyle>
            <a:lvl1pPr>
              <a:lnSpc>
                <a:spcPct val="150000"/>
              </a:lnSpc>
              <a:spcBef>
                <a:spcPct val="0"/>
              </a:spcBef>
              <a:spcAft>
                <a:spcPts val="800"/>
              </a:spcAft>
              <a:buNone/>
              <a:defRPr sz="2800">
                <a:effectLst/>
                <a:latin typeface="Times New Roman" panose="02020603050405020304" pitchFamily="18" charset="0"/>
                <a:ea typeface="Calibri" panose="020F0502020204030204" pitchFamily="34" charset="0"/>
                <a:cs typeface="Times New Roman" panose="02020603050405020304" pitchFamily="18" charset="0"/>
              </a:defRPr>
            </a:lvl1pPr>
          </a:lstStyle>
          <a:p>
            <a:pPr algn="ctr"/>
            <a:r>
              <a:rPr lang="en-US" dirty="0" err="1"/>
              <a:t>ModelSim</a:t>
            </a:r>
            <a:r>
              <a:rPr lang="en-US" dirty="0"/>
              <a:t> and Questa</a:t>
            </a:r>
          </a:p>
          <a:p>
            <a:pPr algn="ctr"/>
            <a:r>
              <a:rPr lang="en-US" dirty="0"/>
              <a:t>Mentor Graphics/Siemens</a:t>
            </a:r>
          </a:p>
        </p:txBody>
      </p:sp>
      <p:sp>
        <p:nvSpPr>
          <p:cNvPr id="8" name="Rectangle 7">
            <a:extLst>
              <a:ext uri="{FF2B5EF4-FFF2-40B4-BE49-F238E27FC236}">
                <a16:creationId xmlns:a16="http://schemas.microsoft.com/office/drawing/2014/main" id="{B3E10744-EA28-8467-4C0B-943D09BD274B}"/>
              </a:ext>
            </a:extLst>
          </p:cNvPr>
          <p:cNvSpPr/>
          <p:nvPr/>
        </p:nvSpPr>
        <p:spPr>
          <a:xfrm>
            <a:off x="8419255" y="0"/>
            <a:ext cx="3772745" cy="6858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Title 1">
            <a:extLst>
              <a:ext uri="{FF2B5EF4-FFF2-40B4-BE49-F238E27FC236}">
                <a16:creationId xmlns:a16="http://schemas.microsoft.com/office/drawing/2014/main" id="{C6193155-735C-313C-18DB-1C4B87DF0695}"/>
              </a:ext>
            </a:extLst>
          </p:cNvPr>
          <p:cNvSpPr txBox="1">
            <a:spLocks/>
          </p:cNvSpPr>
          <p:nvPr/>
        </p:nvSpPr>
        <p:spPr>
          <a:xfrm>
            <a:off x="8567059" y="1093257"/>
            <a:ext cx="3361267" cy="1777999"/>
          </a:xfrm>
          <a:prstGeom prst="rect">
            <a:avLst/>
          </a:prstGeom>
        </p:spPr>
        <p:txBody>
          <a:bodyPr vert="horz" lIns="91440" tIns="45720" rIns="91440" bIns="45720" rtlCol="0" anchor="ctr">
            <a:noAutofit/>
          </a:bodyPr>
          <a:lstStyle>
            <a:defPPr>
              <a:defRPr lang="en-US"/>
            </a:defPPr>
            <a:lvl1pPr algn="ctr">
              <a:lnSpc>
                <a:spcPct val="150000"/>
              </a:lnSpc>
              <a:spcBef>
                <a:spcPct val="0"/>
              </a:spcBef>
              <a:spcAft>
                <a:spcPts val="800"/>
              </a:spcAft>
              <a:buNone/>
              <a:defRPr sz="2800">
                <a:effectLst/>
                <a:latin typeface="Times New Roman" panose="02020603050405020304" pitchFamily="18" charset="0"/>
                <a:ea typeface="Calibri" panose="020F0502020204030204" pitchFamily="34" charset="0"/>
                <a:cs typeface="Times New Roman" panose="02020603050405020304" pitchFamily="18" charset="0"/>
              </a:defRPr>
            </a:lvl1pPr>
          </a:lstStyle>
          <a:p>
            <a:r>
              <a:rPr lang="en-US" dirty="0"/>
              <a:t>VCS </a:t>
            </a:r>
          </a:p>
          <a:p>
            <a:r>
              <a:rPr lang="en-US" dirty="0"/>
              <a:t>Synopsys</a:t>
            </a:r>
          </a:p>
        </p:txBody>
      </p:sp>
      <p:pic>
        <p:nvPicPr>
          <p:cNvPr id="1028" name="Picture 4" descr="EF-VIVADO-ENTER-FL - Amd Xilinx - Vivado Design Suite: Licencja przenoszona  (serwer), HL Design Edition">
            <a:extLst>
              <a:ext uri="{FF2B5EF4-FFF2-40B4-BE49-F238E27FC236}">
                <a16:creationId xmlns:a16="http://schemas.microsoft.com/office/drawing/2014/main" id="{9D39DB52-3164-3FE6-E5B0-200914D9D4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596" y="3276600"/>
            <a:ext cx="314325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آموزش نصب ISE 14.7 - آی اس ای 14.7 و فعالسازی | گروه تخصصی نرم افزار JB-TEAM">
            <a:extLst>
              <a:ext uri="{FF2B5EF4-FFF2-40B4-BE49-F238E27FC236}">
                <a16:creationId xmlns:a16="http://schemas.microsoft.com/office/drawing/2014/main" id="{44AE0189-7AA7-3EEF-25D8-9317DA96E7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611" y="4899026"/>
            <a:ext cx="2195289" cy="1094718"/>
          </a:xfrm>
          <a:prstGeom prst="rect">
            <a:avLst/>
          </a:prstGeom>
          <a:solidFill>
            <a:schemeClr val="bg1"/>
          </a:solidFill>
        </p:spPr>
      </p:pic>
      <p:pic>
        <p:nvPicPr>
          <p:cNvPr id="1032" name="Picture 8" descr="modelsim tutorial | Brave Learn">
            <a:extLst>
              <a:ext uri="{FF2B5EF4-FFF2-40B4-BE49-F238E27FC236}">
                <a16:creationId xmlns:a16="http://schemas.microsoft.com/office/drawing/2014/main" id="{29A70292-FCD2-D544-5CED-458B3EA8AD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4021" y="4899026"/>
            <a:ext cx="2475830" cy="95066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entor Graphics QuestaSim 2020中文版_青莲剑歌Z的博客-CSDN博客">
            <a:extLst>
              <a:ext uri="{FF2B5EF4-FFF2-40B4-BE49-F238E27FC236}">
                <a16:creationId xmlns:a16="http://schemas.microsoft.com/office/drawing/2014/main" id="{96B863B1-5C8D-AED0-54D2-4717CDC358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0748" y="3276600"/>
            <a:ext cx="2416641" cy="135784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ynopsys VCS Down? Synopsys VCS status and issues - SaaSHub">
            <a:extLst>
              <a:ext uri="{FF2B5EF4-FFF2-40B4-BE49-F238E27FC236}">
                <a16:creationId xmlns:a16="http://schemas.microsoft.com/office/drawing/2014/main" id="{B5701163-DBF9-6A2F-275F-D195CBD418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91227" y="30861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989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4BC159-4405-07E2-0400-236644E9BC21}"/>
              </a:ext>
            </a:extLst>
          </p:cNvPr>
          <p:cNvSpPr txBox="1"/>
          <p:nvPr/>
        </p:nvSpPr>
        <p:spPr>
          <a:xfrm>
            <a:off x="314325" y="310634"/>
            <a:ext cx="7467600" cy="369332"/>
          </a:xfrm>
          <a:prstGeom prst="rect">
            <a:avLst/>
          </a:prstGeom>
          <a:noFill/>
        </p:spPr>
        <p:txBody>
          <a:bodyPr wrap="square">
            <a:spAutoFit/>
          </a:bodyPr>
          <a:lstStyle/>
          <a:p>
            <a:pPr lvl="0"/>
            <a:r>
              <a:rPr lang="en-US" b="1" dirty="0" err="1"/>
              <a:t>Questasim</a:t>
            </a:r>
            <a:r>
              <a:rPr lang="en-US" b="1" dirty="0"/>
              <a:t> </a:t>
            </a:r>
            <a:r>
              <a:rPr lang="en-US" b="1" dirty="0" err="1"/>
              <a:t>ile</a:t>
            </a:r>
            <a:r>
              <a:rPr lang="en-US" b="1" dirty="0"/>
              <a:t> TCL </a:t>
            </a:r>
            <a:r>
              <a:rPr lang="en-US" b="1" dirty="0" err="1"/>
              <a:t>komutlari</a:t>
            </a:r>
            <a:r>
              <a:rPr lang="en-US" b="1" dirty="0"/>
              <a:t> </a:t>
            </a:r>
            <a:r>
              <a:rPr lang="en-US" b="1" dirty="0" err="1"/>
              <a:t>kosturulmasi</a:t>
            </a:r>
            <a:r>
              <a:rPr lang="en-US" b="1" dirty="0"/>
              <a:t> (Batch mode) – </a:t>
            </a:r>
            <a:r>
              <a:rPr lang="en-US" b="1" dirty="0" err="1"/>
              <a:t>Ornek</a:t>
            </a:r>
            <a:r>
              <a:rPr lang="en-US" b="1" dirty="0"/>
              <a:t> 1 Verilog</a:t>
            </a:r>
          </a:p>
        </p:txBody>
      </p:sp>
      <p:sp>
        <p:nvSpPr>
          <p:cNvPr id="3" name="TextBox 2">
            <a:extLst>
              <a:ext uri="{FF2B5EF4-FFF2-40B4-BE49-F238E27FC236}">
                <a16:creationId xmlns:a16="http://schemas.microsoft.com/office/drawing/2014/main" id="{EECFAB44-69B3-AEC0-47BB-DF4FB9645E67}"/>
              </a:ext>
            </a:extLst>
          </p:cNvPr>
          <p:cNvSpPr txBox="1"/>
          <p:nvPr/>
        </p:nvSpPr>
        <p:spPr>
          <a:xfrm>
            <a:off x="435429" y="764568"/>
            <a:ext cx="10180320" cy="307777"/>
          </a:xfrm>
          <a:prstGeom prst="rect">
            <a:avLst/>
          </a:prstGeom>
          <a:noFill/>
        </p:spPr>
        <p:txBody>
          <a:bodyPr wrap="square">
            <a:spAutoFit/>
          </a:bodyPr>
          <a:lstStyle/>
          <a:p>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Bos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bir</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Vivado</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projesi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acip</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clocking wizard IP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olusturalim</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latin typeface="Times New Roman" panose="02020603050405020304" pitchFamily="18" charset="0"/>
                <a:ea typeface="Calibri" panose="020F0502020204030204" pitchFamily="34" charset="0"/>
                <a:cs typeface="Times New Roman" panose="02020603050405020304" pitchFamily="18" charset="0"/>
              </a:rPr>
              <a:t>Output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clock’u</a:t>
            </a:r>
            <a:r>
              <a:rPr lang="en-US" sz="1400" dirty="0">
                <a:latin typeface="Times New Roman" panose="02020603050405020304" pitchFamily="18" charset="0"/>
                <a:ea typeface="Calibri" panose="020F0502020204030204" pitchFamily="34" charset="0"/>
                <a:cs typeface="Times New Roman" panose="02020603050405020304" pitchFamily="18" charset="0"/>
              </a:rPr>
              <a:t> 50 MHz </a:t>
            </a:r>
            <a:r>
              <a:rPr lang="en-US" sz="1400" dirty="0" err="1">
                <a:latin typeface="Times New Roman" panose="02020603050405020304" pitchFamily="18" charset="0"/>
                <a:ea typeface="Calibri" panose="020F0502020204030204" pitchFamily="34" charset="0"/>
                <a:cs typeface="Times New Roman" panose="02020603050405020304" pitchFamily="18" charset="0"/>
              </a:rPr>
              <a:t>ve</a:t>
            </a:r>
            <a:r>
              <a:rPr lang="en-US" sz="1400" dirty="0">
                <a:latin typeface="Times New Roman" panose="02020603050405020304" pitchFamily="18" charset="0"/>
                <a:ea typeface="Calibri" panose="020F0502020204030204" pitchFamily="34" charset="0"/>
                <a:cs typeface="Times New Roman" panose="02020603050405020304" pitchFamily="18" charset="0"/>
              </a:rPr>
              <a:t> input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clock’u</a:t>
            </a:r>
            <a:r>
              <a:rPr lang="en-US" sz="1400" dirty="0">
                <a:latin typeface="Times New Roman" panose="02020603050405020304" pitchFamily="18" charset="0"/>
                <a:ea typeface="Calibri" panose="020F0502020204030204" pitchFamily="34" charset="0"/>
                <a:cs typeface="Times New Roman" panose="02020603050405020304" pitchFamily="18" charset="0"/>
              </a:rPr>
              <a:t> 100 MHz </a:t>
            </a:r>
            <a:r>
              <a:rPr lang="en-US" sz="1400" dirty="0" err="1">
                <a:latin typeface="Times New Roman" panose="02020603050405020304" pitchFamily="18" charset="0"/>
                <a:ea typeface="Calibri" panose="020F0502020204030204" pitchFamily="34" charset="0"/>
                <a:cs typeface="Times New Roman" panose="02020603050405020304" pitchFamily="18" charset="0"/>
              </a:rPr>
              <a:t>olarak</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ayarlayalim</a:t>
            </a:r>
            <a:r>
              <a:rPr lang="en-US" sz="1400" dirty="0">
                <a:latin typeface="Times New Roman" panose="02020603050405020304" pitchFamily="18" charset="0"/>
                <a:ea typeface="Calibri" panose="020F0502020204030204" pitchFamily="34" charset="0"/>
                <a:cs typeface="Times New Roman" panose="02020603050405020304" pitchFamily="18" charset="0"/>
              </a:rPr>
              <a:t>.</a:t>
            </a:r>
            <a:endParaRPr lang="en-US" sz="1400" dirty="0"/>
          </a:p>
        </p:txBody>
      </p:sp>
      <p:sp>
        <p:nvSpPr>
          <p:cNvPr id="4" name="TextBox 3">
            <a:extLst>
              <a:ext uri="{FF2B5EF4-FFF2-40B4-BE49-F238E27FC236}">
                <a16:creationId xmlns:a16="http://schemas.microsoft.com/office/drawing/2014/main" id="{C79BBE0D-A276-0E94-B48A-ADF448E74B6E}"/>
              </a:ext>
            </a:extLst>
          </p:cNvPr>
          <p:cNvSpPr txBox="1"/>
          <p:nvPr/>
        </p:nvSpPr>
        <p:spPr>
          <a:xfrm>
            <a:off x="435429" y="1072345"/>
            <a:ext cx="10180320" cy="523220"/>
          </a:xfrm>
          <a:prstGeom prst="rect">
            <a:avLst/>
          </a:prstGeom>
          <a:noFill/>
        </p:spPr>
        <p:txBody>
          <a:bodyPr wrap="square">
            <a:spAutoFit/>
          </a:bodyPr>
          <a:lstStyle/>
          <a:p>
            <a:r>
              <a:rPr lang="en-US" sz="1400" b="1" dirty="0">
                <a:latin typeface="Times New Roman" panose="02020603050405020304" pitchFamily="18" charset="0"/>
                <a:ea typeface="Calibri" panose="020F0502020204030204" pitchFamily="34" charset="0"/>
                <a:cs typeface="Times New Roman" panose="02020603050405020304" pitchFamily="18" charset="0"/>
              </a:rPr>
              <a:t>2</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latin typeface="Times New Roman" panose="02020603050405020304" pitchFamily="18" charset="0"/>
                <a:ea typeface="Calibri" panose="020F0502020204030204" pitchFamily="34" charset="0"/>
                <a:cs typeface="Times New Roman" panose="02020603050405020304" pitchFamily="18" charset="0"/>
              </a:rPr>
              <a:t>IP core configuration </a:t>
            </a:r>
            <a:r>
              <a:rPr lang="en-US" sz="1400" dirty="0" err="1">
                <a:latin typeface="Times New Roman" panose="02020603050405020304" pitchFamily="18" charset="0"/>
                <a:ea typeface="Calibri" panose="020F0502020204030204" pitchFamily="34" charset="0"/>
                <a:cs typeface="Times New Roman" panose="02020603050405020304" pitchFamily="18" charset="0"/>
              </a:rPr>
              <a:t>isi</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bittikten</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sonra</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b="1" dirty="0" err="1">
                <a:latin typeface="Times New Roman" panose="02020603050405020304" pitchFamily="18" charset="0"/>
                <a:ea typeface="Calibri" panose="020F0502020204030204" pitchFamily="34" charset="0"/>
                <a:cs typeface="Times New Roman" panose="02020603050405020304" pitchFamily="18" charset="0"/>
              </a:rPr>
              <a:t>project_name.gen</a:t>
            </a:r>
            <a:r>
              <a:rPr lang="en-US" sz="1400" b="1"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dosyasi</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icerisine</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ip</a:t>
            </a:r>
            <a:r>
              <a:rPr lang="en-US" sz="1400" dirty="0">
                <a:latin typeface="Times New Roman" panose="02020603050405020304" pitchFamily="18" charset="0"/>
                <a:ea typeface="Calibri" panose="020F0502020204030204" pitchFamily="34" charset="0"/>
                <a:cs typeface="Times New Roman" panose="02020603050405020304" pitchFamily="18" charset="0"/>
              </a:rPr>
              <a:t> core </a:t>
            </a:r>
            <a:r>
              <a:rPr lang="en-US" sz="1400" dirty="0" err="1">
                <a:latin typeface="Times New Roman" panose="02020603050405020304" pitchFamily="18" charset="0"/>
                <a:ea typeface="Calibri" panose="020F0502020204030204" pitchFamily="34" charset="0"/>
                <a:cs typeface="Times New Roman" panose="02020603050405020304" pitchFamily="18" charset="0"/>
              </a:rPr>
              <a:t>ile</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ilgili</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dosyalar</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gelmis</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olacaktir</a:t>
            </a:r>
            <a:r>
              <a:rPr lang="en-US" sz="1400" dirty="0">
                <a:latin typeface="Times New Roman" panose="02020603050405020304" pitchFamily="18" charset="0"/>
                <a:ea typeface="Calibri" panose="020F0502020204030204" pitchFamily="34" charset="0"/>
                <a:cs typeface="Times New Roman" panose="02020603050405020304" pitchFamily="18" charset="0"/>
              </a:rPr>
              <a:t>. Bu </a:t>
            </a:r>
            <a:r>
              <a:rPr lang="en-US" sz="1400" dirty="0" err="1">
                <a:latin typeface="Times New Roman" panose="02020603050405020304" pitchFamily="18" charset="0"/>
                <a:ea typeface="Calibri" panose="020F0502020204030204" pitchFamily="34" charset="0"/>
                <a:cs typeface="Times New Roman" panose="02020603050405020304" pitchFamily="18" charset="0"/>
              </a:rPr>
              <a:t>dosyaya</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Questasim</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kostururken</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ihtiyac</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duyacagiz</a:t>
            </a:r>
            <a:r>
              <a:rPr lang="en-US" sz="1400" dirty="0">
                <a:latin typeface="Times New Roman" panose="02020603050405020304" pitchFamily="18" charset="0"/>
                <a:ea typeface="Calibri" panose="020F0502020204030204" pitchFamily="34" charset="0"/>
                <a:cs typeface="Times New Roman" panose="02020603050405020304" pitchFamily="18" charset="0"/>
              </a:rPr>
              <a:t>. Bu </a:t>
            </a:r>
            <a:r>
              <a:rPr lang="en-US" sz="1400" dirty="0" err="1">
                <a:latin typeface="Times New Roman" panose="02020603050405020304" pitchFamily="18" charset="0"/>
                <a:ea typeface="Calibri" panose="020F0502020204030204" pitchFamily="34" charset="0"/>
                <a:cs typeface="Times New Roman" panose="02020603050405020304" pitchFamily="18" charset="0"/>
              </a:rPr>
              <a:t>dosyadaki</a:t>
            </a:r>
            <a:r>
              <a:rPr lang="en-US" sz="1400" dirty="0">
                <a:latin typeface="Times New Roman" panose="02020603050405020304" pitchFamily="18" charset="0"/>
                <a:ea typeface="Calibri" panose="020F0502020204030204" pitchFamily="34" charset="0"/>
                <a:cs typeface="Times New Roman" panose="02020603050405020304" pitchFamily="18" charset="0"/>
              </a:rPr>
              <a:t> IP </a:t>
            </a:r>
            <a:r>
              <a:rPr lang="en-US" sz="1400" dirty="0" err="1">
                <a:latin typeface="Times New Roman" panose="02020603050405020304" pitchFamily="18" charset="0"/>
                <a:ea typeface="Calibri" panose="020F0502020204030204" pitchFamily="34" charset="0"/>
                <a:cs typeface="Times New Roman" panose="02020603050405020304" pitchFamily="18" charset="0"/>
              </a:rPr>
              <a:t>klasorunu</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proje</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klasorune</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ekleyelim</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Ayrica</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glbl.v</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dosyasi</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p>
        </p:txBody>
      </p:sp>
      <p:sp>
        <p:nvSpPr>
          <p:cNvPr id="10" name="TextBox 9">
            <a:extLst>
              <a:ext uri="{FF2B5EF4-FFF2-40B4-BE49-F238E27FC236}">
                <a16:creationId xmlns:a16="http://schemas.microsoft.com/office/drawing/2014/main" id="{C7EA3F54-8E54-CD85-6B6B-37E1D6B85661}"/>
              </a:ext>
            </a:extLst>
          </p:cNvPr>
          <p:cNvSpPr txBox="1"/>
          <p:nvPr/>
        </p:nvSpPr>
        <p:spPr>
          <a:xfrm>
            <a:off x="314325" y="2589942"/>
            <a:ext cx="10180320" cy="523220"/>
          </a:xfrm>
          <a:prstGeom prst="rect">
            <a:avLst/>
          </a:prstGeom>
          <a:noFill/>
        </p:spPr>
        <p:txBody>
          <a:bodyPr wrap="square">
            <a:spAutoFit/>
          </a:bodyPr>
          <a:lstStyle/>
          <a:p>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Kullanilacak</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ola</a:t>
            </a:r>
            <a:r>
              <a:rPr lang="en-US" sz="1400" dirty="0" err="1">
                <a:latin typeface="Times New Roman" panose="02020603050405020304" pitchFamily="18" charset="0"/>
                <a:ea typeface="Calibri" panose="020F0502020204030204" pitchFamily="34" charset="0"/>
                <a:cs typeface="Times New Roman" panose="02020603050405020304" pitchFamily="18" charset="0"/>
              </a:rPr>
              <a:t>n</a:t>
            </a:r>
            <a:r>
              <a:rPr lang="en-US" sz="1400" dirty="0">
                <a:latin typeface="Times New Roman" panose="02020603050405020304" pitchFamily="18" charset="0"/>
                <a:ea typeface="Calibri" panose="020F0502020204030204" pitchFamily="34" charset="0"/>
                <a:cs typeface="Times New Roman" panose="02020603050405020304" pitchFamily="18" charset="0"/>
              </a:rPr>
              <a:t> Verilog </a:t>
            </a:r>
            <a:r>
              <a:rPr lang="en-US" sz="1400" dirty="0" err="1">
                <a:latin typeface="Times New Roman" panose="02020603050405020304" pitchFamily="18" charset="0"/>
                <a:ea typeface="Calibri" panose="020F0502020204030204" pitchFamily="34" charset="0"/>
                <a:cs typeface="Times New Roman" panose="02020603050405020304" pitchFamily="18" charset="0"/>
              </a:rPr>
              <a:t>dosyalari</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asagidaki</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gibi</a:t>
            </a:r>
            <a:r>
              <a:rPr lang="en-US" sz="1400" dirty="0">
                <a:latin typeface="Times New Roman" panose="02020603050405020304" pitchFamily="18" charset="0"/>
                <a:ea typeface="Calibri" panose="020F0502020204030204" pitchFamily="34" charset="0"/>
                <a:cs typeface="Times New Roman" panose="02020603050405020304" pitchFamily="18" charset="0"/>
              </a:rPr>
              <a:t> compile </a:t>
            </a:r>
            <a:r>
              <a:rPr lang="en-US" sz="1400" dirty="0" err="1">
                <a:latin typeface="Times New Roman" panose="02020603050405020304" pitchFamily="18" charset="0"/>
                <a:ea typeface="Calibri" panose="020F0502020204030204" pitchFamily="34" charset="0"/>
                <a:cs typeface="Times New Roman" panose="02020603050405020304" pitchFamily="18" charset="0"/>
              </a:rPr>
              <a:t>edilecek</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kisma</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eklenmistir</a:t>
            </a:r>
            <a:r>
              <a:rPr lang="en-US" sz="1400" dirty="0">
                <a:latin typeface="Times New Roman" panose="02020603050405020304" pitchFamily="18" charset="0"/>
                <a:ea typeface="Calibri" panose="020F0502020204030204" pitchFamily="34" charset="0"/>
                <a:cs typeface="Times New Roman" panose="02020603050405020304" pitchFamily="18" charset="0"/>
              </a:rPr>
              <a:t>. Eger </a:t>
            </a:r>
            <a:r>
              <a:rPr lang="en-US" sz="1400" dirty="0" err="1">
                <a:latin typeface="Times New Roman" panose="02020603050405020304" pitchFamily="18" charset="0"/>
                <a:ea typeface="Calibri" panose="020F0502020204030204" pitchFamily="34" charset="0"/>
                <a:cs typeface="Times New Roman" panose="02020603050405020304" pitchFamily="18" charset="0"/>
              </a:rPr>
              <a:t>Vivado</a:t>
            </a:r>
            <a:r>
              <a:rPr lang="en-US" sz="1400" dirty="0">
                <a:latin typeface="Times New Roman" panose="02020603050405020304" pitchFamily="18" charset="0"/>
                <a:ea typeface="Calibri" panose="020F0502020204030204" pitchFamily="34" charset="0"/>
                <a:cs typeface="Times New Roman" panose="02020603050405020304" pitchFamily="18" charset="0"/>
              </a:rPr>
              <a:t> VHDL </a:t>
            </a:r>
            <a:r>
              <a:rPr lang="en-US" sz="1400" dirty="0" err="1">
                <a:latin typeface="Times New Roman" panose="02020603050405020304" pitchFamily="18" charset="0"/>
                <a:ea typeface="Calibri" panose="020F0502020204030204" pitchFamily="34" charset="0"/>
                <a:cs typeface="Times New Roman" panose="02020603050405020304" pitchFamily="18" charset="0"/>
              </a:rPr>
              <a:t>olarak</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acilirsa</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vhd</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dosyalari</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uretilecegi</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icin</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vcom</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kismina</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eklenmelidir</a:t>
            </a:r>
            <a:r>
              <a:rPr lang="en-US" sz="1400" dirty="0">
                <a:latin typeface="Times New Roman" panose="02020603050405020304" pitchFamily="18" charset="0"/>
                <a:ea typeface="Calibri" panose="020F0502020204030204" pitchFamily="34" charset="0"/>
                <a:cs typeface="Times New Roman" panose="02020603050405020304" pitchFamily="18" charset="0"/>
              </a:rPr>
              <a:t>.</a:t>
            </a:r>
            <a:endParaRPr lang="en-US" sz="1400" dirty="0"/>
          </a:p>
        </p:txBody>
      </p:sp>
      <p:pic>
        <p:nvPicPr>
          <p:cNvPr id="13" name="Picture 12">
            <a:extLst>
              <a:ext uri="{FF2B5EF4-FFF2-40B4-BE49-F238E27FC236}">
                <a16:creationId xmlns:a16="http://schemas.microsoft.com/office/drawing/2014/main" id="{F79BB0D8-95A5-5538-7789-5ABB7E20A27B}"/>
              </a:ext>
            </a:extLst>
          </p:cNvPr>
          <p:cNvPicPr>
            <a:picLocks noChangeAspect="1"/>
          </p:cNvPicPr>
          <p:nvPr/>
        </p:nvPicPr>
        <p:blipFill>
          <a:blip r:embed="rId2"/>
          <a:stretch>
            <a:fillRect/>
          </a:stretch>
        </p:blipFill>
        <p:spPr>
          <a:xfrm>
            <a:off x="972502" y="1617510"/>
            <a:ext cx="981075" cy="1066800"/>
          </a:xfrm>
          <a:prstGeom prst="rect">
            <a:avLst/>
          </a:prstGeom>
        </p:spPr>
      </p:pic>
      <p:sp>
        <p:nvSpPr>
          <p:cNvPr id="14" name="TextBox 13">
            <a:extLst>
              <a:ext uri="{FF2B5EF4-FFF2-40B4-BE49-F238E27FC236}">
                <a16:creationId xmlns:a16="http://schemas.microsoft.com/office/drawing/2014/main" id="{3E840263-A690-A3D1-9CC5-22B21C85477F}"/>
              </a:ext>
            </a:extLst>
          </p:cNvPr>
          <p:cNvSpPr txBox="1"/>
          <p:nvPr/>
        </p:nvSpPr>
        <p:spPr>
          <a:xfrm>
            <a:off x="6096000" y="1681187"/>
            <a:ext cx="5582194" cy="646331"/>
          </a:xfrm>
          <a:prstGeom prst="rect">
            <a:avLst/>
          </a:prstGeom>
          <a:solidFill>
            <a:schemeClr val="accent4">
              <a:lumMod val="20000"/>
              <a:lumOff val="80000"/>
            </a:schemeClr>
          </a:solidFill>
          <a:ln>
            <a:solidFill>
              <a:schemeClr val="tx1"/>
            </a:solidFill>
          </a:ln>
        </p:spPr>
        <p:txBody>
          <a:bodyPr wrap="square">
            <a:spAutoFit/>
          </a:bodyPr>
          <a:lstStyle/>
          <a:p>
            <a:r>
              <a:rPr lang="en-US" sz="1200" dirty="0"/>
              <a:t>The "</a:t>
            </a:r>
            <a:r>
              <a:rPr lang="en-US" sz="1200" dirty="0" err="1"/>
              <a:t>glbl</a:t>
            </a:r>
            <a:r>
              <a:rPr lang="en-US" sz="1200" dirty="0"/>
              <a:t>. v" module connects the Global Set/Reset and Global Tristate signals to the design. In order to properly reset the design in a Verilog simulation, the "</a:t>
            </a:r>
            <a:r>
              <a:rPr lang="en-US" sz="1200" dirty="0" err="1"/>
              <a:t>glbl</a:t>
            </a:r>
            <a:r>
              <a:rPr lang="en-US" sz="1200" dirty="0"/>
              <a:t>. v" module must be compiled and loaded along with the design.</a:t>
            </a:r>
          </a:p>
        </p:txBody>
      </p:sp>
      <p:pic>
        <p:nvPicPr>
          <p:cNvPr id="6" name="Picture 5">
            <a:extLst>
              <a:ext uri="{FF2B5EF4-FFF2-40B4-BE49-F238E27FC236}">
                <a16:creationId xmlns:a16="http://schemas.microsoft.com/office/drawing/2014/main" id="{0B8EA150-6505-6E53-836C-1F447AB4C77A}"/>
              </a:ext>
            </a:extLst>
          </p:cNvPr>
          <p:cNvPicPr>
            <a:picLocks noChangeAspect="1"/>
          </p:cNvPicPr>
          <p:nvPr/>
        </p:nvPicPr>
        <p:blipFill>
          <a:blip r:embed="rId3"/>
          <a:stretch>
            <a:fillRect/>
          </a:stretch>
        </p:blipFill>
        <p:spPr>
          <a:xfrm>
            <a:off x="1561147" y="3189452"/>
            <a:ext cx="2771775" cy="1219200"/>
          </a:xfrm>
          <a:prstGeom prst="rect">
            <a:avLst/>
          </a:prstGeom>
        </p:spPr>
      </p:pic>
      <p:pic>
        <p:nvPicPr>
          <p:cNvPr id="9" name="Picture 8">
            <a:extLst>
              <a:ext uri="{FF2B5EF4-FFF2-40B4-BE49-F238E27FC236}">
                <a16:creationId xmlns:a16="http://schemas.microsoft.com/office/drawing/2014/main" id="{A04C987A-E02B-ABA0-D5D0-AE91E44E9640}"/>
              </a:ext>
            </a:extLst>
          </p:cNvPr>
          <p:cNvPicPr>
            <a:picLocks noChangeAspect="1"/>
          </p:cNvPicPr>
          <p:nvPr/>
        </p:nvPicPr>
        <p:blipFill>
          <a:blip r:embed="rId4"/>
          <a:stretch>
            <a:fillRect/>
          </a:stretch>
        </p:blipFill>
        <p:spPr>
          <a:xfrm>
            <a:off x="1561147" y="4489738"/>
            <a:ext cx="3609975" cy="1066800"/>
          </a:xfrm>
          <a:prstGeom prst="rect">
            <a:avLst/>
          </a:prstGeom>
        </p:spPr>
      </p:pic>
    </p:spTree>
    <p:extLst>
      <p:ext uri="{BB962C8B-B14F-4D97-AF65-F5344CB8AC3E}">
        <p14:creationId xmlns:p14="http://schemas.microsoft.com/office/powerpoint/2010/main" val="18683397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537DF0-8261-D98E-9EA8-12E4EF40D494}"/>
              </a:ext>
            </a:extLst>
          </p:cNvPr>
          <p:cNvSpPr txBox="1"/>
          <p:nvPr/>
        </p:nvSpPr>
        <p:spPr>
          <a:xfrm>
            <a:off x="257175" y="345277"/>
            <a:ext cx="10180320" cy="523220"/>
          </a:xfrm>
          <a:prstGeom prst="rect">
            <a:avLst/>
          </a:prstGeom>
          <a:noFill/>
        </p:spPr>
        <p:txBody>
          <a:bodyPr wrap="square">
            <a:spAutoFit/>
          </a:bodyPr>
          <a:lstStyle/>
          <a:p>
            <a:r>
              <a:rPr lang="en-US" sz="1400" b="1" dirty="0">
                <a:latin typeface="Times New Roman" panose="02020603050405020304" pitchFamily="18" charset="0"/>
                <a:ea typeface="Calibri" panose="020F0502020204030204" pitchFamily="34" charset="0"/>
                <a:cs typeface="Times New Roman" panose="02020603050405020304" pitchFamily="18" charset="0"/>
              </a:rPr>
              <a:t>4</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Eger clock wizard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ip</a:t>
            </a:r>
            <a:r>
              <a:rPr lang="en-US" sz="1400" dirty="0" err="1">
                <a:latin typeface="Times New Roman" panose="02020603050405020304" pitchFamily="18" charset="0"/>
                <a:ea typeface="Calibri" panose="020F0502020204030204" pitchFamily="34" charset="0"/>
                <a:cs typeface="Times New Roman" panose="02020603050405020304" pitchFamily="18" charset="0"/>
              </a:rPr>
              <a:t>’sinin</a:t>
            </a:r>
            <a:r>
              <a:rPr lang="en-US" sz="1400" dirty="0">
                <a:latin typeface="Times New Roman" panose="02020603050405020304" pitchFamily="18" charset="0"/>
                <a:ea typeface="Calibri" panose="020F0502020204030204" pitchFamily="34" charset="0"/>
                <a:cs typeface="Times New Roman" panose="02020603050405020304" pitchFamily="18" charset="0"/>
              </a:rPr>
              <a:t> hangi </a:t>
            </a:r>
            <a:r>
              <a:rPr lang="en-US" sz="1400" dirty="0" err="1">
                <a:latin typeface="Times New Roman" panose="02020603050405020304" pitchFamily="18" charset="0"/>
                <a:ea typeface="Calibri" panose="020F0502020204030204" pitchFamily="34" charset="0"/>
                <a:cs typeface="Times New Roman" panose="02020603050405020304" pitchFamily="18" charset="0"/>
              </a:rPr>
              <a:t>library’i</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kullandigini</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bilmiyorsak</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bir</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kere</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bosta</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simulasyon</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kosturup</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tersine</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muhendislik</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yapip</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project_name.sim</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dosyalarindan</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faydalanabilirsiniz</a:t>
            </a:r>
            <a:r>
              <a:rPr lang="en-US" sz="1400" dirty="0">
                <a:latin typeface="Times New Roman" panose="02020603050405020304" pitchFamily="18" charset="0"/>
                <a:ea typeface="Calibri" panose="020F0502020204030204" pitchFamily="34" charset="0"/>
                <a:cs typeface="Times New Roman" panose="02020603050405020304" pitchFamily="18" charset="0"/>
              </a:rPr>
              <a:t>.</a:t>
            </a:r>
            <a:endParaRPr lang="en-US" sz="1400" dirty="0"/>
          </a:p>
        </p:txBody>
      </p:sp>
      <p:pic>
        <p:nvPicPr>
          <p:cNvPr id="6" name="Picture 5">
            <a:extLst>
              <a:ext uri="{FF2B5EF4-FFF2-40B4-BE49-F238E27FC236}">
                <a16:creationId xmlns:a16="http://schemas.microsoft.com/office/drawing/2014/main" id="{D2CB2AC4-2904-320F-6E93-A26D26738777}"/>
              </a:ext>
            </a:extLst>
          </p:cNvPr>
          <p:cNvPicPr>
            <a:picLocks noChangeAspect="1"/>
          </p:cNvPicPr>
          <p:nvPr/>
        </p:nvPicPr>
        <p:blipFill>
          <a:blip r:embed="rId2"/>
          <a:stretch>
            <a:fillRect/>
          </a:stretch>
        </p:blipFill>
        <p:spPr>
          <a:xfrm>
            <a:off x="652462" y="995362"/>
            <a:ext cx="5343525" cy="904875"/>
          </a:xfrm>
          <a:prstGeom prst="rect">
            <a:avLst/>
          </a:prstGeom>
        </p:spPr>
      </p:pic>
      <p:pic>
        <p:nvPicPr>
          <p:cNvPr id="8" name="Picture 7">
            <a:extLst>
              <a:ext uri="{FF2B5EF4-FFF2-40B4-BE49-F238E27FC236}">
                <a16:creationId xmlns:a16="http://schemas.microsoft.com/office/drawing/2014/main" id="{7A2DD27E-262A-E220-4355-F03B4E51BF01}"/>
              </a:ext>
            </a:extLst>
          </p:cNvPr>
          <p:cNvPicPr>
            <a:picLocks noChangeAspect="1"/>
          </p:cNvPicPr>
          <p:nvPr/>
        </p:nvPicPr>
        <p:blipFill>
          <a:blip r:embed="rId3"/>
          <a:stretch>
            <a:fillRect/>
          </a:stretch>
        </p:blipFill>
        <p:spPr>
          <a:xfrm>
            <a:off x="652462" y="2200275"/>
            <a:ext cx="4324350" cy="419100"/>
          </a:xfrm>
          <a:prstGeom prst="rect">
            <a:avLst/>
          </a:prstGeom>
        </p:spPr>
      </p:pic>
      <p:sp>
        <p:nvSpPr>
          <p:cNvPr id="9" name="TextBox 8">
            <a:extLst>
              <a:ext uri="{FF2B5EF4-FFF2-40B4-BE49-F238E27FC236}">
                <a16:creationId xmlns:a16="http://schemas.microsoft.com/office/drawing/2014/main" id="{83B45CDB-1B8F-8A9D-02FB-63F0A6524740}"/>
              </a:ext>
            </a:extLst>
          </p:cNvPr>
          <p:cNvSpPr txBox="1"/>
          <p:nvPr/>
        </p:nvSpPr>
        <p:spPr>
          <a:xfrm>
            <a:off x="257175" y="2919413"/>
            <a:ext cx="10180320" cy="307777"/>
          </a:xfrm>
          <a:prstGeom prst="rect">
            <a:avLst/>
          </a:prstGeom>
          <a:noFill/>
        </p:spPr>
        <p:txBody>
          <a:bodyPr wrap="square">
            <a:spAutoFit/>
          </a:bodyPr>
          <a:lstStyle/>
          <a:p>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5.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Proje</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dosyalarimizi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yazip</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simulasyon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kosturabiliriz</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p>
        </p:txBody>
      </p:sp>
      <p:sp>
        <p:nvSpPr>
          <p:cNvPr id="11" name="TextBox 10">
            <a:extLst>
              <a:ext uri="{FF2B5EF4-FFF2-40B4-BE49-F238E27FC236}">
                <a16:creationId xmlns:a16="http://schemas.microsoft.com/office/drawing/2014/main" id="{081F4AC2-66A0-B89F-C89D-D0B3438D2D93}"/>
              </a:ext>
            </a:extLst>
          </p:cNvPr>
          <p:cNvSpPr txBox="1"/>
          <p:nvPr/>
        </p:nvSpPr>
        <p:spPr>
          <a:xfrm>
            <a:off x="542925" y="3422453"/>
            <a:ext cx="3676650" cy="2839239"/>
          </a:xfrm>
          <a:prstGeom prst="rect">
            <a:avLst/>
          </a:prstGeom>
          <a:solidFill>
            <a:schemeClr val="tx1"/>
          </a:solidFill>
        </p:spPr>
        <p:txBody>
          <a:bodyPr wrap="square">
            <a:spAutoFit/>
          </a:bodyPr>
          <a:lstStyle/>
          <a:p>
            <a:r>
              <a:rPr lang="en-US" sz="1050" b="0" dirty="0">
                <a:solidFill>
                  <a:srgbClr val="C586C0"/>
                </a:solidFill>
                <a:effectLst/>
                <a:latin typeface="Consolas" panose="020B0609020204030204" pitchFamily="49" charset="0"/>
              </a:rPr>
              <a:t>module</a:t>
            </a:r>
            <a:r>
              <a:rPr lang="en-US" sz="1050" b="0" dirty="0">
                <a:solidFill>
                  <a:srgbClr val="CCCCCC"/>
                </a:solidFill>
                <a:effectLst/>
                <a:latin typeface="Consolas" panose="020B0609020204030204" pitchFamily="49" charset="0"/>
              </a:rPr>
              <a:t> </a:t>
            </a:r>
            <a:r>
              <a:rPr lang="en-US" sz="1050" b="0" dirty="0">
                <a:solidFill>
                  <a:srgbClr val="4EC9B0"/>
                </a:solidFill>
                <a:effectLst/>
                <a:latin typeface="Consolas" panose="020B0609020204030204" pitchFamily="49" charset="0"/>
              </a:rPr>
              <a:t>top</a:t>
            </a:r>
            <a:r>
              <a:rPr lang="en-US" sz="1050" b="0" dirty="0">
                <a:solidFill>
                  <a:srgbClr val="CCCCCC"/>
                </a:solidFill>
                <a:effectLst/>
                <a:latin typeface="Consolas" panose="020B0609020204030204" pitchFamily="49" charset="0"/>
              </a:rPr>
              <a:t> (</a:t>
            </a:r>
          </a:p>
          <a:p>
            <a:r>
              <a:rPr lang="en-US" sz="1050" b="0" dirty="0">
                <a:solidFill>
                  <a:srgbClr val="CCCCCC"/>
                </a:solidFill>
                <a:effectLst/>
                <a:latin typeface="Consolas" panose="020B0609020204030204" pitchFamily="49" charset="0"/>
              </a:rPr>
              <a:t>   </a:t>
            </a:r>
            <a:r>
              <a:rPr lang="en-US" sz="1050" b="0" dirty="0">
                <a:solidFill>
                  <a:srgbClr val="4EC9B0"/>
                </a:solidFill>
                <a:effectLst/>
                <a:latin typeface="Consolas" panose="020B0609020204030204" pitchFamily="49" charset="0"/>
              </a:rPr>
              <a:t>input</a:t>
            </a:r>
            <a:r>
              <a:rPr lang="en-US" sz="1050" b="0" dirty="0">
                <a:solidFill>
                  <a:srgbClr val="CCCCCC"/>
                </a:solidFill>
                <a:effectLst/>
                <a:latin typeface="Consolas" panose="020B0609020204030204" pitchFamily="49" charset="0"/>
              </a:rPr>
              <a:t> </a:t>
            </a:r>
            <a:r>
              <a:rPr lang="en-US" sz="1050" b="0" dirty="0">
                <a:solidFill>
                  <a:srgbClr val="569CD6"/>
                </a:solidFill>
                <a:effectLst/>
                <a:latin typeface="Consolas" panose="020B0609020204030204" pitchFamily="49" charset="0"/>
              </a:rPr>
              <a:t>wire</a:t>
            </a:r>
            <a:r>
              <a:rPr lang="en-US" sz="1050" b="0" dirty="0">
                <a:solidFill>
                  <a:srgbClr val="CCCCCC"/>
                </a:solidFill>
                <a:effectLst/>
                <a:latin typeface="Consolas" panose="020B0609020204030204" pitchFamily="49" charset="0"/>
              </a:rPr>
              <a:t> reset  ,</a:t>
            </a:r>
          </a:p>
          <a:p>
            <a:r>
              <a:rPr lang="en-US" sz="1050" b="0" dirty="0">
                <a:solidFill>
                  <a:srgbClr val="CCCCCC"/>
                </a:solidFill>
                <a:effectLst/>
                <a:latin typeface="Consolas" panose="020B0609020204030204" pitchFamily="49" charset="0"/>
              </a:rPr>
              <a:t>   </a:t>
            </a:r>
            <a:r>
              <a:rPr lang="en-US" sz="1050" b="0" dirty="0">
                <a:solidFill>
                  <a:srgbClr val="4EC9B0"/>
                </a:solidFill>
                <a:effectLst/>
                <a:latin typeface="Consolas" panose="020B0609020204030204" pitchFamily="49" charset="0"/>
              </a:rPr>
              <a:t>input</a:t>
            </a:r>
            <a:r>
              <a:rPr lang="en-US" sz="1050" b="0" dirty="0">
                <a:solidFill>
                  <a:srgbClr val="CCCCCC"/>
                </a:solidFill>
                <a:effectLst/>
                <a:latin typeface="Consolas" panose="020B0609020204030204" pitchFamily="49" charset="0"/>
              </a:rPr>
              <a:t> </a:t>
            </a:r>
            <a:r>
              <a:rPr lang="en-US" sz="1050" b="0" dirty="0">
                <a:solidFill>
                  <a:srgbClr val="569CD6"/>
                </a:solidFill>
                <a:effectLst/>
                <a:latin typeface="Consolas" panose="020B0609020204030204" pitchFamily="49" charset="0"/>
              </a:rPr>
              <a:t>wire</a:t>
            </a:r>
            <a:r>
              <a:rPr lang="en-US" sz="1050" b="0" dirty="0">
                <a:solidFill>
                  <a:srgbClr val="CCCCCC"/>
                </a:solidFill>
                <a:effectLst/>
                <a:latin typeface="Consolas" panose="020B0609020204030204" pitchFamily="49" charset="0"/>
              </a:rPr>
              <a:t> clk_in1</a:t>
            </a:r>
          </a:p>
          <a:p>
            <a:r>
              <a:rPr lang="en-US" sz="1050" b="0" dirty="0">
                <a:solidFill>
                  <a:srgbClr val="CCCCCC"/>
                </a:solidFill>
                <a:effectLst/>
                <a:latin typeface="Consolas" panose="020B0609020204030204" pitchFamily="49" charset="0"/>
              </a:rPr>
              <a:t>);</a:t>
            </a:r>
          </a:p>
          <a:p>
            <a:r>
              <a:rPr lang="en-US" sz="1050" b="0" dirty="0">
                <a:solidFill>
                  <a:srgbClr val="569CD6"/>
                </a:solidFill>
                <a:effectLst/>
                <a:latin typeface="Consolas" panose="020B0609020204030204" pitchFamily="49" charset="0"/>
              </a:rPr>
              <a:t>   wire</a:t>
            </a:r>
            <a:r>
              <a:rPr lang="en-US" sz="1050" b="0" dirty="0">
                <a:solidFill>
                  <a:srgbClr val="CCCCCC"/>
                </a:solidFill>
                <a:effectLst/>
                <a:latin typeface="Consolas" panose="020B0609020204030204" pitchFamily="49" charset="0"/>
              </a:rPr>
              <a:t> clk_out1;</a:t>
            </a:r>
          </a:p>
          <a:p>
            <a:r>
              <a:rPr lang="en-US" sz="1050" b="0" dirty="0">
                <a:solidFill>
                  <a:srgbClr val="569CD6"/>
                </a:solidFill>
                <a:effectLst/>
                <a:latin typeface="Consolas" panose="020B0609020204030204" pitchFamily="49" charset="0"/>
              </a:rPr>
              <a:t>   wire</a:t>
            </a:r>
            <a:r>
              <a:rPr lang="en-US" sz="1050" b="0" dirty="0">
                <a:solidFill>
                  <a:srgbClr val="CCCCCC"/>
                </a:solidFill>
                <a:effectLst/>
                <a:latin typeface="Consolas" panose="020B0609020204030204" pitchFamily="49" charset="0"/>
              </a:rPr>
              <a:t> locked  ;</a:t>
            </a:r>
          </a:p>
          <a:p>
            <a:br>
              <a:rPr lang="en-US" sz="1050" b="0" dirty="0">
                <a:solidFill>
                  <a:srgbClr val="CCCCCC"/>
                </a:solidFill>
                <a:effectLst/>
                <a:latin typeface="Consolas" panose="020B0609020204030204" pitchFamily="49" charset="0"/>
              </a:rPr>
            </a:br>
            <a:r>
              <a:rPr lang="en-US" sz="1050" b="0" dirty="0">
                <a:solidFill>
                  <a:srgbClr val="CCCCCC"/>
                </a:solidFill>
                <a:effectLst/>
                <a:latin typeface="Consolas" panose="020B0609020204030204" pitchFamily="49" charset="0"/>
              </a:rPr>
              <a:t>   </a:t>
            </a:r>
            <a:r>
              <a:rPr lang="en-US" sz="1050" b="0" dirty="0">
                <a:solidFill>
                  <a:srgbClr val="569CD6"/>
                </a:solidFill>
                <a:effectLst/>
                <a:latin typeface="Consolas" panose="020B0609020204030204" pitchFamily="49" charset="0"/>
              </a:rPr>
              <a:t>clk_wiz_0</a:t>
            </a:r>
            <a:r>
              <a:rPr lang="en-US" sz="1050" b="0" dirty="0">
                <a:solidFill>
                  <a:srgbClr val="CCCCCC"/>
                </a:solidFill>
                <a:effectLst/>
                <a:latin typeface="Consolas" panose="020B0609020204030204" pitchFamily="49" charset="0"/>
              </a:rPr>
              <a:t> </a:t>
            </a:r>
            <a:r>
              <a:rPr lang="en-US" sz="1050" b="0" dirty="0">
                <a:solidFill>
                  <a:srgbClr val="4EC9B0"/>
                </a:solidFill>
                <a:effectLst/>
                <a:latin typeface="Consolas" panose="020B0609020204030204" pitchFamily="49" charset="0"/>
              </a:rPr>
              <a:t>clk_wiz_0_inst</a:t>
            </a:r>
            <a:r>
              <a:rPr lang="en-US" sz="1050" b="0" dirty="0">
                <a:solidFill>
                  <a:srgbClr val="CCCCCC"/>
                </a:solidFill>
                <a:effectLst/>
                <a:latin typeface="Consolas" panose="020B0609020204030204" pitchFamily="49" charset="0"/>
              </a:rPr>
              <a:t> (</a:t>
            </a:r>
          </a:p>
          <a:p>
            <a:r>
              <a:rPr lang="en-US" sz="1050" b="0" dirty="0">
                <a:solidFill>
                  <a:srgbClr val="CCCCCC"/>
                </a:solidFill>
                <a:effectLst/>
                <a:latin typeface="Consolas" panose="020B0609020204030204" pitchFamily="49" charset="0"/>
              </a:rPr>
              <a:t>      </a:t>
            </a:r>
            <a:r>
              <a:rPr lang="en-US" sz="1050" b="0" dirty="0">
                <a:solidFill>
                  <a:srgbClr val="6A9955"/>
                </a:solidFill>
                <a:effectLst/>
                <a:latin typeface="Consolas" panose="020B0609020204030204" pitchFamily="49" charset="0"/>
              </a:rPr>
              <a:t>// Clock out ports</a:t>
            </a:r>
            <a:endParaRPr lang="en-US" sz="1050" b="0" dirty="0">
              <a:solidFill>
                <a:srgbClr val="CCCCCC"/>
              </a:solidFill>
              <a:effectLst/>
              <a:latin typeface="Consolas" panose="020B0609020204030204" pitchFamily="49" charset="0"/>
            </a:endParaRPr>
          </a:p>
          <a:p>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clk_out1</a:t>
            </a:r>
            <a:r>
              <a:rPr lang="en-US" sz="1050" b="0" dirty="0">
                <a:solidFill>
                  <a:srgbClr val="CCCCCC"/>
                </a:solidFill>
                <a:effectLst/>
                <a:latin typeface="Consolas" panose="020B0609020204030204" pitchFamily="49" charset="0"/>
              </a:rPr>
              <a:t>(clk_out1), </a:t>
            </a:r>
            <a:r>
              <a:rPr lang="en-US" sz="1050" b="0" dirty="0">
                <a:solidFill>
                  <a:srgbClr val="6A9955"/>
                </a:solidFill>
                <a:effectLst/>
                <a:latin typeface="Consolas" panose="020B0609020204030204" pitchFamily="49" charset="0"/>
              </a:rPr>
              <a:t>// output clk_out1</a:t>
            </a:r>
            <a:endParaRPr lang="en-US" sz="1050" b="0" dirty="0">
              <a:solidFill>
                <a:srgbClr val="CCCCCC"/>
              </a:solidFill>
              <a:effectLst/>
              <a:latin typeface="Consolas" panose="020B0609020204030204" pitchFamily="49" charset="0"/>
            </a:endParaRPr>
          </a:p>
          <a:p>
            <a:r>
              <a:rPr lang="en-US" sz="1050" b="0" dirty="0">
                <a:solidFill>
                  <a:srgbClr val="CCCCCC"/>
                </a:solidFill>
                <a:effectLst/>
                <a:latin typeface="Consolas" panose="020B0609020204030204" pitchFamily="49" charset="0"/>
              </a:rPr>
              <a:t>      </a:t>
            </a:r>
            <a:r>
              <a:rPr lang="en-US" sz="1050" b="0" dirty="0">
                <a:solidFill>
                  <a:srgbClr val="6A9955"/>
                </a:solidFill>
                <a:effectLst/>
                <a:latin typeface="Consolas" panose="020B0609020204030204" pitchFamily="49" charset="0"/>
              </a:rPr>
              <a:t>// Status and control signals</a:t>
            </a:r>
            <a:endParaRPr lang="en-US" sz="1050" b="0" dirty="0">
              <a:solidFill>
                <a:srgbClr val="CCCCCC"/>
              </a:solidFill>
              <a:effectLst/>
              <a:latin typeface="Consolas" panose="020B0609020204030204" pitchFamily="49" charset="0"/>
            </a:endParaRPr>
          </a:p>
          <a:p>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reset</a:t>
            </a:r>
            <a:r>
              <a:rPr lang="en-US" sz="1050" b="0" dirty="0">
                <a:solidFill>
                  <a:srgbClr val="CCCCCC"/>
                </a:solidFill>
                <a:effectLst/>
                <a:latin typeface="Consolas" panose="020B0609020204030204" pitchFamily="49" charset="0"/>
              </a:rPr>
              <a:t>   (reset   ), </a:t>
            </a:r>
            <a:r>
              <a:rPr lang="en-US" sz="1050" b="0" dirty="0">
                <a:solidFill>
                  <a:srgbClr val="6A9955"/>
                </a:solidFill>
                <a:effectLst/>
                <a:latin typeface="Consolas" panose="020B0609020204030204" pitchFamily="49" charset="0"/>
              </a:rPr>
              <a:t>// input reset</a:t>
            </a:r>
            <a:endParaRPr lang="en-US" sz="1050" b="0" dirty="0">
              <a:solidFill>
                <a:srgbClr val="CCCCCC"/>
              </a:solidFill>
              <a:effectLst/>
              <a:latin typeface="Consolas" panose="020B0609020204030204" pitchFamily="49" charset="0"/>
            </a:endParaRPr>
          </a:p>
          <a:p>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locked</a:t>
            </a:r>
            <a:r>
              <a:rPr lang="en-US" sz="1050" b="0" dirty="0">
                <a:solidFill>
                  <a:srgbClr val="CCCCCC"/>
                </a:solidFill>
                <a:effectLst/>
                <a:latin typeface="Consolas" panose="020B0609020204030204" pitchFamily="49" charset="0"/>
              </a:rPr>
              <a:t>  (locked  ), </a:t>
            </a:r>
            <a:r>
              <a:rPr lang="en-US" sz="1050" b="0" dirty="0">
                <a:solidFill>
                  <a:srgbClr val="6A9955"/>
                </a:solidFill>
                <a:effectLst/>
                <a:latin typeface="Consolas" panose="020B0609020204030204" pitchFamily="49" charset="0"/>
              </a:rPr>
              <a:t>// output locked</a:t>
            </a:r>
            <a:endParaRPr lang="en-US" sz="1050" b="0" dirty="0">
              <a:solidFill>
                <a:srgbClr val="CCCCCC"/>
              </a:solidFill>
              <a:effectLst/>
              <a:latin typeface="Consolas" panose="020B0609020204030204" pitchFamily="49" charset="0"/>
            </a:endParaRPr>
          </a:p>
          <a:p>
            <a:r>
              <a:rPr lang="en-US" sz="1050" b="0" dirty="0">
                <a:solidFill>
                  <a:srgbClr val="CCCCCC"/>
                </a:solidFill>
                <a:effectLst/>
                <a:latin typeface="Consolas" panose="020B0609020204030204" pitchFamily="49" charset="0"/>
              </a:rPr>
              <a:t>      </a:t>
            </a:r>
            <a:r>
              <a:rPr lang="en-US" sz="1050" b="0" dirty="0">
                <a:solidFill>
                  <a:srgbClr val="6A9955"/>
                </a:solidFill>
                <a:effectLst/>
                <a:latin typeface="Consolas" panose="020B0609020204030204" pitchFamily="49" charset="0"/>
              </a:rPr>
              <a:t>// Clock in ports</a:t>
            </a:r>
            <a:endParaRPr lang="en-US" sz="1050" b="0" dirty="0">
              <a:solidFill>
                <a:srgbClr val="CCCCCC"/>
              </a:solidFill>
              <a:effectLst/>
              <a:latin typeface="Consolas" panose="020B0609020204030204" pitchFamily="49" charset="0"/>
            </a:endParaRPr>
          </a:p>
          <a:p>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clk_in1</a:t>
            </a:r>
            <a:r>
              <a:rPr lang="en-US" sz="1050" b="0" dirty="0">
                <a:solidFill>
                  <a:srgbClr val="CCCCCC"/>
                </a:solidFill>
                <a:effectLst/>
                <a:latin typeface="Consolas" panose="020B0609020204030204" pitchFamily="49" charset="0"/>
              </a:rPr>
              <a:t> (clk_in1 )</a:t>
            </a:r>
          </a:p>
          <a:p>
            <a:r>
              <a:rPr lang="en-US" sz="1050" b="0" dirty="0">
                <a:solidFill>
                  <a:srgbClr val="CCCCCC"/>
                </a:solidFill>
                <a:effectLst/>
                <a:latin typeface="Consolas" panose="020B0609020204030204" pitchFamily="49" charset="0"/>
              </a:rPr>
              <a:t>   );      </a:t>
            </a:r>
            <a:r>
              <a:rPr lang="en-US" sz="1050" b="0" dirty="0">
                <a:solidFill>
                  <a:srgbClr val="6A9955"/>
                </a:solidFill>
                <a:effectLst/>
                <a:latin typeface="Consolas" panose="020B0609020204030204" pitchFamily="49" charset="0"/>
              </a:rPr>
              <a:t>// input clk_in1</a:t>
            </a:r>
            <a:endParaRPr lang="en-US" sz="1050" b="0" dirty="0">
              <a:solidFill>
                <a:srgbClr val="CCCCCC"/>
              </a:solidFill>
              <a:effectLst/>
              <a:latin typeface="Consolas" panose="020B0609020204030204" pitchFamily="49" charset="0"/>
            </a:endParaRPr>
          </a:p>
          <a:p>
            <a:r>
              <a:rPr lang="en-US" sz="1050" b="0" dirty="0" err="1">
                <a:solidFill>
                  <a:srgbClr val="C586C0"/>
                </a:solidFill>
                <a:effectLst/>
                <a:latin typeface="Consolas" panose="020B0609020204030204" pitchFamily="49" charset="0"/>
              </a:rPr>
              <a:t>endmodule</a:t>
            </a:r>
            <a:endParaRPr lang="en-US" sz="1050" b="0" dirty="0">
              <a:solidFill>
                <a:srgbClr val="CCCCCC"/>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9DCF5238-E0D1-D3B7-AD90-D90407F28350}"/>
              </a:ext>
            </a:extLst>
          </p:cNvPr>
          <p:cNvSpPr txBox="1"/>
          <p:nvPr/>
        </p:nvSpPr>
        <p:spPr>
          <a:xfrm>
            <a:off x="4529137" y="2937704"/>
            <a:ext cx="3376613" cy="3808735"/>
          </a:xfrm>
          <a:prstGeom prst="rect">
            <a:avLst/>
          </a:prstGeom>
          <a:solidFill>
            <a:schemeClr val="tx1"/>
          </a:solidFill>
        </p:spPr>
        <p:txBody>
          <a:bodyPr wrap="square">
            <a:spAutoFit/>
          </a:bodyPr>
          <a:lstStyle/>
          <a:p>
            <a:r>
              <a:rPr lang="en-US" sz="1050" b="0" dirty="0">
                <a:solidFill>
                  <a:srgbClr val="CCCCCC"/>
                </a:solidFill>
                <a:effectLst/>
                <a:latin typeface="Consolas" panose="020B0609020204030204" pitchFamily="49" charset="0"/>
              </a:rPr>
              <a:t>`timescale </a:t>
            </a:r>
            <a:r>
              <a:rPr lang="en-US" sz="1050" b="0" dirty="0">
                <a:solidFill>
                  <a:srgbClr val="B5CEA8"/>
                </a:solidFill>
                <a:effectLst/>
                <a:latin typeface="Consolas" panose="020B0609020204030204" pitchFamily="49" charset="0"/>
              </a:rPr>
              <a:t>1ns</a:t>
            </a:r>
            <a:r>
              <a:rPr lang="en-US" sz="1050" b="0" dirty="0">
                <a:solidFill>
                  <a:srgbClr val="D4D4D4"/>
                </a:solidFill>
                <a:effectLst/>
                <a:latin typeface="Consolas" panose="020B0609020204030204" pitchFamily="49" charset="0"/>
              </a:rPr>
              <a:t>/</a:t>
            </a:r>
            <a:r>
              <a:rPr lang="en-US" sz="1050" b="0" dirty="0">
                <a:solidFill>
                  <a:srgbClr val="B5CEA8"/>
                </a:solidFill>
                <a:effectLst/>
                <a:latin typeface="Consolas" panose="020B0609020204030204" pitchFamily="49" charset="0"/>
              </a:rPr>
              <a:t>1ps</a:t>
            </a:r>
            <a:endParaRPr lang="en-US" sz="1050" b="0" dirty="0">
              <a:solidFill>
                <a:srgbClr val="CCCCCC"/>
              </a:solidFill>
              <a:effectLst/>
              <a:latin typeface="Consolas" panose="020B0609020204030204" pitchFamily="49" charset="0"/>
            </a:endParaRPr>
          </a:p>
          <a:p>
            <a:r>
              <a:rPr lang="en-US" sz="1050" b="0" dirty="0">
                <a:solidFill>
                  <a:srgbClr val="C586C0"/>
                </a:solidFill>
                <a:effectLst/>
                <a:latin typeface="Consolas" panose="020B0609020204030204" pitchFamily="49" charset="0"/>
              </a:rPr>
              <a:t>module</a:t>
            </a:r>
            <a:r>
              <a:rPr lang="en-US" sz="1050" b="0" dirty="0">
                <a:solidFill>
                  <a:srgbClr val="CCCCCC"/>
                </a:solidFill>
                <a:effectLst/>
                <a:latin typeface="Consolas" panose="020B0609020204030204" pitchFamily="49" charset="0"/>
              </a:rPr>
              <a:t> </a:t>
            </a:r>
            <a:r>
              <a:rPr lang="en-US" sz="1050" b="0" dirty="0">
                <a:solidFill>
                  <a:srgbClr val="4EC9B0"/>
                </a:solidFill>
                <a:effectLst/>
                <a:latin typeface="Consolas" panose="020B0609020204030204" pitchFamily="49" charset="0"/>
              </a:rPr>
              <a:t>tb</a:t>
            </a:r>
            <a:r>
              <a:rPr lang="en-US" sz="1050" b="0" dirty="0">
                <a:solidFill>
                  <a:srgbClr val="CCCCCC"/>
                </a:solidFill>
                <a:effectLst/>
                <a:latin typeface="Consolas" panose="020B0609020204030204" pitchFamily="49" charset="0"/>
              </a:rPr>
              <a:t> ();</a:t>
            </a:r>
          </a:p>
          <a:p>
            <a:r>
              <a:rPr lang="en-US" sz="1050" b="0" dirty="0">
                <a:solidFill>
                  <a:srgbClr val="569CD6"/>
                </a:solidFill>
                <a:effectLst/>
                <a:latin typeface="Consolas" panose="020B0609020204030204" pitchFamily="49" charset="0"/>
              </a:rPr>
              <a:t>   reg</a:t>
            </a:r>
            <a:r>
              <a:rPr lang="en-US" sz="1050" b="0" dirty="0">
                <a:solidFill>
                  <a:srgbClr val="CCCCCC"/>
                </a:solidFill>
                <a:effectLst/>
                <a:latin typeface="Consolas" panose="020B0609020204030204" pitchFamily="49" charset="0"/>
              </a:rPr>
              <a:t> </a:t>
            </a:r>
            <a:r>
              <a:rPr lang="en-US" sz="1050" b="0" dirty="0" err="1">
                <a:solidFill>
                  <a:srgbClr val="CCCCCC"/>
                </a:solidFill>
                <a:effectLst/>
                <a:latin typeface="Consolas" panose="020B0609020204030204" pitchFamily="49" charset="0"/>
              </a:rPr>
              <a:t>clk_i</a:t>
            </a:r>
            <a:r>
              <a:rPr lang="en-US" sz="1050" b="0" dirty="0">
                <a:solidFill>
                  <a:srgbClr val="CCCCCC"/>
                </a:solidFill>
                <a:effectLst/>
                <a:latin typeface="Consolas" panose="020B0609020204030204" pitchFamily="49" charset="0"/>
              </a:rPr>
              <a:t> </a:t>
            </a:r>
            <a:r>
              <a:rPr lang="en-US" sz="1050" b="0" dirty="0">
                <a:solidFill>
                  <a:srgbClr val="D4D4D4"/>
                </a:solidFill>
                <a:effectLst/>
                <a:latin typeface="Consolas" panose="020B0609020204030204" pitchFamily="49" charset="0"/>
              </a:rPr>
              <a:t>=</a:t>
            </a:r>
            <a:r>
              <a:rPr lang="en-US" sz="1050" b="0" dirty="0">
                <a:solidFill>
                  <a:srgbClr val="CCCCCC"/>
                </a:solidFill>
                <a:effectLst/>
                <a:latin typeface="Consolas" panose="020B0609020204030204" pitchFamily="49" charset="0"/>
              </a:rPr>
              <a:t> </a:t>
            </a:r>
            <a:r>
              <a:rPr lang="en-US" sz="1050" b="0" dirty="0">
                <a:solidFill>
                  <a:srgbClr val="B5CEA8"/>
                </a:solidFill>
                <a:effectLst/>
                <a:latin typeface="Consolas" panose="020B0609020204030204" pitchFamily="49" charset="0"/>
              </a:rPr>
              <a:t>1'b0</a:t>
            </a:r>
            <a:r>
              <a:rPr lang="en-US" sz="1050" b="0" dirty="0">
                <a:solidFill>
                  <a:srgbClr val="CCCCCC"/>
                </a:solidFill>
                <a:effectLst/>
                <a:latin typeface="Consolas" panose="020B0609020204030204" pitchFamily="49" charset="0"/>
              </a:rPr>
              <a:t>;</a:t>
            </a:r>
          </a:p>
          <a:p>
            <a:r>
              <a:rPr lang="en-US" sz="1050" b="0" dirty="0">
                <a:solidFill>
                  <a:srgbClr val="569CD6"/>
                </a:solidFill>
                <a:effectLst/>
                <a:latin typeface="Consolas" panose="020B0609020204030204" pitchFamily="49" charset="0"/>
              </a:rPr>
              <a:t>   reg</a:t>
            </a:r>
            <a:r>
              <a:rPr lang="en-US" sz="1050" b="0" dirty="0">
                <a:solidFill>
                  <a:srgbClr val="CCCCCC"/>
                </a:solidFill>
                <a:effectLst/>
                <a:latin typeface="Consolas" panose="020B0609020204030204" pitchFamily="49" charset="0"/>
              </a:rPr>
              <a:t> </a:t>
            </a:r>
            <a:r>
              <a:rPr lang="en-US" sz="1050" b="0" dirty="0" err="1">
                <a:solidFill>
                  <a:srgbClr val="CCCCCC"/>
                </a:solidFill>
                <a:effectLst/>
                <a:latin typeface="Consolas" panose="020B0609020204030204" pitchFamily="49" charset="0"/>
              </a:rPr>
              <a:t>rst_i</a:t>
            </a:r>
            <a:r>
              <a:rPr lang="en-US" sz="1050" b="0" dirty="0">
                <a:solidFill>
                  <a:srgbClr val="CCCCCC"/>
                </a:solidFill>
                <a:effectLst/>
                <a:latin typeface="Consolas" panose="020B0609020204030204" pitchFamily="49" charset="0"/>
              </a:rPr>
              <a:t> </a:t>
            </a:r>
            <a:r>
              <a:rPr lang="en-US" sz="1050" b="0" dirty="0">
                <a:solidFill>
                  <a:srgbClr val="D4D4D4"/>
                </a:solidFill>
                <a:effectLst/>
                <a:latin typeface="Consolas" panose="020B0609020204030204" pitchFamily="49" charset="0"/>
              </a:rPr>
              <a:t>=</a:t>
            </a:r>
            <a:r>
              <a:rPr lang="en-US" sz="1050" b="0" dirty="0">
                <a:solidFill>
                  <a:srgbClr val="CCCCCC"/>
                </a:solidFill>
                <a:effectLst/>
                <a:latin typeface="Consolas" panose="020B0609020204030204" pitchFamily="49" charset="0"/>
              </a:rPr>
              <a:t> </a:t>
            </a:r>
            <a:r>
              <a:rPr lang="en-US" sz="1050" b="0" dirty="0">
                <a:solidFill>
                  <a:srgbClr val="B5CEA8"/>
                </a:solidFill>
                <a:effectLst/>
                <a:latin typeface="Consolas" panose="020B0609020204030204" pitchFamily="49" charset="0"/>
              </a:rPr>
              <a:t>1'b1</a:t>
            </a:r>
            <a:r>
              <a:rPr lang="en-US" sz="1050" b="0" dirty="0">
                <a:solidFill>
                  <a:srgbClr val="CCCCCC"/>
                </a:solidFill>
                <a:effectLst/>
                <a:latin typeface="Consolas" panose="020B0609020204030204" pitchFamily="49" charset="0"/>
              </a:rPr>
              <a:t>;</a:t>
            </a:r>
          </a:p>
          <a:p>
            <a:r>
              <a:rPr lang="en-US" sz="1050" b="0" dirty="0">
                <a:solidFill>
                  <a:srgbClr val="CCCCCC"/>
                </a:solidFill>
                <a:effectLst/>
                <a:latin typeface="Consolas" panose="020B0609020204030204" pitchFamily="49" charset="0"/>
              </a:rPr>
              <a:t>   </a:t>
            </a:r>
            <a:r>
              <a:rPr lang="en-US" sz="1050" b="0" dirty="0">
                <a:solidFill>
                  <a:srgbClr val="569CD6"/>
                </a:solidFill>
                <a:effectLst/>
                <a:latin typeface="Consolas" panose="020B0609020204030204" pitchFamily="49" charset="0"/>
              </a:rPr>
              <a:t>top</a:t>
            </a:r>
            <a:r>
              <a:rPr lang="en-US" sz="1050" b="0" dirty="0">
                <a:solidFill>
                  <a:srgbClr val="CCCCCC"/>
                </a:solidFill>
                <a:effectLst/>
                <a:latin typeface="Consolas" panose="020B0609020204030204" pitchFamily="49" charset="0"/>
              </a:rPr>
              <a:t> </a:t>
            </a:r>
            <a:r>
              <a:rPr lang="en-US" sz="1050" b="0" dirty="0" err="1">
                <a:solidFill>
                  <a:srgbClr val="4EC9B0"/>
                </a:solidFill>
                <a:effectLst/>
                <a:latin typeface="Consolas" panose="020B0609020204030204" pitchFamily="49" charset="0"/>
              </a:rPr>
              <a:t>top_inst</a:t>
            </a:r>
            <a:r>
              <a:rPr lang="en-US" sz="1050" b="0" dirty="0">
                <a:solidFill>
                  <a:srgbClr val="CCCCCC"/>
                </a:solidFill>
                <a:effectLst/>
                <a:latin typeface="Consolas" panose="020B0609020204030204" pitchFamily="49" charset="0"/>
              </a:rPr>
              <a:t> (</a:t>
            </a:r>
          </a:p>
          <a:p>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reset</a:t>
            </a:r>
            <a:r>
              <a:rPr lang="en-US" sz="1050" b="0" dirty="0">
                <a:solidFill>
                  <a:srgbClr val="CCCCCC"/>
                </a:solidFill>
                <a:effectLst/>
                <a:latin typeface="Consolas" panose="020B0609020204030204" pitchFamily="49" charset="0"/>
              </a:rPr>
              <a:t>  (</a:t>
            </a:r>
            <a:r>
              <a:rPr lang="en-US" sz="1050" b="0" dirty="0" err="1">
                <a:solidFill>
                  <a:srgbClr val="CCCCCC"/>
                </a:solidFill>
                <a:effectLst/>
                <a:latin typeface="Consolas" panose="020B0609020204030204" pitchFamily="49" charset="0"/>
              </a:rPr>
              <a:t>rst_i</a:t>
            </a:r>
            <a:r>
              <a:rPr lang="en-US" sz="1050" b="0" dirty="0">
                <a:solidFill>
                  <a:srgbClr val="CCCCCC"/>
                </a:solidFill>
                <a:effectLst/>
                <a:latin typeface="Consolas" panose="020B0609020204030204" pitchFamily="49" charset="0"/>
              </a:rPr>
              <a:t>),</a:t>
            </a:r>
          </a:p>
          <a:p>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clk_in1</a:t>
            </a:r>
            <a:r>
              <a:rPr lang="en-US" sz="1050" b="0" dirty="0">
                <a:solidFill>
                  <a:srgbClr val="CCCCCC"/>
                </a:solidFill>
                <a:effectLst/>
                <a:latin typeface="Consolas" panose="020B0609020204030204" pitchFamily="49" charset="0"/>
              </a:rPr>
              <a:t>(</a:t>
            </a:r>
            <a:r>
              <a:rPr lang="en-US" sz="1050" b="0" dirty="0" err="1">
                <a:solidFill>
                  <a:srgbClr val="CCCCCC"/>
                </a:solidFill>
                <a:effectLst/>
                <a:latin typeface="Consolas" panose="020B0609020204030204" pitchFamily="49" charset="0"/>
              </a:rPr>
              <a:t>clk_i</a:t>
            </a:r>
            <a:r>
              <a:rPr lang="en-US" sz="1050" b="0" dirty="0">
                <a:solidFill>
                  <a:srgbClr val="CCCCCC"/>
                </a:solidFill>
                <a:effectLst/>
                <a:latin typeface="Consolas" panose="020B0609020204030204" pitchFamily="49" charset="0"/>
              </a:rPr>
              <a:t>)</a:t>
            </a:r>
          </a:p>
          <a:p>
            <a:r>
              <a:rPr lang="en-US" sz="1050" b="0" dirty="0">
                <a:solidFill>
                  <a:srgbClr val="CCCCCC"/>
                </a:solidFill>
                <a:effectLst/>
                <a:latin typeface="Consolas" panose="020B0609020204030204" pitchFamily="49" charset="0"/>
              </a:rPr>
              <a:t>   );</a:t>
            </a:r>
          </a:p>
          <a:p>
            <a:br>
              <a:rPr lang="en-US" sz="1050" b="0" dirty="0">
                <a:solidFill>
                  <a:srgbClr val="CCCCCC"/>
                </a:solidFill>
                <a:effectLst/>
                <a:latin typeface="Consolas" panose="020B0609020204030204" pitchFamily="49" charset="0"/>
              </a:rPr>
            </a:br>
            <a:r>
              <a:rPr lang="en-US" sz="1050" b="0" dirty="0">
                <a:solidFill>
                  <a:srgbClr val="CCCCCC"/>
                </a:solidFill>
                <a:effectLst/>
                <a:latin typeface="Consolas" panose="020B0609020204030204" pitchFamily="49" charset="0"/>
              </a:rPr>
              <a:t>   </a:t>
            </a:r>
            <a:r>
              <a:rPr lang="en-US" sz="1050" b="0" dirty="0">
                <a:solidFill>
                  <a:srgbClr val="C586C0"/>
                </a:solidFill>
                <a:effectLst/>
                <a:latin typeface="Consolas" panose="020B0609020204030204" pitchFamily="49" charset="0"/>
              </a:rPr>
              <a:t>always</a:t>
            </a:r>
            <a:r>
              <a:rPr lang="en-US" sz="1050" b="0" dirty="0">
                <a:solidFill>
                  <a:srgbClr val="CCCCCC"/>
                </a:solidFill>
                <a:effectLst/>
                <a:latin typeface="Consolas" panose="020B0609020204030204" pitchFamily="49" charset="0"/>
              </a:rPr>
              <a:t> </a:t>
            </a:r>
            <a:r>
              <a:rPr lang="en-US" sz="1050" b="0" dirty="0">
                <a:solidFill>
                  <a:srgbClr val="D4D4D4"/>
                </a:solidFill>
                <a:effectLst/>
                <a:latin typeface="Consolas" panose="020B0609020204030204" pitchFamily="49" charset="0"/>
              </a:rPr>
              <a:t>#</a:t>
            </a:r>
            <a:r>
              <a:rPr lang="en-US" sz="1050" b="0" dirty="0">
                <a:solidFill>
                  <a:srgbClr val="B5CEA8"/>
                </a:solidFill>
                <a:effectLst/>
                <a:latin typeface="Consolas" panose="020B0609020204030204" pitchFamily="49" charset="0"/>
              </a:rPr>
              <a:t>5</a:t>
            </a:r>
            <a:r>
              <a:rPr lang="en-US" sz="1050" b="0" dirty="0">
                <a:solidFill>
                  <a:srgbClr val="CCCCCC"/>
                </a:solidFill>
                <a:effectLst/>
                <a:latin typeface="Consolas" panose="020B0609020204030204" pitchFamily="49" charset="0"/>
              </a:rPr>
              <a:t> </a:t>
            </a:r>
            <a:r>
              <a:rPr lang="en-US" sz="1050" b="0" dirty="0" err="1">
                <a:solidFill>
                  <a:srgbClr val="CCCCCC"/>
                </a:solidFill>
                <a:effectLst/>
                <a:latin typeface="Consolas" panose="020B0609020204030204" pitchFamily="49" charset="0"/>
              </a:rPr>
              <a:t>clk_i</a:t>
            </a:r>
            <a:r>
              <a:rPr lang="en-US" sz="1050" b="0" dirty="0">
                <a:solidFill>
                  <a:srgbClr val="CCCCCC"/>
                </a:solidFill>
                <a:effectLst/>
                <a:latin typeface="Consolas" panose="020B0609020204030204" pitchFamily="49" charset="0"/>
              </a:rPr>
              <a:t> </a:t>
            </a:r>
            <a:r>
              <a:rPr lang="en-US" sz="1050" b="0" dirty="0">
                <a:solidFill>
                  <a:srgbClr val="D4D4D4"/>
                </a:solidFill>
                <a:effectLst/>
                <a:latin typeface="Consolas" panose="020B0609020204030204" pitchFamily="49" charset="0"/>
              </a:rPr>
              <a:t>=</a:t>
            </a:r>
            <a:r>
              <a:rPr lang="en-US" sz="1050" b="0" dirty="0">
                <a:solidFill>
                  <a:srgbClr val="CCCCCC"/>
                </a:solidFill>
                <a:effectLst/>
                <a:latin typeface="Consolas" panose="020B0609020204030204" pitchFamily="49" charset="0"/>
              </a:rPr>
              <a:t> </a:t>
            </a:r>
            <a:r>
              <a:rPr lang="en-US" sz="1050" b="0" dirty="0">
                <a:solidFill>
                  <a:srgbClr val="D4D4D4"/>
                </a:solidFill>
                <a:effectLst/>
                <a:latin typeface="Consolas" panose="020B0609020204030204" pitchFamily="49" charset="0"/>
              </a:rPr>
              <a:t>~</a:t>
            </a:r>
            <a:r>
              <a:rPr lang="en-US" sz="1050" b="0" dirty="0" err="1">
                <a:solidFill>
                  <a:srgbClr val="CCCCCC"/>
                </a:solidFill>
                <a:effectLst/>
                <a:latin typeface="Consolas" panose="020B0609020204030204" pitchFamily="49" charset="0"/>
              </a:rPr>
              <a:t>clk_i</a:t>
            </a:r>
            <a:r>
              <a:rPr lang="en-US" sz="1050" b="0" dirty="0">
                <a:solidFill>
                  <a:srgbClr val="CCCCCC"/>
                </a:solidFill>
                <a:effectLst/>
                <a:latin typeface="Consolas" panose="020B0609020204030204" pitchFamily="49" charset="0"/>
              </a:rPr>
              <a:t>;</a:t>
            </a:r>
          </a:p>
          <a:p>
            <a:br>
              <a:rPr lang="en-US" sz="1050" b="0" dirty="0">
                <a:solidFill>
                  <a:srgbClr val="CCCCCC"/>
                </a:solidFill>
                <a:effectLst/>
                <a:latin typeface="Consolas" panose="020B0609020204030204" pitchFamily="49" charset="0"/>
              </a:rPr>
            </a:br>
            <a:r>
              <a:rPr lang="en-US" sz="1050" b="0" dirty="0">
                <a:solidFill>
                  <a:srgbClr val="CCCCCC"/>
                </a:solidFill>
                <a:effectLst/>
                <a:latin typeface="Consolas" panose="020B0609020204030204" pitchFamily="49" charset="0"/>
              </a:rPr>
              <a:t>   </a:t>
            </a:r>
            <a:r>
              <a:rPr lang="en-US" sz="1050" b="0" dirty="0">
                <a:solidFill>
                  <a:srgbClr val="C586C0"/>
                </a:solidFill>
                <a:effectLst/>
                <a:latin typeface="Consolas" panose="020B0609020204030204" pitchFamily="49" charset="0"/>
              </a:rPr>
              <a:t>initial</a:t>
            </a:r>
            <a:r>
              <a:rPr lang="en-US" sz="1050" b="0" dirty="0">
                <a:solidFill>
                  <a:srgbClr val="CCCCCC"/>
                </a:solidFill>
                <a:effectLst/>
                <a:latin typeface="Consolas" panose="020B0609020204030204" pitchFamily="49" charset="0"/>
              </a:rPr>
              <a:t> </a:t>
            </a:r>
            <a:r>
              <a:rPr lang="en-US" sz="1050" b="0" dirty="0">
                <a:solidFill>
                  <a:srgbClr val="C586C0"/>
                </a:solidFill>
                <a:effectLst/>
                <a:latin typeface="Consolas" panose="020B0609020204030204" pitchFamily="49" charset="0"/>
              </a:rPr>
              <a:t>begin</a:t>
            </a:r>
            <a:endParaRPr lang="en-US" sz="1050" b="0" dirty="0">
              <a:solidFill>
                <a:srgbClr val="CCCCCC"/>
              </a:solidFill>
              <a:effectLst/>
              <a:latin typeface="Consolas" panose="020B0609020204030204" pitchFamily="49" charset="0"/>
            </a:endParaRPr>
          </a:p>
          <a:p>
            <a:r>
              <a:rPr lang="en-US" sz="1050" b="0" dirty="0">
                <a:solidFill>
                  <a:srgbClr val="CCCCCC"/>
                </a:solidFill>
                <a:effectLst/>
                <a:latin typeface="Consolas" panose="020B0609020204030204" pitchFamily="49" charset="0"/>
              </a:rPr>
              <a:t>      </a:t>
            </a:r>
            <a:r>
              <a:rPr lang="en-US" sz="1050" b="0" dirty="0">
                <a:solidFill>
                  <a:srgbClr val="D4D4D4"/>
                </a:solidFill>
                <a:effectLst/>
                <a:latin typeface="Consolas" panose="020B0609020204030204" pitchFamily="49" charset="0"/>
              </a:rPr>
              <a:t>#</a:t>
            </a:r>
            <a:r>
              <a:rPr lang="en-US" sz="1050" b="0" dirty="0">
                <a:solidFill>
                  <a:srgbClr val="B5CEA8"/>
                </a:solidFill>
                <a:effectLst/>
                <a:latin typeface="Consolas" panose="020B0609020204030204" pitchFamily="49" charset="0"/>
              </a:rPr>
              <a:t>100</a:t>
            </a:r>
            <a:r>
              <a:rPr lang="en-US" sz="1050" b="0" dirty="0">
                <a:solidFill>
                  <a:srgbClr val="CCCCCC"/>
                </a:solidFill>
                <a:effectLst/>
                <a:latin typeface="Consolas" panose="020B0609020204030204" pitchFamily="49" charset="0"/>
              </a:rPr>
              <a:t> </a:t>
            </a:r>
            <a:r>
              <a:rPr lang="en-US" sz="1050" b="0" dirty="0" err="1">
                <a:solidFill>
                  <a:srgbClr val="CCCCCC"/>
                </a:solidFill>
                <a:effectLst/>
                <a:latin typeface="Consolas" panose="020B0609020204030204" pitchFamily="49" charset="0"/>
              </a:rPr>
              <a:t>rst_i</a:t>
            </a:r>
            <a:r>
              <a:rPr lang="en-US" sz="1050" b="0" dirty="0">
                <a:solidFill>
                  <a:srgbClr val="CCCCCC"/>
                </a:solidFill>
                <a:effectLst/>
                <a:latin typeface="Consolas" panose="020B0609020204030204" pitchFamily="49" charset="0"/>
              </a:rPr>
              <a:t> </a:t>
            </a:r>
            <a:r>
              <a:rPr lang="en-US" sz="1050" b="0" dirty="0">
                <a:solidFill>
                  <a:srgbClr val="D4D4D4"/>
                </a:solidFill>
                <a:effectLst/>
                <a:latin typeface="Consolas" panose="020B0609020204030204" pitchFamily="49" charset="0"/>
              </a:rPr>
              <a:t>=</a:t>
            </a:r>
            <a:r>
              <a:rPr lang="en-US" sz="1050" b="0" dirty="0">
                <a:solidFill>
                  <a:srgbClr val="CCCCCC"/>
                </a:solidFill>
                <a:effectLst/>
                <a:latin typeface="Consolas" panose="020B0609020204030204" pitchFamily="49" charset="0"/>
              </a:rPr>
              <a:t> </a:t>
            </a:r>
            <a:r>
              <a:rPr lang="en-US" sz="1050" b="0" dirty="0">
                <a:solidFill>
                  <a:srgbClr val="B5CEA8"/>
                </a:solidFill>
                <a:effectLst/>
                <a:latin typeface="Consolas" panose="020B0609020204030204" pitchFamily="49" charset="0"/>
              </a:rPr>
              <a:t>1'b0</a:t>
            </a:r>
            <a:r>
              <a:rPr lang="en-US" sz="1050" b="0" dirty="0">
                <a:solidFill>
                  <a:srgbClr val="CCCCCC"/>
                </a:solidFill>
                <a:effectLst/>
                <a:latin typeface="Consolas" panose="020B0609020204030204" pitchFamily="49" charset="0"/>
              </a:rPr>
              <a:t>;</a:t>
            </a:r>
          </a:p>
          <a:p>
            <a:r>
              <a:rPr lang="en-US" sz="1050" b="0" dirty="0">
                <a:solidFill>
                  <a:srgbClr val="CCCCCC"/>
                </a:solidFill>
                <a:effectLst/>
                <a:latin typeface="Consolas" panose="020B0609020204030204" pitchFamily="49" charset="0"/>
              </a:rPr>
              <a:t>      </a:t>
            </a:r>
            <a:r>
              <a:rPr lang="en-US" sz="1050" b="0" dirty="0">
                <a:solidFill>
                  <a:srgbClr val="6A9955"/>
                </a:solidFill>
                <a:effectLst/>
                <a:latin typeface="Consolas" panose="020B0609020204030204" pitchFamily="49" charset="0"/>
              </a:rPr>
              <a:t>// #100 </a:t>
            </a:r>
            <a:r>
              <a:rPr lang="en-US" sz="1050" b="0" dirty="0" err="1">
                <a:solidFill>
                  <a:srgbClr val="6A9955"/>
                </a:solidFill>
                <a:effectLst/>
                <a:latin typeface="Consolas" panose="020B0609020204030204" pitchFamily="49" charset="0"/>
              </a:rPr>
              <a:t>rst_i</a:t>
            </a:r>
            <a:r>
              <a:rPr lang="en-US" sz="1050" b="0" dirty="0">
                <a:solidFill>
                  <a:srgbClr val="6A9955"/>
                </a:solidFill>
                <a:effectLst/>
                <a:latin typeface="Consolas" panose="020B0609020204030204" pitchFamily="49" charset="0"/>
              </a:rPr>
              <a:t> = 1'b1;</a:t>
            </a:r>
            <a:endParaRPr lang="en-US" sz="1050" b="0" dirty="0">
              <a:solidFill>
                <a:srgbClr val="CCCCCC"/>
              </a:solidFill>
              <a:effectLst/>
              <a:latin typeface="Consolas" panose="020B0609020204030204" pitchFamily="49" charset="0"/>
            </a:endParaRPr>
          </a:p>
          <a:p>
            <a:r>
              <a:rPr lang="en-US" sz="1050" b="0" dirty="0">
                <a:solidFill>
                  <a:srgbClr val="CCCCCC"/>
                </a:solidFill>
                <a:effectLst/>
                <a:latin typeface="Consolas" panose="020B0609020204030204" pitchFamily="49" charset="0"/>
              </a:rPr>
              <a:t>   </a:t>
            </a:r>
            <a:r>
              <a:rPr lang="en-US" sz="1050" b="0" dirty="0">
                <a:solidFill>
                  <a:srgbClr val="C586C0"/>
                </a:solidFill>
                <a:effectLst/>
                <a:latin typeface="Consolas" panose="020B0609020204030204" pitchFamily="49" charset="0"/>
              </a:rPr>
              <a:t>end</a:t>
            </a:r>
            <a:endParaRPr lang="en-US" sz="1050" b="0" dirty="0">
              <a:solidFill>
                <a:srgbClr val="CCCCCC"/>
              </a:solidFill>
              <a:effectLst/>
              <a:latin typeface="Consolas" panose="020B0609020204030204" pitchFamily="49" charset="0"/>
            </a:endParaRPr>
          </a:p>
          <a:p>
            <a:r>
              <a:rPr lang="en-US" sz="1050" b="0" dirty="0">
                <a:solidFill>
                  <a:srgbClr val="CCCCCC"/>
                </a:solidFill>
                <a:effectLst/>
                <a:latin typeface="Consolas" panose="020B0609020204030204" pitchFamily="49" charset="0"/>
              </a:rPr>
              <a:t>   </a:t>
            </a:r>
            <a:r>
              <a:rPr lang="en-US" sz="1050" b="0" dirty="0">
                <a:solidFill>
                  <a:srgbClr val="C586C0"/>
                </a:solidFill>
                <a:effectLst/>
                <a:latin typeface="Consolas" panose="020B0609020204030204" pitchFamily="49" charset="0"/>
              </a:rPr>
              <a:t>initial</a:t>
            </a:r>
            <a:r>
              <a:rPr lang="en-US" sz="1050" b="0" dirty="0">
                <a:solidFill>
                  <a:srgbClr val="CCCCCC"/>
                </a:solidFill>
                <a:effectLst/>
                <a:latin typeface="Consolas" panose="020B0609020204030204" pitchFamily="49" charset="0"/>
              </a:rPr>
              <a:t> </a:t>
            </a:r>
            <a:r>
              <a:rPr lang="en-US" sz="1050" b="0" dirty="0">
                <a:solidFill>
                  <a:srgbClr val="C586C0"/>
                </a:solidFill>
                <a:effectLst/>
                <a:latin typeface="Consolas" panose="020B0609020204030204" pitchFamily="49" charset="0"/>
              </a:rPr>
              <a:t>begin</a:t>
            </a:r>
            <a:endParaRPr lang="en-US" sz="1050" b="0" dirty="0">
              <a:solidFill>
                <a:srgbClr val="CCCCCC"/>
              </a:solidFill>
              <a:effectLst/>
              <a:latin typeface="Consolas" panose="020B0609020204030204" pitchFamily="49" charset="0"/>
            </a:endParaRPr>
          </a:p>
          <a:p>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$monitor</a:t>
            </a:r>
            <a:r>
              <a:rPr lang="en-US" sz="1050" b="0" dirty="0">
                <a:solidFill>
                  <a:srgbClr val="CCCCCC"/>
                </a:solidFill>
                <a:effectLst/>
                <a:latin typeface="Consolas" panose="020B0609020204030204" pitchFamily="49" charset="0"/>
              </a:rPr>
              <a:t>(</a:t>
            </a:r>
            <a:r>
              <a:rPr lang="en-US" sz="1050" b="0" dirty="0">
                <a:solidFill>
                  <a:srgbClr val="CE9178"/>
                </a:solidFill>
                <a:effectLst/>
                <a:latin typeface="Consolas" panose="020B0609020204030204" pitchFamily="49" charset="0"/>
              </a:rPr>
              <a:t>"Reset signal: </a:t>
            </a:r>
            <a:r>
              <a:rPr lang="en-US" sz="1050" b="0" dirty="0">
                <a:solidFill>
                  <a:srgbClr val="9CDCFE"/>
                </a:solidFill>
                <a:effectLst/>
                <a:latin typeface="Consolas" panose="020B0609020204030204" pitchFamily="49" charset="0"/>
              </a:rPr>
              <a:t>%0b</a:t>
            </a:r>
            <a:r>
              <a:rPr lang="en-US" sz="1050" b="0" dirty="0">
                <a:solidFill>
                  <a:srgbClr val="CE9178"/>
                </a:solidFill>
                <a:effectLst/>
                <a:latin typeface="Consolas" panose="020B0609020204030204" pitchFamily="49" charset="0"/>
              </a:rPr>
              <a:t>"</a:t>
            </a:r>
            <a:r>
              <a:rPr lang="en-US" sz="1050" b="0" dirty="0">
                <a:solidFill>
                  <a:srgbClr val="CCCCCC"/>
                </a:solidFill>
                <a:effectLst/>
                <a:latin typeface="Consolas" panose="020B0609020204030204" pitchFamily="49" charset="0"/>
              </a:rPr>
              <a:t>,rst_i);</a:t>
            </a:r>
          </a:p>
          <a:p>
            <a:r>
              <a:rPr lang="en-US" sz="1050" b="0" dirty="0">
                <a:solidFill>
                  <a:srgbClr val="CCCCCC"/>
                </a:solidFill>
                <a:effectLst/>
                <a:latin typeface="Consolas" panose="020B0609020204030204" pitchFamily="49" charset="0"/>
              </a:rPr>
              <a:t>   </a:t>
            </a:r>
            <a:r>
              <a:rPr lang="en-US" sz="1050" b="0" dirty="0">
                <a:solidFill>
                  <a:srgbClr val="C586C0"/>
                </a:solidFill>
                <a:effectLst/>
                <a:latin typeface="Consolas" panose="020B0609020204030204" pitchFamily="49" charset="0"/>
              </a:rPr>
              <a:t>end</a:t>
            </a:r>
            <a:endParaRPr lang="en-US" sz="1050" b="0" dirty="0">
              <a:solidFill>
                <a:srgbClr val="CCCCCC"/>
              </a:solidFill>
              <a:effectLst/>
              <a:latin typeface="Consolas" panose="020B0609020204030204" pitchFamily="49" charset="0"/>
            </a:endParaRPr>
          </a:p>
          <a:p>
            <a:r>
              <a:rPr lang="en-US" sz="1050" b="0" dirty="0">
                <a:solidFill>
                  <a:srgbClr val="CCCCCC"/>
                </a:solidFill>
                <a:effectLst/>
                <a:latin typeface="Consolas" panose="020B0609020204030204" pitchFamily="49" charset="0"/>
              </a:rPr>
              <a:t>   </a:t>
            </a:r>
            <a:r>
              <a:rPr lang="en-US" sz="1050" b="0" dirty="0">
                <a:solidFill>
                  <a:srgbClr val="C586C0"/>
                </a:solidFill>
                <a:effectLst/>
                <a:latin typeface="Consolas" panose="020B0609020204030204" pitchFamily="49" charset="0"/>
              </a:rPr>
              <a:t>initial</a:t>
            </a:r>
            <a:r>
              <a:rPr lang="en-US" sz="1050" b="0" dirty="0">
                <a:solidFill>
                  <a:srgbClr val="CCCCCC"/>
                </a:solidFill>
                <a:effectLst/>
                <a:latin typeface="Consolas" panose="020B0609020204030204" pitchFamily="49" charset="0"/>
              </a:rPr>
              <a:t> </a:t>
            </a:r>
            <a:r>
              <a:rPr lang="en-US" sz="1050" b="0" dirty="0">
                <a:solidFill>
                  <a:srgbClr val="C586C0"/>
                </a:solidFill>
                <a:effectLst/>
                <a:latin typeface="Consolas" panose="020B0609020204030204" pitchFamily="49" charset="0"/>
              </a:rPr>
              <a:t>begin</a:t>
            </a:r>
            <a:endParaRPr lang="en-US" sz="1050" b="0" dirty="0">
              <a:solidFill>
                <a:srgbClr val="CCCCCC"/>
              </a:solidFill>
              <a:effectLst/>
              <a:latin typeface="Consolas" panose="020B0609020204030204" pitchFamily="49" charset="0"/>
            </a:endParaRPr>
          </a:p>
          <a:p>
            <a:r>
              <a:rPr lang="en-US" sz="1050" b="0" dirty="0">
                <a:solidFill>
                  <a:srgbClr val="CCCCCC"/>
                </a:solidFill>
                <a:effectLst/>
                <a:latin typeface="Consolas" panose="020B0609020204030204" pitchFamily="49" charset="0"/>
              </a:rPr>
              <a:t>      </a:t>
            </a:r>
            <a:r>
              <a:rPr lang="en-US" sz="1050" b="0" dirty="0">
                <a:solidFill>
                  <a:srgbClr val="D4D4D4"/>
                </a:solidFill>
                <a:effectLst/>
                <a:latin typeface="Consolas" panose="020B0609020204030204" pitchFamily="49" charset="0"/>
              </a:rPr>
              <a:t>#</a:t>
            </a:r>
            <a:r>
              <a:rPr lang="en-US" sz="1050" b="0" dirty="0">
                <a:solidFill>
                  <a:srgbClr val="B5CEA8"/>
                </a:solidFill>
                <a:effectLst/>
                <a:latin typeface="Consolas" panose="020B0609020204030204" pitchFamily="49" charset="0"/>
              </a:rPr>
              <a:t>1000</a:t>
            </a:r>
            <a:r>
              <a:rPr lang="en-US" sz="1050" b="0" dirty="0">
                <a:solidFill>
                  <a:srgbClr val="CCCCCC"/>
                </a:solidFill>
                <a:effectLst/>
                <a:latin typeface="Consolas" panose="020B0609020204030204" pitchFamily="49" charset="0"/>
              </a:rPr>
              <a:t>;</a:t>
            </a:r>
          </a:p>
          <a:p>
            <a:r>
              <a:rPr lang="en-US" sz="1050" b="0" dirty="0">
                <a:solidFill>
                  <a:srgbClr val="CCCCCC"/>
                </a:solidFill>
                <a:effectLst/>
                <a:latin typeface="Consolas" panose="020B0609020204030204" pitchFamily="49" charset="0"/>
              </a:rPr>
              <a:t>      </a:t>
            </a:r>
            <a:r>
              <a:rPr lang="en-US" sz="1050" b="0" dirty="0">
                <a:solidFill>
                  <a:srgbClr val="DCDCAA"/>
                </a:solidFill>
                <a:effectLst/>
                <a:latin typeface="Consolas" panose="020B0609020204030204" pitchFamily="49" charset="0"/>
              </a:rPr>
              <a:t>$finish</a:t>
            </a:r>
            <a:r>
              <a:rPr lang="en-US" sz="1050" b="0" dirty="0">
                <a:solidFill>
                  <a:srgbClr val="CCCCCC"/>
                </a:solidFill>
                <a:effectLst/>
                <a:latin typeface="Consolas" panose="020B0609020204030204" pitchFamily="49" charset="0"/>
              </a:rPr>
              <a:t>;</a:t>
            </a:r>
          </a:p>
          <a:p>
            <a:r>
              <a:rPr lang="en-US" sz="1050" b="0" dirty="0">
                <a:solidFill>
                  <a:srgbClr val="CCCCCC"/>
                </a:solidFill>
                <a:effectLst/>
                <a:latin typeface="Consolas" panose="020B0609020204030204" pitchFamily="49" charset="0"/>
              </a:rPr>
              <a:t>   </a:t>
            </a:r>
            <a:r>
              <a:rPr lang="en-US" sz="1050" b="0" dirty="0">
                <a:solidFill>
                  <a:srgbClr val="C586C0"/>
                </a:solidFill>
                <a:effectLst/>
                <a:latin typeface="Consolas" panose="020B0609020204030204" pitchFamily="49" charset="0"/>
              </a:rPr>
              <a:t>end</a:t>
            </a:r>
            <a:endParaRPr lang="en-US" sz="1050" b="0" dirty="0">
              <a:solidFill>
                <a:srgbClr val="CCCCCC"/>
              </a:solidFill>
              <a:effectLst/>
              <a:latin typeface="Consolas" panose="020B0609020204030204" pitchFamily="49" charset="0"/>
            </a:endParaRPr>
          </a:p>
          <a:p>
            <a:r>
              <a:rPr lang="en-US" sz="1050" b="0" dirty="0" err="1">
                <a:solidFill>
                  <a:srgbClr val="C586C0"/>
                </a:solidFill>
                <a:effectLst/>
                <a:latin typeface="Consolas" panose="020B0609020204030204" pitchFamily="49" charset="0"/>
              </a:rPr>
              <a:t>endmodule</a:t>
            </a:r>
            <a:endParaRPr lang="en-US" sz="1050" b="0" dirty="0">
              <a:solidFill>
                <a:srgbClr val="CCCCCC"/>
              </a:solidFill>
              <a:effectLst/>
              <a:latin typeface="Consolas" panose="020B0609020204030204" pitchFamily="49" charset="0"/>
            </a:endParaRPr>
          </a:p>
        </p:txBody>
      </p:sp>
      <p:pic>
        <p:nvPicPr>
          <p:cNvPr id="15" name="Picture 14">
            <a:extLst>
              <a:ext uri="{FF2B5EF4-FFF2-40B4-BE49-F238E27FC236}">
                <a16:creationId xmlns:a16="http://schemas.microsoft.com/office/drawing/2014/main" id="{460BCBCB-B026-2E4B-BC5E-F3281FDD4B7A}"/>
              </a:ext>
            </a:extLst>
          </p:cNvPr>
          <p:cNvPicPr>
            <a:picLocks noChangeAspect="1"/>
          </p:cNvPicPr>
          <p:nvPr/>
        </p:nvPicPr>
        <p:blipFill>
          <a:blip r:embed="rId4"/>
          <a:stretch>
            <a:fillRect/>
          </a:stretch>
        </p:blipFill>
        <p:spPr>
          <a:xfrm>
            <a:off x="8241982" y="5894979"/>
            <a:ext cx="3733800" cy="733425"/>
          </a:xfrm>
          <a:prstGeom prst="rect">
            <a:avLst/>
          </a:prstGeom>
        </p:spPr>
      </p:pic>
    </p:spTree>
    <p:extLst>
      <p:ext uri="{BB962C8B-B14F-4D97-AF65-F5344CB8AC3E}">
        <p14:creationId xmlns:p14="http://schemas.microsoft.com/office/powerpoint/2010/main" val="6847322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50">
            <a:extLst>
              <a:ext uri="{FF2B5EF4-FFF2-40B4-BE49-F238E27FC236}">
                <a16:creationId xmlns:a16="http://schemas.microsoft.com/office/drawing/2014/main" id="{69CCC157-28BC-007D-48F7-73BA6EB7F8D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05012" y="1634897"/>
            <a:ext cx="3200400" cy="3076575"/>
          </a:xfrm>
          <a:prstGeom prst="rect">
            <a:avLst/>
          </a:prstGeom>
          <a:noFill/>
          <a:ln>
            <a:noFill/>
          </a:ln>
        </p:spPr>
      </p:pic>
      <p:sp>
        <p:nvSpPr>
          <p:cNvPr id="5" name="TextBox 4">
            <a:extLst>
              <a:ext uri="{FF2B5EF4-FFF2-40B4-BE49-F238E27FC236}">
                <a16:creationId xmlns:a16="http://schemas.microsoft.com/office/drawing/2014/main" id="{8827FB9F-6D44-69B6-BC8A-3413DB81D05A}"/>
              </a:ext>
            </a:extLst>
          </p:cNvPr>
          <p:cNvSpPr txBox="1"/>
          <p:nvPr/>
        </p:nvSpPr>
        <p:spPr>
          <a:xfrm>
            <a:off x="314325" y="310634"/>
            <a:ext cx="7467600" cy="369332"/>
          </a:xfrm>
          <a:prstGeom prst="rect">
            <a:avLst/>
          </a:prstGeom>
          <a:noFill/>
        </p:spPr>
        <p:txBody>
          <a:bodyPr wrap="square">
            <a:spAutoFit/>
          </a:bodyPr>
          <a:lstStyle/>
          <a:p>
            <a:pPr lvl="0"/>
            <a:r>
              <a:rPr lang="en-US" b="1" dirty="0" err="1"/>
              <a:t>Questasim</a:t>
            </a:r>
            <a:r>
              <a:rPr lang="en-US" b="1" dirty="0"/>
              <a:t> </a:t>
            </a:r>
            <a:r>
              <a:rPr lang="en-US" b="1" dirty="0" err="1"/>
              <a:t>ile</a:t>
            </a:r>
            <a:r>
              <a:rPr lang="en-US" b="1" dirty="0"/>
              <a:t> TCL </a:t>
            </a:r>
            <a:r>
              <a:rPr lang="en-US" b="1" dirty="0" err="1"/>
              <a:t>komutlari</a:t>
            </a:r>
            <a:r>
              <a:rPr lang="en-US" b="1" dirty="0"/>
              <a:t> </a:t>
            </a:r>
            <a:r>
              <a:rPr lang="en-US" b="1" dirty="0" err="1"/>
              <a:t>kosturulmasi</a:t>
            </a:r>
            <a:r>
              <a:rPr lang="en-US" b="1" dirty="0"/>
              <a:t> (Batch mode) – </a:t>
            </a:r>
            <a:r>
              <a:rPr lang="en-US" b="1" dirty="0" err="1"/>
              <a:t>Ornek</a:t>
            </a:r>
            <a:r>
              <a:rPr lang="en-US" b="1" dirty="0"/>
              <a:t> 2 VHDL</a:t>
            </a:r>
          </a:p>
        </p:txBody>
      </p:sp>
      <p:sp>
        <p:nvSpPr>
          <p:cNvPr id="7" name="TextBox 6">
            <a:extLst>
              <a:ext uri="{FF2B5EF4-FFF2-40B4-BE49-F238E27FC236}">
                <a16:creationId xmlns:a16="http://schemas.microsoft.com/office/drawing/2014/main" id="{029AACA4-2127-D420-EC67-D6B400783241}"/>
              </a:ext>
            </a:extLst>
          </p:cNvPr>
          <p:cNvSpPr txBox="1"/>
          <p:nvPr/>
        </p:nvSpPr>
        <p:spPr>
          <a:xfrm>
            <a:off x="542925" y="918288"/>
            <a:ext cx="2867025" cy="376834"/>
          </a:xfrm>
          <a:prstGeom prst="rect">
            <a:avLst/>
          </a:prstGeom>
          <a:noFill/>
        </p:spPr>
        <p:txBody>
          <a:bodyPr wrap="square">
            <a:spAutoFit/>
          </a:bodyPr>
          <a:lstStyle/>
          <a:p>
            <a:pPr>
              <a:lnSpc>
                <a:spcPct val="150000"/>
              </a:lnSpc>
              <a:spcAft>
                <a:spcPts val="800"/>
              </a:spcAft>
            </a:pP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Toplayici</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devresi</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AA7A12C0-6010-3853-1A8D-DAC057848C53}"/>
              </a:ext>
            </a:extLst>
          </p:cNvPr>
          <p:cNvPicPr>
            <a:picLocks noChangeAspect="1"/>
          </p:cNvPicPr>
          <p:nvPr/>
        </p:nvPicPr>
        <p:blipFill>
          <a:blip r:embed="rId3"/>
          <a:stretch>
            <a:fillRect/>
          </a:stretch>
        </p:blipFill>
        <p:spPr>
          <a:xfrm>
            <a:off x="6254933" y="2439760"/>
            <a:ext cx="2000250" cy="1466850"/>
          </a:xfrm>
          <a:prstGeom prst="rect">
            <a:avLst/>
          </a:prstGeom>
        </p:spPr>
      </p:pic>
    </p:spTree>
    <p:extLst>
      <p:ext uri="{BB962C8B-B14F-4D97-AF65-F5344CB8AC3E}">
        <p14:creationId xmlns:p14="http://schemas.microsoft.com/office/powerpoint/2010/main" val="3493812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514B70C-81AB-8E85-4994-EA4837F475F4}"/>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lvl="0" algn="ctr">
              <a:lnSpc>
                <a:spcPct val="90000"/>
              </a:lnSpc>
              <a:spcBef>
                <a:spcPct val="0"/>
              </a:spcBef>
              <a:spcAft>
                <a:spcPts val="600"/>
              </a:spcAft>
            </a:pPr>
            <a:r>
              <a:rPr lang="en-US" sz="2400" b="1" kern="1200">
                <a:solidFill>
                  <a:srgbClr val="FFFFFF"/>
                </a:solidFill>
                <a:latin typeface="+mj-lt"/>
                <a:ea typeface="+mj-ea"/>
                <a:cs typeface="+mj-cs"/>
              </a:rPr>
              <a:t>System Verilog ve UVM Hakkinda ozet bilgi ve ornek</a:t>
            </a:r>
          </a:p>
        </p:txBody>
      </p:sp>
      <p:pic>
        <p:nvPicPr>
          <p:cNvPr id="6" name="Picture 5" descr="A diagram of a software&#10;&#10;Description automatically generated">
            <a:extLst>
              <a:ext uri="{FF2B5EF4-FFF2-40B4-BE49-F238E27FC236}">
                <a16:creationId xmlns:a16="http://schemas.microsoft.com/office/drawing/2014/main" id="{C7CFC9A0-57EB-0F4E-D5BC-05C203DDC9C4}"/>
              </a:ext>
            </a:extLst>
          </p:cNvPr>
          <p:cNvPicPr>
            <a:picLocks noChangeAspect="1"/>
          </p:cNvPicPr>
          <p:nvPr/>
        </p:nvPicPr>
        <p:blipFill>
          <a:blip r:embed="rId2"/>
          <a:stretch>
            <a:fillRect/>
          </a:stretch>
        </p:blipFill>
        <p:spPr>
          <a:xfrm>
            <a:off x="4471810" y="961812"/>
            <a:ext cx="6321778" cy="4930987"/>
          </a:xfrm>
          <a:prstGeom prst="rect">
            <a:avLst/>
          </a:prstGeom>
        </p:spPr>
      </p:pic>
    </p:spTree>
    <p:extLst>
      <p:ext uri="{BB962C8B-B14F-4D97-AF65-F5344CB8AC3E}">
        <p14:creationId xmlns:p14="http://schemas.microsoft.com/office/powerpoint/2010/main" val="4020271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1"/>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1"/>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1"/>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1"/>
            </a:p>
          </p:txBody>
        </p:sp>
      </p:grpSp>
      <p:sp>
        <p:nvSpPr>
          <p:cNvPr id="2" name="Title 1">
            <a:extLst>
              <a:ext uri="{FF2B5EF4-FFF2-40B4-BE49-F238E27FC236}">
                <a16:creationId xmlns:a16="http://schemas.microsoft.com/office/drawing/2014/main" id="{8C7EF4FF-5BAE-439A-8A07-1B30F3317501}"/>
              </a:ext>
            </a:extLst>
          </p:cNvPr>
          <p:cNvSpPr>
            <a:spLocks noGrp="1"/>
          </p:cNvSpPr>
          <p:nvPr>
            <p:ph type="title"/>
          </p:nvPr>
        </p:nvSpPr>
        <p:spPr>
          <a:xfrm>
            <a:off x="640080" y="1243013"/>
            <a:ext cx="3855720" cy="4371974"/>
          </a:xfrm>
        </p:spPr>
        <p:txBody>
          <a:bodyPr>
            <a:normAutofit/>
          </a:bodyPr>
          <a:lstStyle/>
          <a:p>
            <a:r>
              <a:rPr lang="en-US" sz="3600" b="1" noProof="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Questa Sim and Modelsim</a:t>
            </a:r>
            <a:r>
              <a:rPr lang="en-US" sz="3600" b="1" noProof="1">
                <a:solidFill>
                  <a:schemeClr val="tx2"/>
                </a:solidFill>
                <a:latin typeface="Times New Roman" panose="02020603050405020304" pitchFamily="18" charset="0"/>
                <a:ea typeface="Calibri" panose="020F0502020204030204" pitchFamily="34" charset="0"/>
                <a:cs typeface="Times New Roman" panose="02020603050405020304" pitchFamily="18" charset="0"/>
              </a:rPr>
              <a:t> Karsilastirmasi</a:t>
            </a:r>
            <a:endParaRPr lang="en-US" sz="3600" noProof="1">
              <a:solidFill>
                <a:schemeClr val="tx2"/>
              </a:solidFill>
            </a:endParaRPr>
          </a:p>
        </p:txBody>
      </p:sp>
      <p:sp>
        <p:nvSpPr>
          <p:cNvPr id="3" name="Content Placeholder 2">
            <a:extLst>
              <a:ext uri="{FF2B5EF4-FFF2-40B4-BE49-F238E27FC236}">
                <a16:creationId xmlns:a16="http://schemas.microsoft.com/office/drawing/2014/main" id="{AEB50D0E-A060-5A7F-36F7-2DF394E5F8A2}"/>
              </a:ext>
            </a:extLst>
          </p:cNvPr>
          <p:cNvSpPr>
            <a:spLocks noGrp="1"/>
          </p:cNvSpPr>
          <p:nvPr>
            <p:ph idx="1"/>
          </p:nvPr>
        </p:nvSpPr>
        <p:spPr>
          <a:xfrm>
            <a:off x="5135575" y="109502"/>
            <a:ext cx="7077981" cy="6567638"/>
          </a:xfrm>
        </p:spPr>
        <p:txBody>
          <a:bodyPr anchor="ctr">
            <a:normAutofit fontScale="92500" lnSpcReduction="10000"/>
          </a:bodyPr>
          <a:lstStyle/>
          <a:p>
            <a:pPr>
              <a:spcAft>
                <a:spcPts val="800"/>
              </a:spcAft>
            </a:pPr>
            <a:r>
              <a:rPr lang="en-US" sz="1800" noProof="1">
                <a:effectLst/>
                <a:latin typeface="Times New Roman" panose="02020603050405020304" pitchFamily="18" charset="0"/>
                <a:ea typeface="Calibri" panose="020F0502020204030204" pitchFamily="34" charset="0"/>
                <a:cs typeface="Times New Roman" panose="02020603050405020304" pitchFamily="18" charset="0"/>
              </a:rPr>
              <a:t>Oncelikle her ikiside </a:t>
            </a:r>
            <a:r>
              <a:rPr lang="en-US" sz="1800" noProof="1">
                <a:latin typeface="Times New Roman" panose="02020603050405020304" pitchFamily="18" charset="0"/>
                <a:ea typeface="Calibri" panose="020F0502020204030204" pitchFamily="34" charset="0"/>
                <a:cs typeface="Times New Roman" panose="02020603050405020304" pitchFamily="18" charset="0"/>
              </a:rPr>
              <a:t>s</a:t>
            </a:r>
            <a:r>
              <a:rPr lang="en-US" sz="1800" noProof="1">
                <a:effectLst/>
                <a:latin typeface="Times New Roman" panose="02020603050405020304" pitchFamily="18" charset="0"/>
                <a:ea typeface="Calibri" panose="020F0502020204030204" pitchFamily="34" charset="0"/>
                <a:cs typeface="Times New Roman" panose="02020603050405020304" pitchFamily="18" charset="0"/>
              </a:rPr>
              <a:t>imulasyon araci olarak Vivado’dan daha cok kullanilmaktadir. </a:t>
            </a:r>
          </a:p>
          <a:p>
            <a:pPr>
              <a:spcAft>
                <a:spcPts val="800"/>
              </a:spcAft>
            </a:pPr>
            <a:r>
              <a:rPr lang="en-US" sz="1800" noProof="1">
                <a:effectLst/>
                <a:latin typeface="Times New Roman" panose="02020603050405020304" pitchFamily="18" charset="0"/>
                <a:ea typeface="Calibri" panose="020F0502020204030204" pitchFamily="34" charset="0"/>
                <a:cs typeface="Times New Roman" panose="02020603050405020304" pitchFamily="18" charset="0"/>
              </a:rPr>
              <a:t>Questasim ve ModelSim, HDL (Hardware Description Language) simülatörlerdir.</a:t>
            </a:r>
          </a:p>
          <a:p>
            <a:pPr>
              <a:spcAft>
                <a:spcPts val="800"/>
              </a:spcAft>
            </a:pPr>
            <a:r>
              <a:rPr lang="en-US" sz="1800" noProof="1">
                <a:effectLst/>
                <a:latin typeface="Times New Roman" panose="02020603050405020304" pitchFamily="18" charset="0"/>
                <a:ea typeface="Calibri" panose="020F0502020204030204" pitchFamily="34" charset="0"/>
                <a:cs typeface="Times New Roman" panose="02020603050405020304" pitchFamily="18" charset="0"/>
              </a:rPr>
              <a:t>Questasim, ModelSim'in bir geliştirilmiş versiyonu olarak düşünülebilir. Questasim daha sonraki bir tarihte piyasaya sürülmüştür.</a:t>
            </a:r>
          </a:p>
          <a:p>
            <a:pPr>
              <a:spcAft>
                <a:spcPts val="800"/>
              </a:spcAft>
            </a:pPr>
            <a:r>
              <a:rPr lang="en-US" sz="1800" noProof="1">
                <a:effectLst/>
                <a:latin typeface="Times New Roman" panose="02020603050405020304" pitchFamily="18" charset="0"/>
                <a:ea typeface="Calibri" panose="020F0502020204030204" pitchFamily="34" charset="0"/>
                <a:cs typeface="Times New Roman" panose="02020603050405020304" pitchFamily="18" charset="0"/>
              </a:rPr>
              <a:t>Questasim, daha yeni ve güncel özellikleri içermektedir. Ucretli olan tool’lari da mevcuttur</a:t>
            </a:r>
            <a:r>
              <a:rPr lang="en-US" sz="1800" noProof="1">
                <a:latin typeface="Times New Roman" panose="02020603050405020304" pitchFamily="18" charset="0"/>
                <a:ea typeface="Calibri" panose="020F0502020204030204" pitchFamily="34" charset="0"/>
                <a:cs typeface="Times New Roman" panose="02020603050405020304" pitchFamily="18" charset="0"/>
              </a:rPr>
              <a:t>.(</a:t>
            </a:r>
            <a:r>
              <a:rPr lang="en-US" sz="1800" noProof="1">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https://eda.sw.siemens.com/en-US/ic/questa/simulation/</a:t>
            </a:r>
            <a:r>
              <a:rPr lang="en-US" sz="1800" noProof="1">
                <a:latin typeface="Times New Roman" panose="02020603050405020304" pitchFamily="18" charset="0"/>
                <a:ea typeface="Calibri" panose="020F0502020204030204" pitchFamily="34" charset="0"/>
                <a:cs typeface="Times New Roman" panose="02020603050405020304" pitchFamily="18" charset="0"/>
              </a:rPr>
              <a:t>)</a:t>
            </a:r>
          </a:p>
          <a:p>
            <a:pPr>
              <a:spcAft>
                <a:spcPts val="800"/>
              </a:spcAft>
            </a:pPr>
            <a:r>
              <a:rPr lang="en-US" sz="1800" noProof="1">
                <a:effectLst/>
                <a:latin typeface="Times New Roman" panose="02020603050405020304" pitchFamily="18" charset="0"/>
                <a:ea typeface="Calibri" panose="020F0502020204030204" pitchFamily="34" charset="0"/>
                <a:cs typeface="Times New Roman" panose="02020603050405020304" pitchFamily="18" charset="0"/>
              </a:rPr>
              <a:t>Genel olarak Questasim, büyük ve karmaşık tasarımların simülasyonunu daha hızlı bir şekilde gerçekleştirebilir. Performans açısından, daha gelişmiş algoritmalar ve optimize edilmiş kodlar kullanılarak ModelSim'e kıyasla daha iyi sonuçlar elde edebilir.</a:t>
            </a:r>
          </a:p>
          <a:p>
            <a:pPr>
              <a:spcAft>
                <a:spcPts val="800"/>
              </a:spcAft>
            </a:pPr>
            <a:r>
              <a:rPr lang="en-US" sz="1800" noProof="1">
                <a:effectLst/>
                <a:latin typeface="Times New Roman" panose="02020603050405020304" pitchFamily="18" charset="0"/>
                <a:ea typeface="Calibri" panose="020F0502020204030204" pitchFamily="34" charset="0"/>
                <a:cs typeface="Times New Roman" panose="02020603050405020304" pitchFamily="18" charset="0"/>
              </a:rPr>
              <a:t>ModelSim, uzun bir geçmişe sahip olduğu için daha geniş bir kullanıcı topluluğuna sahiptir. Bu, ModelSim hakkında daha fazla kaynak, belge ve yardım bulma olasılığını artırabilir. </a:t>
            </a:r>
          </a:p>
          <a:p>
            <a:pPr>
              <a:spcAft>
                <a:spcPts val="800"/>
              </a:spcAft>
            </a:pPr>
            <a:r>
              <a:rPr lang="en-US" sz="1800" noProof="1">
                <a:effectLst/>
                <a:latin typeface="Times New Roman" panose="02020603050405020304" pitchFamily="18" charset="0"/>
                <a:ea typeface="Calibri" panose="020F0502020204030204" pitchFamily="34" charset="0"/>
                <a:cs typeface="Times New Roman" panose="02020603050405020304" pitchFamily="18" charset="0"/>
              </a:rPr>
              <a:t>Questa is Mentor's flagship product that has full System Verilog simulation support. Modelsim is an older product that has limited support for System Verilog. If you plan on using OVM/UVM then you would want to go with Questa, otherwise Modelsim is good enough. (ModelSim 10.1d supports SystemVerilog except for SystemVerilog coverage, SystemVerilog assertions, randomize() method, and program blocks.)</a:t>
            </a:r>
            <a:endParaRPr lang="en-US" sz="1600" noProof="1">
              <a:effectLst/>
              <a:latin typeface="Times New Roman" panose="02020603050405020304" pitchFamily="18" charset="0"/>
              <a:ea typeface="Calibri" panose="020F0502020204030204" pitchFamily="34" charset="0"/>
              <a:cs typeface="Times New Roman" panose="02020603050405020304" pitchFamily="18" charset="0"/>
            </a:endParaRPr>
          </a:p>
          <a:p>
            <a:pPr lvl="1"/>
            <a:endParaRPr lang="en-US" sz="1600" noProof="1">
              <a:solidFill>
                <a:schemeClr val="tx2"/>
              </a:solidFill>
            </a:endParaRPr>
          </a:p>
        </p:txBody>
      </p:sp>
    </p:spTree>
    <p:extLst>
      <p:ext uri="{BB962C8B-B14F-4D97-AF65-F5344CB8AC3E}">
        <p14:creationId xmlns:p14="http://schemas.microsoft.com/office/powerpoint/2010/main" val="510497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90DBC0-4E6D-57AE-8EC2-41E2DDD3996F}"/>
              </a:ext>
            </a:extLst>
          </p:cNvPr>
          <p:cNvSpPr>
            <a:spLocks noGrp="1"/>
          </p:cNvSpPr>
          <p:nvPr>
            <p:ph type="title"/>
          </p:nvPr>
        </p:nvSpPr>
        <p:spPr>
          <a:xfrm>
            <a:off x="836676" y="916878"/>
            <a:ext cx="10515600" cy="635592"/>
          </a:xfrm>
        </p:spPr>
        <p:txBody>
          <a:bodyPr>
            <a:normAutofit fontScale="90000"/>
          </a:bodyPr>
          <a:lstStyle/>
          <a:p>
            <a:r>
              <a:rPr lang="tr-TR" sz="5400" b="1" dirty="0" err="1">
                <a:effectLst/>
                <a:latin typeface="Calibri Light" panose="020F0302020204030204" pitchFamily="34" charset="0"/>
                <a:ea typeface="Times New Roman" panose="02020603050405020304" pitchFamily="18" charset="0"/>
                <a:cs typeface="Times New Roman" panose="02020603050405020304" pitchFamily="18" charset="0"/>
              </a:rPr>
              <a:t>ModelSim</a:t>
            </a:r>
            <a:r>
              <a:rPr lang="tr-TR" sz="5400" b="1" dirty="0">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EAA6BA-D5AE-B2BA-6EAF-5D824DEA3C03}"/>
              </a:ext>
            </a:extLst>
          </p:cNvPr>
          <p:cNvSpPr>
            <a:spLocks noGrp="1"/>
          </p:cNvSpPr>
          <p:nvPr>
            <p:ph idx="1"/>
          </p:nvPr>
        </p:nvSpPr>
        <p:spPr>
          <a:xfrm>
            <a:off x="838200" y="1929384"/>
            <a:ext cx="10515600" cy="4251960"/>
          </a:xfrm>
        </p:spPr>
        <p:txBody>
          <a:bodyPr>
            <a:normAutofit/>
          </a:bodyPr>
          <a:lstStyle/>
          <a:p>
            <a:pPr marL="342900" lvl="0" indent="-342900">
              <a:lnSpc>
                <a:spcPct val="150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File &gt; New &gt; Project &gt; Type name &gt; Create New File </a:t>
            </a:r>
          </a:p>
          <a:p>
            <a:pPr marL="342900" lvl="0" indent="-342900">
              <a:lnSpc>
                <a:spcPct val="150000"/>
              </a:lnSpc>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Double click file and type your HDL code</a:t>
            </a:r>
          </a:p>
          <a:p>
            <a:endParaRPr lang="en-US" sz="2200" dirty="0"/>
          </a:p>
        </p:txBody>
      </p:sp>
      <p:pic>
        <p:nvPicPr>
          <p:cNvPr id="4" name="Resim 507" descr="A screen shot of a computer code&#10;&#10;Description automatically generated">
            <a:extLst>
              <a:ext uri="{FF2B5EF4-FFF2-40B4-BE49-F238E27FC236}">
                <a16:creationId xmlns:a16="http://schemas.microsoft.com/office/drawing/2014/main" id="{ED5BB6E0-0213-9B1C-8A11-538A8185977C}"/>
              </a:ext>
            </a:extLst>
          </p:cNvPr>
          <p:cNvPicPr>
            <a:picLocks noChangeAspect="1"/>
          </p:cNvPicPr>
          <p:nvPr/>
        </p:nvPicPr>
        <p:blipFill>
          <a:blip r:embed="rId2"/>
          <a:stretch>
            <a:fillRect/>
          </a:stretch>
        </p:blipFill>
        <p:spPr>
          <a:xfrm>
            <a:off x="1978025" y="3248130"/>
            <a:ext cx="2647950" cy="2057400"/>
          </a:xfrm>
          <a:prstGeom prst="rect">
            <a:avLst/>
          </a:prstGeom>
        </p:spPr>
      </p:pic>
      <p:sp>
        <p:nvSpPr>
          <p:cNvPr id="6" name="TextBox 5">
            <a:extLst>
              <a:ext uri="{FF2B5EF4-FFF2-40B4-BE49-F238E27FC236}">
                <a16:creationId xmlns:a16="http://schemas.microsoft.com/office/drawing/2014/main" id="{862F72ED-FC86-8150-AFDB-743F511F35A6}"/>
              </a:ext>
            </a:extLst>
          </p:cNvPr>
          <p:cNvSpPr txBox="1"/>
          <p:nvPr/>
        </p:nvSpPr>
        <p:spPr>
          <a:xfrm>
            <a:off x="5704115" y="55556"/>
            <a:ext cx="6484838" cy="369332"/>
          </a:xfrm>
          <a:prstGeom prst="rect">
            <a:avLst/>
          </a:prstGeom>
          <a:noFill/>
        </p:spPr>
        <p:txBody>
          <a:bodyPr wrap="square">
            <a:spAutoFit/>
          </a:bodyPr>
          <a:lstStyle/>
          <a:p>
            <a:pPr lvl="0"/>
            <a:r>
              <a:rPr lang="en-US" dirty="0">
                <a:solidFill>
                  <a:schemeClr val="bg1">
                    <a:lumMod val="75000"/>
                  </a:schemeClr>
                </a:solidFill>
              </a:rPr>
              <a:t>Manuel </a:t>
            </a:r>
            <a:r>
              <a:rPr lang="en-US" dirty="0" err="1">
                <a:solidFill>
                  <a:schemeClr val="bg1">
                    <a:lumMod val="75000"/>
                  </a:schemeClr>
                </a:solidFill>
              </a:rPr>
              <a:t>olarak</a:t>
            </a:r>
            <a:r>
              <a:rPr lang="en-US" dirty="0">
                <a:solidFill>
                  <a:schemeClr val="bg1">
                    <a:lumMod val="75000"/>
                  </a:schemeClr>
                </a:solidFill>
              </a:rPr>
              <a:t> </a:t>
            </a:r>
            <a:r>
              <a:rPr lang="en-US" dirty="0" err="1">
                <a:solidFill>
                  <a:schemeClr val="bg1">
                    <a:lumMod val="75000"/>
                  </a:schemeClr>
                </a:solidFill>
              </a:rPr>
              <a:t>Modelsim</a:t>
            </a:r>
            <a:r>
              <a:rPr lang="en-US" dirty="0">
                <a:solidFill>
                  <a:schemeClr val="bg1">
                    <a:lumMod val="75000"/>
                  </a:schemeClr>
                </a:solidFill>
              </a:rPr>
              <a:t>/</a:t>
            </a:r>
            <a:r>
              <a:rPr lang="en-US" dirty="0" err="1">
                <a:solidFill>
                  <a:schemeClr val="bg1">
                    <a:lumMod val="75000"/>
                  </a:schemeClr>
                </a:solidFill>
              </a:rPr>
              <a:t>Questasim’de</a:t>
            </a:r>
            <a:r>
              <a:rPr lang="en-US" dirty="0">
                <a:solidFill>
                  <a:schemeClr val="bg1">
                    <a:lumMod val="75000"/>
                  </a:schemeClr>
                </a:solidFill>
              </a:rPr>
              <a:t> </a:t>
            </a:r>
            <a:r>
              <a:rPr lang="en-US" dirty="0" err="1">
                <a:solidFill>
                  <a:schemeClr val="bg1">
                    <a:lumMod val="75000"/>
                  </a:schemeClr>
                </a:solidFill>
              </a:rPr>
              <a:t>simulasyon</a:t>
            </a:r>
            <a:r>
              <a:rPr lang="en-US" dirty="0">
                <a:solidFill>
                  <a:schemeClr val="bg1">
                    <a:lumMod val="75000"/>
                  </a:schemeClr>
                </a:solidFill>
              </a:rPr>
              <a:t> </a:t>
            </a:r>
            <a:r>
              <a:rPr lang="en-US" dirty="0" err="1">
                <a:solidFill>
                  <a:schemeClr val="bg1">
                    <a:lumMod val="75000"/>
                  </a:schemeClr>
                </a:solidFill>
              </a:rPr>
              <a:t>kosturma</a:t>
            </a:r>
            <a:r>
              <a:rPr lang="en-US" dirty="0">
                <a:solidFill>
                  <a:schemeClr val="bg1">
                    <a:lumMod val="75000"/>
                  </a:schemeClr>
                </a:solidFill>
              </a:rPr>
              <a:t> (GUI)</a:t>
            </a:r>
          </a:p>
        </p:txBody>
      </p:sp>
    </p:spTree>
    <p:extLst>
      <p:ext uri="{BB962C8B-B14F-4D97-AF65-F5344CB8AC3E}">
        <p14:creationId xmlns:p14="http://schemas.microsoft.com/office/powerpoint/2010/main" val="1151353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5D62013-7FA2-A7F2-9F87-E5D32CD4F93A}"/>
              </a:ext>
            </a:extLst>
          </p:cNvPr>
          <p:cNvSpPr>
            <a:spLocks noGrp="1"/>
          </p:cNvSpPr>
          <p:nvPr>
            <p:ph idx="1"/>
          </p:nvPr>
        </p:nvSpPr>
        <p:spPr>
          <a:xfrm>
            <a:off x="190499" y="85152"/>
            <a:ext cx="5486397" cy="1114998"/>
          </a:xfrm>
        </p:spPr>
        <p:txBody>
          <a:bodyPr>
            <a:normAutofit/>
          </a:bodyPr>
          <a:lstStyle/>
          <a:p>
            <a:pPr marL="0" lvl="0" indent="0">
              <a:lnSpc>
                <a:spcPct val="15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Compile the Project, right click the project, compile, compile selected.</a:t>
            </a:r>
          </a:p>
          <a:p>
            <a:pPr marL="0" indent="0">
              <a:buNone/>
            </a:pPr>
            <a:endParaRPr lang="en-US" sz="2200" dirty="0"/>
          </a:p>
        </p:txBody>
      </p:sp>
      <p:pic>
        <p:nvPicPr>
          <p:cNvPr id="5" name="Resim 508" descr="A screenshot of a computer program&#10;&#10;Description automatically generated">
            <a:extLst>
              <a:ext uri="{FF2B5EF4-FFF2-40B4-BE49-F238E27FC236}">
                <a16:creationId xmlns:a16="http://schemas.microsoft.com/office/drawing/2014/main" id="{DB83FF82-D6C9-A040-05A7-32DD51A841E6}"/>
              </a:ext>
            </a:extLst>
          </p:cNvPr>
          <p:cNvPicPr>
            <a:picLocks noChangeAspect="1"/>
          </p:cNvPicPr>
          <p:nvPr/>
        </p:nvPicPr>
        <p:blipFill>
          <a:blip r:embed="rId2"/>
          <a:stretch>
            <a:fillRect/>
          </a:stretch>
        </p:blipFill>
        <p:spPr>
          <a:xfrm>
            <a:off x="1171575" y="1053942"/>
            <a:ext cx="3409950" cy="1828800"/>
          </a:xfrm>
          <a:prstGeom prst="rect">
            <a:avLst/>
          </a:prstGeom>
        </p:spPr>
      </p:pic>
      <p:sp>
        <p:nvSpPr>
          <p:cNvPr id="6" name="Content Placeholder 2">
            <a:extLst>
              <a:ext uri="{FF2B5EF4-FFF2-40B4-BE49-F238E27FC236}">
                <a16:creationId xmlns:a16="http://schemas.microsoft.com/office/drawing/2014/main" id="{E6433F98-4E33-763A-2F82-64E05E2A47AD}"/>
              </a:ext>
            </a:extLst>
          </p:cNvPr>
          <p:cNvSpPr txBox="1">
            <a:spLocks/>
          </p:cNvSpPr>
          <p:nvPr/>
        </p:nvSpPr>
        <p:spPr>
          <a:xfrm>
            <a:off x="190500" y="2786634"/>
            <a:ext cx="4743450" cy="6423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800"/>
              </a:spcAft>
              <a:buFont typeface="Arial" panose="020B0604020202020204" pitchFamily="34" charset="0"/>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4. </a:t>
            </a:r>
            <a:r>
              <a:rPr lang="en-US" sz="1800" kern="0" dirty="0">
                <a:effectLst/>
                <a:latin typeface="Times New Roman" panose="02020603050405020304" pitchFamily="18" charset="0"/>
                <a:ea typeface="Calibri" panose="020F0502020204030204" pitchFamily="34" charset="0"/>
              </a:rPr>
              <a:t>Make sure status is green check marked</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p>
          <a:p>
            <a:pPr marL="0" indent="0">
              <a:buFont typeface="Arial" panose="020B0604020202020204" pitchFamily="34" charset="0"/>
              <a:buNone/>
            </a:pPr>
            <a:endParaRPr lang="en-US" sz="2200" dirty="0"/>
          </a:p>
        </p:txBody>
      </p:sp>
      <p:pic>
        <p:nvPicPr>
          <p:cNvPr id="7" name="Resim 509">
            <a:extLst>
              <a:ext uri="{FF2B5EF4-FFF2-40B4-BE49-F238E27FC236}">
                <a16:creationId xmlns:a16="http://schemas.microsoft.com/office/drawing/2014/main" id="{B66E759C-4197-7160-64B7-E9683C664B8A}"/>
              </a:ext>
            </a:extLst>
          </p:cNvPr>
          <p:cNvPicPr>
            <a:picLocks noChangeAspect="1"/>
          </p:cNvPicPr>
          <p:nvPr/>
        </p:nvPicPr>
        <p:blipFill>
          <a:blip r:embed="rId3"/>
          <a:stretch>
            <a:fillRect/>
          </a:stretch>
        </p:blipFill>
        <p:spPr>
          <a:xfrm>
            <a:off x="1076325" y="3279553"/>
            <a:ext cx="3505200" cy="352425"/>
          </a:xfrm>
          <a:prstGeom prst="rect">
            <a:avLst/>
          </a:prstGeom>
        </p:spPr>
      </p:pic>
      <p:sp>
        <p:nvSpPr>
          <p:cNvPr id="8" name="Content Placeholder 2">
            <a:extLst>
              <a:ext uri="{FF2B5EF4-FFF2-40B4-BE49-F238E27FC236}">
                <a16:creationId xmlns:a16="http://schemas.microsoft.com/office/drawing/2014/main" id="{54C036AA-291A-D262-F781-F44FC10C1D1C}"/>
              </a:ext>
            </a:extLst>
          </p:cNvPr>
          <p:cNvSpPr txBox="1">
            <a:spLocks/>
          </p:cNvSpPr>
          <p:nvPr/>
        </p:nvSpPr>
        <p:spPr>
          <a:xfrm>
            <a:off x="190500" y="3803714"/>
            <a:ext cx="4743450" cy="6423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800"/>
              </a:spcAft>
              <a:buFont typeface="Arial" panose="020B0604020202020204" pitchFamily="34" charset="0"/>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5. </a:t>
            </a:r>
            <a:r>
              <a:rPr lang="en-US" sz="1800" kern="0" dirty="0">
                <a:effectLst/>
                <a:latin typeface="Times New Roman" panose="02020603050405020304" pitchFamily="18" charset="0"/>
                <a:ea typeface="Calibri" panose="020F0502020204030204" pitchFamily="34" charset="0"/>
              </a:rPr>
              <a:t>For Simulation, Go to Library &gt; Work</a:t>
            </a:r>
            <a:endParaRPr lang="en-US" sz="2200" dirty="0"/>
          </a:p>
        </p:txBody>
      </p:sp>
      <p:pic>
        <p:nvPicPr>
          <p:cNvPr id="11" name="Resim 510" descr="A screenshot of a computer&#10;&#10;Description automatically generated">
            <a:extLst>
              <a:ext uri="{FF2B5EF4-FFF2-40B4-BE49-F238E27FC236}">
                <a16:creationId xmlns:a16="http://schemas.microsoft.com/office/drawing/2014/main" id="{3C3F533E-1BB4-B5E3-F3FC-68D8CD9016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4450556"/>
            <a:ext cx="3800475" cy="2238375"/>
          </a:xfrm>
          <a:prstGeom prst="rect">
            <a:avLst/>
          </a:prstGeom>
        </p:spPr>
      </p:pic>
      <p:cxnSp>
        <p:nvCxnSpPr>
          <p:cNvPr id="13" name="Straight Connector 12">
            <a:extLst>
              <a:ext uri="{FF2B5EF4-FFF2-40B4-BE49-F238E27FC236}">
                <a16:creationId xmlns:a16="http://schemas.microsoft.com/office/drawing/2014/main" id="{98396AF0-ED05-829A-1EDC-FC2058A0D325}"/>
              </a:ext>
            </a:extLst>
          </p:cNvPr>
          <p:cNvCxnSpPr/>
          <p:nvPr/>
        </p:nvCxnSpPr>
        <p:spPr>
          <a:xfrm>
            <a:off x="59436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307F99EC-1836-3812-5214-AA02CA9754F9}"/>
              </a:ext>
            </a:extLst>
          </p:cNvPr>
          <p:cNvSpPr txBox="1">
            <a:spLocks/>
          </p:cNvSpPr>
          <p:nvPr/>
        </p:nvSpPr>
        <p:spPr>
          <a:xfrm>
            <a:off x="6000749" y="85152"/>
            <a:ext cx="6000747" cy="9687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800"/>
              </a:spcAft>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6.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Right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Click</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project</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that</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you</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want</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to</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see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simulate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Aft>
                <a:spcPts val="800"/>
              </a:spcAft>
              <a:buFont typeface="Arial" panose="020B0604020202020204" pitchFamily="34" charset="0"/>
              <a:buNone/>
            </a:pPr>
            <a:endParaRPr lang="en-US" sz="2200" dirty="0"/>
          </a:p>
        </p:txBody>
      </p:sp>
      <p:pic>
        <p:nvPicPr>
          <p:cNvPr id="15" name="Resim 511" descr="A screenshot of a computer&#10;&#10;Description automatically generated">
            <a:extLst>
              <a:ext uri="{FF2B5EF4-FFF2-40B4-BE49-F238E27FC236}">
                <a16:creationId xmlns:a16="http://schemas.microsoft.com/office/drawing/2014/main" id="{7413CF93-65E7-6703-85FB-4CD2C338BC0A}"/>
              </a:ext>
            </a:extLst>
          </p:cNvPr>
          <p:cNvPicPr>
            <a:picLocks noChangeAspect="1"/>
          </p:cNvPicPr>
          <p:nvPr/>
        </p:nvPicPr>
        <p:blipFill>
          <a:blip r:embed="rId5"/>
          <a:stretch>
            <a:fillRect/>
          </a:stretch>
        </p:blipFill>
        <p:spPr>
          <a:xfrm>
            <a:off x="6248401" y="657225"/>
            <a:ext cx="2457450" cy="561975"/>
          </a:xfrm>
          <a:prstGeom prst="rect">
            <a:avLst/>
          </a:prstGeom>
        </p:spPr>
      </p:pic>
      <p:pic>
        <p:nvPicPr>
          <p:cNvPr id="16" name="Resim 64" descr="A computer screen shot of a computer&#10;&#10;Description automatically generated">
            <a:extLst>
              <a:ext uri="{FF2B5EF4-FFF2-40B4-BE49-F238E27FC236}">
                <a16:creationId xmlns:a16="http://schemas.microsoft.com/office/drawing/2014/main" id="{AC5414FC-0782-849C-2C99-1091D442FFCF}"/>
              </a:ext>
            </a:extLst>
          </p:cNvPr>
          <p:cNvPicPr>
            <a:picLocks noChangeAspect="1"/>
          </p:cNvPicPr>
          <p:nvPr/>
        </p:nvPicPr>
        <p:blipFill>
          <a:blip r:embed="rId6"/>
          <a:stretch>
            <a:fillRect/>
          </a:stretch>
        </p:blipFill>
        <p:spPr>
          <a:xfrm>
            <a:off x="6210305" y="1509173"/>
            <a:ext cx="5940425" cy="2122805"/>
          </a:xfrm>
          <a:prstGeom prst="rect">
            <a:avLst/>
          </a:prstGeom>
        </p:spPr>
      </p:pic>
      <p:sp>
        <p:nvSpPr>
          <p:cNvPr id="17" name="Content Placeholder 2">
            <a:extLst>
              <a:ext uri="{FF2B5EF4-FFF2-40B4-BE49-F238E27FC236}">
                <a16:creationId xmlns:a16="http://schemas.microsoft.com/office/drawing/2014/main" id="{59EC884A-AAB2-EA11-2FC7-56D358B112A0}"/>
              </a:ext>
            </a:extLst>
          </p:cNvPr>
          <p:cNvSpPr txBox="1">
            <a:spLocks/>
          </p:cNvSpPr>
          <p:nvPr/>
        </p:nvSpPr>
        <p:spPr>
          <a:xfrm>
            <a:off x="6096000" y="3793458"/>
            <a:ext cx="6000747" cy="9687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800"/>
              </a:spcAft>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7.</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Right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click</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signal</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add</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wave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Aft>
                <a:spcPts val="800"/>
              </a:spcAft>
              <a:buFont typeface="Arial" panose="020B0604020202020204" pitchFamily="34" charset="0"/>
              <a:buNone/>
            </a:pPr>
            <a:endParaRPr lang="en-US" sz="2200" dirty="0"/>
          </a:p>
        </p:txBody>
      </p:sp>
      <p:pic>
        <p:nvPicPr>
          <p:cNvPr id="18" name="Resim 65" descr="A screenshot of a computer&#10;&#10;Description automatically generated">
            <a:extLst>
              <a:ext uri="{FF2B5EF4-FFF2-40B4-BE49-F238E27FC236}">
                <a16:creationId xmlns:a16="http://schemas.microsoft.com/office/drawing/2014/main" id="{7B93D254-6D14-9AC0-8AEA-2C4AC0E407A2}"/>
              </a:ext>
            </a:extLst>
          </p:cNvPr>
          <p:cNvPicPr>
            <a:picLocks noChangeAspect="1"/>
          </p:cNvPicPr>
          <p:nvPr/>
        </p:nvPicPr>
        <p:blipFill>
          <a:blip r:embed="rId7"/>
          <a:stretch>
            <a:fillRect/>
          </a:stretch>
        </p:blipFill>
        <p:spPr>
          <a:xfrm>
            <a:off x="6210305" y="4379118"/>
            <a:ext cx="2476500" cy="1190625"/>
          </a:xfrm>
          <a:prstGeom prst="rect">
            <a:avLst/>
          </a:prstGeom>
        </p:spPr>
      </p:pic>
    </p:spTree>
    <p:extLst>
      <p:ext uri="{BB962C8B-B14F-4D97-AF65-F5344CB8AC3E}">
        <p14:creationId xmlns:p14="http://schemas.microsoft.com/office/powerpoint/2010/main" val="1111822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0049344-123F-6F11-D71C-878AC9EE0EDE}"/>
              </a:ext>
            </a:extLst>
          </p:cNvPr>
          <p:cNvSpPr>
            <a:spLocks noGrp="1"/>
          </p:cNvSpPr>
          <p:nvPr>
            <p:ph idx="1"/>
          </p:nvPr>
        </p:nvSpPr>
        <p:spPr>
          <a:xfrm>
            <a:off x="190499" y="85152"/>
            <a:ext cx="5486397" cy="1114998"/>
          </a:xfrm>
        </p:spPr>
        <p:txBody>
          <a:bodyPr>
            <a:normAutofit/>
          </a:bodyPr>
          <a:lstStyle/>
          <a:p>
            <a:pPr marL="0" lvl="0" indent="0">
              <a:lnSpc>
                <a:spcPct val="15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8.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Let’s</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force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input</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to</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1 as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shown</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below</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Right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click</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signal</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force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it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to</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constant</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value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200" dirty="0"/>
          </a:p>
        </p:txBody>
      </p:sp>
      <p:pic>
        <p:nvPicPr>
          <p:cNvPr id="5" name="Resim 66" descr="A screenshot of a computer program&#10;&#10;Description automatically generated">
            <a:extLst>
              <a:ext uri="{FF2B5EF4-FFF2-40B4-BE49-F238E27FC236}">
                <a16:creationId xmlns:a16="http://schemas.microsoft.com/office/drawing/2014/main" id="{6998F90E-6611-6A1B-AD8F-F9C0801440A9}"/>
              </a:ext>
            </a:extLst>
          </p:cNvPr>
          <p:cNvPicPr>
            <a:picLocks noChangeAspect="1"/>
          </p:cNvPicPr>
          <p:nvPr/>
        </p:nvPicPr>
        <p:blipFill>
          <a:blip r:embed="rId2"/>
          <a:stretch>
            <a:fillRect/>
          </a:stretch>
        </p:blipFill>
        <p:spPr>
          <a:xfrm>
            <a:off x="500062" y="1200150"/>
            <a:ext cx="1743075" cy="2790825"/>
          </a:xfrm>
          <a:prstGeom prst="rect">
            <a:avLst/>
          </a:prstGeom>
        </p:spPr>
      </p:pic>
      <p:cxnSp>
        <p:nvCxnSpPr>
          <p:cNvPr id="6" name="Straight Connector 5">
            <a:extLst>
              <a:ext uri="{FF2B5EF4-FFF2-40B4-BE49-F238E27FC236}">
                <a16:creationId xmlns:a16="http://schemas.microsoft.com/office/drawing/2014/main" id="{1ECCF998-FFFB-C1EC-471F-7303851C079E}"/>
              </a:ext>
            </a:extLst>
          </p:cNvPr>
          <p:cNvCxnSpPr/>
          <p:nvPr/>
        </p:nvCxnSpPr>
        <p:spPr>
          <a:xfrm>
            <a:off x="59436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811E5576-0019-DCEE-08AB-2632E65723BF}"/>
              </a:ext>
            </a:extLst>
          </p:cNvPr>
          <p:cNvSpPr txBox="1">
            <a:spLocks/>
          </p:cNvSpPr>
          <p:nvPr/>
        </p:nvSpPr>
        <p:spPr>
          <a:xfrm>
            <a:off x="190498" y="4180902"/>
            <a:ext cx="5486397" cy="11149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9.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Run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Simulation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en-US" sz="2200" dirty="0"/>
          </a:p>
        </p:txBody>
      </p:sp>
      <p:pic>
        <p:nvPicPr>
          <p:cNvPr id="8" name="Resim 67" descr="A screenshot of a computer&#10;&#10;Description automatically generated">
            <a:extLst>
              <a:ext uri="{FF2B5EF4-FFF2-40B4-BE49-F238E27FC236}">
                <a16:creationId xmlns:a16="http://schemas.microsoft.com/office/drawing/2014/main" id="{B0E2B71B-07FC-2172-1664-32137BA67F0F}"/>
              </a:ext>
            </a:extLst>
          </p:cNvPr>
          <p:cNvPicPr>
            <a:picLocks noChangeAspect="1"/>
          </p:cNvPicPr>
          <p:nvPr/>
        </p:nvPicPr>
        <p:blipFill>
          <a:blip r:embed="rId3"/>
          <a:stretch>
            <a:fillRect/>
          </a:stretch>
        </p:blipFill>
        <p:spPr>
          <a:xfrm>
            <a:off x="500062" y="4738401"/>
            <a:ext cx="2266950" cy="666750"/>
          </a:xfrm>
          <a:prstGeom prst="rect">
            <a:avLst/>
          </a:prstGeom>
        </p:spPr>
      </p:pic>
      <p:pic>
        <p:nvPicPr>
          <p:cNvPr id="9" name="Resim 68" descr="A grey and white screen&#10;&#10;Description automatically generated with medium confidence">
            <a:extLst>
              <a:ext uri="{FF2B5EF4-FFF2-40B4-BE49-F238E27FC236}">
                <a16:creationId xmlns:a16="http://schemas.microsoft.com/office/drawing/2014/main" id="{F0A6217D-DFAA-BE8C-D02C-EA65F7CC27A4}"/>
              </a:ext>
            </a:extLst>
          </p:cNvPr>
          <p:cNvPicPr>
            <a:picLocks noChangeAspect="1"/>
          </p:cNvPicPr>
          <p:nvPr/>
        </p:nvPicPr>
        <p:blipFill>
          <a:blip r:embed="rId4"/>
          <a:stretch>
            <a:fillRect/>
          </a:stretch>
        </p:blipFill>
        <p:spPr>
          <a:xfrm>
            <a:off x="500062" y="5657850"/>
            <a:ext cx="3286125" cy="790575"/>
          </a:xfrm>
          <a:prstGeom prst="rect">
            <a:avLst/>
          </a:prstGeom>
        </p:spPr>
      </p:pic>
      <p:sp>
        <p:nvSpPr>
          <p:cNvPr id="10" name="Content Placeholder 2">
            <a:extLst>
              <a:ext uri="{FF2B5EF4-FFF2-40B4-BE49-F238E27FC236}">
                <a16:creationId xmlns:a16="http://schemas.microsoft.com/office/drawing/2014/main" id="{B7EB86A7-8781-AC55-F381-266930A21872}"/>
              </a:ext>
            </a:extLst>
          </p:cNvPr>
          <p:cNvSpPr txBox="1">
            <a:spLocks/>
          </p:cNvSpPr>
          <p:nvPr/>
        </p:nvSpPr>
        <p:spPr>
          <a:xfrm>
            <a:off x="6086478" y="85152"/>
            <a:ext cx="5486397" cy="5815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800"/>
              </a:spcAft>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10.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You</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can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also</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write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testbench</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code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Aft>
                <a:spcPts val="80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Aft>
                <a:spcPts val="800"/>
              </a:spcAft>
              <a:buFont typeface="Arial" panose="020B0604020202020204" pitchFamily="34" charset="0"/>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en-US" sz="2200" dirty="0"/>
          </a:p>
        </p:txBody>
      </p:sp>
      <p:sp>
        <p:nvSpPr>
          <p:cNvPr id="11" name="Content Placeholder 2">
            <a:extLst>
              <a:ext uri="{FF2B5EF4-FFF2-40B4-BE49-F238E27FC236}">
                <a16:creationId xmlns:a16="http://schemas.microsoft.com/office/drawing/2014/main" id="{EFFAB7EF-681B-5D0E-202F-353B5023E0EA}"/>
              </a:ext>
            </a:extLst>
          </p:cNvPr>
          <p:cNvSpPr txBox="1">
            <a:spLocks/>
          </p:cNvSpPr>
          <p:nvPr/>
        </p:nvSpPr>
        <p:spPr>
          <a:xfrm>
            <a:off x="6110285" y="599502"/>
            <a:ext cx="5486397" cy="5815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11.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Add</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to</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Project &gt; New file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Content Placeholder 2">
            <a:extLst>
              <a:ext uri="{FF2B5EF4-FFF2-40B4-BE49-F238E27FC236}">
                <a16:creationId xmlns:a16="http://schemas.microsoft.com/office/drawing/2014/main" id="{B0417E1A-8F11-A851-DDD2-389E607AAB04}"/>
              </a:ext>
            </a:extLst>
          </p:cNvPr>
          <p:cNvSpPr txBox="1">
            <a:spLocks/>
          </p:cNvSpPr>
          <p:nvPr/>
        </p:nvSpPr>
        <p:spPr>
          <a:xfrm>
            <a:off x="6110285" y="1200150"/>
            <a:ext cx="5486397" cy="5815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12.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Type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testbench</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file name.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spcAft>
                <a:spcPts val="80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3" name="Resim 69" descr="A screenshot of a computer&#10;&#10;Description automatically generated">
            <a:extLst>
              <a:ext uri="{FF2B5EF4-FFF2-40B4-BE49-F238E27FC236}">
                <a16:creationId xmlns:a16="http://schemas.microsoft.com/office/drawing/2014/main" id="{EBE490ED-1BDC-6D45-7936-89573AD38CDA}"/>
              </a:ext>
            </a:extLst>
          </p:cNvPr>
          <p:cNvPicPr>
            <a:picLocks noChangeAspect="1"/>
          </p:cNvPicPr>
          <p:nvPr/>
        </p:nvPicPr>
        <p:blipFill>
          <a:blip r:embed="rId5"/>
          <a:stretch>
            <a:fillRect/>
          </a:stretch>
        </p:blipFill>
        <p:spPr>
          <a:xfrm>
            <a:off x="6524625" y="1781748"/>
            <a:ext cx="3600450" cy="1647825"/>
          </a:xfrm>
          <a:prstGeom prst="rect">
            <a:avLst/>
          </a:prstGeom>
        </p:spPr>
      </p:pic>
      <p:sp>
        <p:nvSpPr>
          <p:cNvPr id="14" name="Content Placeholder 2">
            <a:extLst>
              <a:ext uri="{FF2B5EF4-FFF2-40B4-BE49-F238E27FC236}">
                <a16:creationId xmlns:a16="http://schemas.microsoft.com/office/drawing/2014/main" id="{C8CEAC23-9C1E-3A2F-883B-2EBB6AE9385C}"/>
              </a:ext>
            </a:extLst>
          </p:cNvPr>
          <p:cNvSpPr txBox="1">
            <a:spLocks/>
          </p:cNvSpPr>
          <p:nvPr/>
        </p:nvSpPr>
        <p:spPr>
          <a:xfrm>
            <a:off x="6086477" y="3429573"/>
            <a:ext cx="5486397" cy="5815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13. Write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your</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test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code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spcAft>
                <a:spcPts val="80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5" name="Resim 70" descr="A screenshot of a computer program&#10;&#10;Description automatically generated">
            <a:extLst>
              <a:ext uri="{FF2B5EF4-FFF2-40B4-BE49-F238E27FC236}">
                <a16:creationId xmlns:a16="http://schemas.microsoft.com/office/drawing/2014/main" id="{98CB855F-BF7C-A2B6-40F1-9242297C0DDC}"/>
              </a:ext>
            </a:extLst>
          </p:cNvPr>
          <p:cNvPicPr>
            <a:picLocks noChangeAspect="1"/>
          </p:cNvPicPr>
          <p:nvPr/>
        </p:nvPicPr>
        <p:blipFill>
          <a:blip r:embed="rId6"/>
          <a:stretch>
            <a:fillRect/>
          </a:stretch>
        </p:blipFill>
        <p:spPr>
          <a:xfrm>
            <a:off x="6562727" y="4005262"/>
            <a:ext cx="3162300" cy="2581275"/>
          </a:xfrm>
          <a:prstGeom prst="rect">
            <a:avLst/>
          </a:prstGeom>
        </p:spPr>
      </p:pic>
    </p:spTree>
    <p:extLst>
      <p:ext uri="{BB962C8B-B14F-4D97-AF65-F5344CB8AC3E}">
        <p14:creationId xmlns:p14="http://schemas.microsoft.com/office/powerpoint/2010/main" val="3180597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3E741EE-557D-3746-8E33-1CAE6A16EA3F}"/>
              </a:ext>
            </a:extLst>
          </p:cNvPr>
          <p:cNvSpPr>
            <a:spLocks noGrp="1"/>
          </p:cNvSpPr>
          <p:nvPr>
            <p:ph idx="1"/>
          </p:nvPr>
        </p:nvSpPr>
        <p:spPr>
          <a:xfrm>
            <a:off x="190499" y="85152"/>
            <a:ext cx="5486397" cy="1114998"/>
          </a:xfrm>
        </p:spPr>
        <p:txBody>
          <a:bodyPr>
            <a:normAutofit/>
          </a:bodyPr>
          <a:lstStyle/>
          <a:p>
            <a:pPr marL="0" lvl="0" indent="0">
              <a:lnSpc>
                <a:spcPct val="150000"/>
              </a:lnSpc>
              <a:spcAft>
                <a:spcPts val="800"/>
              </a:spcAft>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14</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kern="0" dirty="0" err="1">
                <a:effectLst/>
                <a:latin typeface="Times New Roman" panose="02020603050405020304" pitchFamily="18" charset="0"/>
                <a:ea typeface="Calibri" panose="020F0502020204030204" pitchFamily="34" charset="0"/>
              </a:rPr>
              <a:t>Compile</a:t>
            </a:r>
            <a:r>
              <a:rPr lang="tr-TR" sz="1800" kern="0" dirty="0">
                <a:effectLst/>
                <a:latin typeface="Times New Roman" panose="02020603050405020304" pitchFamily="18" charset="0"/>
                <a:ea typeface="Calibri" panose="020F0502020204030204" pitchFamily="34" charset="0"/>
              </a:rPr>
              <a:t> </a:t>
            </a:r>
            <a:r>
              <a:rPr lang="tr-TR" sz="1800" kern="0" dirty="0" err="1">
                <a:effectLst/>
                <a:latin typeface="Times New Roman" panose="02020603050405020304" pitchFamily="18" charset="0"/>
                <a:ea typeface="Calibri" panose="020F0502020204030204" pitchFamily="34" charset="0"/>
              </a:rPr>
              <a:t>the</a:t>
            </a:r>
            <a:r>
              <a:rPr lang="tr-TR" sz="1800" kern="0" dirty="0">
                <a:effectLst/>
                <a:latin typeface="Times New Roman" panose="02020603050405020304" pitchFamily="18" charset="0"/>
                <a:ea typeface="Calibri" panose="020F0502020204030204" pitchFamily="34" charset="0"/>
              </a:rPr>
              <a:t> </a:t>
            </a:r>
            <a:r>
              <a:rPr lang="tr-TR" sz="1800" kern="0" dirty="0" err="1">
                <a:effectLst/>
                <a:latin typeface="Times New Roman" panose="02020603050405020304" pitchFamily="18" charset="0"/>
                <a:ea typeface="Calibri" panose="020F0502020204030204" pitchFamily="34" charset="0"/>
              </a:rPr>
              <a:t>testbench</a:t>
            </a:r>
            <a:r>
              <a:rPr lang="tr-TR" sz="1800" kern="0" dirty="0">
                <a:effectLst/>
                <a:latin typeface="Times New Roman" panose="02020603050405020304" pitchFamily="18" charset="0"/>
                <a:ea typeface="Calibri" panose="020F0502020204030204" pitchFamily="34" charset="0"/>
              </a:rPr>
              <a:t> file</a:t>
            </a:r>
            <a:endParaRPr lang="en-US" sz="2200" dirty="0"/>
          </a:p>
        </p:txBody>
      </p:sp>
      <p:pic>
        <p:nvPicPr>
          <p:cNvPr id="5" name="Resim 71" descr="A screenshot of a computer&#10;&#10;Description automatically generated">
            <a:extLst>
              <a:ext uri="{FF2B5EF4-FFF2-40B4-BE49-F238E27FC236}">
                <a16:creationId xmlns:a16="http://schemas.microsoft.com/office/drawing/2014/main" id="{A82DFD11-978C-8652-7F7C-9A8E42A1D858}"/>
              </a:ext>
            </a:extLst>
          </p:cNvPr>
          <p:cNvPicPr>
            <a:picLocks noChangeAspect="1"/>
          </p:cNvPicPr>
          <p:nvPr/>
        </p:nvPicPr>
        <p:blipFill>
          <a:blip r:embed="rId2"/>
          <a:stretch>
            <a:fillRect/>
          </a:stretch>
        </p:blipFill>
        <p:spPr>
          <a:xfrm>
            <a:off x="647699" y="719137"/>
            <a:ext cx="3314700" cy="962025"/>
          </a:xfrm>
          <a:prstGeom prst="rect">
            <a:avLst/>
          </a:prstGeom>
        </p:spPr>
      </p:pic>
      <p:cxnSp>
        <p:nvCxnSpPr>
          <p:cNvPr id="6" name="Straight Connector 5">
            <a:extLst>
              <a:ext uri="{FF2B5EF4-FFF2-40B4-BE49-F238E27FC236}">
                <a16:creationId xmlns:a16="http://schemas.microsoft.com/office/drawing/2014/main" id="{D0C40762-E19C-5C2F-80B6-33987E62A12F}"/>
              </a:ext>
            </a:extLst>
          </p:cNvPr>
          <p:cNvCxnSpPr/>
          <p:nvPr/>
        </p:nvCxnSpPr>
        <p:spPr>
          <a:xfrm>
            <a:off x="59436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25ADF738-5014-002A-2251-EF964B78B86C}"/>
              </a:ext>
            </a:extLst>
          </p:cNvPr>
          <p:cNvSpPr txBox="1">
            <a:spLocks/>
          </p:cNvSpPr>
          <p:nvPr/>
        </p:nvSpPr>
        <p:spPr>
          <a:xfrm>
            <a:off x="190499" y="1971102"/>
            <a:ext cx="5486397" cy="30961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15.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Make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sure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that</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it is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green</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marked</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16.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Go</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to</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library</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an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right</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click</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testbench</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file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simulate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17.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Other</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steps</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are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same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as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we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did</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before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Resim 72" descr="A screenshot of a computer&#10;&#10;Description automatically generated">
            <a:extLst>
              <a:ext uri="{FF2B5EF4-FFF2-40B4-BE49-F238E27FC236}">
                <a16:creationId xmlns:a16="http://schemas.microsoft.com/office/drawing/2014/main" id="{47E35B03-7F23-83B9-1AAC-3C78DD27F20A}"/>
              </a:ext>
            </a:extLst>
          </p:cNvPr>
          <p:cNvPicPr>
            <a:picLocks noChangeAspect="1"/>
          </p:cNvPicPr>
          <p:nvPr/>
        </p:nvPicPr>
        <p:blipFill>
          <a:blip r:embed="rId3"/>
          <a:stretch>
            <a:fillRect/>
          </a:stretch>
        </p:blipFill>
        <p:spPr>
          <a:xfrm>
            <a:off x="314324" y="4062412"/>
            <a:ext cx="4638675" cy="790575"/>
          </a:xfrm>
          <a:prstGeom prst="rect">
            <a:avLst/>
          </a:prstGeom>
        </p:spPr>
      </p:pic>
      <p:sp>
        <p:nvSpPr>
          <p:cNvPr id="9" name="Content Placeholder 2">
            <a:extLst>
              <a:ext uri="{FF2B5EF4-FFF2-40B4-BE49-F238E27FC236}">
                <a16:creationId xmlns:a16="http://schemas.microsoft.com/office/drawing/2014/main" id="{00E52396-FFCE-4C3D-3515-F11CF86AEE68}"/>
              </a:ext>
            </a:extLst>
          </p:cNvPr>
          <p:cNvSpPr txBox="1">
            <a:spLocks/>
          </p:cNvSpPr>
          <p:nvPr/>
        </p:nvSpPr>
        <p:spPr>
          <a:xfrm>
            <a:off x="6096000" y="470914"/>
            <a:ext cx="5486397" cy="17198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Run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Run simulation for one default run length; you can change the run length with Run Length text box on the toolbar.</a:t>
            </a:r>
          </a:p>
          <a:p>
            <a:pPr marL="0" indent="0">
              <a:lnSpc>
                <a:spcPct val="107000"/>
              </a:lnSpc>
              <a:spcAft>
                <a:spcPts val="80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 name="Resim 46">
            <a:extLst>
              <a:ext uri="{FF2B5EF4-FFF2-40B4-BE49-F238E27FC236}">
                <a16:creationId xmlns:a16="http://schemas.microsoft.com/office/drawing/2014/main" id="{BBE94BB6-E420-8990-5631-A4E0D58EE597}"/>
              </a:ext>
            </a:extLst>
          </p:cNvPr>
          <p:cNvPicPr>
            <a:picLocks noChangeAspect="1"/>
          </p:cNvPicPr>
          <p:nvPr/>
        </p:nvPicPr>
        <p:blipFill>
          <a:blip r:embed="rId4"/>
          <a:stretch>
            <a:fillRect/>
          </a:stretch>
        </p:blipFill>
        <p:spPr>
          <a:xfrm>
            <a:off x="6491285" y="2024062"/>
            <a:ext cx="4695825" cy="333375"/>
          </a:xfrm>
          <a:prstGeom prst="rect">
            <a:avLst/>
          </a:prstGeom>
        </p:spPr>
      </p:pic>
      <p:sp>
        <p:nvSpPr>
          <p:cNvPr id="11" name="Content Placeholder 2">
            <a:extLst>
              <a:ext uri="{FF2B5EF4-FFF2-40B4-BE49-F238E27FC236}">
                <a16:creationId xmlns:a16="http://schemas.microsoft.com/office/drawing/2014/main" id="{D2A43EF1-3BF7-D345-E7B9-260B68487815}"/>
              </a:ext>
            </a:extLst>
          </p:cNvPr>
          <p:cNvSpPr txBox="1">
            <a:spLocks/>
          </p:cNvSpPr>
          <p:nvPr/>
        </p:nvSpPr>
        <p:spPr>
          <a:xfrm>
            <a:off x="6095998" y="2569082"/>
            <a:ext cx="5486397" cy="11748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Run All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Run simulation until you stop it.</a:t>
            </a:r>
          </a:p>
          <a:p>
            <a:pPr marL="0" indent="0">
              <a:lnSpc>
                <a:spcPct val="107000"/>
              </a:lnSpc>
              <a:spcAft>
                <a:spcPts val="80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Content Placeholder 2">
            <a:extLst>
              <a:ext uri="{FF2B5EF4-FFF2-40B4-BE49-F238E27FC236}">
                <a16:creationId xmlns:a16="http://schemas.microsoft.com/office/drawing/2014/main" id="{BE0C08B5-0503-48E0-6517-E606CE5E01AD}"/>
              </a:ext>
            </a:extLst>
          </p:cNvPr>
          <p:cNvSpPr txBox="1">
            <a:spLocks/>
          </p:cNvSpPr>
          <p:nvPr/>
        </p:nvSpPr>
        <p:spPr>
          <a:xfrm>
            <a:off x="6181725" y="3678171"/>
            <a:ext cx="5486397" cy="98908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Step into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Continue debugging step-by-step.</a:t>
            </a:r>
          </a:p>
          <a:p>
            <a:pPr marL="0" indent="0">
              <a:lnSpc>
                <a:spcPct val="107000"/>
              </a:lnSpc>
              <a:spcAft>
                <a:spcPts val="80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3" name="Resim 47">
            <a:extLst>
              <a:ext uri="{FF2B5EF4-FFF2-40B4-BE49-F238E27FC236}">
                <a16:creationId xmlns:a16="http://schemas.microsoft.com/office/drawing/2014/main" id="{A6211900-593A-2F3C-AEBC-38889FD989BF}"/>
              </a:ext>
            </a:extLst>
          </p:cNvPr>
          <p:cNvPicPr>
            <a:picLocks noChangeAspect="1"/>
          </p:cNvPicPr>
          <p:nvPr/>
        </p:nvPicPr>
        <p:blipFill>
          <a:blip r:embed="rId5"/>
          <a:stretch>
            <a:fillRect/>
          </a:stretch>
        </p:blipFill>
        <p:spPr>
          <a:xfrm>
            <a:off x="6248401" y="4752975"/>
            <a:ext cx="4619625" cy="314325"/>
          </a:xfrm>
          <a:prstGeom prst="rect">
            <a:avLst/>
          </a:prstGeom>
        </p:spPr>
      </p:pic>
    </p:spTree>
    <p:extLst>
      <p:ext uri="{BB962C8B-B14F-4D97-AF65-F5344CB8AC3E}">
        <p14:creationId xmlns:p14="http://schemas.microsoft.com/office/powerpoint/2010/main" val="949872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13AE816C-D83B-8CEB-9DD9-2D61E5B4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F75548D9-EB6D-D769-902F-EB2AF8576ED2}"/>
              </a:ext>
            </a:extLst>
          </p:cNvPr>
          <p:cNvSpPr>
            <a:spLocks noGrp="1"/>
          </p:cNvSpPr>
          <p:nvPr>
            <p:ph type="title"/>
          </p:nvPr>
        </p:nvSpPr>
        <p:spPr>
          <a:xfrm>
            <a:off x="838200" y="365126"/>
            <a:ext cx="10515600" cy="635592"/>
          </a:xfrm>
        </p:spPr>
        <p:txBody>
          <a:bodyPr>
            <a:normAutofit fontScale="90000"/>
          </a:bodyPr>
          <a:lstStyle/>
          <a:p>
            <a:r>
              <a:rPr lang="en-US" sz="5400" b="1" dirty="0">
                <a:effectLst/>
                <a:latin typeface="Calibri Light" panose="020F0302020204030204" pitchFamily="34" charset="0"/>
                <a:ea typeface="Times New Roman" panose="02020603050405020304" pitchFamily="18" charset="0"/>
                <a:cs typeface="Times New Roman" panose="02020603050405020304" pitchFamily="18" charset="0"/>
              </a:rPr>
              <a:t>Questa</a:t>
            </a:r>
            <a:r>
              <a:rPr lang="tr-TR" sz="5400" b="1" dirty="0">
                <a:effectLst/>
                <a:latin typeface="Calibri Light" panose="020F0302020204030204" pitchFamily="34" charset="0"/>
                <a:ea typeface="Times New Roman" panose="02020603050405020304" pitchFamily="18" charset="0"/>
                <a:cs typeface="Times New Roman" panose="02020603050405020304" pitchFamily="18" charset="0"/>
              </a:rPr>
              <a:t>Sim </a:t>
            </a:r>
            <a:endParaRPr lang="en-US" sz="5400" dirty="0"/>
          </a:p>
        </p:txBody>
      </p:sp>
      <p:sp>
        <p:nvSpPr>
          <p:cNvPr id="6" name="sketch line">
            <a:extLst>
              <a:ext uri="{FF2B5EF4-FFF2-40B4-BE49-F238E27FC236}">
                <a16:creationId xmlns:a16="http://schemas.microsoft.com/office/drawing/2014/main" id="{68DEF08C-FD02-D540-101B-B4DB47BDD8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69036" y="1186311"/>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B8CA1F75-ED37-399C-6632-B7A68EF2687A}"/>
              </a:ext>
            </a:extLst>
          </p:cNvPr>
          <p:cNvSpPr>
            <a:spLocks noGrp="1"/>
          </p:cNvSpPr>
          <p:nvPr>
            <p:ph idx="1"/>
          </p:nvPr>
        </p:nvSpPr>
        <p:spPr>
          <a:xfrm>
            <a:off x="965200" y="1442084"/>
            <a:ext cx="10515600" cy="1050883"/>
          </a:xfrm>
        </p:spPr>
        <p:txBody>
          <a:bodyPr>
            <a:normAutofit/>
          </a:bodyPr>
          <a:lstStyle/>
          <a:p>
            <a:pPr marL="0" indent="0">
              <a:lnSpc>
                <a:spcPct val="150000"/>
              </a:lnSpc>
              <a:spcAft>
                <a:spcPts val="12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QuestaSim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başlatıldığında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aşağıdaki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arayüz</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ekrana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gelecektir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US" sz="2200" dirty="0"/>
          </a:p>
        </p:txBody>
      </p:sp>
      <p:pic>
        <p:nvPicPr>
          <p:cNvPr id="9" name="Resim 455" descr="A screenshot of a computer program&#10;&#10;Description automatically generated">
            <a:extLst>
              <a:ext uri="{FF2B5EF4-FFF2-40B4-BE49-F238E27FC236}">
                <a16:creationId xmlns:a16="http://schemas.microsoft.com/office/drawing/2014/main" id="{D329790A-E5B8-2BEA-ACC4-40150F565DB0}"/>
              </a:ext>
            </a:extLst>
          </p:cNvPr>
          <p:cNvPicPr>
            <a:picLocks noChangeAspect="1"/>
          </p:cNvPicPr>
          <p:nvPr/>
        </p:nvPicPr>
        <p:blipFill>
          <a:blip r:embed="rId2"/>
          <a:stretch>
            <a:fillRect/>
          </a:stretch>
        </p:blipFill>
        <p:spPr>
          <a:xfrm>
            <a:off x="1325561" y="1977775"/>
            <a:ext cx="4257675" cy="2533650"/>
          </a:xfrm>
          <a:prstGeom prst="rect">
            <a:avLst/>
          </a:prstGeom>
        </p:spPr>
      </p:pic>
      <p:sp>
        <p:nvSpPr>
          <p:cNvPr id="10" name="Content Placeholder 2">
            <a:extLst>
              <a:ext uri="{FF2B5EF4-FFF2-40B4-BE49-F238E27FC236}">
                <a16:creationId xmlns:a16="http://schemas.microsoft.com/office/drawing/2014/main" id="{F78C5419-C4AD-3CCF-9088-F80269561FAE}"/>
              </a:ext>
            </a:extLst>
          </p:cNvPr>
          <p:cNvSpPr txBox="1">
            <a:spLocks/>
          </p:cNvSpPr>
          <p:nvPr/>
        </p:nvSpPr>
        <p:spPr>
          <a:xfrm>
            <a:off x="836676" y="4521674"/>
            <a:ext cx="10515600" cy="10508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Aft>
                <a:spcPts val="800"/>
              </a:spcAft>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Simulasyon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yapmak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için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ekranda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ilk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olarak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boş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proje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oluşturulmalıdır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Proje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oluşturmak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için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aşağıda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gösterilen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File’in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altında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New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Project ‘a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basılmalıdır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endParaRPr lang="en-US" sz="2200" dirty="0"/>
          </a:p>
        </p:txBody>
      </p:sp>
      <p:pic>
        <p:nvPicPr>
          <p:cNvPr id="11" name="Resim 456" descr="A screenshot of a computer&#10;&#10;Description automatically generated">
            <a:extLst>
              <a:ext uri="{FF2B5EF4-FFF2-40B4-BE49-F238E27FC236}">
                <a16:creationId xmlns:a16="http://schemas.microsoft.com/office/drawing/2014/main" id="{01EECB3F-C8F5-C621-270B-49ED52A05A6A}"/>
              </a:ext>
            </a:extLst>
          </p:cNvPr>
          <p:cNvPicPr>
            <a:picLocks noChangeAspect="1"/>
          </p:cNvPicPr>
          <p:nvPr/>
        </p:nvPicPr>
        <p:blipFill>
          <a:blip r:embed="rId3"/>
          <a:stretch>
            <a:fillRect/>
          </a:stretch>
        </p:blipFill>
        <p:spPr>
          <a:xfrm>
            <a:off x="3657599" y="5415916"/>
            <a:ext cx="3352800" cy="1228725"/>
          </a:xfrm>
          <a:prstGeom prst="rect">
            <a:avLst/>
          </a:prstGeom>
        </p:spPr>
      </p:pic>
    </p:spTree>
    <p:extLst>
      <p:ext uri="{BB962C8B-B14F-4D97-AF65-F5344CB8AC3E}">
        <p14:creationId xmlns:p14="http://schemas.microsoft.com/office/powerpoint/2010/main" val="952133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1331</TotalTime>
  <Words>2715</Words>
  <Application>Microsoft Office PowerPoint</Application>
  <PresentationFormat>Widescreen</PresentationFormat>
  <Paragraphs>220</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Calibri Light</vt:lpstr>
      <vt:lpstr>Consolas</vt:lpstr>
      <vt:lpstr>Courier New</vt:lpstr>
      <vt:lpstr>Symbol</vt:lpstr>
      <vt:lpstr>Times New Roman</vt:lpstr>
      <vt:lpstr>Office Theme</vt:lpstr>
      <vt:lpstr>QUESTASIM</vt:lpstr>
      <vt:lpstr>Icerik</vt:lpstr>
      <vt:lpstr>Vivado/ISE Simulator XILINX/AMD </vt:lpstr>
      <vt:lpstr>Questa Sim and Modelsim Karsilastirmasi</vt:lpstr>
      <vt:lpstr>ModelSim </vt:lpstr>
      <vt:lpstr>PowerPoint Presentation</vt:lpstr>
      <vt:lpstr>PowerPoint Presentation</vt:lpstr>
      <vt:lpstr>PowerPoint Presentation</vt:lpstr>
      <vt:lpstr>QuestaSim </vt:lpstr>
      <vt:lpstr>PowerPoint Presentation</vt:lpstr>
      <vt:lpstr>PowerPoint Presentation</vt:lpstr>
      <vt:lpstr>PowerPoint Presentation</vt:lpstr>
      <vt:lpstr>PowerPoint Presentation</vt:lpstr>
      <vt:lpstr>PowerPoint Presentation</vt:lpstr>
      <vt:lpstr>Directed Tests </vt:lpstr>
      <vt:lpstr>Coverage</vt:lpstr>
      <vt:lpstr>Code Coverage Example</vt:lpstr>
      <vt:lpstr>Proje Dosyasi nasil olmali?</vt:lpstr>
      <vt:lpstr>Functional Coverage Referans Kitap Onerisi</vt:lpstr>
      <vt:lpstr>Functional Coverage Example </vt:lpstr>
      <vt:lpstr>Vivado ile Questasim Simulasyonu kosturma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QUESTASIM</dc:title>
  <dc:creator>Fatih Ilig (Nokia)</dc:creator>
  <cp:lastModifiedBy>Fatih Ilig (Nokia)</cp:lastModifiedBy>
  <cp:revision>158</cp:revision>
  <dcterms:created xsi:type="dcterms:W3CDTF">2023-08-23T13:52:31Z</dcterms:created>
  <dcterms:modified xsi:type="dcterms:W3CDTF">2023-08-24T16:46:51Z</dcterms:modified>
</cp:coreProperties>
</file>