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48297829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48297829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0c2472e7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0c2472e7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0c2472e7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0c2472e7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48297829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48297829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4829782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4829782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48297829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48297829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48297829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48297829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48297829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48297829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48297829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48297829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48297829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48297829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0c2472e7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0c2472e7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48297829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48297829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48297829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48297829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48297829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48297829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48297829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48297829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48297829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48297829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48297829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48297829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48372a8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48372a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48372a8f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48372a8f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48372a8f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48372a8f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48372a8f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48372a8f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0c2472e7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0c2472e7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0c2472e7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0c2472e7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0c2472e7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0c2472e7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0c2472e7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0c2472e7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0c2472e7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0c2472e7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0c2472e7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0c2472e7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0c2472e7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0c2472e7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evelopers.google.com/" TargetMode="External"/><Relationship Id="rId4" Type="http://schemas.openxmlformats.org/officeDocument/2006/relationships/hyperlink" Target="http://tugbaustundag.com/" TargetMode="External"/><Relationship Id="rId5" Type="http://schemas.openxmlformats.org/officeDocument/2006/relationships/hyperlink" Target="https://www.mobilhanem.com/" TargetMode="External"/><Relationship Id="rId6" Type="http://schemas.openxmlformats.org/officeDocument/2006/relationships/hyperlink" Target="https://www.vogella.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uskudar.methodanket.net/" TargetMode="External"/><Relationship Id="rId4" Type="http://schemas.openxmlformats.org/officeDocument/2006/relationships/hyperlink" Target="http://bilferenerji.com/" TargetMode="External"/><Relationship Id="rId5" Type="http://schemas.openxmlformats.org/officeDocument/2006/relationships/hyperlink" Target="http://drive.google.com/file/d/1DGDRmiC5f0cS6afW20rgrn49GT1IwsDz/view" TargetMode="External"/><Relationship Id="rId6"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ANDROID</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CBÜ Teknokent</a:t>
            </a:r>
            <a:endParaRPr/>
          </a:p>
        </p:txBody>
      </p:sp>
      <p:pic>
        <p:nvPicPr>
          <p:cNvPr id="69" name="Google Shape;69;p13"/>
          <p:cNvPicPr preferRelativeResize="0"/>
          <p:nvPr/>
        </p:nvPicPr>
        <p:blipFill>
          <a:blip r:embed="rId3">
            <a:alphaModFix/>
          </a:blip>
          <a:stretch>
            <a:fillRect/>
          </a:stretch>
        </p:blipFill>
        <p:spPr>
          <a:xfrm>
            <a:off x="5595375" y="1477743"/>
            <a:ext cx="1616669" cy="1616669"/>
          </a:xfrm>
          <a:prstGeom prst="rect">
            <a:avLst/>
          </a:prstGeom>
          <a:noFill/>
          <a:ln>
            <a:noFill/>
          </a:ln>
        </p:spPr>
      </p:pic>
      <p:pic>
        <p:nvPicPr>
          <p:cNvPr id="70" name="Google Shape;70;p13"/>
          <p:cNvPicPr preferRelativeResize="0"/>
          <p:nvPr/>
        </p:nvPicPr>
        <p:blipFill>
          <a:blip r:embed="rId4">
            <a:alphaModFix/>
          </a:blip>
          <a:stretch>
            <a:fillRect/>
          </a:stretch>
        </p:blipFill>
        <p:spPr>
          <a:xfrm>
            <a:off x="5530000" y="4429950"/>
            <a:ext cx="3622455" cy="713549"/>
          </a:xfrm>
          <a:prstGeom prst="rect">
            <a:avLst/>
          </a:prstGeom>
          <a:noFill/>
          <a:ln>
            <a:noFill/>
          </a:ln>
        </p:spPr>
      </p:pic>
      <p:sp>
        <p:nvSpPr>
          <p:cNvPr id="71" name="Google Shape;71;p13"/>
          <p:cNvSpPr txBox="1"/>
          <p:nvPr>
            <p:ph idx="1" type="subTitle"/>
          </p:nvPr>
        </p:nvSpPr>
        <p:spPr>
          <a:xfrm>
            <a:off x="390525" y="32463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Mart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React Native</a:t>
            </a:r>
            <a:r>
              <a:rPr lang="tr"/>
              <a:t> nedir?</a:t>
            </a:r>
            <a:endParaRPr/>
          </a:p>
        </p:txBody>
      </p:sp>
      <p:sp>
        <p:nvSpPr>
          <p:cNvPr id="126" name="Google Shape;126;p22"/>
          <p:cNvSpPr txBox="1"/>
          <p:nvPr>
            <p:ph idx="1" type="body"/>
          </p:nvPr>
        </p:nvSpPr>
        <p:spPr>
          <a:xfrm>
            <a:off x="471900" y="1739400"/>
            <a:ext cx="8222100" cy="320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tr"/>
              <a:t>React Native, Facebook'un geliştirmiş olduğu mobil uygulama yazmak için yapılmış bir programlama çatısıdır. GitHub'ta 24/07/2018 tarihi ile 66.704 yıldızı bulunuyor ki bu çok büyük bir kitlenin React Native'i takip ettiğini ve kullandığını gösterir. React Native, sizin JavaScript yazarak native çıktı almanızı sağlar.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Android Mimarisi</a:t>
            </a:r>
            <a:endParaRPr/>
          </a:p>
        </p:txBody>
      </p:sp>
      <p:sp>
        <p:nvSpPr>
          <p:cNvPr id="132" name="Google Shape;132;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4"/>
          <p:cNvPicPr preferRelativeResize="0"/>
          <p:nvPr/>
        </p:nvPicPr>
        <p:blipFill>
          <a:blip r:embed="rId3">
            <a:alphaModFix/>
          </a:blip>
          <a:stretch>
            <a:fillRect/>
          </a:stretch>
        </p:blipFill>
        <p:spPr>
          <a:xfrm>
            <a:off x="1292063" y="209550"/>
            <a:ext cx="6581775" cy="472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Android cihaz özellikleri nelerdir?</a:t>
            </a:r>
            <a:endParaRPr/>
          </a:p>
        </p:txBody>
      </p:sp>
      <p:sp>
        <p:nvSpPr>
          <p:cNvPr id="145" name="Google Shape;145;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t>Sensor.TYPE_ACCELEROMETER: Telefon’unuzun yatay , dikey ve yükseklik değişimlerini veren sensör’dür.Telefon’unuzu düz konumdan sola doğru yatırınca yatay değer artmaya başlıyacaktır tam tersi durumda ise eksi değere düşmeye başlıyacaktır. (m/s2) (Eğer ben yatay kısmı x kısmı sallarsam değiştirirsem telefon sallanmış kabul edilir.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Android cihaz özellikleri nelerdir?</a:t>
            </a:r>
            <a:endParaRPr/>
          </a:p>
        </p:txBody>
      </p:sp>
      <p:sp>
        <p:nvSpPr>
          <p:cNvPr id="151" name="Google Shape;151;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t>Sensor.TYPE_GYROSCOPE: Hemen bir üstteki sensör gibi 3 eksen değerini geri döndürür tek farkı geri dönüş birimi derece cinsindendir.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Android cihaz özellikleri nelerdir?</a:t>
            </a:r>
            <a:endParaRPr/>
          </a:p>
        </p:txBody>
      </p:sp>
      <p:sp>
        <p:nvSpPr>
          <p:cNvPr id="157" name="Google Shape;157;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t>Sensor.TYPE_LIGHT: Bulunan ortamın aydınlatmasını veren sensör’dür.Geriye tek bir değer döner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Android cihaz özellikleri nelerdir?</a:t>
            </a:r>
            <a:endParaRPr/>
          </a:p>
        </p:txBody>
      </p:sp>
      <p:sp>
        <p:nvSpPr>
          <p:cNvPr id="163" name="Google Shape;163;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t>Sensor.TYPE_MAGNETIC_FIELD: Cihazınızın içerisinde bulunduğu manyetik alanı yatay,dikey ve yükseklik olarak 3 değer olarak verir.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Android cihaz özellikleri nelerdir?</a:t>
            </a:r>
            <a:endParaRPr/>
          </a:p>
        </p:txBody>
      </p:sp>
      <p:sp>
        <p:nvSpPr>
          <p:cNvPr id="169" name="Google Shape;169;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t>Sensor.TYPE_PRESSURE: Telefon üzerindeki basıncı KPa(KiloPascal) cinsinden verir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Android cihaz özellikleri nelerdir?</a:t>
            </a:r>
            <a:endParaRPr/>
          </a:p>
        </p:txBody>
      </p:sp>
      <p:sp>
        <p:nvSpPr>
          <p:cNvPr id="175" name="Google Shape;175;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t>Sensor.TYPE_TEMPERATURE: Santigrat cinsinden sıcaklığı geri döner.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Android cihaz özellikleri nelerdir?</a:t>
            </a:r>
            <a:endParaRPr/>
          </a:p>
        </p:txBody>
      </p:sp>
      <p:sp>
        <p:nvSpPr>
          <p:cNvPr id="181" name="Google Shape;181;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t>Sensor.TYPE_PROXIMITY: Yakınlık sensör’üdür.Hedef ile cihaz arasındaki mesafeyi hesaplayabilir.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Şahin MERSİN kimdir?</a:t>
            </a:r>
            <a:endParaRPr/>
          </a:p>
        </p:txBody>
      </p:sp>
      <p:sp>
        <p:nvSpPr>
          <p:cNvPr id="77" name="Google Shape;77;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t>1977 Salihli/Manisa doğumlu, uzun yıllar Türk Silahlı Kuvvetlerinde görev yapmış, 2005 yılından itibaren Meşe Bilişim isimli şirketi kurarak Yazılım ve Elektronik projeler gerçekleştiren, şu an büyük bir IOT projesinde ortakları ile beraber Sipariş Robotu isimli Makinayı üreten kişi.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Android cihazları tanıyalım</a:t>
            </a:r>
            <a:endParaRPr/>
          </a:p>
        </p:txBody>
      </p:sp>
      <p:sp>
        <p:nvSpPr>
          <p:cNvPr id="187" name="Google Shape;187;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8" name="Google Shape;188;p32"/>
          <p:cNvPicPr preferRelativeResize="0"/>
          <p:nvPr/>
        </p:nvPicPr>
        <p:blipFill>
          <a:blip r:embed="rId3">
            <a:alphaModFix/>
          </a:blip>
          <a:stretch>
            <a:fillRect/>
          </a:stretch>
        </p:blipFill>
        <p:spPr>
          <a:xfrm>
            <a:off x="1508100" y="1790700"/>
            <a:ext cx="5867400" cy="335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5" name="Google Shape;195;p33"/>
          <p:cNvPicPr preferRelativeResize="0"/>
          <p:nvPr/>
        </p:nvPicPr>
        <p:blipFill>
          <a:blip r:embed="rId3">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Android cihazları tanıyalım</a:t>
            </a:r>
            <a:endParaRPr/>
          </a:p>
        </p:txBody>
      </p:sp>
      <p:sp>
        <p:nvSpPr>
          <p:cNvPr id="201" name="Google Shape;201;p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2" name="Google Shape;202;p3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9" name="Google Shape;209;p35"/>
          <p:cNvPicPr preferRelativeResize="0"/>
          <p:nvPr/>
        </p:nvPicPr>
        <p:blipFill>
          <a:blip r:embed="rId3">
            <a:alphaModFix/>
          </a:blip>
          <a:stretch>
            <a:fillRect/>
          </a:stretch>
        </p:blipFill>
        <p:spPr>
          <a:xfrm>
            <a:off x="1381125" y="576263"/>
            <a:ext cx="6381750" cy="399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6" name="Google Shape;216;p36"/>
          <p:cNvPicPr preferRelativeResize="0"/>
          <p:nvPr/>
        </p:nvPicPr>
        <p:blipFill>
          <a:blip r:embed="rId3">
            <a:alphaModFix/>
          </a:blip>
          <a:stretch>
            <a:fillRect/>
          </a:stretch>
        </p:blipFill>
        <p:spPr>
          <a:xfrm>
            <a:off x="2000250" y="0"/>
            <a:ext cx="51435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3" name="Google Shape;223;p37"/>
          <p:cNvPicPr preferRelativeResize="0"/>
          <p:nvPr/>
        </p:nvPicPr>
        <p:blipFill>
          <a:blip r:embed="rId3">
            <a:alphaModFix/>
          </a:blip>
          <a:stretch>
            <a:fillRect/>
          </a:stretch>
        </p:blipFill>
        <p:spPr>
          <a:xfrm>
            <a:off x="1672620" y="0"/>
            <a:ext cx="579876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Tavsiye ettiğim kaynaklar</a:t>
            </a:r>
            <a:endParaRPr/>
          </a:p>
        </p:txBody>
      </p:sp>
      <p:sp>
        <p:nvSpPr>
          <p:cNvPr id="229" name="Google Shape;229;p3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457200" lvl="0" marL="457200" marR="0" rtl="0" algn="l">
              <a:lnSpc>
                <a:spcPct val="115000"/>
              </a:lnSpc>
              <a:spcBef>
                <a:spcPts val="0"/>
              </a:spcBef>
              <a:spcAft>
                <a:spcPts val="0"/>
              </a:spcAft>
              <a:buSzPts val="3600"/>
              <a:buFont typeface="Arial"/>
              <a:buAutoNum type="arabicPeriod"/>
            </a:pPr>
            <a:r>
              <a:rPr lang="tr" sz="3600" u="sng">
                <a:solidFill>
                  <a:schemeClr val="hlink"/>
                </a:solidFill>
                <a:latin typeface="Arial"/>
                <a:ea typeface="Arial"/>
                <a:cs typeface="Arial"/>
                <a:sym typeface="Arial"/>
                <a:hlinkClick r:id="rId3"/>
              </a:rPr>
              <a:t>https://developers.google.com/</a:t>
            </a:r>
            <a:endParaRPr sz="3600" u="sng">
              <a:solidFill>
                <a:schemeClr val="hlink"/>
              </a:solidFill>
              <a:latin typeface="Arial"/>
              <a:ea typeface="Arial"/>
              <a:cs typeface="Arial"/>
              <a:sym typeface="Arial"/>
            </a:endParaRPr>
          </a:p>
          <a:p>
            <a:pPr indent="-457200" lvl="0" marL="457200" marR="0" rtl="0" algn="l">
              <a:lnSpc>
                <a:spcPct val="115000"/>
              </a:lnSpc>
              <a:spcBef>
                <a:spcPts val="0"/>
              </a:spcBef>
              <a:spcAft>
                <a:spcPts val="0"/>
              </a:spcAft>
              <a:buSzPts val="3600"/>
              <a:buFont typeface="Arial"/>
              <a:buAutoNum type="arabicPeriod"/>
            </a:pPr>
            <a:r>
              <a:rPr lang="tr" sz="3600" u="sng">
                <a:solidFill>
                  <a:schemeClr val="hlink"/>
                </a:solidFill>
                <a:latin typeface="Arial"/>
                <a:ea typeface="Arial"/>
                <a:cs typeface="Arial"/>
                <a:sym typeface="Arial"/>
                <a:hlinkClick r:id="rId4"/>
              </a:rPr>
              <a:t>http://tugbaustundag.com</a:t>
            </a:r>
            <a:endParaRPr sz="3600" u="sng">
              <a:solidFill>
                <a:schemeClr val="hlink"/>
              </a:solidFill>
              <a:latin typeface="Arial"/>
              <a:ea typeface="Arial"/>
              <a:cs typeface="Arial"/>
              <a:sym typeface="Arial"/>
            </a:endParaRPr>
          </a:p>
          <a:p>
            <a:pPr indent="-457200" lvl="0" marL="457200" marR="0" rtl="0" algn="l">
              <a:lnSpc>
                <a:spcPct val="115000"/>
              </a:lnSpc>
              <a:spcBef>
                <a:spcPts val="0"/>
              </a:spcBef>
              <a:spcAft>
                <a:spcPts val="0"/>
              </a:spcAft>
              <a:buSzPts val="3600"/>
              <a:buFont typeface="Arial"/>
              <a:buAutoNum type="arabicPeriod"/>
            </a:pPr>
            <a:r>
              <a:rPr lang="tr" sz="3600" u="sng">
                <a:solidFill>
                  <a:schemeClr val="hlink"/>
                </a:solidFill>
                <a:latin typeface="Arial"/>
                <a:ea typeface="Arial"/>
                <a:cs typeface="Arial"/>
                <a:sym typeface="Arial"/>
                <a:hlinkClick r:id="rId5"/>
              </a:rPr>
              <a:t>https://www.mobilhanem.com/</a:t>
            </a:r>
            <a:endParaRPr sz="3600" u="sng">
              <a:solidFill>
                <a:schemeClr val="hlink"/>
              </a:solidFill>
              <a:latin typeface="Arial"/>
              <a:ea typeface="Arial"/>
              <a:cs typeface="Arial"/>
              <a:sym typeface="Arial"/>
            </a:endParaRPr>
          </a:p>
          <a:p>
            <a:pPr indent="-457200" lvl="0" marL="457200" marR="0" rtl="0" algn="l">
              <a:lnSpc>
                <a:spcPct val="115000"/>
              </a:lnSpc>
              <a:spcBef>
                <a:spcPts val="0"/>
              </a:spcBef>
              <a:spcAft>
                <a:spcPts val="0"/>
              </a:spcAft>
              <a:buSzPts val="3600"/>
              <a:buFont typeface="Arial"/>
              <a:buAutoNum type="arabicPeriod"/>
            </a:pPr>
            <a:r>
              <a:rPr lang="tr" sz="3600" u="sng">
                <a:solidFill>
                  <a:schemeClr val="hlink"/>
                </a:solidFill>
                <a:latin typeface="Arial"/>
                <a:ea typeface="Arial"/>
                <a:cs typeface="Arial"/>
                <a:sym typeface="Arial"/>
                <a:hlinkClick r:id="rId6"/>
              </a:rPr>
              <a:t>https://www.vogella.com/</a:t>
            </a:r>
            <a:endParaRPr sz="3600" u="sng">
              <a:solidFill>
                <a:schemeClr val="hlink"/>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Öğrencilere tavsiye ettiğim servisler</a:t>
            </a:r>
            <a:endParaRPr/>
          </a:p>
        </p:txBody>
      </p:sp>
      <p:sp>
        <p:nvSpPr>
          <p:cNvPr id="235" name="Google Shape;235;p39"/>
          <p:cNvSpPr txBox="1"/>
          <p:nvPr>
            <p:ph idx="1" type="body"/>
          </p:nvPr>
        </p:nvSpPr>
        <p:spPr>
          <a:xfrm>
            <a:off x="471900" y="1747875"/>
            <a:ext cx="8222100" cy="318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tr" sz="2400"/>
              <a:t>Git servisi</a:t>
            </a:r>
            <a:endParaRPr sz="2400"/>
          </a:p>
          <a:p>
            <a:pPr indent="-381000" lvl="1" marL="914400" rtl="0" algn="l">
              <a:spcBef>
                <a:spcPts val="0"/>
              </a:spcBef>
              <a:spcAft>
                <a:spcPts val="0"/>
              </a:spcAft>
              <a:buSzPts val="2400"/>
              <a:buAutoNum type="alphaLcPeriod"/>
            </a:pPr>
            <a:r>
              <a:rPr lang="tr" sz="2400"/>
              <a:t>Github</a:t>
            </a:r>
            <a:endParaRPr sz="2400"/>
          </a:p>
          <a:p>
            <a:pPr indent="-381000" lvl="1" marL="914400" rtl="0" algn="l">
              <a:spcBef>
                <a:spcPts val="0"/>
              </a:spcBef>
              <a:spcAft>
                <a:spcPts val="0"/>
              </a:spcAft>
              <a:buSzPts val="2400"/>
              <a:buAutoNum type="alphaLcPeriod"/>
            </a:pPr>
            <a:r>
              <a:rPr lang="tr" sz="2400"/>
              <a:t>Gitlab</a:t>
            </a:r>
            <a:endParaRPr sz="2400"/>
          </a:p>
          <a:p>
            <a:pPr indent="-381000" lvl="1" marL="914400" rtl="0" algn="l">
              <a:spcBef>
                <a:spcPts val="0"/>
              </a:spcBef>
              <a:spcAft>
                <a:spcPts val="0"/>
              </a:spcAft>
              <a:buSzPts val="2400"/>
              <a:buAutoNum type="alphaLcPeriod"/>
            </a:pPr>
            <a:r>
              <a:rPr lang="tr" sz="2400"/>
              <a:t>Bitbucket</a:t>
            </a:r>
            <a:endParaRPr sz="2400"/>
          </a:p>
          <a:p>
            <a:pPr indent="-381000" lvl="0" marL="457200" rtl="0" algn="l">
              <a:spcBef>
                <a:spcPts val="0"/>
              </a:spcBef>
              <a:spcAft>
                <a:spcPts val="0"/>
              </a:spcAft>
              <a:buSzPts val="2400"/>
              <a:buAutoNum type="arabicPeriod"/>
            </a:pPr>
            <a:r>
              <a:rPr lang="tr" sz="2400"/>
              <a:t>Linkedin</a:t>
            </a:r>
            <a:endParaRPr sz="2400"/>
          </a:p>
          <a:p>
            <a:pPr indent="-381000" lvl="0" marL="457200" rtl="0" algn="l">
              <a:spcBef>
                <a:spcPts val="0"/>
              </a:spcBef>
              <a:spcAft>
                <a:spcPts val="0"/>
              </a:spcAft>
              <a:buSzPts val="2400"/>
              <a:buAutoNum type="arabicPeriod"/>
            </a:pPr>
            <a:r>
              <a:rPr lang="tr" sz="2400"/>
              <a:t>Facebook yazılım, robotik grupları</a:t>
            </a:r>
            <a:endParaRPr sz="2400"/>
          </a:p>
          <a:p>
            <a:pPr indent="-381000" lvl="0" marL="457200" rtl="0" algn="l">
              <a:spcBef>
                <a:spcPts val="0"/>
              </a:spcBef>
              <a:spcAft>
                <a:spcPts val="0"/>
              </a:spcAft>
              <a:buSzPts val="2400"/>
              <a:buAutoNum type="arabicPeriod"/>
            </a:pPr>
            <a:r>
              <a:rPr lang="tr" sz="2400"/>
              <a:t>E</a:t>
            </a:r>
            <a:r>
              <a:rPr lang="tr" sz="2400"/>
              <a:t>ventbrite</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Hello World</a:t>
            </a:r>
            <a:endParaRPr/>
          </a:p>
        </p:txBody>
      </p:sp>
      <p:sp>
        <p:nvSpPr>
          <p:cNvPr id="241" name="Google Shape;241;p4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2" name="Google Shape;242;p40"/>
          <p:cNvPicPr preferRelativeResize="0"/>
          <p:nvPr/>
        </p:nvPicPr>
        <p:blipFill>
          <a:blip r:embed="rId3">
            <a:alphaModFix/>
          </a:blip>
          <a:stretch>
            <a:fillRect/>
          </a:stretch>
        </p:blipFill>
        <p:spPr>
          <a:xfrm>
            <a:off x="5607900" y="0"/>
            <a:ext cx="3086100"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Iothook</a:t>
            </a:r>
            <a:endParaRPr/>
          </a:p>
        </p:txBody>
      </p:sp>
      <p:sp>
        <p:nvSpPr>
          <p:cNvPr id="248" name="Google Shape;248;p4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Neler yaptık?</a:t>
            </a:r>
            <a:endParaRPr/>
          </a:p>
        </p:txBody>
      </p:sp>
      <p:sp>
        <p:nvSpPr>
          <p:cNvPr id="83" name="Google Shape;83;p15"/>
          <p:cNvSpPr txBox="1"/>
          <p:nvPr>
            <p:ph idx="1" type="body"/>
          </p:nvPr>
        </p:nvSpPr>
        <p:spPr>
          <a:xfrm>
            <a:off x="471900" y="1679775"/>
            <a:ext cx="8222100" cy="332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Nesnelerin interneti (IOT)Restful API servisi. iothook.com</a:t>
            </a:r>
            <a:endParaRPr/>
          </a:p>
          <a:p>
            <a:pPr indent="-342900" lvl="0" marL="457200" rtl="0" algn="l">
              <a:spcBef>
                <a:spcPts val="0"/>
              </a:spcBef>
              <a:spcAft>
                <a:spcPts val="0"/>
              </a:spcAft>
              <a:buSzPts val="1800"/>
              <a:buChar char="●"/>
            </a:pPr>
            <a:r>
              <a:rPr lang="tr"/>
              <a:t>Kamu web projeleri</a:t>
            </a:r>
            <a:endParaRPr/>
          </a:p>
          <a:p>
            <a:pPr indent="-317500" lvl="1" marL="914400" marR="0" rtl="0" algn="l">
              <a:lnSpc>
                <a:spcPct val="115000"/>
              </a:lnSpc>
              <a:spcBef>
                <a:spcPts val="0"/>
              </a:spcBef>
              <a:spcAft>
                <a:spcPts val="0"/>
              </a:spcAft>
              <a:buSzPts val="1400"/>
              <a:buChar char="○"/>
            </a:pPr>
            <a:r>
              <a:rPr lang="tr"/>
              <a:t>resmiistatistik.gov.tr</a:t>
            </a:r>
            <a:endParaRPr/>
          </a:p>
          <a:p>
            <a:pPr indent="-317500" lvl="1" marL="914400" marR="0" rtl="0" algn="l">
              <a:lnSpc>
                <a:spcPct val="115000"/>
              </a:lnSpc>
              <a:spcBef>
                <a:spcPts val="0"/>
              </a:spcBef>
              <a:spcAft>
                <a:spcPts val="0"/>
              </a:spcAft>
              <a:buSzPts val="1400"/>
              <a:buChar char="○"/>
            </a:pPr>
            <a:r>
              <a:rPr lang="tr"/>
              <a:t>sancaktepe.methodanket.net</a:t>
            </a:r>
            <a:endParaRPr/>
          </a:p>
          <a:p>
            <a:pPr indent="-317500" lvl="1" marL="914400" marR="0" rtl="0" algn="l">
              <a:lnSpc>
                <a:spcPct val="115000"/>
              </a:lnSpc>
              <a:spcBef>
                <a:spcPts val="0"/>
              </a:spcBef>
              <a:spcAft>
                <a:spcPts val="0"/>
              </a:spcAft>
              <a:buSzPts val="1400"/>
              <a:buChar char="○"/>
            </a:pPr>
            <a:r>
              <a:rPr lang="tr">
                <a:uFill>
                  <a:noFill/>
                </a:uFill>
                <a:hlinkClick r:id="rId3"/>
              </a:rPr>
              <a:t>uskudar.methodanket.net</a:t>
            </a:r>
            <a:endParaRPr/>
          </a:p>
          <a:p>
            <a:pPr indent="-342900" lvl="0" marL="457200" marR="0" rtl="0" algn="l">
              <a:lnSpc>
                <a:spcPct val="115000"/>
              </a:lnSpc>
              <a:spcBef>
                <a:spcPts val="0"/>
              </a:spcBef>
              <a:spcAft>
                <a:spcPts val="0"/>
              </a:spcAft>
              <a:buSzPts val="1800"/>
              <a:buChar char="●"/>
            </a:pPr>
            <a:r>
              <a:rPr lang="tr"/>
              <a:t>Kurumsal web projeleri</a:t>
            </a:r>
            <a:endParaRPr/>
          </a:p>
          <a:p>
            <a:pPr indent="-317500" lvl="1" marL="914400" marR="0" rtl="0" algn="l">
              <a:lnSpc>
                <a:spcPct val="115000"/>
              </a:lnSpc>
              <a:spcBef>
                <a:spcPts val="0"/>
              </a:spcBef>
              <a:spcAft>
                <a:spcPts val="0"/>
              </a:spcAft>
              <a:buSzPts val="1400"/>
              <a:buChar char="○"/>
            </a:pPr>
            <a:r>
              <a:rPr lang="tr"/>
              <a:t>esasgrup.com.tr</a:t>
            </a:r>
            <a:endParaRPr/>
          </a:p>
          <a:p>
            <a:pPr indent="-317500" lvl="1" marL="914400" marR="0" rtl="0" algn="l">
              <a:lnSpc>
                <a:spcPct val="115000"/>
              </a:lnSpc>
              <a:spcBef>
                <a:spcPts val="0"/>
              </a:spcBef>
              <a:spcAft>
                <a:spcPts val="0"/>
              </a:spcAft>
              <a:buSzPts val="1400"/>
              <a:buChar char="○"/>
            </a:pPr>
            <a:r>
              <a:rPr lang="tr">
                <a:uFill>
                  <a:noFill/>
                </a:uFill>
                <a:hlinkClick r:id="rId4"/>
              </a:rPr>
              <a:t>bilferenerji.com</a:t>
            </a:r>
            <a:endParaRPr/>
          </a:p>
          <a:p>
            <a:pPr indent="-342900" lvl="0" marL="457200" marR="0" rtl="0" algn="l">
              <a:lnSpc>
                <a:spcPct val="115000"/>
              </a:lnSpc>
              <a:spcBef>
                <a:spcPts val="0"/>
              </a:spcBef>
              <a:spcAft>
                <a:spcPts val="0"/>
              </a:spcAft>
              <a:buSzPts val="1800"/>
              <a:buChar char="●"/>
            </a:pPr>
            <a:r>
              <a:rPr lang="tr"/>
              <a:t>Görüntü işleme (Katı atık tesisi plaka okuma sistemi)</a:t>
            </a:r>
            <a:endParaRPr/>
          </a:p>
          <a:p>
            <a:pPr indent="-342900" lvl="0" marL="457200" marR="0" rtl="0" algn="l">
              <a:lnSpc>
                <a:spcPct val="115000"/>
              </a:lnSpc>
              <a:spcBef>
                <a:spcPts val="0"/>
              </a:spcBef>
              <a:spcAft>
                <a:spcPts val="0"/>
              </a:spcAft>
              <a:buSzPts val="1800"/>
              <a:buChar char="●"/>
            </a:pPr>
            <a:r>
              <a:rPr lang="tr"/>
              <a:t>Sipariş Robotu Video --</a:t>
            </a:r>
            <a:r>
              <a:rPr lang="tr" sz="1100">
                <a:solidFill>
                  <a:srgbClr val="236E25"/>
                </a:solidFill>
                <a:latin typeface="Courier New"/>
                <a:ea typeface="Courier New"/>
                <a:cs typeface="Courier New"/>
                <a:sym typeface="Courier New"/>
              </a:rPr>
              <a:t>&gt;</a:t>
            </a:r>
            <a:endParaRPr/>
          </a:p>
        </p:txBody>
      </p:sp>
      <p:pic>
        <p:nvPicPr>
          <p:cNvPr id="84" name="Google Shape;84;p15" title="SiparisRobotu.mp4">
            <a:hlinkClick r:id="rId5"/>
          </p:cNvPr>
          <p:cNvPicPr preferRelativeResize="0"/>
          <p:nvPr/>
        </p:nvPicPr>
        <p:blipFill>
          <a:blip r:embed="rId6">
            <a:alphaModFix/>
          </a:blip>
          <a:stretch>
            <a:fillRect/>
          </a:stretch>
        </p:blipFill>
        <p:spPr>
          <a:xfrm>
            <a:off x="6914425" y="3436600"/>
            <a:ext cx="2229575" cy="1672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Kullandığımız Teknolojiler nelerdir?</a:t>
            </a:r>
            <a:endParaRPr/>
          </a:p>
        </p:txBody>
      </p:sp>
      <p:sp>
        <p:nvSpPr>
          <p:cNvPr id="90" name="Google Shape;90;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tr"/>
              <a:t>Python/Django (Web projeleri)</a:t>
            </a:r>
            <a:endParaRPr/>
          </a:p>
          <a:p>
            <a:pPr indent="-342900" lvl="0" marL="457200" rtl="0" algn="l">
              <a:spcBef>
                <a:spcPts val="0"/>
              </a:spcBef>
              <a:spcAft>
                <a:spcPts val="0"/>
              </a:spcAft>
              <a:buSzPts val="1800"/>
              <a:buChar char="●"/>
            </a:pPr>
            <a:r>
              <a:rPr lang="tr"/>
              <a:t>C (Gömülü sistemler)</a:t>
            </a:r>
            <a:endParaRPr/>
          </a:p>
          <a:p>
            <a:pPr indent="-342900" lvl="0" marL="457200" rtl="0" algn="l">
              <a:spcBef>
                <a:spcPts val="0"/>
              </a:spcBef>
              <a:spcAft>
                <a:spcPts val="0"/>
              </a:spcAft>
              <a:buSzPts val="1800"/>
              <a:buChar char="●"/>
            </a:pPr>
            <a:r>
              <a:rPr lang="tr"/>
              <a:t>C# (Masaüstü app.)</a:t>
            </a:r>
            <a:endParaRPr/>
          </a:p>
          <a:p>
            <a:pPr indent="-342900" lvl="0" marL="457200" rtl="0" algn="l">
              <a:spcBef>
                <a:spcPts val="0"/>
              </a:spcBef>
              <a:spcAft>
                <a:spcPts val="0"/>
              </a:spcAft>
              <a:buSzPts val="1800"/>
              <a:buChar char="●"/>
            </a:pPr>
            <a:r>
              <a:rPr lang="tr"/>
              <a:t>Java (Android app.)</a:t>
            </a:r>
            <a:endParaRPr/>
          </a:p>
          <a:p>
            <a:pPr indent="-342900" lvl="0" marL="457200" rtl="0" algn="l">
              <a:spcBef>
                <a:spcPts val="0"/>
              </a:spcBef>
              <a:spcAft>
                <a:spcPts val="0"/>
              </a:spcAft>
              <a:buSzPts val="1800"/>
              <a:buChar char="●"/>
            </a:pPr>
            <a:r>
              <a:rPr lang="tr"/>
              <a:t>Swift (iOS app.)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Android İşletim Sistemi nedir?</a:t>
            </a:r>
            <a:endParaRPr/>
          </a:p>
        </p:txBody>
      </p:sp>
      <p:sp>
        <p:nvSpPr>
          <p:cNvPr id="96" name="Google Shape;96;p17"/>
          <p:cNvSpPr txBox="1"/>
          <p:nvPr>
            <p:ph idx="1" type="body"/>
          </p:nvPr>
        </p:nvSpPr>
        <p:spPr>
          <a:xfrm>
            <a:off x="471900" y="1919075"/>
            <a:ext cx="8222100" cy="31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Android;</a:t>
            </a:r>
            <a:r>
              <a:rPr lang="tr"/>
              <a:t> Google ve Open Handset Alliance tarafından, mobil cihazlar için geliştirilmekte olan, Linux tabanlı özgür ve ücretsiz bir işletim sistemidir. Sistem açık kaynak kodlu olsa da, kodlarının ufak ama çok önemli bir kısmı Google tarafından kapalı tutulmaktadır. Vikipedi</a:t>
            </a:r>
            <a:endParaRPr/>
          </a:p>
          <a:p>
            <a:pPr indent="0" lvl="0" marL="0" rtl="0" algn="l">
              <a:spcBef>
                <a:spcPts val="1600"/>
              </a:spcBef>
              <a:spcAft>
                <a:spcPts val="0"/>
              </a:spcAft>
              <a:buClr>
                <a:srgbClr val="000000"/>
              </a:buClr>
              <a:buSzPts val="1100"/>
              <a:buFont typeface="Arial"/>
              <a:buNone/>
            </a:pPr>
            <a:r>
              <a:rPr b="1" lang="tr"/>
              <a:t>İlk piyasaya sunulma tarihi:</a:t>
            </a:r>
            <a:r>
              <a:rPr lang="tr"/>
              <a:t> 23 Eylül 2008</a:t>
            </a:r>
            <a:endParaRPr/>
          </a:p>
          <a:p>
            <a:pPr indent="0" lvl="0" marL="0" rtl="0" algn="l">
              <a:spcBef>
                <a:spcPts val="1600"/>
              </a:spcBef>
              <a:spcAft>
                <a:spcPts val="0"/>
              </a:spcAft>
              <a:buClr>
                <a:srgbClr val="000000"/>
              </a:buClr>
              <a:buSzPts val="1100"/>
              <a:buFont typeface="Arial"/>
              <a:buNone/>
            </a:pPr>
            <a:r>
              <a:rPr b="1" lang="tr"/>
              <a:t>İşletim sistemi ailesi:</a:t>
            </a:r>
            <a:r>
              <a:rPr lang="tr"/>
              <a:t> Unix</a:t>
            </a:r>
            <a:endParaRPr/>
          </a:p>
          <a:p>
            <a:pPr indent="0" lvl="0" marL="0" rtl="0" algn="l">
              <a:spcBef>
                <a:spcPts val="1600"/>
              </a:spcBef>
              <a:spcAft>
                <a:spcPts val="0"/>
              </a:spcAft>
              <a:buClr>
                <a:srgbClr val="000000"/>
              </a:buClr>
              <a:buSzPts val="1100"/>
              <a:buFont typeface="Arial"/>
              <a:buNone/>
            </a:pPr>
            <a:r>
              <a:rPr b="1" lang="tr"/>
              <a:t>Yazıldığı dil:</a:t>
            </a:r>
            <a:r>
              <a:rPr lang="tr"/>
              <a:t> Java, C, C++, XML, Assembly, Python, Shell script, Go, Make, D</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Kullanım alanları nelerdir?</a:t>
            </a:r>
            <a:endParaRPr/>
          </a:p>
        </p:txBody>
      </p:sp>
      <p:sp>
        <p:nvSpPr>
          <p:cNvPr id="102" name="Google Shape;102;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Dünyanın en popüler mobil işletim sistemidir. Telefonlar, saatler, otomobiller, TV'ler ve diğer gömülü sistemlerde kullanılır.</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Nasıl uygulama geliştirilir?</a:t>
            </a:r>
            <a:endParaRPr/>
          </a:p>
        </p:txBody>
      </p:sp>
      <p:sp>
        <p:nvSpPr>
          <p:cNvPr id="108" name="Google Shape;108;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tr"/>
              <a:t>Native</a:t>
            </a:r>
            <a:endParaRPr/>
          </a:p>
          <a:p>
            <a:pPr indent="-317500" lvl="1" marL="914400" rtl="0" algn="l">
              <a:spcBef>
                <a:spcPts val="0"/>
              </a:spcBef>
              <a:spcAft>
                <a:spcPts val="0"/>
              </a:spcAft>
              <a:buSzPts val="1400"/>
              <a:buAutoNum type="alphaLcPeriod"/>
            </a:pPr>
            <a:r>
              <a:rPr lang="tr"/>
              <a:t>Java</a:t>
            </a:r>
            <a:endParaRPr/>
          </a:p>
          <a:p>
            <a:pPr indent="-317500" lvl="1" marL="914400" rtl="0" algn="l">
              <a:spcBef>
                <a:spcPts val="0"/>
              </a:spcBef>
              <a:spcAft>
                <a:spcPts val="0"/>
              </a:spcAft>
              <a:buSzPts val="1400"/>
              <a:buAutoNum type="alphaLcPeriod"/>
            </a:pPr>
            <a:r>
              <a:rPr lang="tr"/>
              <a:t>Kotlin</a:t>
            </a:r>
            <a:endParaRPr/>
          </a:p>
          <a:p>
            <a:pPr indent="-317500" lvl="1" marL="914400" rtl="0" algn="l">
              <a:spcBef>
                <a:spcPts val="0"/>
              </a:spcBef>
              <a:spcAft>
                <a:spcPts val="0"/>
              </a:spcAft>
              <a:buSzPts val="1400"/>
              <a:buAutoNum type="alphaLcPeriod"/>
            </a:pPr>
            <a:r>
              <a:rPr lang="tr"/>
              <a:t>React Native</a:t>
            </a:r>
            <a:endParaRPr/>
          </a:p>
          <a:p>
            <a:pPr indent="-342900" lvl="0" marL="457200" rtl="0" algn="l">
              <a:spcBef>
                <a:spcPts val="0"/>
              </a:spcBef>
              <a:spcAft>
                <a:spcPts val="0"/>
              </a:spcAft>
              <a:buSzPts val="1800"/>
              <a:buAutoNum type="arabicPeriod"/>
            </a:pPr>
            <a:r>
              <a:rPr lang="tr"/>
              <a:t>Hybrid</a:t>
            </a:r>
            <a:endParaRPr/>
          </a:p>
          <a:p>
            <a:pPr indent="-317500" lvl="1" marL="914400" rtl="0" algn="l">
              <a:spcBef>
                <a:spcPts val="0"/>
              </a:spcBef>
              <a:spcAft>
                <a:spcPts val="0"/>
              </a:spcAft>
              <a:buSzPts val="1400"/>
              <a:buAutoNum type="alphaLcPeriod"/>
            </a:pPr>
            <a:r>
              <a:rPr lang="tr"/>
              <a:t>Cordova</a:t>
            </a:r>
            <a:endParaRPr/>
          </a:p>
          <a:p>
            <a:pPr indent="-317500" lvl="1" marL="914400" rtl="0" algn="l">
              <a:spcBef>
                <a:spcPts val="0"/>
              </a:spcBef>
              <a:spcAft>
                <a:spcPts val="0"/>
              </a:spcAft>
              <a:buSzPts val="1400"/>
              <a:buAutoNum type="alphaLcPeriod"/>
            </a:pPr>
            <a:r>
              <a:rPr lang="tr"/>
              <a:t>Ionic</a:t>
            </a:r>
            <a:endParaRPr/>
          </a:p>
          <a:p>
            <a:pPr indent="-317500" lvl="1" marL="914400" rtl="0" algn="l">
              <a:spcBef>
                <a:spcPts val="0"/>
              </a:spcBef>
              <a:spcAft>
                <a:spcPts val="0"/>
              </a:spcAft>
              <a:buSzPts val="1400"/>
              <a:buAutoNum type="alphaLcPeriod"/>
            </a:pPr>
            <a:r>
              <a:rPr lang="tr"/>
              <a:t>Titanium</a:t>
            </a:r>
            <a:endParaRPr/>
          </a:p>
          <a:p>
            <a:pPr indent="-317500" lvl="1" marL="914400" rtl="0" algn="l">
              <a:spcBef>
                <a:spcPts val="0"/>
              </a:spcBef>
              <a:spcAft>
                <a:spcPts val="0"/>
              </a:spcAft>
              <a:buSzPts val="1400"/>
              <a:buAutoNum type="alphaLcPeriod"/>
            </a:pPr>
            <a:r>
              <a:rPr lang="tr"/>
              <a:t>Xamarin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Java nedir?</a:t>
            </a:r>
            <a:endParaRPr/>
          </a:p>
        </p:txBody>
      </p:sp>
      <p:sp>
        <p:nvSpPr>
          <p:cNvPr id="114" name="Google Shape;114;p20"/>
          <p:cNvSpPr txBox="1"/>
          <p:nvPr>
            <p:ph idx="1" type="body"/>
          </p:nvPr>
        </p:nvSpPr>
        <p:spPr>
          <a:xfrm>
            <a:off x="471900" y="1919075"/>
            <a:ext cx="8222100" cy="29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tr"/>
              <a:t>Java</a:t>
            </a:r>
            <a:r>
              <a:rPr lang="tr"/>
              <a:t>, Sun Microsystems mühendislerinden James Gosling tarafından geliştirilmeye başlanmış açık kodlu, nesneye yönelik, zeminden bağımsız, yüksek verimli, çok işlevli, yüksek seviye, adım adım işletilen bir dildir. Vikipedi</a:t>
            </a:r>
            <a:endParaRPr/>
          </a:p>
          <a:p>
            <a:pPr indent="0" lvl="0" marL="0" rtl="0" algn="l">
              <a:spcBef>
                <a:spcPts val="1600"/>
              </a:spcBef>
              <a:spcAft>
                <a:spcPts val="0"/>
              </a:spcAft>
              <a:buClr>
                <a:srgbClr val="000000"/>
              </a:buClr>
              <a:buSzPts val="1100"/>
              <a:buFont typeface="Arial"/>
              <a:buNone/>
            </a:pPr>
            <a:r>
              <a:rPr b="1" lang="tr"/>
              <a:t>Tasarlayan:</a:t>
            </a:r>
            <a:r>
              <a:rPr lang="tr"/>
              <a:t> James Gosling</a:t>
            </a:r>
            <a:endParaRPr/>
          </a:p>
          <a:p>
            <a:pPr indent="0" lvl="0" marL="0" rtl="0" algn="l">
              <a:spcBef>
                <a:spcPts val="1600"/>
              </a:spcBef>
              <a:spcAft>
                <a:spcPts val="0"/>
              </a:spcAft>
              <a:buClr>
                <a:srgbClr val="000000"/>
              </a:buClr>
              <a:buSzPts val="1100"/>
              <a:buFont typeface="Arial"/>
              <a:buNone/>
            </a:pPr>
            <a:r>
              <a:rPr b="1" lang="tr"/>
              <a:t>İlk çıkışı:</a:t>
            </a:r>
            <a:r>
              <a:rPr lang="tr"/>
              <a:t> 1995</a:t>
            </a:r>
            <a:endParaRPr/>
          </a:p>
          <a:p>
            <a:pPr indent="0" lvl="0" marL="0" rtl="0" algn="l">
              <a:spcBef>
                <a:spcPts val="1600"/>
              </a:spcBef>
              <a:spcAft>
                <a:spcPts val="0"/>
              </a:spcAft>
              <a:buClr>
                <a:srgbClr val="000000"/>
              </a:buClr>
              <a:buSzPts val="1100"/>
              <a:buFont typeface="Arial"/>
              <a:buNone/>
            </a:pPr>
            <a:r>
              <a:rPr b="1" lang="tr"/>
              <a:t>Etkilendikleri:</a:t>
            </a:r>
            <a:r>
              <a:rPr lang="tr"/>
              <a:t> Ada, C++, C Sharp, Eiffel, Mesa, Modula-3, Oberon, Objective-C, UCSD Pascal, Object Pascal, BeanShell,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Kotlin nedir?</a:t>
            </a:r>
            <a:endParaRPr/>
          </a:p>
        </p:txBody>
      </p:sp>
      <p:sp>
        <p:nvSpPr>
          <p:cNvPr id="120" name="Google Shape;120;p21"/>
          <p:cNvSpPr txBox="1"/>
          <p:nvPr>
            <p:ph idx="1" type="body"/>
          </p:nvPr>
        </p:nvSpPr>
        <p:spPr>
          <a:xfrm>
            <a:off x="471900" y="1739400"/>
            <a:ext cx="8222100" cy="32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tr"/>
              <a:t>Kotlin</a:t>
            </a:r>
            <a:r>
              <a:rPr lang="tr"/>
              <a:t>, Java sanal makinesi üzerinde çalışan ve ayrıca JavaScript kaynak koduna derlenebilir, statik tipli bir programlama dilidir. İlk geliştirme Saint Petersburg, Rusya merkezli JetBrains programcıları tarafından yapılmıştır. İsmi Kotlin Adası'ndan gelmektedir. Vikipedi</a:t>
            </a:r>
            <a:endParaRPr/>
          </a:p>
          <a:p>
            <a:pPr indent="0" lvl="0" marL="0" rtl="0" algn="l">
              <a:spcBef>
                <a:spcPts val="1600"/>
              </a:spcBef>
              <a:spcAft>
                <a:spcPts val="0"/>
              </a:spcAft>
              <a:buClr>
                <a:srgbClr val="000000"/>
              </a:buClr>
              <a:buSzPts val="1100"/>
              <a:buFont typeface="Arial"/>
              <a:buNone/>
            </a:pPr>
            <a:r>
              <a:rPr b="1" lang="tr"/>
              <a:t>Tasarlayan:</a:t>
            </a:r>
            <a:r>
              <a:rPr lang="tr"/>
              <a:t> JetBrains</a:t>
            </a:r>
            <a:endParaRPr/>
          </a:p>
          <a:p>
            <a:pPr indent="0" lvl="0" marL="0" rtl="0" algn="l">
              <a:spcBef>
                <a:spcPts val="1600"/>
              </a:spcBef>
              <a:spcAft>
                <a:spcPts val="0"/>
              </a:spcAft>
              <a:buClr>
                <a:srgbClr val="000000"/>
              </a:buClr>
              <a:buSzPts val="1100"/>
              <a:buFont typeface="Arial"/>
              <a:buNone/>
            </a:pPr>
            <a:r>
              <a:rPr b="1" lang="tr"/>
              <a:t>İlk çıkışı:</a:t>
            </a:r>
            <a:r>
              <a:rPr lang="tr"/>
              <a:t> 2011</a:t>
            </a:r>
            <a:endParaRPr/>
          </a:p>
          <a:p>
            <a:pPr indent="0" lvl="0" marL="0" rtl="0" algn="l">
              <a:spcBef>
                <a:spcPts val="1600"/>
              </a:spcBef>
              <a:spcAft>
                <a:spcPts val="0"/>
              </a:spcAft>
              <a:buClr>
                <a:srgbClr val="000000"/>
              </a:buClr>
              <a:buSzPts val="1100"/>
              <a:buFont typeface="Arial"/>
              <a:buNone/>
            </a:pPr>
            <a:r>
              <a:rPr b="1" lang="tr"/>
              <a:t>Etkilendikleri:</a:t>
            </a:r>
            <a:r>
              <a:rPr lang="tr"/>
              <a:t> C Sharp, Gosu, Groovy, Java, ML, Python, Scala</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