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4" r:id="rId3"/>
    <p:sldId id="315" r:id="rId4"/>
    <p:sldId id="31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6C76-5721-4E4A-BCBD-53B845C7A2D9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B26E-C78E-48B4-8E0E-FB094AEA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6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7EB4-5FA4-4534-8EA3-F11929DBB1D4}" type="datetimeFigureOut">
              <a:rPr lang="en-US" smtClean="0"/>
              <a:t>1/12/2013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6D8-0BCF-4211-B812-9EAFC42B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Ayrık Yapılar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Algoritma Analizi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CA49D4-B331-45AB-8A08-EFC294DE9B9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38113"/>
            <a:ext cx="8723313" cy="866775"/>
          </a:xfrm>
        </p:spPr>
        <p:txBody>
          <a:bodyPr/>
          <a:lstStyle/>
          <a:p>
            <a:r>
              <a:rPr lang="tr-TR" sz="3600" smtClean="0"/>
              <a:t>Örnek</a:t>
            </a:r>
            <a:r>
              <a:rPr lang="en-US" sz="3600" smtClean="0"/>
              <a:t> III: </a:t>
            </a:r>
            <a:r>
              <a:rPr lang="tr-TR" sz="3600" smtClean="0"/>
              <a:t>İç içe döngüler</a:t>
            </a:r>
            <a:endParaRPr lang="en-US" sz="3600" smtClean="0"/>
          </a:p>
        </p:txBody>
      </p:sp>
      <p:sp>
        <p:nvSpPr>
          <p:cNvPr id="6" name="TextBox 5"/>
          <p:cNvSpPr txBox="1"/>
          <p:nvPr/>
        </p:nvSpPr>
        <p:spPr>
          <a:xfrm>
            <a:off x="2614613" y="1196975"/>
            <a:ext cx="4014787" cy="1631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&lt;=N;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(j=1; j&lt;=N; j++){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\n”);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 //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bitti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içteki </a:t>
            </a:r>
            <a:r>
              <a:rPr lang="tr-TR" sz="2000" b="1" dirty="0" err="1">
                <a:latin typeface="Courier New" pitchFamily="49" charset="0"/>
                <a:cs typeface="Courier New" pitchFamily="49" charset="0"/>
              </a:rPr>
              <a:t>for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bitti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dıştaki </a:t>
            </a:r>
            <a:r>
              <a:rPr lang="tr-TR" sz="2000" b="1" dirty="0" err="1">
                <a:latin typeface="Courier New" pitchFamily="49" charset="0"/>
                <a:cs typeface="Courier New" pitchFamily="49" charset="0"/>
              </a:rPr>
              <a:t>for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2051"/>
          <p:cNvSpPr txBox="1">
            <a:spLocks noChangeArrowheads="1"/>
          </p:cNvSpPr>
          <p:nvPr/>
        </p:nvSpPr>
        <p:spPr bwMode="auto">
          <a:xfrm>
            <a:off x="244475" y="3425825"/>
            <a:ext cx="8602663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 err="1"/>
              <a:t>p</a:t>
            </a:r>
            <a:r>
              <a:rPr lang="tr-TR" sz="2800" kern="0" dirty="0" err="1" smtClean="0">
                <a:latin typeface="+mn-lt"/>
              </a:rPr>
              <a:t>rintf</a:t>
            </a:r>
            <a:r>
              <a:rPr lang="tr-TR" sz="2800" kern="0" dirty="0" smtClean="0">
                <a:latin typeface="+mn-lt"/>
              </a:rPr>
              <a:t> </a:t>
            </a:r>
            <a:r>
              <a:rPr lang="tr-TR" sz="2800" kern="0" dirty="0">
                <a:latin typeface="+mn-lt"/>
              </a:rPr>
              <a:t>fonksiyonu kaç kez çalıştırıldı</a:t>
            </a:r>
            <a:r>
              <a:rPr lang="en-US" sz="2800" kern="0" dirty="0">
                <a:latin typeface="+mn-lt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400" kern="0" dirty="0">
                <a:latin typeface="+mn-lt"/>
              </a:rPr>
              <a:t>Veya </a:t>
            </a:r>
            <a:r>
              <a:rPr lang="tr-TR" sz="2400" kern="0" dirty="0" err="1">
                <a:latin typeface="+mn-lt"/>
              </a:rPr>
              <a:t>Foo</a:t>
            </a:r>
            <a:r>
              <a:rPr lang="tr-TR" sz="2400" kern="0" dirty="0">
                <a:latin typeface="+mn-lt"/>
              </a:rPr>
              <a:t> yazısı ekrana kaç kez yazılır</a:t>
            </a:r>
            <a:r>
              <a:rPr lang="en-US" sz="2400" kern="0" dirty="0">
                <a:latin typeface="+mn-lt"/>
              </a:rPr>
              <a:t>?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825500" y="5165725"/>
          <a:ext cx="72263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2260600" imgH="444500" progId="Equation.3">
                  <p:embed/>
                </p:oleObj>
              </mc:Choice>
              <mc:Fallback>
                <p:oleObj name="Equation" r:id="rId3" imgW="2260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65725"/>
                        <a:ext cx="72263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940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9A0CAF-B324-4306-9075-72B46740672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38113"/>
            <a:ext cx="8723313" cy="866775"/>
          </a:xfrm>
        </p:spPr>
        <p:txBody>
          <a:bodyPr/>
          <a:lstStyle/>
          <a:p>
            <a:r>
              <a:rPr lang="tr-TR" sz="3600" smtClean="0"/>
              <a:t>Örnek</a:t>
            </a:r>
            <a:r>
              <a:rPr lang="en-US" sz="3600" smtClean="0"/>
              <a:t> </a:t>
            </a:r>
            <a:r>
              <a:rPr lang="tr-TR" sz="3600" smtClean="0"/>
              <a:t>IV</a:t>
            </a:r>
            <a:r>
              <a:rPr lang="en-US" sz="3600" smtClean="0"/>
              <a:t>: </a:t>
            </a:r>
            <a:r>
              <a:rPr lang="tr-TR" sz="3600" smtClean="0"/>
              <a:t>Matris Çarpımı</a:t>
            </a:r>
            <a:endParaRPr lang="en-US" sz="3600" smtClean="0"/>
          </a:p>
        </p:txBody>
      </p:sp>
      <p:sp>
        <p:nvSpPr>
          <p:cNvPr id="6" name="TextBox 5"/>
          <p:cNvSpPr txBox="1"/>
          <p:nvPr/>
        </p:nvSpPr>
        <p:spPr>
          <a:xfrm>
            <a:off x="541338" y="1112838"/>
            <a:ext cx="8085137" cy="3416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/* </a:t>
            </a:r>
            <a:r>
              <a:rPr lang="tr-TR" sz="2400" dirty="0">
                <a:latin typeface="+mn-lt"/>
              </a:rPr>
              <a:t>İki boyutlu dizi </a:t>
            </a:r>
            <a:r>
              <a:rPr lang="en-US" sz="2400" dirty="0">
                <a:latin typeface="+mn-lt"/>
              </a:rPr>
              <a:t>A, B, C. </a:t>
            </a:r>
            <a:r>
              <a:rPr lang="tr-TR" sz="2400" dirty="0">
                <a:latin typeface="+mn-lt"/>
              </a:rPr>
              <a:t>     Hesapla</a:t>
            </a:r>
            <a:r>
              <a:rPr lang="en-US" sz="2400" dirty="0">
                <a:latin typeface="+mn-lt"/>
              </a:rPr>
              <a:t> C = A*B</a:t>
            </a:r>
            <a:r>
              <a:rPr lang="tr-TR" sz="2400" dirty="0">
                <a:latin typeface="+mn-lt"/>
              </a:rPr>
              <a:t>    </a:t>
            </a:r>
            <a:r>
              <a:rPr lang="en-US" sz="2400" dirty="0">
                <a:latin typeface="+mn-lt"/>
              </a:rPr>
              <a:t>*/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for (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=0;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&lt;N; 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++) {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    for (j=0; j&lt;N; j++) {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        C[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][j] = 0;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        for (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k=0; k&lt;N; k++){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          C[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][j] += A[</a:t>
            </a:r>
            <a:r>
              <a:rPr lang="en-US" sz="2400" dirty="0" err="1">
                <a:latin typeface="+mn-lt"/>
              </a:rPr>
              <a:t>i</a:t>
            </a:r>
            <a:r>
              <a:rPr lang="en-US" sz="2400" dirty="0">
                <a:latin typeface="+mn-lt"/>
              </a:rPr>
              <a:t>][k]*B[k][j];</a:t>
            </a:r>
          </a:p>
          <a:p>
            <a:pPr>
              <a:defRPr/>
            </a:pPr>
            <a:r>
              <a:rPr lang="en-US" sz="2400" dirty="0">
                <a:latin typeface="+mn-lt"/>
              </a:rPr>
              <a:t>        } //</a:t>
            </a:r>
            <a:r>
              <a:rPr lang="tr-TR" sz="2400" dirty="0">
                <a:latin typeface="+mn-lt"/>
              </a:rPr>
              <a:t>bitti</a:t>
            </a:r>
            <a:r>
              <a:rPr lang="en-US" sz="2400" dirty="0">
                <a:latin typeface="+mn-lt"/>
              </a:rPr>
              <a:t>-</a:t>
            </a:r>
            <a:r>
              <a:rPr lang="tr-TR" sz="2400" dirty="0">
                <a:latin typeface="+mn-lt"/>
              </a:rPr>
              <a:t>en içteki </a:t>
            </a:r>
            <a:r>
              <a:rPr lang="tr-TR" sz="2400" dirty="0" err="1">
                <a:latin typeface="+mn-lt"/>
              </a:rPr>
              <a:t>for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dirty="0">
                <a:latin typeface="+mn-lt"/>
              </a:rPr>
              <a:t>    } //</a:t>
            </a:r>
            <a:r>
              <a:rPr lang="tr-TR" sz="2400" dirty="0">
                <a:latin typeface="+mn-lt"/>
              </a:rPr>
              <a:t>bitti</a:t>
            </a:r>
            <a:r>
              <a:rPr lang="en-US" sz="2400" dirty="0">
                <a:latin typeface="+mn-lt"/>
              </a:rPr>
              <a:t>-</a:t>
            </a:r>
            <a:r>
              <a:rPr lang="tr-TR" sz="2400" dirty="0">
                <a:latin typeface="+mn-lt"/>
              </a:rPr>
              <a:t>içteki </a:t>
            </a:r>
            <a:r>
              <a:rPr lang="tr-TR" sz="2400" dirty="0" err="1">
                <a:latin typeface="+mn-lt"/>
              </a:rPr>
              <a:t>for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dirty="0">
                <a:latin typeface="+mn-lt"/>
              </a:rPr>
              <a:t>} //</a:t>
            </a:r>
            <a:r>
              <a:rPr lang="tr-TR" sz="2400" dirty="0">
                <a:latin typeface="+mn-lt"/>
              </a:rPr>
              <a:t>bitti</a:t>
            </a:r>
            <a:r>
              <a:rPr lang="en-US" sz="2400" dirty="0">
                <a:latin typeface="+mn-lt"/>
              </a:rPr>
              <a:t>-</a:t>
            </a:r>
            <a:r>
              <a:rPr lang="tr-TR" sz="2400" dirty="0">
                <a:latin typeface="+mn-lt"/>
              </a:rPr>
              <a:t>dıştaki </a:t>
            </a:r>
            <a:r>
              <a:rPr lang="tr-TR" sz="2400" dirty="0" err="1">
                <a:latin typeface="+mn-lt"/>
              </a:rPr>
              <a:t>for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109663" y="5165725"/>
          <a:ext cx="66579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2082800" imgH="444500" progId="Equation.3">
                  <p:embed/>
                </p:oleObj>
              </mc:Choice>
              <mc:Fallback>
                <p:oleObj name="Equation" r:id="rId3" imgW="2082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165725"/>
                        <a:ext cx="66579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768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238237-93F1-4AF9-B3D0-40136967639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8191500" cy="612775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Örnek</a:t>
            </a:r>
            <a:r>
              <a:rPr lang="en-US" sz="3600" smtClean="0"/>
              <a:t> V:</a:t>
            </a:r>
            <a:r>
              <a:rPr lang="tr-TR" sz="3600" smtClean="0"/>
              <a:t> İkili Arama</a:t>
            </a:r>
            <a:endParaRPr lang="en-US" sz="3600" smtClean="0"/>
          </a:p>
        </p:txBody>
      </p:sp>
      <p:sp>
        <p:nvSpPr>
          <p:cNvPr id="155" name="Rectangle 2051"/>
          <p:cNvSpPr txBox="1">
            <a:spLocks noChangeArrowheads="1"/>
          </p:cNvSpPr>
          <p:nvPr/>
        </p:nvSpPr>
        <p:spPr bwMode="auto">
          <a:xfrm>
            <a:off x="377825" y="965200"/>
            <a:ext cx="8356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Problem: </a:t>
            </a:r>
            <a:r>
              <a:rPr lang="tr-TR" sz="2800" kern="0" dirty="0">
                <a:solidFill>
                  <a:srgbClr val="C00000"/>
                </a:solidFill>
                <a:latin typeface="+mn-lt"/>
              </a:rPr>
              <a:t>Sıralı</a:t>
            </a:r>
            <a:r>
              <a:rPr lang="tr-TR" sz="2800" kern="0" dirty="0">
                <a:latin typeface="+mn-lt"/>
              </a:rPr>
              <a:t> bir dizi veriliyor ve bir sayıyı arıyorsunuz.</a:t>
            </a:r>
            <a:endParaRPr lang="en-US" sz="28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tr-TR" sz="2400" kern="0" dirty="0">
                <a:latin typeface="+mn-lt"/>
              </a:rPr>
              <a:t>Doğrusal arama</a:t>
            </a:r>
            <a:r>
              <a:rPr lang="en-US" sz="2400" kern="0" dirty="0">
                <a:latin typeface="+mn-lt"/>
              </a:rPr>
              <a:t>– T(n) = 3n+2 (</a:t>
            </a:r>
            <a:r>
              <a:rPr lang="tr-TR" sz="2400" kern="0" dirty="0">
                <a:latin typeface="+mn-lt"/>
              </a:rPr>
              <a:t>En kötü durum</a:t>
            </a:r>
            <a:r>
              <a:rPr lang="en-US" sz="2400" kern="0" dirty="0">
                <a:latin typeface="+mn-lt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tr-TR" sz="2400" kern="0" dirty="0">
                <a:latin typeface="+mn-lt"/>
              </a:rPr>
              <a:t>Daha iyisi yapılabilir mi</a:t>
            </a:r>
            <a:r>
              <a:rPr lang="en-US" sz="2400" kern="0" dirty="0">
                <a:latin typeface="+mn-lt"/>
              </a:rPr>
              <a:t>?</a:t>
            </a:r>
          </a:p>
          <a:p>
            <a:pPr marL="800100" lvl="1" indent="-342900">
              <a:spcBef>
                <a:spcPct val="20000"/>
              </a:spcBef>
              <a:buFont typeface="Comic Sans MS" pitchFamily="66" charset="0"/>
              <a:buChar char="−"/>
              <a:defRPr/>
            </a:pPr>
            <a:r>
              <a:rPr lang="tr-TR" sz="2400" kern="0" dirty="0">
                <a:latin typeface="+mn-lt"/>
              </a:rPr>
              <a:t>Ö</a:t>
            </a:r>
            <a:r>
              <a:rPr lang="en-US" sz="2400" kern="0" dirty="0">
                <a:latin typeface="+mn-lt"/>
              </a:rPr>
              <a:t>.g. </a:t>
            </a:r>
            <a:r>
              <a:rPr lang="tr-TR" sz="2400" kern="0" dirty="0">
                <a:latin typeface="+mn-lt"/>
              </a:rPr>
              <a:t>Aşağıdaki sıralı dizide 55 sayısını arayalım</a:t>
            </a:r>
            <a:endParaRPr lang="en-US" sz="2400" kern="0" dirty="0">
              <a:latin typeface="+mn-lt"/>
            </a:endParaRPr>
          </a:p>
        </p:txBody>
      </p:sp>
      <p:grpSp>
        <p:nvGrpSpPr>
          <p:cNvPr id="10245" name="Group 220"/>
          <p:cNvGrpSpPr>
            <a:grpSpLocks/>
          </p:cNvGrpSpPr>
          <p:nvPr/>
        </p:nvGrpSpPr>
        <p:grpSpPr bwMode="auto">
          <a:xfrm>
            <a:off x="219075" y="3871913"/>
            <a:ext cx="8734425" cy="795337"/>
            <a:chOff x="218897" y="3872360"/>
            <a:chExt cx="8734425" cy="795337"/>
          </a:xfrm>
        </p:grpSpPr>
        <p:sp>
          <p:nvSpPr>
            <p:cNvPr id="10246" name="Text Box 40"/>
            <p:cNvSpPr txBox="1">
              <a:spLocks noChangeArrowheads="1"/>
            </p:cNvSpPr>
            <p:nvPr/>
          </p:nvSpPr>
          <p:spPr bwMode="auto">
            <a:xfrm>
              <a:off x="3506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0</a:t>
              </a:r>
            </a:p>
          </p:txBody>
        </p:sp>
        <p:sp>
          <p:nvSpPr>
            <p:cNvPr id="10247" name="Text Box 41"/>
            <p:cNvSpPr txBox="1">
              <a:spLocks noChangeArrowheads="1"/>
            </p:cNvSpPr>
            <p:nvPr/>
          </p:nvSpPr>
          <p:spPr bwMode="auto">
            <a:xfrm>
              <a:off x="884060" y="3894585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0248" name="Text Box 42"/>
            <p:cNvSpPr txBox="1">
              <a:spLocks noChangeArrowheads="1"/>
            </p:cNvSpPr>
            <p:nvPr/>
          </p:nvSpPr>
          <p:spPr bwMode="auto">
            <a:xfrm>
              <a:off x="1417460" y="38977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0249" name="Text Box 43"/>
            <p:cNvSpPr txBox="1">
              <a:spLocks noChangeArrowheads="1"/>
            </p:cNvSpPr>
            <p:nvPr/>
          </p:nvSpPr>
          <p:spPr bwMode="auto">
            <a:xfrm>
              <a:off x="1974672" y="3896172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0250" name="Text Box 44"/>
            <p:cNvSpPr txBox="1">
              <a:spLocks noChangeArrowheads="1"/>
            </p:cNvSpPr>
            <p:nvPr/>
          </p:nvSpPr>
          <p:spPr bwMode="auto">
            <a:xfrm>
              <a:off x="6289497" y="38945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11</a:t>
              </a:r>
            </a:p>
          </p:txBody>
        </p:sp>
        <p:sp>
          <p:nvSpPr>
            <p:cNvPr id="10251" name="Rectangle 5"/>
            <p:cNvSpPr>
              <a:spLocks noChangeArrowheads="1"/>
            </p:cNvSpPr>
            <p:nvPr/>
          </p:nvSpPr>
          <p:spPr bwMode="auto">
            <a:xfrm>
              <a:off x="2188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52" name="Text Box 6"/>
            <p:cNvSpPr txBox="1">
              <a:spLocks noChangeArrowheads="1"/>
            </p:cNvSpPr>
            <p:nvPr/>
          </p:nvSpPr>
          <p:spPr bwMode="auto">
            <a:xfrm>
              <a:off x="315268" y="4262885"/>
              <a:ext cx="29829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0253" name="Rectangle 8"/>
            <p:cNvSpPr>
              <a:spLocks noChangeArrowheads="1"/>
            </p:cNvSpPr>
            <p:nvPr/>
          </p:nvSpPr>
          <p:spPr bwMode="auto">
            <a:xfrm>
              <a:off x="7634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860061" y="4262885"/>
              <a:ext cx="29915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1311097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56" name="Text Box 12"/>
            <p:cNvSpPr txBox="1">
              <a:spLocks noChangeArrowheads="1"/>
            </p:cNvSpPr>
            <p:nvPr/>
          </p:nvSpPr>
          <p:spPr bwMode="auto">
            <a:xfrm>
              <a:off x="1407468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1855610" y="4240660"/>
              <a:ext cx="547687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1952261" y="4262885"/>
              <a:ext cx="412683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11</a:t>
              </a:r>
            </a:p>
          </p:txBody>
        </p:sp>
        <p:sp>
          <p:nvSpPr>
            <p:cNvPr id="10259" name="Rectangle 17"/>
            <p:cNvSpPr>
              <a:spLocks noChangeArrowheads="1"/>
            </p:cNvSpPr>
            <p:nvPr/>
          </p:nvSpPr>
          <p:spPr bwMode="auto">
            <a:xfrm>
              <a:off x="2401710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60" name="Text Box 18"/>
            <p:cNvSpPr txBox="1">
              <a:spLocks noChangeArrowheads="1"/>
            </p:cNvSpPr>
            <p:nvPr/>
          </p:nvSpPr>
          <p:spPr bwMode="auto">
            <a:xfrm>
              <a:off x="2499610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20</a:t>
              </a:r>
            </a:p>
          </p:txBody>
        </p:sp>
        <p:sp>
          <p:nvSpPr>
            <p:cNvPr id="10261" name="Rectangle 20"/>
            <p:cNvSpPr>
              <a:spLocks noChangeArrowheads="1"/>
            </p:cNvSpPr>
            <p:nvPr/>
          </p:nvSpPr>
          <p:spPr bwMode="auto">
            <a:xfrm>
              <a:off x="29462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3042593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50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492322" y="4240660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588973" y="4262885"/>
              <a:ext cx="412684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55</a:t>
              </a:r>
            </a:p>
          </p:txBody>
        </p:sp>
        <p:sp>
          <p:nvSpPr>
            <p:cNvPr id="10265" name="Rectangle 26"/>
            <p:cNvSpPr>
              <a:spLocks noChangeArrowheads="1"/>
            </p:cNvSpPr>
            <p:nvPr/>
          </p:nvSpPr>
          <p:spPr bwMode="auto">
            <a:xfrm>
              <a:off x="4038422" y="4240660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66" name="Text Box 27"/>
            <p:cNvSpPr txBox="1">
              <a:spLocks noChangeArrowheads="1"/>
            </p:cNvSpPr>
            <p:nvPr/>
          </p:nvSpPr>
          <p:spPr bwMode="auto">
            <a:xfrm>
              <a:off x="4136322" y="4262885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60</a:t>
              </a:r>
            </a:p>
          </p:txBody>
        </p:sp>
        <p:sp>
          <p:nvSpPr>
            <p:cNvPr id="10267" name="Rectangle 29"/>
            <p:cNvSpPr>
              <a:spLocks noChangeArrowheads="1"/>
            </p:cNvSpPr>
            <p:nvPr/>
          </p:nvSpPr>
          <p:spPr bwMode="auto">
            <a:xfrm>
              <a:off x="45797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68" name="Text Box 30"/>
            <p:cNvSpPr txBox="1">
              <a:spLocks noChangeArrowheads="1"/>
            </p:cNvSpPr>
            <p:nvPr/>
          </p:nvSpPr>
          <p:spPr bwMode="auto">
            <a:xfrm>
              <a:off x="46761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65</a:t>
              </a:r>
            </a:p>
          </p:txBody>
        </p:sp>
        <p:sp>
          <p:nvSpPr>
            <p:cNvPr id="10269" name="Rectangle 32"/>
            <p:cNvSpPr>
              <a:spLocks noChangeArrowheads="1"/>
            </p:cNvSpPr>
            <p:nvPr/>
          </p:nvSpPr>
          <p:spPr bwMode="auto">
            <a:xfrm>
              <a:off x="51258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70" name="Text Box 33"/>
            <p:cNvSpPr txBox="1">
              <a:spLocks noChangeArrowheads="1"/>
            </p:cNvSpPr>
            <p:nvPr/>
          </p:nvSpPr>
          <p:spPr bwMode="auto">
            <a:xfrm>
              <a:off x="5223760" y="4264472"/>
              <a:ext cx="41148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70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5671960" y="4242247"/>
              <a:ext cx="54610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5768331" y="4264472"/>
              <a:ext cx="413017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72</a:t>
              </a:r>
            </a:p>
          </p:txBody>
        </p:sp>
        <p:sp>
          <p:nvSpPr>
            <p:cNvPr id="10273" name="Rectangle 38"/>
            <p:cNvSpPr>
              <a:spLocks noChangeArrowheads="1"/>
            </p:cNvSpPr>
            <p:nvPr/>
          </p:nvSpPr>
          <p:spPr bwMode="auto">
            <a:xfrm>
              <a:off x="6216472" y="4242247"/>
              <a:ext cx="547688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74" name="Text Box 39"/>
            <p:cNvSpPr txBox="1">
              <a:spLocks noChangeArrowheads="1"/>
            </p:cNvSpPr>
            <p:nvPr/>
          </p:nvSpPr>
          <p:spPr bwMode="auto">
            <a:xfrm>
              <a:off x="6313123" y="4264472"/>
              <a:ext cx="412684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90</a:t>
              </a:r>
            </a:p>
          </p:txBody>
        </p:sp>
        <p:sp>
          <p:nvSpPr>
            <p:cNvPr id="10275" name="Rectangle 46"/>
            <p:cNvSpPr>
              <a:spLocks noChangeArrowheads="1"/>
            </p:cNvSpPr>
            <p:nvPr/>
          </p:nvSpPr>
          <p:spPr bwMode="auto">
            <a:xfrm>
              <a:off x="6770510" y="4234310"/>
              <a:ext cx="546100" cy="4206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76" name="Text Box 47"/>
            <p:cNvSpPr txBox="1">
              <a:spLocks noChangeArrowheads="1"/>
            </p:cNvSpPr>
            <p:nvPr/>
          </p:nvSpPr>
          <p:spPr bwMode="auto">
            <a:xfrm>
              <a:off x="6868410" y="4257138"/>
              <a:ext cx="413017" cy="3668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91</a:t>
              </a:r>
            </a:p>
          </p:txBody>
        </p:sp>
        <p:sp>
          <p:nvSpPr>
            <p:cNvPr id="10277" name="Rectangle 49"/>
            <p:cNvSpPr>
              <a:spLocks noChangeArrowheads="1"/>
            </p:cNvSpPr>
            <p:nvPr/>
          </p:nvSpPr>
          <p:spPr bwMode="auto">
            <a:xfrm>
              <a:off x="73150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78" name="Text Box 50"/>
            <p:cNvSpPr txBox="1">
              <a:spLocks noChangeArrowheads="1"/>
            </p:cNvSpPr>
            <p:nvPr/>
          </p:nvSpPr>
          <p:spPr bwMode="auto">
            <a:xfrm>
              <a:off x="7411393" y="4256239"/>
              <a:ext cx="413017" cy="366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94</a:t>
              </a:r>
            </a:p>
          </p:txBody>
        </p:sp>
        <p:sp>
          <p:nvSpPr>
            <p:cNvPr id="10279" name="Rectangle 52"/>
            <p:cNvSpPr>
              <a:spLocks noChangeArrowheads="1"/>
            </p:cNvSpPr>
            <p:nvPr/>
          </p:nvSpPr>
          <p:spPr bwMode="auto">
            <a:xfrm>
              <a:off x="7861122" y="4232722"/>
              <a:ext cx="547688" cy="4349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80" name="Text Box 53"/>
            <p:cNvSpPr txBox="1">
              <a:spLocks noChangeArrowheads="1"/>
            </p:cNvSpPr>
            <p:nvPr/>
          </p:nvSpPr>
          <p:spPr bwMode="auto">
            <a:xfrm>
              <a:off x="7957773" y="4256325"/>
              <a:ext cx="412684" cy="3675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96</a:t>
              </a:r>
            </a:p>
          </p:txBody>
        </p:sp>
        <p:sp>
          <p:nvSpPr>
            <p:cNvPr id="10281" name="Rectangle 55"/>
            <p:cNvSpPr>
              <a:spLocks noChangeArrowheads="1"/>
            </p:cNvSpPr>
            <p:nvPr/>
          </p:nvSpPr>
          <p:spPr bwMode="auto">
            <a:xfrm>
              <a:off x="8407222" y="4232722"/>
              <a:ext cx="546100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82" name="Text Box 56"/>
            <p:cNvSpPr txBox="1">
              <a:spLocks noChangeArrowheads="1"/>
            </p:cNvSpPr>
            <p:nvPr/>
          </p:nvSpPr>
          <p:spPr bwMode="auto">
            <a:xfrm>
              <a:off x="8505122" y="4256239"/>
              <a:ext cx="413017" cy="3661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99</a:t>
              </a:r>
            </a:p>
          </p:txBody>
        </p:sp>
        <p:sp>
          <p:nvSpPr>
            <p:cNvPr id="10283" name="Text Box 57"/>
            <p:cNvSpPr txBox="1">
              <a:spLocks noChangeArrowheads="1"/>
            </p:cNvSpPr>
            <p:nvPr/>
          </p:nvSpPr>
          <p:spPr bwMode="auto">
            <a:xfrm>
              <a:off x="8478660" y="3897760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15</a:t>
              </a:r>
            </a:p>
          </p:txBody>
        </p:sp>
        <p:sp>
          <p:nvSpPr>
            <p:cNvPr id="10284" name="Text Box 58"/>
            <p:cNvSpPr txBox="1">
              <a:spLocks noChangeArrowheads="1"/>
            </p:cNvSpPr>
            <p:nvPr/>
          </p:nvSpPr>
          <p:spPr bwMode="auto">
            <a:xfrm>
              <a:off x="2527122" y="3872360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0285" name="Text Box 59"/>
            <p:cNvSpPr txBox="1">
              <a:spLocks noChangeArrowheads="1"/>
            </p:cNvSpPr>
            <p:nvPr/>
          </p:nvSpPr>
          <p:spPr bwMode="auto">
            <a:xfrm>
              <a:off x="4171772" y="3896709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  <p:sp>
          <p:nvSpPr>
            <p:cNvPr id="10286" name="Text Box 60"/>
            <p:cNvSpPr txBox="1">
              <a:spLocks noChangeArrowheads="1"/>
            </p:cNvSpPr>
            <p:nvPr/>
          </p:nvSpPr>
          <p:spPr bwMode="auto">
            <a:xfrm>
              <a:off x="4701997" y="3883830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10287" name="Text Box 58"/>
            <p:cNvSpPr txBox="1">
              <a:spLocks noChangeArrowheads="1"/>
            </p:cNvSpPr>
            <p:nvPr/>
          </p:nvSpPr>
          <p:spPr bwMode="auto">
            <a:xfrm>
              <a:off x="306803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0288" name="Text Box 58"/>
            <p:cNvSpPr txBox="1">
              <a:spLocks noChangeArrowheads="1"/>
            </p:cNvSpPr>
            <p:nvPr/>
          </p:nvSpPr>
          <p:spPr bwMode="auto">
            <a:xfrm>
              <a:off x="3634705" y="389811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0289" name="Text Box 58"/>
            <p:cNvSpPr txBox="1">
              <a:spLocks noChangeArrowheads="1"/>
            </p:cNvSpPr>
            <p:nvPr/>
          </p:nvSpPr>
          <p:spPr bwMode="auto">
            <a:xfrm>
              <a:off x="5296080" y="3885239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</a:t>
              </a:r>
            </a:p>
          </p:txBody>
        </p:sp>
        <p:sp>
          <p:nvSpPr>
            <p:cNvPr id="10290" name="Text Box 58"/>
            <p:cNvSpPr txBox="1">
              <a:spLocks noChangeArrowheads="1"/>
            </p:cNvSpPr>
            <p:nvPr/>
          </p:nvSpPr>
          <p:spPr bwMode="auto">
            <a:xfrm>
              <a:off x="5836992" y="39109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  <p:sp>
          <p:nvSpPr>
            <p:cNvPr id="10291" name="Text Box 58"/>
            <p:cNvSpPr txBox="1">
              <a:spLocks noChangeArrowheads="1"/>
            </p:cNvSpPr>
            <p:nvPr/>
          </p:nvSpPr>
          <p:spPr bwMode="auto">
            <a:xfrm>
              <a:off x="6918818" y="388523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12</a:t>
              </a:r>
            </a:p>
          </p:txBody>
        </p:sp>
        <p:sp>
          <p:nvSpPr>
            <p:cNvPr id="10292" name="Text Box 58"/>
            <p:cNvSpPr txBox="1">
              <a:spLocks noChangeArrowheads="1"/>
            </p:cNvSpPr>
            <p:nvPr/>
          </p:nvSpPr>
          <p:spPr bwMode="auto">
            <a:xfrm>
              <a:off x="7446852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13</a:t>
              </a:r>
            </a:p>
          </p:txBody>
        </p:sp>
        <p:sp>
          <p:nvSpPr>
            <p:cNvPr id="10293" name="Text Box 58"/>
            <p:cNvSpPr txBox="1">
              <a:spLocks noChangeArrowheads="1"/>
            </p:cNvSpPr>
            <p:nvPr/>
          </p:nvSpPr>
          <p:spPr bwMode="auto">
            <a:xfrm>
              <a:off x="7987764" y="389811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68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CF031-EE0B-4E30-B4E0-057815AEB6A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8191500" cy="612775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Örnek</a:t>
            </a:r>
            <a:r>
              <a:rPr lang="en-US" sz="3600" smtClean="0"/>
              <a:t> V: </a:t>
            </a:r>
            <a:r>
              <a:rPr lang="tr-TR" sz="3600" smtClean="0"/>
              <a:t>İkili Arama</a:t>
            </a:r>
            <a:endParaRPr lang="en-US" sz="36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779463"/>
            <a:ext cx="8815388" cy="1490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smtClean="0"/>
              <a:t>Dizi sıralanmış olduğundan, dizinin ortasında bulunan sayı ile aranan sayıyı karşılaştırarak arama boyutunu yarıya düşürülür ve bu şekilde devam edilir.</a:t>
            </a:r>
          </a:p>
          <a:p>
            <a:pPr>
              <a:lnSpc>
                <a:spcPct val="90000"/>
              </a:lnSpc>
            </a:pPr>
            <a:r>
              <a:rPr lang="tr-TR" sz="2400" smtClean="0"/>
              <a:t>Örnek</a:t>
            </a:r>
            <a:r>
              <a:rPr lang="en-US" sz="2400" smtClean="0"/>
              <a:t>: 55</a:t>
            </a:r>
            <a:r>
              <a:rPr lang="tr-TR" sz="2400" smtClean="0"/>
              <a:t>’i arayalım</a:t>
            </a:r>
            <a:endParaRPr lang="en-US" sz="2400" smtClean="0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231775" y="2836863"/>
            <a:ext cx="546100" cy="409575"/>
            <a:chOff x="485" y="1326"/>
            <a:chExt cx="357" cy="258"/>
          </a:xfrm>
        </p:grpSpPr>
        <p:sp>
          <p:nvSpPr>
            <p:cNvPr id="11416" name="Rectangle 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17" name="Text Box 6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776288" y="2836863"/>
            <a:ext cx="547687" cy="409575"/>
            <a:chOff x="485" y="1326"/>
            <a:chExt cx="357" cy="258"/>
          </a:xfrm>
        </p:grpSpPr>
        <p:sp>
          <p:nvSpPr>
            <p:cNvPr id="11414" name="Rectangle 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15" name="Text Box 9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</p:grpSp>
      <p:grpSp>
        <p:nvGrpSpPr>
          <p:cNvPr id="11271" name="Group 10"/>
          <p:cNvGrpSpPr>
            <a:grpSpLocks/>
          </p:cNvGrpSpPr>
          <p:nvPr/>
        </p:nvGrpSpPr>
        <p:grpSpPr bwMode="auto">
          <a:xfrm>
            <a:off x="1323975" y="2836863"/>
            <a:ext cx="546100" cy="409575"/>
            <a:chOff x="485" y="1326"/>
            <a:chExt cx="357" cy="258"/>
          </a:xfrm>
        </p:grpSpPr>
        <p:sp>
          <p:nvSpPr>
            <p:cNvPr id="11412" name="Rectangle 1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13" name="Text Box 12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</p:grpSp>
      <p:grpSp>
        <p:nvGrpSpPr>
          <p:cNvPr id="11272" name="Group 13"/>
          <p:cNvGrpSpPr>
            <a:grpSpLocks/>
          </p:cNvGrpSpPr>
          <p:nvPr/>
        </p:nvGrpSpPr>
        <p:grpSpPr bwMode="auto">
          <a:xfrm>
            <a:off x="1868488" y="2836863"/>
            <a:ext cx="547687" cy="409575"/>
            <a:chOff x="485" y="1326"/>
            <a:chExt cx="357" cy="258"/>
          </a:xfrm>
        </p:grpSpPr>
        <p:sp>
          <p:nvSpPr>
            <p:cNvPr id="11410" name="Rectangle 1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11" name="Text Box 15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11</a:t>
              </a:r>
            </a:p>
          </p:txBody>
        </p:sp>
      </p:grpSp>
      <p:grpSp>
        <p:nvGrpSpPr>
          <p:cNvPr id="11273" name="Group 16"/>
          <p:cNvGrpSpPr>
            <a:grpSpLocks/>
          </p:cNvGrpSpPr>
          <p:nvPr/>
        </p:nvGrpSpPr>
        <p:grpSpPr bwMode="auto">
          <a:xfrm>
            <a:off x="2414588" y="2836863"/>
            <a:ext cx="546100" cy="409575"/>
            <a:chOff x="485" y="1326"/>
            <a:chExt cx="357" cy="258"/>
          </a:xfrm>
        </p:grpSpPr>
        <p:sp>
          <p:nvSpPr>
            <p:cNvPr id="11408" name="Rectangle 1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09" name="Text Box 18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20</a:t>
              </a:r>
            </a:p>
          </p:txBody>
        </p:sp>
      </p:grpSp>
      <p:grpSp>
        <p:nvGrpSpPr>
          <p:cNvPr id="11274" name="Group 19"/>
          <p:cNvGrpSpPr>
            <a:grpSpLocks/>
          </p:cNvGrpSpPr>
          <p:nvPr/>
        </p:nvGrpSpPr>
        <p:grpSpPr bwMode="auto">
          <a:xfrm>
            <a:off x="2959100" y="2836863"/>
            <a:ext cx="546100" cy="409575"/>
            <a:chOff x="485" y="1326"/>
            <a:chExt cx="357" cy="258"/>
          </a:xfrm>
        </p:grpSpPr>
        <p:sp>
          <p:nvSpPr>
            <p:cNvPr id="11406" name="Rectangle 20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07" name="Text Box 21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50</a:t>
              </a:r>
            </a:p>
          </p:txBody>
        </p:sp>
      </p:grpSp>
      <p:grpSp>
        <p:nvGrpSpPr>
          <p:cNvPr id="11275" name="Group 22"/>
          <p:cNvGrpSpPr>
            <a:grpSpLocks/>
          </p:cNvGrpSpPr>
          <p:nvPr/>
        </p:nvGrpSpPr>
        <p:grpSpPr bwMode="auto">
          <a:xfrm>
            <a:off x="3505200" y="2836863"/>
            <a:ext cx="547688" cy="409575"/>
            <a:chOff x="485" y="1326"/>
            <a:chExt cx="357" cy="258"/>
          </a:xfrm>
        </p:grpSpPr>
        <p:sp>
          <p:nvSpPr>
            <p:cNvPr id="11404" name="Rectangle 23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05" name="Text Box 24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55</a:t>
              </a:r>
            </a:p>
          </p:txBody>
        </p:sp>
      </p:grpSp>
      <p:grpSp>
        <p:nvGrpSpPr>
          <p:cNvPr id="11276" name="Group 25"/>
          <p:cNvGrpSpPr>
            <a:grpSpLocks/>
          </p:cNvGrpSpPr>
          <p:nvPr/>
        </p:nvGrpSpPr>
        <p:grpSpPr bwMode="auto">
          <a:xfrm>
            <a:off x="4051300" y="2836863"/>
            <a:ext cx="546100" cy="409575"/>
            <a:chOff x="485" y="1326"/>
            <a:chExt cx="357" cy="258"/>
          </a:xfrm>
        </p:grpSpPr>
        <p:sp>
          <p:nvSpPr>
            <p:cNvPr id="11402" name="Rectangle 2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03" name="Text Box 2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60</a:t>
              </a:r>
            </a:p>
          </p:txBody>
        </p:sp>
      </p:grpSp>
      <p:grpSp>
        <p:nvGrpSpPr>
          <p:cNvPr id="11277" name="Group 28"/>
          <p:cNvGrpSpPr>
            <a:grpSpLocks/>
          </p:cNvGrpSpPr>
          <p:nvPr/>
        </p:nvGrpSpPr>
        <p:grpSpPr bwMode="auto">
          <a:xfrm>
            <a:off x="4592638" y="2838450"/>
            <a:ext cx="546100" cy="409575"/>
            <a:chOff x="485" y="1326"/>
            <a:chExt cx="357" cy="258"/>
          </a:xfrm>
        </p:grpSpPr>
        <p:sp>
          <p:nvSpPr>
            <p:cNvPr id="11400" name="Rectangle 2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01" name="Text Box 3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65</a:t>
              </a:r>
            </a:p>
          </p:txBody>
        </p:sp>
      </p:grpSp>
      <p:grpSp>
        <p:nvGrpSpPr>
          <p:cNvPr id="11278" name="Group 31"/>
          <p:cNvGrpSpPr>
            <a:grpSpLocks/>
          </p:cNvGrpSpPr>
          <p:nvPr/>
        </p:nvGrpSpPr>
        <p:grpSpPr bwMode="auto">
          <a:xfrm>
            <a:off x="5138738" y="2838450"/>
            <a:ext cx="546100" cy="409575"/>
            <a:chOff x="485" y="1326"/>
            <a:chExt cx="357" cy="258"/>
          </a:xfrm>
        </p:grpSpPr>
        <p:sp>
          <p:nvSpPr>
            <p:cNvPr id="11398" name="Rectangle 3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99" name="Text Box 33"/>
            <p:cNvSpPr txBox="1">
              <a:spLocks noChangeArrowheads="1"/>
            </p:cNvSpPr>
            <p:nvPr/>
          </p:nvSpPr>
          <p:spPr bwMode="auto">
            <a:xfrm>
              <a:off x="549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70</a:t>
              </a:r>
            </a:p>
          </p:txBody>
        </p:sp>
      </p:grpSp>
      <p:grpSp>
        <p:nvGrpSpPr>
          <p:cNvPr id="11279" name="Group 34"/>
          <p:cNvGrpSpPr>
            <a:grpSpLocks/>
          </p:cNvGrpSpPr>
          <p:nvPr/>
        </p:nvGrpSpPr>
        <p:grpSpPr bwMode="auto">
          <a:xfrm>
            <a:off x="5684838" y="2838450"/>
            <a:ext cx="546100" cy="409575"/>
            <a:chOff x="485" y="1326"/>
            <a:chExt cx="357" cy="258"/>
          </a:xfrm>
        </p:grpSpPr>
        <p:sp>
          <p:nvSpPr>
            <p:cNvPr id="11396" name="Rectangle 3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97" name="Text Box 36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72</a:t>
              </a:r>
            </a:p>
          </p:txBody>
        </p:sp>
      </p:grpSp>
      <p:grpSp>
        <p:nvGrpSpPr>
          <p:cNvPr id="11280" name="Group 37"/>
          <p:cNvGrpSpPr>
            <a:grpSpLocks/>
          </p:cNvGrpSpPr>
          <p:nvPr/>
        </p:nvGrpSpPr>
        <p:grpSpPr bwMode="auto">
          <a:xfrm>
            <a:off x="6229350" y="2838450"/>
            <a:ext cx="547688" cy="409575"/>
            <a:chOff x="485" y="1326"/>
            <a:chExt cx="357" cy="258"/>
          </a:xfrm>
        </p:grpSpPr>
        <p:sp>
          <p:nvSpPr>
            <p:cNvPr id="11394" name="Rectangle 3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95" name="Text Box 39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90</a:t>
              </a:r>
            </a:p>
          </p:txBody>
        </p:sp>
      </p:grpSp>
      <p:sp>
        <p:nvSpPr>
          <p:cNvPr id="11281" name="Text Box 40"/>
          <p:cNvSpPr txBox="1">
            <a:spLocks noChangeArrowheads="1"/>
          </p:cNvSpPr>
          <p:nvPr/>
        </p:nvSpPr>
        <p:spPr bwMode="auto">
          <a:xfrm>
            <a:off x="363538" y="2493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11282" name="Text Box 41"/>
          <p:cNvSpPr txBox="1">
            <a:spLocks noChangeArrowheads="1"/>
          </p:cNvSpPr>
          <p:nvPr/>
        </p:nvSpPr>
        <p:spPr bwMode="auto">
          <a:xfrm>
            <a:off x="896938" y="2490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11283" name="Text Box 42"/>
          <p:cNvSpPr txBox="1">
            <a:spLocks noChangeArrowheads="1"/>
          </p:cNvSpPr>
          <p:nvPr/>
        </p:nvSpPr>
        <p:spPr bwMode="auto">
          <a:xfrm>
            <a:off x="1430338" y="2493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11284" name="Text Box 43"/>
          <p:cNvSpPr txBox="1">
            <a:spLocks noChangeArrowheads="1"/>
          </p:cNvSpPr>
          <p:nvPr/>
        </p:nvSpPr>
        <p:spPr bwMode="auto">
          <a:xfrm>
            <a:off x="1987550" y="2492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1285" name="Text Box 44"/>
          <p:cNvSpPr txBox="1">
            <a:spLocks noChangeArrowheads="1"/>
          </p:cNvSpPr>
          <p:nvPr/>
        </p:nvSpPr>
        <p:spPr bwMode="auto">
          <a:xfrm>
            <a:off x="6302375" y="24907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11</a:t>
            </a:r>
          </a:p>
        </p:txBody>
      </p:sp>
      <p:grpSp>
        <p:nvGrpSpPr>
          <p:cNvPr id="11286" name="Group 45"/>
          <p:cNvGrpSpPr>
            <a:grpSpLocks/>
          </p:cNvGrpSpPr>
          <p:nvPr/>
        </p:nvGrpSpPr>
        <p:grpSpPr bwMode="auto">
          <a:xfrm>
            <a:off x="6783388" y="2830513"/>
            <a:ext cx="546100" cy="420687"/>
            <a:chOff x="485" y="1326"/>
            <a:chExt cx="357" cy="258"/>
          </a:xfrm>
        </p:grpSpPr>
        <p:sp>
          <p:nvSpPr>
            <p:cNvPr id="11392" name="Rectangle 4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93" name="Text Box 4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91</a:t>
              </a:r>
            </a:p>
          </p:txBody>
        </p:sp>
      </p:grpSp>
      <p:grpSp>
        <p:nvGrpSpPr>
          <p:cNvPr id="11287" name="Group 48"/>
          <p:cNvGrpSpPr>
            <a:grpSpLocks/>
          </p:cNvGrpSpPr>
          <p:nvPr/>
        </p:nvGrpSpPr>
        <p:grpSpPr bwMode="auto">
          <a:xfrm>
            <a:off x="7327900" y="2828925"/>
            <a:ext cx="546100" cy="433388"/>
            <a:chOff x="485" y="1326"/>
            <a:chExt cx="357" cy="258"/>
          </a:xfrm>
        </p:grpSpPr>
        <p:sp>
          <p:nvSpPr>
            <p:cNvPr id="11390" name="Rectangle 4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91" name="Text Box 5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94</a:t>
              </a:r>
            </a:p>
          </p:txBody>
        </p:sp>
      </p:grpSp>
      <p:grpSp>
        <p:nvGrpSpPr>
          <p:cNvPr id="11288" name="Group 51"/>
          <p:cNvGrpSpPr>
            <a:grpSpLocks/>
          </p:cNvGrpSpPr>
          <p:nvPr/>
        </p:nvGrpSpPr>
        <p:grpSpPr bwMode="auto">
          <a:xfrm>
            <a:off x="7874000" y="2828925"/>
            <a:ext cx="547688" cy="434975"/>
            <a:chOff x="485" y="1326"/>
            <a:chExt cx="357" cy="258"/>
          </a:xfrm>
        </p:grpSpPr>
        <p:sp>
          <p:nvSpPr>
            <p:cNvPr id="11388" name="Rectangle 5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89" name="Text Box 53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96</a:t>
              </a:r>
            </a:p>
          </p:txBody>
        </p:sp>
      </p:grpSp>
      <p:grpSp>
        <p:nvGrpSpPr>
          <p:cNvPr id="11289" name="Group 54"/>
          <p:cNvGrpSpPr>
            <a:grpSpLocks/>
          </p:cNvGrpSpPr>
          <p:nvPr/>
        </p:nvGrpSpPr>
        <p:grpSpPr bwMode="auto">
          <a:xfrm>
            <a:off x="8420100" y="2828925"/>
            <a:ext cx="546100" cy="433388"/>
            <a:chOff x="485" y="1326"/>
            <a:chExt cx="357" cy="258"/>
          </a:xfrm>
        </p:grpSpPr>
        <p:sp>
          <p:nvSpPr>
            <p:cNvPr id="11386" name="Rectangle 5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87" name="Text Box 5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99</a:t>
              </a:r>
            </a:p>
          </p:txBody>
        </p:sp>
      </p:grpSp>
      <p:sp>
        <p:nvSpPr>
          <p:cNvPr id="11290" name="Text Box 57"/>
          <p:cNvSpPr txBox="1">
            <a:spLocks noChangeArrowheads="1"/>
          </p:cNvSpPr>
          <p:nvPr/>
        </p:nvSpPr>
        <p:spPr bwMode="auto">
          <a:xfrm>
            <a:off x="8491538" y="24939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11291" name="Text Box 58"/>
          <p:cNvSpPr txBox="1">
            <a:spLocks noChangeArrowheads="1"/>
          </p:cNvSpPr>
          <p:nvPr/>
        </p:nvSpPr>
        <p:spPr bwMode="auto">
          <a:xfrm>
            <a:off x="2540000" y="2468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11292" name="Text Box 59"/>
          <p:cNvSpPr txBox="1">
            <a:spLocks noChangeArrowheads="1"/>
          </p:cNvSpPr>
          <p:nvPr/>
        </p:nvSpPr>
        <p:spPr bwMode="auto">
          <a:xfrm>
            <a:off x="4184650" y="2454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1293" name="Text Box 60"/>
          <p:cNvSpPr txBox="1">
            <a:spLocks noChangeArrowheads="1"/>
          </p:cNvSpPr>
          <p:nvPr/>
        </p:nvSpPr>
        <p:spPr bwMode="auto">
          <a:xfrm>
            <a:off x="4714875" y="2454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grpSp>
        <p:nvGrpSpPr>
          <p:cNvPr id="11294" name="Group 61"/>
          <p:cNvGrpSpPr>
            <a:grpSpLocks/>
          </p:cNvGrpSpPr>
          <p:nvPr/>
        </p:nvGrpSpPr>
        <p:grpSpPr bwMode="auto">
          <a:xfrm>
            <a:off x="304800" y="3235325"/>
            <a:ext cx="454025" cy="665163"/>
            <a:chOff x="192" y="2118"/>
            <a:chExt cx="286" cy="657"/>
          </a:xfrm>
        </p:grpSpPr>
        <p:sp>
          <p:nvSpPr>
            <p:cNvPr id="11384" name="Line 62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Text Box 63"/>
            <p:cNvSpPr txBox="1">
              <a:spLocks noChangeArrowheads="1"/>
            </p:cNvSpPr>
            <p:nvPr/>
          </p:nvSpPr>
          <p:spPr bwMode="auto">
            <a:xfrm>
              <a:off x="192" y="2410"/>
              <a:ext cx="2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/>
                <a:t>sol</a:t>
              </a:r>
              <a:endParaRPr lang="en-US"/>
            </a:p>
          </p:txBody>
        </p:sp>
      </p:grpSp>
      <p:grpSp>
        <p:nvGrpSpPr>
          <p:cNvPr id="11295" name="Group 64"/>
          <p:cNvGrpSpPr>
            <a:grpSpLocks/>
          </p:cNvGrpSpPr>
          <p:nvPr/>
        </p:nvGrpSpPr>
        <p:grpSpPr bwMode="auto">
          <a:xfrm>
            <a:off x="8324850" y="3224213"/>
            <a:ext cx="492125" cy="682625"/>
            <a:chOff x="5244" y="2111"/>
            <a:chExt cx="310" cy="631"/>
          </a:xfrm>
        </p:grpSpPr>
        <p:sp>
          <p:nvSpPr>
            <p:cNvPr id="11382" name="Line 65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Text Box 66"/>
            <p:cNvSpPr txBox="1">
              <a:spLocks noChangeArrowheads="1"/>
            </p:cNvSpPr>
            <p:nvPr/>
          </p:nvSpPr>
          <p:spPr bwMode="auto">
            <a:xfrm>
              <a:off x="5244" y="2401"/>
              <a:ext cx="31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/>
                <a:t>sağ</a:t>
              </a:r>
              <a:endParaRPr lang="en-US"/>
            </a:p>
          </p:txBody>
        </p: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114300" y="3970338"/>
            <a:ext cx="8734425" cy="1889125"/>
            <a:chOff x="72" y="2501"/>
            <a:chExt cx="5502" cy="1190"/>
          </a:xfrm>
        </p:grpSpPr>
        <p:grpSp>
          <p:nvGrpSpPr>
            <p:cNvPr id="11313" name="Group 68"/>
            <p:cNvGrpSpPr>
              <a:grpSpLocks/>
            </p:cNvGrpSpPr>
            <p:nvPr/>
          </p:nvGrpSpPr>
          <p:grpSpPr bwMode="auto">
            <a:xfrm>
              <a:off x="72" y="2501"/>
              <a:ext cx="5502" cy="1190"/>
              <a:chOff x="72" y="2501"/>
              <a:chExt cx="5502" cy="1190"/>
            </a:xfrm>
          </p:grpSpPr>
          <p:grpSp>
            <p:nvGrpSpPr>
              <p:cNvPr id="11316" name="Group 69"/>
              <p:cNvGrpSpPr>
                <a:grpSpLocks/>
              </p:cNvGrpSpPr>
              <p:nvPr/>
            </p:nvGrpSpPr>
            <p:grpSpPr bwMode="auto">
              <a:xfrm>
                <a:off x="72" y="3011"/>
                <a:ext cx="2407" cy="258"/>
                <a:chOff x="72" y="3011"/>
                <a:chExt cx="2407" cy="258"/>
              </a:xfrm>
            </p:grpSpPr>
            <p:grpSp>
              <p:nvGrpSpPr>
                <p:cNvPr id="11361" name="Group 70"/>
                <p:cNvGrpSpPr>
                  <a:grpSpLocks/>
                </p:cNvGrpSpPr>
                <p:nvPr/>
              </p:nvGrpSpPr>
              <p:grpSpPr bwMode="auto">
                <a:xfrm>
                  <a:off x="72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1380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138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195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3</a:t>
                    </a:r>
                  </a:p>
                </p:txBody>
              </p:sp>
            </p:grpSp>
            <p:grpSp>
              <p:nvGrpSpPr>
                <p:cNvPr id="11362" name="Group 73"/>
                <p:cNvGrpSpPr>
                  <a:grpSpLocks/>
                </p:cNvGrpSpPr>
                <p:nvPr/>
              </p:nvGrpSpPr>
              <p:grpSpPr bwMode="auto">
                <a:xfrm>
                  <a:off x="415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1137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1379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195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8</a:t>
                    </a:r>
                  </a:p>
                </p:txBody>
              </p:sp>
            </p:grpSp>
            <p:grpSp>
              <p:nvGrpSpPr>
                <p:cNvPr id="11363" name="Group 76"/>
                <p:cNvGrpSpPr>
                  <a:grpSpLocks/>
                </p:cNvGrpSpPr>
                <p:nvPr/>
              </p:nvGrpSpPr>
              <p:grpSpPr bwMode="auto">
                <a:xfrm>
                  <a:off x="760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1376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1377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10</a:t>
                    </a:r>
                  </a:p>
                </p:txBody>
              </p:sp>
            </p:grpSp>
            <p:grpSp>
              <p:nvGrpSpPr>
                <p:cNvPr id="11364" name="Group 79"/>
                <p:cNvGrpSpPr>
                  <a:grpSpLocks/>
                </p:cNvGrpSpPr>
                <p:nvPr/>
              </p:nvGrpSpPr>
              <p:grpSpPr bwMode="auto">
                <a:xfrm>
                  <a:off x="1103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1137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137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69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11</a:t>
                    </a:r>
                  </a:p>
                </p:txBody>
              </p:sp>
            </p:grpSp>
            <p:grpSp>
              <p:nvGrpSpPr>
                <p:cNvPr id="11365" name="Group 82"/>
                <p:cNvGrpSpPr>
                  <a:grpSpLocks/>
                </p:cNvGrpSpPr>
                <p:nvPr/>
              </p:nvGrpSpPr>
              <p:grpSpPr bwMode="auto">
                <a:xfrm>
                  <a:off x="1447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1372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1373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9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20</a:t>
                    </a:r>
                  </a:p>
                </p:txBody>
              </p:sp>
            </p:grpSp>
            <p:grpSp>
              <p:nvGrpSpPr>
                <p:cNvPr id="11366" name="Group 85"/>
                <p:cNvGrpSpPr>
                  <a:grpSpLocks/>
                </p:cNvGrpSpPr>
                <p:nvPr/>
              </p:nvGrpSpPr>
              <p:grpSpPr bwMode="auto">
                <a:xfrm>
                  <a:off x="1790" y="3011"/>
                  <a:ext cx="344" cy="258"/>
                  <a:chOff x="485" y="1326"/>
                  <a:chExt cx="357" cy="258"/>
                </a:xfrm>
              </p:grpSpPr>
              <p:sp>
                <p:nvSpPr>
                  <p:cNvPr id="1137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1371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70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50</a:t>
                    </a:r>
                  </a:p>
                </p:txBody>
              </p:sp>
            </p:grpSp>
            <p:grpSp>
              <p:nvGrpSpPr>
                <p:cNvPr id="11367" name="Group 88"/>
                <p:cNvGrpSpPr>
                  <a:grpSpLocks/>
                </p:cNvGrpSpPr>
                <p:nvPr/>
              </p:nvGrpSpPr>
              <p:grpSpPr bwMode="auto">
                <a:xfrm>
                  <a:off x="2134" y="3011"/>
                  <a:ext cx="345" cy="258"/>
                  <a:chOff x="485" y="1326"/>
                  <a:chExt cx="357" cy="258"/>
                </a:xfrm>
              </p:grpSpPr>
              <p:sp>
                <p:nvSpPr>
                  <p:cNvPr id="11368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85" y="1326"/>
                    <a:ext cx="357" cy="258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11369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" y="1340"/>
                    <a:ext cx="269" cy="231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/>
                      <a:t>55</a:t>
                    </a:r>
                  </a:p>
                </p:txBody>
              </p:sp>
            </p:grpSp>
          </p:grpSp>
          <p:grpSp>
            <p:nvGrpSpPr>
              <p:cNvPr id="11317" name="Group 91"/>
              <p:cNvGrpSpPr>
                <a:grpSpLocks/>
              </p:cNvGrpSpPr>
              <p:nvPr/>
            </p:nvGrpSpPr>
            <p:grpSpPr bwMode="auto">
              <a:xfrm>
                <a:off x="2478" y="3011"/>
                <a:ext cx="344" cy="258"/>
                <a:chOff x="485" y="1326"/>
                <a:chExt cx="357" cy="258"/>
              </a:xfrm>
            </p:grpSpPr>
            <p:sp>
              <p:nvSpPr>
                <p:cNvPr id="11359" name="Rectangle 92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6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60</a:t>
                  </a:r>
                </a:p>
              </p:txBody>
            </p:sp>
          </p:grpSp>
          <p:grpSp>
            <p:nvGrpSpPr>
              <p:cNvPr id="11318" name="Group 94"/>
              <p:cNvGrpSpPr>
                <a:grpSpLocks/>
              </p:cNvGrpSpPr>
              <p:nvPr/>
            </p:nvGrpSpPr>
            <p:grpSpPr bwMode="auto">
              <a:xfrm>
                <a:off x="2819" y="3012"/>
                <a:ext cx="344" cy="258"/>
                <a:chOff x="485" y="1326"/>
                <a:chExt cx="357" cy="258"/>
              </a:xfrm>
            </p:grpSpPr>
            <p:sp>
              <p:nvSpPr>
                <p:cNvPr id="11357" name="Rectangle 95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5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65</a:t>
                  </a:r>
                </a:p>
              </p:txBody>
            </p:sp>
          </p:grpSp>
          <p:grpSp>
            <p:nvGrpSpPr>
              <p:cNvPr id="11319" name="Group 97"/>
              <p:cNvGrpSpPr>
                <a:grpSpLocks/>
              </p:cNvGrpSpPr>
              <p:nvPr/>
            </p:nvGrpSpPr>
            <p:grpSpPr bwMode="auto">
              <a:xfrm>
                <a:off x="3163" y="3012"/>
                <a:ext cx="344" cy="258"/>
                <a:chOff x="485" y="1326"/>
                <a:chExt cx="357" cy="258"/>
              </a:xfrm>
            </p:grpSpPr>
            <p:sp>
              <p:nvSpPr>
                <p:cNvPr id="11355" name="Rectangle 98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5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6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70</a:t>
                  </a:r>
                </a:p>
              </p:txBody>
            </p:sp>
          </p:grpSp>
          <p:grpSp>
            <p:nvGrpSpPr>
              <p:cNvPr id="11320" name="Group 100"/>
              <p:cNvGrpSpPr>
                <a:grpSpLocks/>
              </p:cNvGrpSpPr>
              <p:nvPr/>
            </p:nvGrpSpPr>
            <p:grpSpPr bwMode="auto">
              <a:xfrm>
                <a:off x="3507" y="3012"/>
                <a:ext cx="344" cy="258"/>
                <a:chOff x="485" y="1326"/>
                <a:chExt cx="357" cy="258"/>
              </a:xfrm>
            </p:grpSpPr>
            <p:sp>
              <p:nvSpPr>
                <p:cNvPr id="11353" name="Rectangle 101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5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72</a:t>
                  </a:r>
                </a:p>
              </p:txBody>
            </p:sp>
          </p:grpSp>
          <p:grpSp>
            <p:nvGrpSpPr>
              <p:cNvPr id="11321" name="Group 103"/>
              <p:cNvGrpSpPr>
                <a:grpSpLocks/>
              </p:cNvGrpSpPr>
              <p:nvPr/>
            </p:nvGrpSpPr>
            <p:grpSpPr bwMode="auto">
              <a:xfrm>
                <a:off x="3850" y="3012"/>
                <a:ext cx="345" cy="258"/>
                <a:chOff x="485" y="1326"/>
                <a:chExt cx="357" cy="258"/>
              </a:xfrm>
            </p:grpSpPr>
            <p:sp>
              <p:nvSpPr>
                <p:cNvPr id="11351" name="Rectangle 104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5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69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90</a:t>
                  </a:r>
                </a:p>
              </p:txBody>
            </p:sp>
          </p:grpSp>
          <p:sp>
            <p:nvSpPr>
              <p:cNvPr id="11322" name="Text Box 106"/>
              <p:cNvSpPr txBox="1">
                <a:spLocks noChangeArrowheads="1"/>
              </p:cNvSpPr>
              <p:nvPr/>
            </p:nvSpPr>
            <p:spPr bwMode="auto">
              <a:xfrm>
                <a:off x="155" y="27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0</a:t>
                </a:r>
              </a:p>
            </p:txBody>
          </p:sp>
          <p:sp>
            <p:nvSpPr>
              <p:cNvPr id="11323" name="Text Box 107"/>
              <p:cNvSpPr txBox="1">
                <a:spLocks noChangeArrowheads="1"/>
              </p:cNvSpPr>
              <p:nvPr/>
            </p:nvSpPr>
            <p:spPr bwMode="auto">
              <a:xfrm>
                <a:off x="491" y="27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</a:t>
                </a:r>
              </a:p>
            </p:txBody>
          </p:sp>
          <p:sp>
            <p:nvSpPr>
              <p:cNvPr id="11324" name="Text Box 108"/>
              <p:cNvSpPr txBox="1">
                <a:spLocks noChangeArrowheads="1"/>
              </p:cNvSpPr>
              <p:nvPr/>
            </p:nvSpPr>
            <p:spPr bwMode="auto">
              <a:xfrm>
                <a:off x="827" y="27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2</a:t>
                </a:r>
              </a:p>
            </p:txBody>
          </p:sp>
          <p:sp>
            <p:nvSpPr>
              <p:cNvPr id="11325" name="Text Box 109"/>
              <p:cNvSpPr txBox="1">
                <a:spLocks noChangeArrowheads="1"/>
              </p:cNvSpPr>
              <p:nvPr/>
            </p:nvSpPr>
            <p:spPr bwMode="auto">
              <a:xfrm>
                <a:off x="1178" y="279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3</a:t>
                </a:r>
              </a:p>
            </p:txBody>
          </p:sp>
          <p:sp>
            <p:nvSpPr>
              <p:cNvPr id="11326" name="Text Box 110"/>
              <p:cNvSpPr txBox="1">
                <a:spLocks noChangeArrowheads="1"/>
              </p:cNvSpPr>
              <p:nvPr/>
            </p:nvSpPr>
            <p:spPr bwMode="auto">
              <a:xfrm>
                <a:off x="3896" y="27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11</a:t>
                </a:r>
              </a:p>
            </p:txBody>
          </p:sp>
          <p:grpSp>
            <p:nvGrpSpPr>
              <p:cNvPr id="11327" name="Group 111"/>
              <p:cNvGrpSpPr>
                <a:grpSpLocks/>
              </p:cNvGrpSpPr>
              <p:nvPr/>
            </p:nvGrpSpPr>
            <p:grpSpPr bwMode="auto">
              <a:xfrm>
                <a:off x="4199" y="3007"/>
                <a:ext cx="344" cy="265"/>
                <a:chOff x="485" y="1326"/>
                <a:chExt cx="357" cy="258"/>
              </a:xfrm>
            </p:grpSpPr>
            <p:sp>
              <p:nvSpPr>
                <p:cNvPr id="11349" name="Rectangle 112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50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91</a:t>
                  </a:r>
                </a:p>
              </p:txBody>
            </p:sp>
          </p:grpSp>
          <p:grpSp>
            <p:nvGrpSpPr>
              <p:cNvPr id="11328" name="Group 114"/>
              <p:cNvGrpSpPr>
                <a:grpSpLocks/>
              </p:cNvGrpSpPr>
              <p:nvPr/>
            </p:nvGrpSpPr>
            <p:grpSpPr bwMode="auto">
              <a:xfrm>
                <a:off x="4542" y="3006"/>
                <a:ext cx="344" cy="273"/>
                <a:chOff x="485" y="1326"/>
                <a:chExt cx="357" cy="258"/>
              </a:xfrm>
            </p:grpSpPr>
            <p:sp>
              <p:nvSpPr>
                <p:cNvPr id="11347" name="Rectangle 115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48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7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94</a:t>
                  </a:r>
                </a:p>
              </p:txBody>
            </p:sp>
          </p:grpSp>
          <p:grpSp>
            <p:nvGrpSpPr>
              <p:cNvPr id="11329" name="Group 117"/>
              <p:cNvGrpSpPr>
                <a:grpSpLocks/>
              </p:cNvGrpSpPr>
              <p:nvPr/>
            </p:nvGrpSpPr>
            <p:grpSpPr bwMode="auto">
              <a:xfrm>
                <a:off x="4886" y="3006"/>
                <a:ext cx="345" cy="274"/>
                <a:chOff x="485" y="1326"/>
                <a:chExt cx="357" cy="258"/>
              </a:xfrm>
            </p:grpSpPr>
            <p:sp>
              <p:nvSpPr>
                <p:cNvPr id="1134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46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548" y="1340"/>
                  <a:ext cx="269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96</a:t>
                  </a:r>
                </a:p>
              </p:txBody>
            </p:sp>
          </p:grpSp>
          <p:grpSp>
            <p:nvGrpSpPr>
              <p:cNvPr id="11330" name="Group 120"/>
              <p:cNvGrpSpPr>
                <a:grpSpLocks/>
              </p:cNvGrpSpPr>
              <p:nvPr/>
            </p:nvGrpSpPr>
            <p:grpSpPr bwMode="auto">
              <a:xfrm>
                <a:off x="5230" y="3006"/>
                <a:ext cx="344" cy="273"/>
                <a:chOff x="485" y="1326"/>
                <a:chExt cx="357" cy="258"/>
              </a:xfrm>
            </p:grpSpPr>
            <p:sp>
              <p:nvSpPr>
                <p:cNvPr id="1134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4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99</a:t>
                  </a:r>
                </a:p>
              </p:txBody>
            </p:sp>
          </p:grpSp>
          <p:sp>
            <p:nvSpPr>
              <p:cNvPr id="11331" name="Text Box 123"/>
              <p:cNvSpPr txBox="1">
                <a:spLocks noChangeArrowheads="1"/>
              </p:cNvSpPr>
              <p:nvPr/>
            </p:nvSpPr>
            <p:spPr bwMode="auto">
              <a:xfrm>
                <a:off x="5275" y="279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15</a:t>
                </a:r>
              </a:p>
            </p:txBody>
          </p:sp>
          <p:sp>
            <p:nvSpPr>
              <p:cNvPr id="11332" name="Text Box 124"/>
              <p:cNvSpPr txBox="1">
                <a:spLocks noChangeArrowheads="1"/>
              </p:cNvSpPr>
              <p:nvPr/>
            </p:nvSpPr>
            <p:spPr bwMode="auto">
              <a:xfrm>
                <a:off x="1526" y="277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4</a:t>
                </a:r>
              </a:p>
            </p:txBody>
          </p:sp>
          <p:sp>
            <p:nvSpPr>
              <p:cNvPr id="11333" name="Text Box 125"/>
              <p:cNvSpPr txBox="1">
                <a:spLocks noChangeArrowheads="1"/>
              </p:cNvSpPr>
              <p:nvPr/>
            </p:nvSpPr>
            <p:spPr bwMode="auto">
              <a:xfrm>
                <a:off x="2562" y="27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7</a:t>
                </a:r>
              </a:p>
            </p:txBody>
          </p:sp>
          <p:sp>
            <p:nvSpPr>
              <p:cNvPr id="11334" name="Text Box 126"/>
              <p:cNvSpPr txBox="1">
                <a:spLocks noChangeArrowheads="1"/>
              </p:cNvSpPr>
              <p:nvPr/>
            </p:nvSpPr>
            <p:spPr bwMode="auto">
              <a:xfrm>
                <a:off x="2896" y="27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8</a:t>
                </a:r>
              </a:p>
            </p:txBody>
          </p:sp>
          <p:grpSp>
            <p:nvGrpSpPr>
              <p:cNvPr id="11335" name="Group 127"/>
              <p:cNvGrpSpPr>
                <a:grpSpLocks/>
              </p:cNvGrpSpPr>
              <p:nvPr/>
            </p:nvGrpSpPr>
            <p:grpSpPr bwMode="auto">
              <a:xfrm>
                <a:off x="118" y="3262"/>
                <a:ext cx="286" cy="419"/>
                <a:chOff x="192" y="2118"/>
                <a:chExt cx="286" cy="657"/>
              </a:xfrm>
            </p:grpSpPr>
            <p:sp>
              <p:nvSpPr>
                <p:cNvPr id="11341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26" y="2118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2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92" y="2410"/>
                  <a:ext cx="28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tr-TR"/>
                    <a:t>sol</a:t>
                  </a:r>
                  <a:endParaRPr lang="en-US"/>
                </a:p>
              </p:txBody>
            </p:sp>
          </p:grpSp>
          <p:grpSp>
            <p:nvGrpSpPr>
              <p:cNvPr id="11336" name="Group 130"/>
              <p:cNvGrpSpPr>
                <a:grpSpLocks/>
              </p:cNvGrpSpPr>
              <p:nvPr/>
            </p:nvGrpSpPr>
            <p:grpSpPr bwMode="auto">
              <a:xfrm>
                <a:off x="2048" y="3261"/>
                <a:ext cx="310" cy="430"/>
                <a:chOff x="5244" y="2111"/>
                <a:chExt cx="310" cy="631"/>
              </a:xfrm>
            </p:grpSpPr>
            <p:sp>
              <p:nvSpPr>
                <p:cNvPr id="11339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5474" y="2111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244" y="2401"/>
                  <a:ext cx="310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tr-TR"/>
                    <a:t>sağ</a:t>
                  </a:r>
                  <a:endParaRPr lang="en-US"/>
                </a:p>
              </p:txBody>
            </p:sp>
          </p:grpSp>
          <p:sp>
            <p:nvSpPr>
              <p:cNvPr id="11337" name="Text Box 133"/>
              <p:cNvSpPr txBox="1">
                <a:spLocks noChangeArrowheads="1"/>
              </p:cNvSpPr>
              <p:nvPr/>
            </p:nvSpPr>
            <p:spPr bwMode="auto">
              <a:xfrm>
                <a:off x="2244" y="276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6</a:t>
                </a:r>
              </a:p>
            </p:txBody>
          </p:sp>
          <p:sp>
            <p:nvSpPr>
              <p:cNvPr id="11338" name="Line 134"/>
              <p:cNvSpPr>
                <a:spLocks noChangeShapeType="1"/>
              </p:cNvSpPr>
              <p:nvPr/>
            </p:nvSpPr>
            <p:spPr bwMode="auto">
              <a:xfrm>
                <a:off x="2736" y="2501"/>
                <a:ext cx="0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14" name="AutoShape 135"/>
            <p:cNvSpPr>
              <a:spLocks/>
            </p:cNvSpPr>
            <p:nvPr/>
          </p:nvSpPr>
          <p:spPr bwMode="auto">
            <a:xfrm rot="-5400000">
              <a:off x="3971" y="1811"/>
              <a:ext cx="121" cy="3069"/>
            </a:xfrm>
            <a:prstGeom prst="leftBrace">
              <a:avLst>
                <a:gd name="adj1" fmla="val 211364"/>
                <a:gd name="adj2" fmla="val 499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5" name="Text Box 136"/>
            <p:cNvSpPr txBox="1">
              <a:spLocks noChangeArrowheads="1"/>
            </p:cNvSpPr>
            <p:nvPr/>
          </p:nvSpPr>
          <p:spPr bwMode="auto">
            <a:xfrm>
              <a:off x="3619" y="3427"/>
              <a:ext cx="496" cy="2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El</a:t>
              </a:r>
              <a:r>
                <a:rPr lang="tr-TR"/>
                <a:t>endi</a:t>
              </a:r>
              <a:endParaRPr lang="en-US"/>
            </a:p>
          </p:txBody>
        </p:sp>
      </p:grpSp>
      <p:grpSp>
        <p:nvGrpSpPr>
          <p:cNvPr id="2061" name="Group 137"/>
          <p:cNvGrpSpPr>
            <a:grpSpLocks/>
          </p:cNvGrpSpPr>
          <p:nvPr/>
        </p:nvGrpSpPr>
        <p:grpSpPr bwMode="auto">
          <a:xfrm>
            <a:off x="1670050" y="4779963"/>
            <a:ext cx="628650" cy="1114425"/>
            <a:chOff x="1052" y="3011"/>
            <a:chExt cx="396" cy="702"/>
          </a:xfrm>
        </p:grpSpPr>
        <p:grpSp>
          <p:nvGrpSpPr>
            <p:cNvPr id="11307" name="Group 138"/>
            <p:cNvGrpSpPr>
              <a:grpSpLocks/>
            </p:cNvGrpSpPr>
            <p:nvPr/>
          </p:nvGrpSpPr>
          <p:grpSpPr bwMode="auto">
            <a:xfrm>
              <a:off x="1103" y="3011"/>
              <a:ext cx="345" cy="258"/>
              <a:chOff x="485" y="1326"/>
              <a:chExt cx="357" cy="258"/>
            </a:xfrm>
          </p:grpSpPr>
          <p:sp>
            <p:nvSpPr>
              <p:cNvPr id="11311" name="Rectangle 139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12" name="Text Box 140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11</a:t>
                </a:r>
              </a:p>
            </p:txBody>
          </p:sp>
        </p:grpSp>
        <p:grpSp>
          <p:nvGrpSpPr>
            <p:cNvPr id="11308" name="Group 141"/>
            <p:cNvGrpSpPr>
              <a:grpSpLocks/>
            </p:cNvGrpSpPr>
            <p:nvPr/>
          </p:nvGrpSpPr>
          <p:grpSpPr bwMode="auto">
            <a:xfrm>
              <a:off x="1052" y="3274"/>
              <a:ext cx="343" cy="439"/>
              <a:chOff x="2507" y="2111"/>
              <a:chExt cx="343" cy="620"/>
            </a:xfrm>
          </p:grpSpPr>
          <p:sp>
            <p:nvSpPr>
              <p:cNvPr id="11309" name="Line 142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0" name="Text Box 143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34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tr-TR"/>
                  <a:t>orta</a:t>
                </a:r>
                <a:endParaRPr lang="en-US"/>
              </a:p>
            </p:txBody>
          </p:sp>
        </p:grpSp>
      </p:grpSp>
      <p:grpSp>
        <p:nvGrpSpPr>
          <p:cNvPr id="2064" name="Group 144"/>
          <p:cNvGrpSpPr>
            <a:grpSpLocks/>
          </p:cNvGrpSpPr>
          <p:nvPr/>
        </p:nvGrpSpPr>
        <p:grpSpPr bwMode="auto">
          <a:xfrm>
            <a:off x="3979863" y="2835275"/>
            <a:ext cx="2320925" cy="1187450"/>
            <a:chOff x="2507" y="1786"/>
            <a:chExt cx="1462" cy="748"/>
          </a:xfrm>
        </p:grpSpPr>
        <p:grpSp>
          <p:nvGrpSpPr>
            <p:cNvPr id="11299" name="Group 145"/>
            <p:cNvGrpSpPr>
              <a:grpSpLocks/>
            </p:cNvGrpSpPr>
            <p:nvPr/>
          </p:nvGrpSpPr>
          <p:grpSpPr bwMode="auto">
            <a:xfrm>
              <a:off x="2507" y="1786"/>
              <a:ext cx="390" cy="682"/>
              <a:chOff x="2507" y="1786"/>
              <a:chExt cx="390" cy="682"/>
            </a:xfrm>
          </p:grpSpPr>
          <p:grpSp>
            <p:nvGrpSpPr>
              <p:cNvPr id="11301" name="Group 146"/>
              <p:cNvGrpSpPr>
                <a:grpSpLocks/>
              </p:cNvGrpSpPr>
              <p:nvPr/>
            </p:nvGrpSpPr>
            <p:grpSpPr bwMode="auto">
              <a:xfrm>
                <a:off x="2507" y="2031"/>
                <a:ext cx="230" cy="437"/>
                <a:chOff x="2507" y="2111"/>
                <a:chExt cx="230" cy="617"/>
              </a:xfrm>
            </p:grpSpPr>
            <p:sp>
              <p:nvSpPr>
                <p:cNvPr id="1130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737" y="2111"/>
                  <a:ext cx="0" cy="3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507" y="2402"/>
                  <a:ext cx="116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tr-TR"/>
                </a:p>
              </p:txBody>
            </p:sp>
          </p:grpSp>
          <p:grpSp>
            <p:nvGrpSpPr>
              <p:cNvPr id="11302" name="Group 149"/>
              <p:cNvGrpSpPr>
                <a:grpSpLocks/>
              </p:cNvGrpSpPr>
              <p:nvPr/>
            </p:nvGrpSpPr>
            <p:grpSpPr bwMode="auto">
              <a:xfrm>
                <a:off x="2553" y="1786"/>
                <a:ext cx="344" cy="258"/>
                <a:chOff x="485" y="1326"/>
                <a:chExt cx="357" cy="258"/>
              </a:xfrm>
            </p:grpSpPr>
            <p:sp>
              <p:nvSpPr>
                <p:cNvPr id="1130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85" y="1326"/>
                  <a:ext cx="357" cy="258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130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49" y="1340"/>
                  <a:ext cx="270" cy="23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/>
                    <a:t>60</a:t>
                  </a:r>
                </a:p>
              </p:txBody>
            </p:sp>
          </p:grpSp>
        </p:grpSp>
        <p:graphicFrame>
          <p:nvGraphicFramePr>
            <p:cNvPr id="11300" name="Object 152"/>
            <p:cNvGraphicFramePr>
              <a:graphicFrameLocks noChangeAspect="1"/>
            </p:cNvGraphicFramePr>
            <p:nvPr/>
          </p:nvGraphicFramePr>
          <p:xfrm>
            <a:off x="2658" y="2203"/>
            <a:ext cx="131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Denklem" r:id="rId3" imgW="1143000" imgH="393700" progId="Equation.3">
                    <p:embed/>
                  </p:oleObj>
                </mc:Choice>
                <mc:Fallback>
                  <p:oleObj name="Denklem" r:id="rId3" imgW="11430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8" y="2203"/>
                          <a:ext cx="1311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5948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A1545F-CC39-4796-8740-62858389468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8191500" cy="612775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İkili arama</a:t>
            </a:r>
            <a:r>
              <a:rPr lang="en-US" sz="3600" smtClean="0"/>
              <a:t> (</a:t>
            </a:r>
            <a:r>
              <a:rPr lang="tr-TR" sz="3600" smtClean="0"/>
              <a:t>devam</a:t>
            </a:r>
            <a:r>
              <a:rPr lang="en-US" sz="3600" smtClean="0"/>
              <a:t>)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198438" y="1651000"/>
            <a:ext cx="546100" cy="409575"/>
            <a:chOff x="485" y="1326"/>
            <a:chExt cx="357" cy="258"/>
          </a:xfrm>
        </p:grpSpPr>
        <p:sp>
          <p:nvSpPr>
            <p:cNvPr id="12443" name="Rectangle 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44" name="Text Box 5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</p:grpSp>
      <p:grpSp>
        <p:nvGrpSpPr>
          <p:cNvPr id="12293" name="Group 6"/>
          <p:cNvGrpSpPr>
            <a:grpSpLocks/>
          </p:cNvGrpSpPr>
          <p:nvPr/>
        </p:nvGrpSpPr>
        <p:grpSpPr bwMode="auto">
          <a:xfrm>
            <a:off x="742950" y="1651000"/>
            <a:ext cx="547688" cy="409575"/>
            <a:chOff x="485" y="1326"/>
            <a:chExt cx="357" cy="258"/>
          </a:xfrm>
        </p:grpSpPr>
        <p:sp>
          <p:nvSpPr>
            <p:cNvPr id="12441" name="Rectangle 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42" name="Text Box 8"/>
            <p:cNvSpPr txBox="1">
              <a:spLocks noChangeArrowheads="1"/>
            </p:cNvSpPr>
            <p:nvPr/>
          </p:nvSpPr>
          <p:spPr bwMode="auto">
            <a:xfrm>
              <a:off x="548" y="134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</p:grp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1290638" y="1651000"/>
            <a:ext cx="546100" cy="409575"/>
            <a:chOff x="485" y="1326"/>
            <a:chExt cx="357" cy="258"/>
          </a:xfrm>
        </p:grpSpPr>
        <p:sp>
          <p:nvSpPr>
            <p:cNvPr id="12439" name="Rectangle 10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40" name="Text Box 11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</p:grpSp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1835150" y="1651000"/>
            <a:ext cx="547688" cy="409575"/>
            <a:chOff x="485" y="1326"/>
            <a:chExt cx="357" cy="258"/>
          </a:xfrm>
        </p:grpSpPr>
        <p:sp>
          <p:nvSpPr>
            <p:cNvPr id="12437" name="Rectangle 13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38" name="Text Box 14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11</a:t>
              </a:r>
            </a:p>
          </p:txBody>
        </p:sp>
      </p:grpSp>
      <p:grpSp>
        <p:nvGrpSpPr>
          <p:cNvPr id="12296" name="Group 15"/>
          <p:cNvGrpSpPr>
            <a:grpSpLocks/>
          </p:cNvGrpSpPr>
          <p:nvPr/>
        </p:nvGrpSpPr>
        <p:grpSpPr bwMode="auto">
          <a:xfrm>
            <a:off x="2381250" y="1651000"/>
            <a:ext cx="546100" cy="409575"/>
            <a:chOff x="485" y="1326"/>
            <a:chExt cx="357" cy="258"/>
          </a:xfrm>
        </p:grpSpPr>
        <p:sp>
          <p:nvSpPr>
            <p:cNvPr id="12435" name="Rectangle 16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36" name="Text Box 17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20</a:t>
              </a:r>
            </a:p>
          </p:txBody>
        </p:sp>
      </p:grpSp>
      <p:grpSp>
        <p:nvGrpSpPr>
          <p:cNvPr id="12297" name="Group 18"/>
          <p:cNvGrpSpPr>
            <a:grpSpLocks/>
          </p:cNvGrpSpPr>
          <p:nvPr/>
        </p:nvGrpSpPr>
        <p:grpSpPr bwMode="auto">
          <a:xfrm>
            <a:off x="2925763" y="1651000"/>
            <a:ext cx="546100" cy="409575"/>
            <a:chOff x="485" y="1326"/>
            <a:chExt cx="357" cy="258"/>
          </a:xfrm>
        </p:grpSpPr>
        <p:sp>
          <p:nvSpPr>
            <p:cNvPr id="12433" name="Rectangle 19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34" name="Text Box 20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50</a:t>
              </a:r>
            </a:p>
          </p:txBody>
        </p:sp>
      </p:grpSp>
      <p:grpSp>
        <p:nvGrpSpPr>
          <p:cNvPr id="12298" name="Group 21"/>
          <p:cNvGrpSpPr>
            <a:grpSpLocks/>
          </p:cNvGrpSpPr>
          <p:nvPr/>
        </p:nvGrpSpPr>
        <p:grpSpPr bwMode="auto">
          <a:xfrm>
            <a:off x="3471863" y="1651000"/>
            <a:ext cx="547687" cy="409575"/>
            <a:chOff x="485" y="1326"/>
            <a:chExt cx="357" cy="258"/>
          </a:xfrm>
        </p:grpSpPr>
        <p:sp>
          <p:nvSpPr>
            <p:cNvPr id="12431" name="Rectangle 22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32" name="Text Box 23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55</a:t>
              </a:r>
            </a:p>
          </p:txBody>
        </p:sp>
      </p:grpSp>
      <p:grpSp>
        <p:nvGrpSpPr>
          <p:cNvPr id="12299" name="Group 24"/>
          <p:cNvGrpSpPr>
            <a:grpSpLocks/>
          </p:cNvGrpSpPr>
          <p:nvPr/>
        </p:nvGrpSpPr>
        <p:grpSpPr bwMode="auto">
          <a:xfrm>
            <a:off x="4017963" y="1651000"/>
            <a:ext cx="546100" cy="409575"/>
            <a:chOff x="485" y="1326"/>
            <a:chExt cx="357" cy="258"/>
          </a:xfrm>
        </p:grpSpPr>
        <p:sp>
          <p:nvSpPr>
            <p:cNvPr id="12429" name="Rectangle 2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30" name="Text Box 2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60</a:t>
              </a:r>
            </a:p>
          </p:txBody>
        </p:sp>
      </p:grpSp>
      <p:grpSp>
        <p:nvGrpSpPr>
          <p:cNvPr id="12300" name="Group 27"/>
          <p:cNvGrpSpPr>
            <a:grpSpLocks/>
          </p:cNvGrpSpPr>
          <p:nvPr/>
        </p:nvGrpSpPr>
        <p:grpSpPr bwMode="auto">
          <a:xfrm>
            <a:off x="4559300" y="1652588"/>
            <a:ext cx="546100" cy="409575"/>
            <a:chOff x="485" y="1326"/>
            <a:chExt cx="357" cy="258"/>
          </a:xfrm>
        </p:grpSpPr>
        <p:sp>
          <p:nvSpPr>
            <p:cNvPr id="12427" name="Rectangle 2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28" name="Text Box 29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65</a:t>
              </a:r>
            </a:p>
          </p:txBody>
        </p:sp>
      </p:grpSp>
      <p:grpSp>
        <p:nvGrpSpPr>
          <p:cNvPr id="12301" name="Group 30"/>
          <p:cNvGrpSpPr>
            <a:grpSpLocks/>
          </p:cNvGrpSpPr>
          <p:nvPr/>
        </p:nvGrpSpPr>
        <p:grpSpPr bwMode="auto">
          <a:xfrm>
            <a:off x="5105400" y="1652588"/>
            <a:ext cx="546100" cy="409575"/>
            <a:chOff x="485" y="1326"/>
            <a:chExt cx="357" cy="258"/>
          </a:xfrm>
        </p:grpSpPr>
        <p:sp>
          <p:nvSpPr>
            <p:cNvPr id="12425" name="Rectangle 3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26" name="Text Box 32"/>
            <p:cNvSpPr txBox="1">
              <a:spLocks noChangeArrowheads="1"/>
            </p:cNvSpPr>
            <p:nvPr/>
          </p:nvSpPr>
          <p:spPr bwMode="auto">
            <a:xfrm>
              <a:off x="549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70</a:t>
              </a:r>
            </a:p>
          </p:txBody>
        </p:sp>
      </p:grpSp>
      <p:grpSp>
        <p:nvGrpSpPr>
          <p:cNvPr id="12302" name="Group 33"/>
          <p:cNvGrpSpPr>
            <a:grpSpLocks/>
          </p:cNvGrpSpPr>
          <p:nvPr/>
        </p:nvGrpSpPr>
        <p:grpSpPr bwMode="auto">
          <a:xfrm>
            <a:off x="5651500" y="1652588"/>
            <a:ext cx="546100" cy="409575"/>
            <a:chOff x="485" y="1326"/>
            <a:chExt cx="357" cy="258"/>
          </a:xfrm>
        </p:grpSpPr>
        <p:sp>
          <p:nvSpPr>
            <p:cNvPr id="12423" name="Rectangle 3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24" name="Text Box 35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72</a:t>
              </a:r>
            </a:p>
          </p:txBody>
        </p:sp>
      </p:grpSp>
      <p:grpSp>
        <p:nvGrpSpPr>
          <p:cNvPr id="12303" name="Group 36"/>
          <p:cNvGrpSpPr>
            <a:grpSpLocks/>
          </p:cNvGrpSpPr>
          <p:nvPr/>
        </p:nvGrpSpPr>
        <p:grpSpPr bwMode="auto">
          <a:xfrm>
            <a:off x="6196013" y="1652588"/>
            <a:ext cx="547687" cy="409575"/>
            <a:chOff x="485" y="1326"/>
            <a:chExt cx="357" cy="258"/>
          </a:xfrm>
        </p:grpSpPr>
        <p:sp>
          <p:nvSpPr>
            <p:cNvPr id="12421" name="Rectangle 37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22" name="Text Box 38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90</a:t>
              </a:r>
            </a:p>
          </p:txBody>
        </p:sp>
      </p:grpSp>
      <p:sp>
        <p:nvSpPr>
          <p:cNvPr id="12304" name="Text Box 39"/>
          <p:cNvSpPr txBox="1">
            <a:spLocks noChangeArrowheads="1"/>
          </p:cNvSpPr>
          <p:nvPr/>
        </p:nvSpPr>
        <p:spPr bwMode="auto">
          <a:xfrm>
            <a:off x="330200" y="1308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12305" name="Text Box 40"/>
          <p:cNvSpPr txBox="1">
            <a:spLocks noChangeArrowheads="1"/>
          </p:cNvSpPr>
          <p:nvPr/>
        </p:nvSpPr>
        <p:spPr bwMode="auto">
          <a:xfrm>
            <a:off x="863600" y="13049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12306" name="Text Box 41"/>
          <p:cNvSpPr txBox="1">
            <a:spLocks noChangeArrowheads="1"/>
          </p:cNvSpPr>
          <p:nvPr/>
        </p:nvSpPr>
        <p:spPr bwMode="auto">
          <a:xfrm>
            <a:off x="1397000" y="1308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12307" name="Text Box 42"/>
          <p:cNvSpPr txBox="1">
            <a:spLocks noChangeArrowheads="1"/>
          </p:cNvSpPr>
          <p:nvPr/>
        </p:nvSpPr>
        <p:spPr bwMode="auto">
          <a:xfrm>
            <a:off x="1954213" y="1306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12308" name="Text Box 43"/>
          <p:cNvSpPr txBox="1">
            <a:spLocks noChangeArrowheads="1"/>
          </p:cNvSpPr>
          <p:nvPr/>
        </p:nvSpPr>
        <p:spPr bwMode="auto">
          <a:xfrm>
            <a:off x="6269038" y="13049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11</a:t>
            </a:r>
          </a:p>
        </p:txBody>
      </p:sp>
      <p:grpSp>
        <p:nvGrpSpPr>
          <p:cNvPr id="12309" name="Group 44"/>
          <p:cNvGrpSpPr>
            <a:grpSpLocks/>
          </p:cNvGrpSpPr>
          <p:nvPr/>
        </p:nvGrpSpPr>
        <p:grpSpPr bwMode="auto">
          <a:xfrm>
            <a:off x="6750050" y="1644650"/>
            <a:ext cx="546100" cy="420688"/>
            <a:chOff x="485" y="1326"/>
            <a:chExt cx="357" cy="258"/>
          </a:xfrm>
        </p:grpSpPr>
        <p:sp>
          <p:nvSpPr>
            <p:cNvPr id="12419" name="Rectangle 45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20" name="Text Box 46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91</a:t>
              </a:r>
            </a:p>
          </p:txBody>
        </p:sp>
      </p:grpSp>
      <p:grpSp>
        <p:nvGrpSpPr>
          <p:cNvPr id="12310" name="Group 47"/>
          <p:cNvGrpSpPr>
            <a:grpSpLocks/>
          </p:cNvGrpSpPr>
          <p:nvPr/>
        </p:nvGrpSpPr>
        <p:grpSpPr bwMode="auto">
          <a:xfrm>
            <a:off x="7294563" y="1643063"/>
            <a:ext cx="546100" cy="433387"/>
            <a:chOff x="485" y="1326"/>
            <a:chExt cx="357" cy="258"/>
          </a:xfrm>
        </p:grpSpPr>
        <p:sp>
          <p:nvSpPr>
            <p:cNvPr id="12417" name="Rectangle 48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18" name="Text Box 49"/>
            <p:cNvSpPr txBox="1">
              <a:spLocks noChangeArrowheads="1"/>
            </p:cNvSpPr>
            <p:nvPr/>
          </p:nvSpPr>
          <p:spPr bwMode="auto">
            <a:xfrm>
              <a:off x="548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94</a:t>
              </a:r>
            </a:p>
          </p:txBody>
        </p:sp>
      </p:grpSp>
      <p:grpSp>
        <p:nvGrpSpPr>
          <p:cNvPr id="12311" name="Group 50"/>
          <p:cNvGrpSpPr>
            <a:grpSpLocks/>
          </p:cNvGrpSpPr>
          <p:nvPr/>
        </p:nvGrpSpPr>
        <p:grpSpPr bwMode="auto">
          <a:xfrm>
            <a:off x="7840663" y="1643063"/>
            <a:ext cx="547687" cy="434975"/>
            <a:chOff x="485" y="1326"/>
            <a:chExt cx="357" cy="258"/>
          </a:xfrm>
        </p:grpSpPr>
        <p:sp>
          <p:nvSpPr>
            <p:cNvPr id="12415" name="Rectangle 51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16" name="Text Box 52"/>
            <p:cNvSpPr txBox="1">
              <a:spLocks noChangeArrowheads="1"/>
            </p:cNvSpPr>
            <p:nvPr/>
          </p:nvSpPr>
          <p:spPr bwMode="auto">
            <a:xfrm>
              <a:off x="548" y="1340"/>
              <a:ext cx="2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96</a:t>
              </a:r>
            </a:p>
          </p:txBody>
        </p:sp>
      </p:grpSp>
      <p:grpSp>
        <p:nvGrpSpPr>
          <p:cNvPr id="12312" name="Group 53"/>
          <p:cNvGrpSpPr>
            <a:grpSpLocks/>
          </p:cNvGrpSpPr>
          <p:nvPr/>
        </p:nvGrpSpPr>
        <p:grpSpPr bwMode="auto">
          <a:xfrm>
            <a:off x="8386763" y="1643063"/>
            <a:ext cx="546100" cy="433387"/>
            <a:chOff x="485" y="1326"/>
            <a:chExt cx="357" cy="258"/>
          </a:xfrm>
        </p:grpSpPr>
        <p:sp>
          <p:nvSpPr>
            <p:cNvPr id="12413" name="Rectangle 54"/>
            <p:cNvSpPr>
              <a:spLocks noChangeArrowheads="1"/>
            </p:cNvSpPr>
            <p:nvPr/>
          </p:nvSpPr>
          <p:spPr bwMode="auto">
            <a:xfrm>
              <a:off x="485" y="1326"/>
              <a:ext cx="357" cy="2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14" name="Text Box 55"/>
            <p:cNvSpPr txBox="1">
              <a:spLocks noChangeArrowheads="1"/>
            </p:cNvSpPr>
            <p:nvPr/>
          </p:nvSpPr>
          <p:spPr bwMode="auto">
            <a:xfrm>
              <a:off x="549" y="1340"/>
              <a:ext cx="2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99</a:t>
              </a:r>
            </a:p>
          </p:txBody>
        </p:sp>
      </p:grpSp>
      <p:sp>
        <p:nvSpPr>
          <p:cNvPr id="12313" name="Text Box 56"/>
          <p:cNvSpPr txBox="1">
            <a:spLocks noChangeArrowheads="1"/>
          </p:cNvSpPr>
          <p:nvPr/>
        </p:nvSpPr>
        <p:spPr bwMode="auto">
          <a:xfrm>
            <a:off x="8458200" y="1308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12314" name="Text Box 57"/>
          <p:cNvSpPr txBox="1">
            <a:spLocks noChangeArrowheads="1"/>
          </p:cNvSpPr>
          <p:nvPr/>
        </p:nvSpPr>
        <p:spPr bwMode="auto">
          <a:xfrm>
            <a:off x="2506663" y="12827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12315" name="Text Box 58"/>
          <p:cNvSpPr txBox="1">
            <a:spLocks noChangeArrowheads="1"/>
          </p:cNvSpPr>
          <p:nvPr/>
        </p:nvSpPr>
        <p:spPr bwMode="auto">
          <a:xfrm>
            <a:off x="4151313" y="1268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12316" name="Text Box 59"/>
          <p:cNvSpPr txBox="1">
            <a:spLocks noChangeArrowheads="1"/>
          </p:cNvSpPr>
          <p:nvPr/>
        </p:nvSpPr>
        <p:spPr bwMode="auto">
          <a:xfrm>
            <a:off x="4681538" y="1268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grpSp>
        <p:nvGrpSpPr>
          <p:cNvPr id="12317" name="Group 60"/>
          <p:cNvGrpSpPr>
            <a:grpSpLocks/>
          </p:cNvGrpSpPr>
          <p:nvPr/>
        </p:nvGrpSpPr>
        <p:grpSpPr bwMode="auto">
          <a:xfrm>
            <a:off x="2328863" y="2038350"/>
            <a:ext cx="454025" cy="665163"/>
            <a:chOff x="192" y="2118"/>
            <a:chExt cx="286" cy="657"/>
          </a:xfrm>
        </p:grpSpPr>
        <p:sp>
          <p:nvSpPr>
            <p:cNvPr id="12411" name="Line 61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" name="Text Box 62"/>
            <p:cNvSpPr txBox="1">
              <a:spLocks noChangeArrowheads="1"/>
            </p:cNvSpPr>
            <p:nvPr/>
          </p:nvSpPr>
          <p:spPr bwMode="auto">
            <a:xfrm>
              <a:off x="192" y="2410"/>
              <a:ext cx="2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/>
                <a:t>sol</a:t>
              </a:r>
              <a:endParaRPr lang="en-US"/>
            </a:p>
          </p:txBody>
        </p:sp>
      </p:grpSp>
      <p:grpSp>
        <p:nvGrpSpPr>
          <p:cNvPr id="12318" name="Group 63"/>
          <p:cNvGrpSpPr>
            <a:grpSpLocks/>
          </p:cNvGrpSpPr>
          <p:nvPr/>
        </p:nvGrpSpPr>
        <p:grpSpPr bwMode="auto">
          <a:xfrm rot="-1028962">
            <a:off x="3597275" y="2038350"/>
            <a:ext cx="492125" cy="682625"/>
            <a:chOff x="5283" y="2111"/>
            <a:chExt cx="310" cy="630"/>
          </a:xfrm>
        </p:grpSpPr>
        <p:sp>
          <p:nvSpPr>
            <p:cNvPr id="12409" name="Line 64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0" name="Text Box 65"/>
            <p:cNvSpPr txBox="1">
              <a:spLocks noChangeArrowheads="1"/>
            </p:cNvSpPr>
            <p:nvPr/>
          </p:nvSpPr>
          <p:spPr bwMode="auto">
            <a:xfrm>
              <a:off x="5283" y="2400"/>
              <a:ext cx="31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/>
                <a:t>sağ</a:t>
              </a:r>
              <a:endParaRPr lang="en-US"/>
            </a:p>
          </p:txBody>
        </p:sp>
      </p:grp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3646488" y="1257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12320" name="Line 67"/>
          <p:cNvSpPr>
            <a:spLocks noChangeShapeType="1"/>
          </p:cNvSpPr>
          <p:nvPr/>
        </p:nvSpPr>
        <p:spPr bwMode="auto">
          <a:xfrm>
            <a:off x="4427538" y="841375"/>
            <a:ext cx="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Text Box 68"/>
          <p:cNvSpPr txBox="1">
            <a:spLocks noChangeArrowheads="1"/>
          </p:cNvSpPr>
          <p:nvPr/>
        </p:nvSpPr>
        <p:spPr bwMode="auto">
          <a:xfrm>
            <a:off x="3060700" y="12827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2322" name="AutoShape 69"/>
          <p:cNvSpPr>
            <a:spLocks/>
          </p:cNvSpPr>
          <p:nvPr/>
        </p:nvSpPr>
        <p:spPr bwMode="auto">
          <a:xfrm rot="-5400000">
            <a:off x="1142206" y="1129507"/>
            <a:ext cx="252413" cy="2139950"/>
          </a:xfrm>
          <a:prstGeom prst="leftBrace">
            <a:avLst>
              <a:gd name="adj1" fmla="val 70650"/>
              <a:gd name="adj2" fmla="val 4998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23" name="Text Box 70"/>
          <p:cNvSpPr txBox="1">
            <a:spLocks noChangeArrowheads="1"/>
          </p:cNvSpPr>
          <p:nvPr/>
        </p:nvSpPr>
        <p:spPr bwMode="auto">
          <a:xfrm>
            <a:off x="595313" y="2263775"/>
            <a:ext cx="787400" cy="3698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El</a:t>
            </a:r>
            <a:r>
              <a:rPr lang="tr-TR"/>
              <a:t>endi</a:t>
            </a:r>
            <a:endParaRPr lang="en-US"/>
          </a:p>
        </p:txBody>
      </p: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2847975" y="1651000"/>
            <a:ext cx="628650" cy="1114425"/>
            <a:chOff x="1052" y="3011"/>
            <a:chExt cx="396" cy="702"/>
          </a:xfrm>
        </p:grpSpPr>
        <p:grpSp>
          <p:nvGrpSpPr>
            <p:cNvPr id="12403" name="Group 72"/>
            <p:cNvGrpSpPr>
              <a:grpSpLocks/>
            </p:cNvGrpSpPr>
            <p:nvPr/>
          </p:nvGrpSpPr>
          <p:grpSpPr bwMode="auto">
            <a:xfrm>
              <a:off x="1103" y="3011"/>
              <a:ext cx="345" cy="258"/>
              <a:chOff x="485" y="1326"/>
              <a:chExt cx="357" cy="258"/>
            </a:xfrm>
          </p:grpSpPr>
          <p:sp>
            <p:nvSpPr>
              <p:cNvPr id="12407" name="Rectangle 7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8" name="Text Box 7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50</a:t>
                </a:r>
              </a:p>
            </p:txBody>
          </p:sp>
        </p:grpSp>
        <p:grpSp>
          <p:nvGrpSpPr>
            <p:cNvPr id="12404" name="Group 75"/>
            <p:cNvGrpSpPr>
              <a:grpSpLocks/>
            </p:cNvGrpSpPr>
            <p:nvPr/>
          </p:nvGrpSpPr>
          <p:grpSpPr bwMode="auto">
            <a:xfrm>
              <a:off x="1052" y="3274"/>
              <a:ext cx="343" cy="439"/>
              <a:chOff x="2507" y="2111"/>
              <a:chExt cx="343" cy="620"/>
            </a:xfrm>
          </p:grpSpPr>
          <p:sp>
            <p:nvSpPr>
              <p:cNvPr id="12405" name="Line 76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6" name="Text Box 77"/>
              <p:cNvSpPr txBox="1">
                <a:spLocks noChangeArrowheads="1"/>
              </p:cNvSpPr>
              <p:nvPr/>
            </p:nvSpPr>
            <p:spPr bwMode="auto">
              <a:xfrm>
                <a:off x="2507" y="2402"/>
                <a:ext cx="34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tr-TR"/>
                  <a:t>orta</a:t>
                </a:r>
                <a:endParaRPr lang="en-US"/>
              </a:p>
            </p:txBody>
          </p:sp>
        </p:grpSp>
      </p:grpSp>
      <p:grpSp>
        <p:nvGrpSpPr>
          <p:cNvPr id="23" name="Group 78"/>
          <p:cNvGrpSpPr>
            <a:grpSpLocks/>
          </p:cNvGrpSpPr>
          <p:nvPr/>
        </p:nvGrpSpPr>
        <p:grpSpPr bwMode="auto">
          <a:xfrm>
            <a:off x="149225" y="2620963"/>
            <a:ext cx="8734425" cy="2009775"/>
            <a:chOff x="94" y="1803"/>
            <a:chExt cx="5502" cy="1266"/>
          </a:xfrm>
        </p:grpSpPr>
        <p:grpSp>
          <p:nvGrpSpPr>
            <p:cNvPr id="12334" name="Group 79"/>
            <p:cNvGrpSpPr>
              <a:grpSpLocks/>
            </p:cNvGrpSpPr>
            <p:nvPr/>
          </p:nvGrpSpPr>
          <p:grpSpPr bwMode="auto">
            <a:xfrm>
              <a:off x="94" y="2313"/>
              <a:ext cx="344" cy="258"/>
              <a:chOff x="485" y="1326"/>
              <a:chExt cx="357" cy="258"/>
            </a:xfrm>
          </p:grpSpPr>
          <p:sp>
            <p:nvSpPr>
              <p:cNvPr id="12401" name="Rectangle 8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2" name="Text Box 8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3</a:t>
                </a:r>
              </a:p>
            </p:txBody>
          </p:sp>
        </p:grpSp>
        <p:grpSp>
          <p:nvGrpSpPr>
            <p:cNvPr id="12335" name="Group 82"/>
            <p:cNvGrpSpPr>
              <a:grpSpLocks/>
            </p:cNvGrpSpPr>
            <p:nvPr/>
          </p:nvGrpSpPr>
          <p:grpSpPr bwMode="auto">
            <a:xfrm>
              <a:off x="437" y="2313"/>
              <a:ext cx="345" cy="258"/>
              <a:chOff x="485" y="1326"/>
              <a:chExt cx="357" cy="258"/>
            </a:xfrm>
          </p:grpSpPr>
          <p:sp>
            <p:nvSpPr>
              <p:cNvPr id="12399" name="Rectangle 8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400" name="Text Box 8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8</a:t>
                </a:r>
              </a:p>
            </p:txBody>
          </p:sp>
        </p:grpSp>
        <p:grpSp>
          <p:nvGrpSpPr>
            <p:cNvPr id="12336" name="Group 85"/>
            <p:cNvGrpSpPr>
              <a:grpSpLocks/>
            </p:cNvGrpSpPr>
            <p:nvPr/>
          </p:nvGrpSpPr>
          <p:grpSpPr bwMode="auto">
            <a:xfrm>
              <a:off x="782" y="2313"/>
              <a:ext cx="344" cy="258"/>
              <a:chOff x="485" y="1326"/>
              <a:chExt cx="357" cy="258"/>
            </a:xfrm>
          </p:grpSpPr>
          <p:sp>
            <p:nvSpPr>
              <p:cNvPr id="12397" name="Rectangle 86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98" name="Text Box 87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10</a:t>
                </a:r>
              </a:p>
            </p:txBody>
          </p:sp>
        </p:grpSp>
        <p:grpSp>
          <p:nvGrpSpPr>
            <p:cNvPr id="12337" name="Group 88"/>
            <p:cNvGrpSpPr>
              <a:grpSpLocks/>
            </p:cNvGrpSpPr>
            <p:nvPr/>
          </p:nvGrpSpPr>
          <p:grpSpPr bwMode="auto">
            <a:xfrm>
              <a:off x="1125" y="2313"/>
              <a:ext cx="345" cy="258"/>
              <a:chOff x="485" y="1326"/>
              <a:chExt cx="357" cy="258"/>
            </a:xfrm>
          </p:grpSpPr>
          <p:sp>
            <p:nvSpPr>
              <p:cNvPr id="12395" name="Rectangle 89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96" name="Text Box 90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11</a:t>
                </a:r>
              </a:p>
            </p:txBody>
          </p:sp>
        </p:grpSp>
        <p:grpSp>
          <p:nvGrpSpPr>
            <p:cNvPr id="12338" name="Group 91"/>
            <p:cNvGrpSpPr>
              <a:grpSpLocks/>
            </p:cNvGrpSpPr>
            <p:nvPr/>
          </p:nvGrpSpPr>
          <p:grpSpPr bwMode="auto">
            <a:xfrm>
              <a:off x="1469" y="2313"/>
              <a:ext cx="344" cy="258"/>
              <a:chOff x="485" y="1326"/>
              <a:chExt cx="357" cy="258"/>
            </a:xfrm>
          </p:grpSpPr>
          <p:sp>
            <p:nvSpPr>
              <p:cNvPr id="12393" name="Rectangle 92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94" name="Text Box 93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20</a:t>
                </a:r>
              </a:p>
            </p:txBody>
          </p:sp>
        </p:grpSp>
        <p:grpSp>
          <p:nvGrpSpPr>
            <p:cNvPr id="12339" name="Group 94"/>
            <p:cNvGrpSpPr>
              <a:grpSpLocks/>
            </p:cNvGrpSpPr>
            <p:nvPr/>
          </p:nvGrpSpPr>
          <p:grpSpPr bwMode="auto">
            <a:xfrm>
              <a:off x="1812" y="2313"/>
              <a:ext cx="344" cy="258"/>
              <a:chOff x="485" y="1326"/>
              <a:chExt cx="357" cy="258"/>
            </a:xfrm>
          </p:grpSpPr>
          <p:sp>
            <p:nvSpPr>
              <p:cNvPr id="12391" name="Rectangle 95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92" name="Text Box 96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50</a:t>
                </a:r>
              </a:p>
            </p:txBody>
          </p:sp>
        </p:grpSp>
        <p:grpSp>
          <p:nvGrpSpPr>
            <p:cNvPr id="12340" name="Group 97"/>
            <p:cNvGrpSpPr>
              <a:grpSpLocks/>
            </p:cNvGrpSpPr>
            <p:nvPr/>
          </p:nvGrpSpPr>
          <p:grpSpPr bwMode="auto">
            <a:xfrm>
              <a:off x="2156" y="2313"/>
              <a:ext cx="345" cy="258"/>
              <a:chOff x="485" y="1326"/>
              <a:chExt cx="357" cy="258"/>
            </a:xfrm>
          </p:grpSpPr>
          <p:sp>
            <p:nvSpPr>
              <p:cNvPr id="12389" name="Rectangle 98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90" name="Text Box 99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55</a:t>
                </a:r>
              </a:p>
            </p:txBody>
          </p:sp>
        </p:grpSp>
        <p:grpSp>
          <p:nvGrpSpPr>
            <p:cNvPr id="12341" name="Group 100"/>
            <p:cNvGrpSpPr>
              <a:grpSpLocks/>
            </p:cNvGrpSpPr>
            <p:nvPr/>
          </p:nvGrpSpPr>
          <p:grpSpPr bwMode="auto">
            <a:xfrm>
              <a:off x="2500" y="2313"/>
              <a:ext cx="344" cy="258"/>
              <a:chOff x="485" y="1326"/>
              <a:chExt cx="357" cy="258"/>
            </a:xfrm>
          </p:grpSpPr>
          <p:sp>
            <p:nvSpPr>
              <p:cNvPr id="12387" name="Rectangle 101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88" name="Text Box 102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60</a:t>
                </a:r>
              </a:p>
            </p:txBody>
          </p:sp>
        </p:grpSp>
        <p:grpSp>
          <p:nvGrpSpPr>
            <p:cNvPr id="12342" name="Group 103"/>
            <p:cNvGrpSpPr>
              <a:grpSpLocks/>
            </p:cNvGrpSpPr>
            <p:nvPr/>
          </p:nvGrpSpPr>
          <p:grpSpPr bwMode="auto">
            <a:xfrm>
              <a:off x="2841" y="2314"/>
              <a:ext cx="344" cy="258"/>
              <a:chOff x="485" y="1326"/>
              <a:chExt cx="357" cy="258"/>
            </a:xfrm>
          </p:grpSpPr>
          <p:sp>
            <p:nvSpPr>
              <p:cNvPr id="12385" name="Rectangle 104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86" name="Text Box 105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65</a:t>
                </a:r>
              </a:p>
            </p:txBody>
          </p:sp>
        </p:grpSp>
        <p:grpSp>
          <p:nvGrpSpPr>
            <p:cNvPr id="12343" name="Group 106"/>
            <p:cNvGrpSpPr>
              <a:grpSpLocks/>
            </p:cNvGrpSpPr>
            <p:nvPr/>
          </p:nvGrpSpPr>
          <p:grpSpPr bwMode="auto">
            <a:xfrm>
              <a:off x="3185" y="2314"/>
              <a:ext cx="344" cy="258"/>
              <a:chOff x="485" y="1326"/>
              <a:chExt cx="357" cy="258"/>
            </a:xfrm>
          </p:grpSpPr>
          <p:sp>
            <p:nvSpPr>
              <p:cNvPr id="12383" name="Rectangle 107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84" name="Text Box 108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70</a:t>
                </a:r>
              </a:p>
            </p:txBody>
          </p:sp>
        </p:grpSp>
        <p:grpSp>
          <p:nvGrpSpPr>
            <p:cNvPr id="12344" name="Group 109"/>
            <p:cNvGrpSpPr>
              <a:grpSpLocks/>
            </p:cNvGrpSpPr>
            <p:nvPr/>
          </p:nvGrpSpPr>
          <p:grpSpPr bwMode="auto">
            <a:xfrm>
              <a:off x="3529" y="2314"/>
              <a:ext cx="344" cy="258"/>
              <a:chOff x="485" y="1326"/>
              <a:chExt cx="357" cy="258"/>
            </a:xfrm>
          </p:grpSpPr>
          <p:sp>
            <p:nvSpPr>
              <p:cNvPr id="12381" name="Rectangle 11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82" name="Text Box 11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72</a:t>
                </a:r>
              </a:p>
            </p:txBody>
          </p:sp>
        </p:grpSp>
        <p:grpSp>
          <p:nvGrpSpPr>
            <p:cNvPr id="12345" name="Group 112"/>
            <p:cNvGrpSpPr>
              <a:grpSpLocks/>
            </p:cNvGrpSpPr>
            <p:nvPr/>
          </p:nvGrpSpPr>
          <p:grpSpPr bwMode="auto">
            <a:xfrm>
              <a:off x="3872" y="2314"/>
              <a:ext cx="345" cy="258"/>
              <a:chOff x="485" y="1326"/>
              <a:chExt cx="357" cy="258"/>
            </a:xfrm>
          </p:grpSpPr>
          <p:sp>
            <p:nvSpPr>
              <p:cNvPr id="12379" name="Rectangle 113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80" name="Text Box 114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90</a:t>
                </a:r>
              </a:p>
            </p:txBody>
          </p:sp>
        </p:grpSp>
        <p:sp>
          <p:nvSpPr>
            <p:cNvPr id="12346" name="Text Box 115"/>
            <p:cNvSpPr txBox="1">
              <a:spLocks noChangeArrowheads="1"/>
            </p:cNvSpPr>
            <p:nvPr/>
          </p:nvSpPr>
          <p:spPr bwMode="auto">
            <a:xfrm>
              <a:off x="177" y="20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0</a:t>
              </a:r>
            </a:p>
          </p:txBody>
        </p:sp>
        <p:sp>
          <p:nvSpPr>
            <p:cNvPr id="12347" name="Text Box 116"/>
            <p:cNvSpPr txBox="1">
              <a:spLocks noChangeArrowheads="1"/>
            </p:cNvSpPr>
            <p:nvPr/>
          </p:nvSpPr>
          <p:spPr bwMode="auto">
            <a:xfrm>
              <a:off x="513" y="20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2348" name="Text Box 117"/>
            <p:cNvSpPr txBox="1">
              <a:spLocks noChangeArrowheads="1"/>
            </p:cNvSpPr>
            <p:nvPr/>
          </p:nvSpPr>
          <p:spPr bwMode="auto">
            <a:xfrm>
              <a:off x="849" y="20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12349" name="Text Box 118"/>
            <p:cNvSpPr txBox="1">
              <a:spLocks noChangeArrowheads="1"/>
            </p:cNvSpPr>
            <p:nvPr/>
          </p:nvSpPr>
          <p:spPr bwMode="auto">
            <a:xfrm>
              <a:off x="120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2350" name="Text Box 119"/>
            <p:cNvSpPr txBox="1">
              <a:spLocks noChangeArrowheads="1"/>
            </p:cNvSpPr>
            <p:nvPr/>
          </p:nvSpPr>
          <p:spPr bwMode="auto">
            <a:xfrm>
              <a:off x="3918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11</a:t>
              </a:r>
            </a:p>
          </p:txBody>
        </p:sp>
        <p:grpSp>
          <p:nvGrpSpPr>
            <p:cNvPr id="12351" name="Group 120"/>
            <p:cNvGrpSpPr>
              <a:grpSpLocks/>
            </p:cNvGrpSpPr>
            <p:nvPr/>
          </p:nvGrpSpPr>
          <p:grpSpPr bwMode="auto">
            <a:xfrm>
              <a:off x="4221" y="2309"/>
              <a:ext cx="344" cy="265"/>
              <a:chOff x="485" y="1326"/>
              <a:chExt cx="357" cy="258"/>
            </a:xfrm>
          </p:grpSpPr>
          <p:sp>
            <p:nvSpPr>
              <p:cNvPr id="12377" name="Rectangle 121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8" name="Text Box 122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91</a:t>
                </a:r>
              </a:p>
            </p:txBody>
          </p:sp>
        </p:grpSp>
        <p:grpSp>
          <p:nvGrpSpPr>
            <p:cNvPr id="12352" name="Group 123"/>
            <p:cNvGrpSpPr>
              <a:grpSpLocks/>
            </p:cNvGrpSpPr>
            <p:nvPr/>
          </p:nvGrpSpPr>
          <p:grpSpPr bwMode="auto">
            <a:xfrm>
              <a:off x="4564" y="2308"/>
              <a:ext cx="344" cy="273"/>
              <a:chOff x="485" y="1326"/>
              <a:chExt cx="357" cy="258"/>
            </a:xfrm>
          </p:grpSpPr>
          <p:sp>
            <p:nvSpPr>
              <p:cNvPr id="12375" name="Rectangle 124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6" name="Text Box 125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7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94</a:t>
                </a:r>
              </a:p>
            </p:txBody>
          </p:sp>
        </p:grpSp>
        <p:grpSp>
          <p:nvGrpSpPr>
            <p:cNvPr id="12353" name="Group 126"/>
            <p:cNvGrpSpPr>
              <a:grpSpLocks/>
            </p:cNvGrpSpPr>
            <p:nvPr/>
          </p:nvGrpSpPr>
          <p:grpSpPr bwMode="auto">
            <a:xfrm>
              <a:off x="4908" y="2308"/>
              <a:ext cx="345" cy="274"/>
              <a:chOff x="485" y="1326"/>
              <a:chExt cx="357" cy="258"/>
            </a:xfrm>
          </p:grpSpPr>
          <p:sp>
            <p:nvSpPr>
              <p:cNvPr id="12373" name="Rectangle 127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4" name="Text Box 128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96</a:t>
                </a:r>
              </a:p>
            </p:txBody>
          </p:sp>
        </p:grpSp>
        <p:grpSp>
          <p:nvGrpSpPr>
            <p:cNvPr id="12354" name="Group 129"/>
            <p:cNvGrpSpPr>
              <a:grpSpLocks/>
            </p:cNvGrpSpPr>
            <p:nvPr/>
          </p:nvGrpSpPr>
          <p:grpSpPr bwMode="auto">
            <a:xfrm>
              <a:off x="5252" y="2308"/>
              <a:ext cx="344" cy="273"/>
              <a:chOff x="485" y="1326"/>
              <a:chExt cx="357" cy="258"/>
            </a:xfrm>
          </p:grpSpPr>
          <p:sp>
            <p:nvSpPr>
              <p:cNvPr id="12371" name="Rectangle 13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2" name="Text Box 131"/>
              <p:cNvSpPr txBox="1">
                <a:spLocks noChangeArrowheads="1"/>
              </p:cNvSpPr>
              <p:nvPr/>
            </p:nvSpPr>
            <p:spPr bwMode="auto">
              <a:xfrm>
                <a:off x="549" y="1340"/>
                <a:ext cx="27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99</a:t>
                </a:r>
              </a:p>
            </p:txBody>
          </p:sp>
        </p:grpSp>
        <p:sp>
          <p:nvSpPr>
            <p:cNvPr id="12355" name="Text Box 132"/>
            <p:cNvSpPr txBox="1">
              <a:spLocks noChangeArrowheads="1"/>
            </p:cNvSpPr>
            <p:nvPr/>
          </p:nvSpPr>
          <p:spPr bwMode="auto">
            <a:xfrm>
              <a:off x="5297" y="209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15</a:t>
              </a:r>
            </a:p>
          </p:txBody>
        </p:sp>
        <p:sp>
          <p:nvSpPr>
            <p:cNvPr id="12356" name="Text Box 133"/>
            <p:cNvSpPr txBox="1">
              <a:spLocks noChangeArrowheads="1"/>
            </p:cNvSpPr>
            <p:nvPr/>
          </p:nvSpPr>
          <p:spPr bwMode="auto">
            <a:xfrm>
              <a:off x="1548" y="20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12357" name="Text Box 134"/>
            <p:cNvSpPr txBox="1">
              <a:spLocks noChangeArrowheads="1"/>
            </p:cNvSpPr>
            <p:nvPr/>
          </p:nvSpPr>
          <p:spPr bwMode="auto">
            <a:xfrm>
              <a:off x="2584" y="20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  <p:sp>
          <p:nvSpPr>
            <p:cNvPr id="12358" name="Text Box 135"/>
            <p:cNvSpPr txBox="1">
              <a:spLocks noChangeArrowheads="1"/>
            </p:cNvSpPr>
            <p:nvPr/>
          </p:nvSpPr>
          <p:spPr bwMode="auto">
            <a:xfrm>
              <a:off x="2918" y="20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grpSp>
          <p:nvGrpSpPr>
            <p:cNvPr id="12359" name="Group 136"/>
            <p:cNvGrpSpPr>
              <a:grpSpLocks/>
            </p:cNvGrpSpPr>
            <p:nvPr/>
          </p:nvGrpSpPr>
          <p:grpSpPr bwMode="auto">
            <a:xfrm rot="1893046">
              <a:off x="2039" y="2530"/>
              <a:ext cx="286" cy="415"/>
              <a:chOff x="203" y="2118"/>
              <a:chExt cx="279" cy="662"/>
            </a:xfrm>
          </p:grpSpPr>
          <p:sp>
            <p:nvSpPr>
              <p:cNvPr id="12369" name="Line 137"/>
              <p:cNvSpPr>
                <a:spLocks noChangeShapeType="1"/>
              </p:cNvSpPr>
              <p:nvPr/>
            </p:nvSpPr>
            <p:spPr bwMode="auto">
              <a:xfrm flipV="1">
                <a:off x="326" y="2118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Text Box 138"/>
              <p:cNvSpPr txBox="1">
                <a:spLocks noChangeArrowheads="1"/>
              </p:cNvSpPr>
              <p:nvPr/>
            </p:nvSpPr>
            <p:spPr bwMode="auto">
              <a:xfrm>
                <a:off x="203" y="2409"/>
                <a:ext cx="279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tr-TR"/>
                  <a:t>sol</a:t>
                </a:r>
                <a:endParaRPr lang="en-US"/>
              </a:p>
            </p:txBody>
          </p:sp>
        </p:grpSp>
        <p:grpSp>
          <p:nvGrpSpPr>
            <p:cNvPr id="12360" name="Group 139"/>
            <p:cNvGrpSpPr>
              <a:grpSpLocks/>
            </p:cNvGrpSpPr>
            <p:nvPr/>
          </p:nvGrpSpPr>
          <p:grpSpPr bwMode="auto">
            <a:xfrm rot="-1626655">
              <a:off x="2274" y="2558"/>
              <a:ext cx="310" cy="430"/>
              <a:chOff x="5283" y="2111"/>
              <a:chExt cx="310" cy="630"/>
            </a:xfrm>
          </p:grpSpPr>
          <p:sp>
            <p:nvSpPr>
              <p:cNvPr id="12367" name="Line 140"/>
              <p:cNvSpPr>
                <a:spLocks noChangeShapeType="1"/>
              </p:cNvSpPr>
              <p:nvPr/>
            </p:nvSpPr>
            <p:spPr bwMode="auto">
              <a:xfrm flipV="1">
                <a:off x="5474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8" name="Text Box 141"/>
              <p:cNvSpPr txBox="1">
                <a:spLocks noChangeArrowheads="1"/>
              </p:cNvSpPr>
              <p:nvPr/>
            </p:nvSpPr>
            <p:spPr bwMode="auto">
              <a:xfrm>
                <a:off x="5283" y="2400"/>
                <a:ext cx="310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tr-TR"/>
                  <a:t>sağ</a:t>
                </a:r>
                <a:endParaRPr lang="en-US"/>
              </a:p>
            </p:txBody>
          </p:sp>
        </p:grpSp>
        <p:sp>
          <p:nvSpPr>
            <p:cNvPr id="12361" name="Text Box 142"/>
            <p:cNvSpPr txBox="1">
              <a:spLocks noChangeArrowheads="1"/>
            </p:cNvSpPr>
            <p:nvPr/>
          </p:nvSpPr>
          <p:spPr bwMode="auto">
            <a:xfrm>
              <a:off x="2266" y="2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6</a:t>
              </a:r>
            </a:p>
          </p:txBody>
        </p:sp>
        <p:sp>
          <p:nvSpPr>
            <p:cNvPr id="12362" name="Line 143"/>
            <p:cNvSpPr>
              <a:spLocks noChangeShapeType="1"/>
            </p:cNvSpPr>
            <p:nvPr/>
          </p:nvSpPr>
          <p:spPr bwMode="auto">
            <a:xfrm>
              <a:off x="2758" y="1803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Text Box 144"/>
            <p:cNvSpPr txBox="1">
              <a:spLocks noChangeArrowheads="1"/>
            </p:cNvSpPr>
            <p:nvPr/>
          </p:nvSpPr>
          <p:spPr bwMode="auto">
            <a:xfrm>
              <a:off x="1897" y="20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5</a:t>
              </a:r>
            </a:p>
          </p:txBody>
        </p:sp>
        <p:sp>
          <p:nvSpPr>
            <p:cNvPr id="12364" name="AutoShape 145"/>
            <p:cNvSpPr>
              <a:spLocks/>
            </p:cNvSpPr>
            <p:nvPr/>
          </p:nvSpPr>
          <p:spPr bwMode="auto">
            <a:xfrm rot="-5400000">
              <a:off x="1751" y="2280"/>
              <a:ext cx="105" cy="673"/>
            </a:xfrm>
            <a:prstGeom prst="leftBrace">
              <a:avLst>
                <a:gd name="adj1" fmla="val 53413"/>
                <a:gd name="adj2" fmla="val 4998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65" name="Text Box 146"/>
            <p:cNvSpPr txBox="1">
              <a:spLocks noChangeArrowheads="1"/>
            </p:cNvSpPr>
            <p:nvPr/>
          </p:nvSpPr>
          <p:spPr bwMode="auto">
            <a:xfrm>
              <a:off x="868" y="2836"/>
              <a:ext cx="496" cy="2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El</a:t>
              </a:r>
              <a:r>
                <a:rPr lang="tr-TR"/>
                <a:t>endi</a:t>
              </a:r>
              <a:endParaRPr lang="en-US"/>
            </a:p>
          </p:txBody>
        </p:sp>
        <p:sp>
          <p:nvSpPr>
            <p:cNvPr id="12366" name="Line 147"/>
            <p:cNvSpPr>
              <a:spLocks noChangeShapeType="1"/>
            </p:cNvSpPr>
            <p:nvPr/>
          </p:nvSpPr>
          <p:spPr bwMode="auto">
            <a:xfrm flipV="1">
              <a:off x="1296" y="2638"/>
              <a:ext cx="509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490" name="Group 148"/>
          <p:cNvGrpSpPr>
            <a:grpSpLocks/>
          </p:cNvGrpSpPr>
          <p:nvPr/>
        </p:nvGrpSpPr>
        <p:grpSpPr bwMode="auto">
          <a:xfrm>
            <a:off x="3419475" y="3432175"/>
            <a:ext cx="552450" cy="1589088"/>
            <a:chOff x="3806" y="2988"/>
            <a:chExt cx="348" cy="1001"/>
          </a:xfrm>
        </p:grpSpPr>
        <p:grpSp>
          <p:nvGrpSpPr>
            <p:cNvPr id="12328" name="Group 149"/>
            <p:cNvGrpSpPr>
              <a:grpSpLocks/>
            </p:cNvGrpSpPr>
            <p:nvPr/>
          </p:nvGrpSpPr>
          <p:grpSpPr bwMode="auto">
            <a:xfrm>
              <a:off x="3809" y="2988"/>
              <a:ext cx="345" cy="258"/>
              <a:chOff x="485" y="1326"/>
              <a:chExt cx="357" cy="258"/>
            </a:xfrm>
          </p:grpSpPr>
          <p:sp>
            <p:nvSpPr>
              <p:cNvPr id="12332" name="Rectangle 150"/>
              <p:cNvSpPr>
                <a:spLocks noChangeArrowheads="1"/>
              </p:cNvSpPr>
              <p:nvPr/>
            </p:nvSpPr>
            <p:spPr bwMode="auto">
              <a:xfrm>
                <a:off x="485" y="1326"/>
                <a:ext cx="357" cy="2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33" name="Text Box 151"/>
              <p:cNvSpPr txBox="1">
                <a:spLocks noChangeArrowheads="1"/>
              </p:cNvSpPr>
              <p:nvPr/>
            </p:nvSpPr>
            <p:spPr bwMode="auto">
              <a:xfrm>
                <a:off x="548" y="1340"/>
                <a:ext cx="2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55</a:t>
                </a:r>
              </a:p>
            </p:txBody>
          </p:sp>
        </p:grpSp>
        <p:grpSp>
          <p:nvGrpSpPr>
            <p:cNvPr id="12329" name="Group 152"/>
            <p:cNvGrpSpPr>
              <a:grpSpLocks/>
            </p:cNvGrpSpPr>
            <p:nvPr/>
          </p:nvGrpSpPr>
          <p:grpSpPr bwMode="auto">
            <a:xfrm>
              <a:off x="3806" y="3228"/>
              <a:ext cx="343" cy="761"/>
              <a:chOff x="2555" y="2111"/>
              <a:chExt cx="343" cy="417"/>
            </a:xfrm>
          </p:grpSpPr>
          <p:sp>
            <p:nvSpPr>
              <p:cNvPr id="12330" name="Line 153"/>
              <p:cNvSpPr>
                <a:spLocks noChangeShapeType="1"/>
              </p:cNvSpPr>
              <p:nvPr/>
            </p:nvSpPr>
            <p:spPr bwMode="auto">
              <a:xfrm flipV="1">
                <a:off x="2737" y="2111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1" name="Text Box 154"/>
              <p:cNvSpPr txBox="1">
                <a:spLocks noChangeArrowheads="1"/>
              </p:cNvSpPr>
              <p:nvPr/>
            </p:nvSpPr>
            <p:spPr bwMode="auto">
              <a:xfrm>
                <a:off x="2555" y="2401"/>
                <a:ext cx="343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tr-TR"/>
                  <a:t>orta</a:t>
                </a:r>
                <a:endParaRPr lang="en-US"/>
              </a:p>
            </p:txBody>
          </p:sp>
        </p:grpSp>
      </p:grpSp>
      <p:sp>
        <p:nvSpPr>
          <p:cNvPr id="228507" name="Rectangle 155"/>
          <p:cNvSpPr>
            <a:spLocks noGrp="1" noChangeArrowheads="1"/>
          </p:cNvSpPr>
          <p:nvPr>
            <p:ph type="body" idx="1"/>
          </p:nvPr>
        </p:nvSpPr>
        <p:spPr>
          <a:xfrm>
            <a:off x="152400" y="5016500"/>
            <a:ext cx="8815388" cy="11525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smtClean="0"/>
              <a:t>55’i bulduk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tr-TR" sz="2400" smtClean="0">
                <a:sym typeface="Wingdings" pitchFamily="2" charset="2"/>
              </a:rPr>
              <a:t>Başarılı arama</a:t>
            </a:r>
            <a:endParaRPr lang="en-US" sz="240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tr-TR" sz="2400" smtClean="0">
                <a:sym typeface="Wingdings" pitchFamily="2" charset="2"/>
              </a:rPr>
              <a:t>57’yi aradığımızda</a:t>
            </a:r>
            <a:r>
              <a:rPr lang="en-US" sz="2400" smtClean="0">
                <a:sym typeface="Wingdings" pitchFamily="2" charset="2"/>
              </a:rPr>
              <a:t>, </a:t>
            </a:r>
            <a:r>
              <a:rPr lang="tr-TR" sz="2400" smtClean="0">
                <a:sym typeface="Wingdings" pitchFamily="2" charset="2"/>
              </a:rPr>
              <a:t>bir sonraki işlemde başarısız bir şekilde sonlanacak.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822728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8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8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C3C427-28A1-4F6D-BF7A-4C73F1FC13F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8191500" cy="612775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İkili Arama</a:t>
            </a:r>
            <a:r>
              <a:rPr lang="en-US" sz="3600" smtClean="0"/>
              <a:t> (</a:t>
            </a:r>
            <a:r>
              <a:rPr lang="tr-TR" sz="3600" smtClean="0"/>
              <a:t>devam</a:t>
            </a:r>
            <a:r>
              <a:rPr lang="en-US" sz="3600" smtClean="0"/>
              <a:t>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36550" y="1058863"/>
            <a:ext cx="8315325" cy="493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2551113" y="1058863"/>
            <a:ext cx="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6076950" y="1057275"/>
            <a:ext cx="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858838" y="1068388"/>
            <a:ext cx="114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&lt; </a:t>
            </a:r>
            <a:r>
              <a:rPr lang="tr-TR">
                <a:latin typeface="Courier New" pitchFamily="49" charset="0"/>
                <a:cs typeface="Courier New" pitchFamily="49" charset="0"/>
              </a:rPr>
              <a:t>hedef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6765925" y="1117600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&gt; </a:t>
            </a:r>
            <a:r>
              <a:rPr lang="tr-TR">
                <a:latin typeface="Courier New" pitchFamily="49" charset="0"/>
                <a:cs typeface="Courier New" pitchFamily="49" charset="0"/>
              </a:rPr>
              <a:t>hedef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2349500" y="1533525"/>
            <a:ext cx="454025" cy="665163"/>
            <a:chOff x="192" y="2118"/>
            <a:chExt cx="286" cy="657"/>
          </a:xfrm>
        </p:grpSpPr>
        <p:sp>
          <p:nvSpPr>
            <p:cNvPr id="13327" name="Line 9"/>
            <p:cNvSpPr>
              <a:spLocks noChangeShapeType="1"/>
            </p:cNvSpPr>
            <p:nvPr/>
          </p:nvSpPr>
          <p:spPr bwMode="auto">
            <a:xfrm flipV="1">
              <a:off x="326" y="2118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Text Box 10"/>
            <p:cNvSpPr txBox="1">
              <a:spLocks noChangeArrowheads="1"/>
            </p:cNvSpPr>
            <p:nvPr/>
          </p:nvSpPr>
          <p:spPr bwMode="auto">
            <a:xfrm>
              <a:off x="192" y="2410"/>
              <a:ext cx="2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/>
                <a:t>sol</a:t>
              </a:r>
              <a:endParaRPr lang="en-US"/>
            </a:p>
          </p:txBody>
        </p:sp>
      </p:grpSp>
      <p:grpSp>
        <p:nvGrpSpPr>
          <p:cNvPr id="13322" name="Group 11"/>
          <p:cNvGrpSpPr>
            <a:grpSpLocks/>
          </p:cNvGrpSpPr>
          <p:nvPr/>
        </p:nvGrpSpPr>
        <p:grpSpPr bwMode="auto">
          <a:xfrm>
            <a:off x="5668963" y="1539875"/>
            <a:ext cx="492125" cy="682625"/>
            <a:chOff x="5244" y="2111"/>
            <a:chExt cx="310" cy="631"/>
          </a:xfrm>
        </p:grpSpPr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 flipV="1">
              <a:off x="5474" y="2111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5244" y="2401"/>
              <a:ext cx="31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/>
                <a:t>sağ</a:t>
              </a:r>
              <a:endParaRPr lang="en-US"/>
            </a:p>
          </p:txBody>
        </p:sp>
      </p:grpSp>
      <p:sp>
        <p:nvSpPr>
          <p:cNvPr id="13323" name="Text Box 14"/>
          <p:cNvSpPr txBox="1">
            <a:spLocks noChangeArrowheads="1"/>
          </p:cNvSpPr>
          <p:nvPr/>
        </p:nvSpPr>
        <p:spPr bwMode="auto">
          <a:xfrm>
            <a:off x="4203700" y="1116013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?</a:t>
            </a:r>
          </a:p>
        </p:txBody>
      </p:sp>
      <p:sp>
        <p:nvSpPr>
          <p:cNvPr id="13324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58750" y="2500313"/>
            <a:ext cx="8828088" cy="3727450"/>
          </a:xfrm>
          <a:noFill/>
        </p:spPr>
        <p:txBody>
          <a:bodyPr/>
          <a:lstStyle/>
          <a:p>
            <a:r>
              <a:rPr lang="tr-TR" sz="2400" smtClean="0"/>
              <a:t>Hedefi ararken herhangi bir aşamada, arama alanımızı </a:t>
            </a:r>
            <a:r>
              <a:rPr lang="en-US" sz="2400" smtClean="0">
                <a:solidFill>
                  <a:srgbClr val="003399"/>
                </a:solidFill>
              </a:rPr>
              <a:t>“</a:t>
            </a:r>
            <a:r>
              <a:rPr lang="tr-TR" sz="2400" smtClean="0">
                <a:solidFill>
                  <a:srgbClr val="003399"/>
                </a:solidFill>
              </a:rPr>
              <a:t>sağ</a:t>
            </a:r>
            <a:r>
              <a:rPr lang="en-US" sz="2400" smtClean="0">
                <a:solidFill>
                  <a:srgbClr val="003399"/>
                </a:solidFill>
              </a:rPr>
              <a:t>” </a:t>
            </a:r>
            <a:r>
              <a:rPr lang="tr-TR" sz="2400" smtClean="0"/>
              <a:t> ile </a:t>
            </a:r>
            <a:r>
              <a:rPr lang="en-US" sz="2400" smtClean="0">
                <a:solidFill>
                  <a:srgbClr val="003399"/>
                </a:solidFill>
              </a:rPr>
              <a:t>“</a:t>
            </a:r>
            <a:r>
              <a:rPr lang="tr-TR" sz="2400" smtClean="0">
                <a:solidFill>
                  <a:srgbClr val="003399"/>
                </a:solidFill>
              </a:rPr>
              <a:t>sol</a:t>
            </a:r>
            <a:r>
              <a:rPr lang="en-US" sz="2400" smtClean="0">
                <a:solidFill>
                  <a:srgbClr val="003399"/>
                </a:solidFill>
              </a:rPr>
              <a:t>”</a:t>
            </a:r>
            <a:r>
              <a:rPr lang="tr-TR" sz="2400" smtClean="0"/>
              <a:t> arasındaki alana kısıtlamış oluyoruz.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>
                <a:solidFill>
                  <a:srgbClr val="003399"/>
                </a:solidFill>
              </a:rPr>
              <a:t>“</a:t>
            </a:r>
            <a:r>
              <a:rPr lang="tr-TR" sz="2400" smtClean="0">
                <a:solidFill>
                  <a:srgbClr val="003399"/>
                </a:solidFill>
              </a:rPr>
              <a:t>sol</a:t>
            </a:r>
            <a:r>
              <a:rPr lang="en-US" sz="2400" smtClean="0">
                <a:solidFill>
                  <a:srgbClr val="003399"/>
                </a:solidFill>
              </a:rPr>
              <a:t>”</a:t>
            </a:r>
            <a:r>
              <a:rPr lang="tr-TR" sz="2400" smtClean="0">
                <a:solidFill>
                  <a:srgbClr val="003399"/>
                </a:solidFill>
              </a:rPr>
              <a:t> ’un</a:t>
            </a:r>
            <a:r>
              <a:rPr lang="en-US" sz="2400" smtClean="0">
                <a:solidFill>
                  <a:srgbClr val="003399"/>
                </a:solidFill>
              </a:rPr>
              <a:t> </a:t>
            </a:r>
            <a:r>
              <a:rPr lang="tr-TR" sz="2400" smtClean="0">
                <a:solidFill>
                  <a:srgbClr val="003399"/>
                </a:solidFill>
              </a:rPr>
              <a:t> solunda </a:t>
            </a:r>
            <a:r>
              <a:rPr lang="tr-TR" sz="2400" smtClean="0"/>
              <a:t>kalan alan hedeften küçüktür ve bu alan arama alanından çıkarılır.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>
                <a:solidFill>
                  <a:srgbClr val="003399"/>
                </a:solidFill>
              </a:rPr>
              <a:t>“</a:t>
            </a:r>
            <a:r>
              <a:rPr lang="tr-TR" sz="2400" smtClean="0">
                <a:solidFill>
                  <a:srgbClr val="003399"/>
                </a:solidFill>
              </a:rPr>
              <a:t>sağ</a:t>
            </a:r>
            <a:r>
              <a:rPr lang="en-US" sz="2400" smtClean="0">
                <a:solidFill>
                  <a:srgbClr val="003399"/>
                </a:solidFill>
              </a:rPr>
              <a:t>” </a:t>
            </a:r>
            <a:r>
              <a:rPr lang="tr-TR" sz="2400" smtClean="0">
                <a:solidFill>
                  <a:srgbClr val="003399"/>
                </a:solidFill>
              </a:rPr>
              <a:t>ın sagında </a:t>
            </a:r>
            <a:r>
              <a:rPr lang="tr-TR" sz="2400" smtClean="0"/>
              <a:t>kalan alan hedeften büyüktür ve bu alan arama alanından çıkarılır.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501708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B8A05F-0DA0-4E0F-BFBD-5D445B93476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8191500" cy="612775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İkili Arama</a:t>
            </a:r>
            <a:r>
              <a:rPr lang="en-US" sz="3600" smtClean="0"/>
              <a:t> - </a:t>
            </a:r>
            <a:r>
              <a:rPr lang="tr-TR" sz="3600" smtClean="0"/>
              <a:t>Algoritma</a:t>
            </a:r>
            <a:endParaRPr lang="en-US" sz="36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827088"/>
            <a:ext cx="8767762" cy="47752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dirty="0" smtClean="0"/>
              <a:t>// </a:t>
            </a:r>
            <a:r>
              <a:rPr lang="tr-TR" sz="1800" dirty="0" smtClean="0"/>
              <a:t>Aranan sayının indeksini döndürür aranan sayı bulunamazsa -1 döndürür.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tr-TR" sz="1800" b="1" dirty="0" err="1" smtClean="0">
                <a:solidFill>
                  <a:srgbClr val="C00000"/>
                </a:solidFill>
              </a:rPr>
              <a:t>ikiliArama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</a:rPr>
              <a:t> A[], 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</a:rPr>
              <a:t> N, </a:t>
            </a:r>
            <a:r>
              <a:rPr lang="en-US" sz="1800" b="1" dirty="0" err="1" smtClean="0">
                <a:solidFill>
                  <a:srgbClr val="C00000"/>
                </a:solidFill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tr-TR" sz="1800" b="1" dirty="0" err="1" smtClean="0">
                <a:solidFill>
                  <a:srgbClr val="C00000"/>
                </a:solidFill>
              </a:rPr>
              <a:t>sayi</a:t>
            </a:r>
            <a:r>
              <a:rPr lang="en-US" sz="1800" b="1" dirty="0" smtClean="0">
                <a:solidFill>
                  <a:srgbClr val="C00000"/>
                </a:solidFill>
              </a:rPr>
              <a:t>){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tr-TR" sz="1800" dirty="0" smtClean="0"/>
              <a:t>sol</a:t>
            </a:r>
            <a:r>
              <a:rPr lang="en-US" sz="1800" dirty="0" smtClean="0"/>
              <a:t> = 0;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tr-TR" sz="1800" dirty="0" err="1" smtClean="0"/>
              <a:t>sag</a:t>
            </a:r>
            <a:r>
              <a:rPr lang="en-US" sz="1800" dirty="0" smtClean="0"/>
              <a:t> = N-1;</a:t>
            </a:r>
          </a:p>
          <a:p>
            <a:pPr>
              <a:buFontTx/>
              <a:buNone/>
              <a:defRPr/>
            </a:pP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while (</a:t>
            </a:r>
            <a:r>
              <a:rPr lang="tr-TR" sz="1800" dirty="0" smtClean="0"/>
              <a:t>sol</a:t>
            </a:r>
            <a:r>
              <a:rPr lang="en-US" sz="1800" dirty="0" smtClean="0"/>
              <a:t> &lt;= </a:t>
            </a:r>
            <a:r>
              <a:rPr lang="tr-TR" sz="1800" dirty="0" err="1" smtClean="0"/>
              <a:t>sag</a:t>
            </a:r>
            <a:r>
              <a:rPr lang="en-US" sz="1800" dirty="0" smtClean="0"/>
              <a:t>){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rgbClr val="003399"/>
                </a:solidFill>
              </a:rPr>
              <a:t>int</a:t>
            </a:r>
            <a:r>
              <a:rPr lang="en-US" sz="1800" dirty="0" smtClean="0">
                <a:solidFill>
                  <a:srgbClr val="003399"/>
                </a:solidFill>
              </a:rPr>
              <a:t> </a:t>
            </a:r>
            <a:r>
              <a:rPr lang="tr-TR" sz="1800" dirty="0" smtClean="0">
                <a:solidFill>
                  <a:srgbClr val="003399"/>
                </a:solidFill>
              </a:rPr>
              <a:t>orta</a:t>
            </a:r>
            <a:r>
              <a:rPr lang="en-US" sz="1800" dirty="0" smtClean="0">
                <a:solidFill>
                  <a:srgbClr val="003399"/>
                </a:solidFill>
              </a:rPr>
              <a:t> = (</a:t>
            </a:r>
            <a:r>
              <a:rPr lang="tr-TR" sz="1800" dirty="0" smtClean="0">
                <a:solidFill>
                  <a:srgbClr val="003399"/>
                </a:solidFill>
              </a:rPr>
              <a:t>sol</a:t>
            </a:r>
            <a:r>
              <a:rPr lang="en-US" sz="1800" dirty="0" smtClean="0">
                <a:solidFill>
                  <a:srgbClr val="003399"/>
                </a:solidFill>
              </a:rPr>
              <a:t>+</a:t>
            </a:r>
            <a:r>
              <a:rPr lang="tr-TR" sz="1800" dirty="0" err="1" smtClean="0">
                <a:solidFill>
                  <a:srgbClr val="003399"/>
                </a:solidFill>
              </a:rPr>
              <a:t>sag</a:t>
            </a:r>
            <a:r>
              <a:rPr lang="en-US" sz="1800" dirty="0" smtClean="0">
                <a:solidFill>
                  <a:srgbClr val="003399"/>
                </a:solidFill>
              </a:rPr>
              <a:t>)/2;               </a:t>
            </a:r>
            <a:r>
              <a:rPr lang="tr-TR" sz="1800" dirty="0" smtClean="0">
                <a:solidFill>
                  <a:srgbClr val="003399"/>
                </a:solidFill>
              </a:rPr>
              <a:t>   </a:t>
            </a:r>
            <a:r>
              <a:rPr lang="en-US" sz="1800" dirty="0" smtClean="0"/>
              <a:t>// </a:t>
            </a:r>
            <a:r>
              <a:rPr lang="tr-TR" sz="1800" dirty="0" smtClean="0"/>
              <a:t>Test edilecek sayının indeksi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	if (A[</a:t>
            </a:r>
            <a:r>
              <a:rPr lang="tr-TR" sz="1800" dirty="0" smtClean="0"/>
              <a:t>orta</a:t>
            </a:r>
            <a:r>
              <a:rPr lang="en-US" sz="1800" dirty="0" smtClean="0"/>
              <a:t>] == </a:t>
            </a:r>
            <a:r>
              <a:rPr lang="tr-TR" sz="1800" dirty="0" err="1" smtClean="0"/>
              <a:t>sayi</a:t>
            </a:r>
            <a:r>
              <a:rPr lang="en-US" sz="1800" dirty="0" smtClean="0"/>
              <a:t>) return </a:t>
            </a:r>
            <a:r>
              <a:rPr lang="tr-TR" sz="1800" dirty="0" smtClean="0"/>
              <a:t>orta</a:t>
            </a:r>
            <a:r>
              <a:rPr lang="en-US" sz="1800" dirty="0" smtClean="0"/>
              <a:t>;  // </a:t>
            </a:r>
            <a:r>
              <a:rPr lang="tr-TR" sz="1800" dirty="0" smtClean="0"/>
              <a:t>Aranan sayı bulundu. İndeksi döndür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	else if (</a:t>
            </a:r>
            <a:r>
              <a:rPr lang="tr-TR" sz="1800" dirty="0" err="1" smtClean="0"/>
              <a:t>sayi</a:t>
            </a:r>
            <a:r>
              <a:rPr lang="en-US" sz="1800" dirty="0" smtClean="0"/>
              <a:t> &lt; A[</a:t>
            </a:r>
            <a:r>
              <a:rPr lang="tr-TR" sz="1800" dirty="0" smtClean="0"/>
              <a:t>orta</a:t>
            </a:r>
            <a:r>
              <a:rPr lang="en-US" sz="1800" dirty="0" smtClean="0"/>
              <a:t>]) </a:t>
            </a:r>
            <a:r>
              <a:rPr lang="tr-TR" sz="1800" dirty="0" err="1" smtClean="0"/>
              <a:t>sag</a:t>
            </a:r>
            <a:r>
              <a:rPr lang="en-US" sz="1800" dirty="0" smtClean="0"/>
              <a:t> = </a:t>
            </a:r>
            <a:r>
              <a:rPr lang="tr-TR" sz="1800" dirty="0" smtClean="0"/>
              <a:t>orta</a:t>
            </a:r>
            <a:r>
              <a:rPr lang="en-US" sz="1800" dirty="0" smtClean="0"/>
              <a:t> – 1;   </a:t>
            </a:r>
            <a:r>
              <a:rPr lang="tr-TR" sz="1800" dirty="0" smtClean="0"/>
              <a:t>     </a:t>
            </a:r>
            <a:r>
              <a:rPr lang="en-US" sz="1800" dirty="0" smtClean="0"/>
              <a:t>// </a:t>
            </a:r>
            <a:r>
              <a:rPr lang="tr-TR" sz="1800" dirty="0" smtClean="0"/>
              <a:t>Sağ tarafı ele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	else </a:t>
            </a:r>
            <a:r>
              <a:rPr lang="tr-TR" sz="1800" dirty="0" smtClean="0"/>
              <a:t>sol</a:t>
            </a:r>
            <a:r>
              <a:rPr lang="en-US" sz="1800" dirty="0" smtClean="0"/>
              <a:t> = </a:t>
            </a:r>
            <a:r>
              <a:rPr lang="tr-TR" sz="1800" dirty="0" smtClean="0"/>
              <a:t>orta</a:t>
            </a:r>
            <a:r>
              <a:rPr lang="en-US" sz="1800" dirty="0" smtClean="0"/>
              <a:t>+1;                                      // </a:t>
            </a:r>
            <a:r>
              <a:rPr lang="tr-TR" sz="1800" dirty="0" smtClean="0"/>
              <a:t>Sol tarafı ele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} //</a:t>
            </a:r>
            <a:r>
              <a:rPr lang="tr-TR" sz="1800" dirty="0" smtClean="0"/>
              <a:t>bitti</a:t>
            </a:r>
            <a:r>
              <a:rPr lang="en-US" sz="1800" dirty="0" smtClean="0"/>
              <a:t>-while</a:t>
            </a:r>
          </a:p>
          <a:p>
            <a:pPr>
              <a:buFontTx/>
              <a:buNone/>
              <a:defRPr/>
            </a:pP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return –1;   // </a:t>
            </a:r>
            <a:r>
              <a:rPr lang="tr-TR" sz="1800" dirty="0" smtClean="0"/>
              <a:t>Aranan sayı bulunamadı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b="1" dirty="0" smtClean="0">
                <a:solidFill>
                  <a:srgbClr val="CC3300"/>
                </a:solidFill>
              </a:rPr>
              <a:t>} //</a:t>
            </a:r>
            <a:r>
              <a:rPr lang="tr-TR" sz="1800" b="1" dirty="0" smtClean="0">
                <a:solidFill>
                  <a:srgbClr val="CC3300"/>
                </a:solidFill>
              </a:rPr>
              <a:t>bitti</a:t>
            </a:r>
            <a:r>
              <a:rPr lang="en-US" sz="1800" b="1" dirty="0" smtClean="0">
                <a:solidFill>
                  <a:srgbClr val="CC3300"/>
                </a:solidFill>
              </a:rPr>
              <a:t>-</a:t>
            </a:r>
            <a:r>
              <a:rPr lang="tr-TR" sz="1800" b="1" dirty="0" err="1" smtClean="0">
                <a:solidFill>
                  <a:srgbClr val="CC3300"/>
                </a:solidFill>
              </a:rPr>
              <a:t>ikiliArama</a:t>
            </a:r>
            <a:endParaRPr lang="en-US" sz="1800" b="1" dirty="0" smtClean="0">
              <a:solidFill>
                <a:srgbClr val="CC3300"/>
              </a:solidFill>
            </a:endParaRP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268288" y="5724525"/>
            <a:ext cx="86439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>
                <a:latin typeface="Comic Sans MS" pitchFamily="66" charset="0"/>
              </a:rPr>
              <a:t>En kötü çalışma zamanı</a:t>
            </a:r>
            <a:r>
              <a:rPr lang="en-US" sz="2400" dirty="0">
                <a:latin typeface="Comic Sans MS" pitchFamily="66" charset="0"/>
              </a:rPr>
              <a:t>: T(n) = 3 + 5*log</a:t>
            </a:r>
            <a:r>
              <a:rPr lang="en-US" sz="14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N. </a:t>
            </a:r>
            <a:r>
              <a:rPr lang="tr-TR" sz="2400" dirty="0">
                <a:latin typeface="Comic Sans MS" pitchFamily="66" charset="0"/>
              </a:rPr>
              <a:t>      Neden</a:t>
            </a:r>
            <a:r>
              <a:rPr lang="en-US" sz="2400" dirty="0"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4864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5C47EA-FA2A-4C95-AA09-B4D2A8FF406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39713"/>
            <a:ext cx="8472488" cy="558800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Asimptotik Notasyon</a:t>
            </a:r>
            <a:endParaRPr lang="en-US" sz="36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989013"/>
            <a:ext cx="8507413" cy="1671637"/>
          </a:xfrm>
        </p:spPr>
        <p:txBody>
          <a:bodyPr/>
          <a:lstStyle/>
          <a:p>
            <a:r>
              <a:rPr lang="tr-TR" sz="2400" smtClean="0"/>
              <a:t>Bir problemi çözmek için A ve B şeklinde iki algoritma verildiğini düşünelim.</a:t>
            </a:r>
            <a:endParaRPr lang="en-US" sz="2400" smtClean="0"/>
          </a:p>
          <a:p>
            <a:r>
              <a:rPr lang="tr-TR" sz="2400" smtClean="0"/>
              <a:t>Giriş boyutu N için aşağıda A ve B algoritmalarının çalışma zamanı </a:t>
            </a:r>
            <a:r>
              <a:rPr lang="tr-TR" sz="2400" smtClean="0">
                <a:solidFill>
                  <a:srgbClr val="003399"/>
                </a:solidFill>
              </a:rPr>
              <a:t>T</a:t>
            </a:r>
            <a:r>
              <a:rPr lang="tr-TR" sz="2400" baseline="-25000" smtClean="0">
                <a:solidFill>
                  <a:srgbClr val="003399"/>
                </a:solidFill>
              </a:rPr>
              <a:t>A</a:t>
            </a:r>
            <a:r>
              <a:rPr lang="tr-TR" sz="2400" smtClean="0"/>
              <a:t> ve </a:t>
            </a:r>
            <a:r>
              <a:rPr lang="tr-TR" sz="2400" smtClean="0">
                <a:solidFill>
                  <a:srgbClr val="003399"/>
                </a:solidFill>
              </a:rPr>
              <a:t>T</a:t>
            </a:r>
            <a:r>
              <a:rPr lang="tr-TR" sz="2400" baseline="-25000" smtClean="0">
                <a:solidFill>
                  <a:srgbClr val="003399"/>
                </a:solidFill>
              </a:rPr>
              <a:t>B</a:t>
            </a:r>
            <a:r>
              <a:rPr lang="tr-TR" sz="2400" smtClean="0"/>
              <a:t> fonksiyonları verilmiştir.</a:t>
            </a:r>
            <a:endParaRPr lang="en-US" sz="2400" smtClean="0"/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203200" y="3914775"/>
            <a:ext cx="353695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</a:rPr>
              <a:t>Hangi algoritmayı seçersiniz</a:t>
            </a:r>
            <a:r>
              <a:rPr lang="en-US" sz="2800" kern="0" dirty="0">
                <a:latin typeface="+mn-lt"/>
              </a:rPr>
              <a:t>?</a:t>
            </a:r>
            <a:endParaRPr lang="en-US" sz="2400" kern="0" dirty="0">
              <a:latin typeface="+mn-lt"/>
            </a:endParaRP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 rot="-5400000">
            <a:off x="3312319" y="4356894"/>
            <a:ext cx="166528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>
                <a:cs typeface="Times New Roman" pitchFamily="18" charset="0"/>
              </a:rPr>
              <a:t>Çalışma zamanı</a:t>
            </a:r>
            <a:endParaRPr lang="en-US">
              <a:cs typeface="Times New Roman" pitchFamily="18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2830513"/>
            <a:ext cx="42386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Metin kutusu 1"/>
          <p:cNvSpPr txBox="1">
            <a:spLocks noChangeArrowheads="1"/>
          </p:cNvSpPr>
          <p:nvPr/>
        </p:nvSpPr>
        <p:spPr bwMode="auto">
          <a:xfrm>
            <a:off x="5422900" y="6305550"/>
            <a:ext cx="2819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/>
              <a:t>Giriş Boyutu (N)</a:t>
            </a:r>
          </a:p>
        </p:txBody>
      </p:sp>
    </p:spTree>
    <p:extLst>
      <p:ext uri="{BB962C8B-B14F-4D97-AF65-F5344CB8AC3E}">
        <p14:creationId xmlns:p14="http://schemas.microsoft.com/office/powerpoint/2010/main" val="384937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B8241B-A583-484A-96B9-744A6D94E77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39713"/>
            <a:ext cx="8472488" cy="558800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Asimptotik Notasyon (devam)</a:t>
            </a:r>
            <a:endParaRPr lang="en-US" sz="36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989013"/>
            <a:ext cx="8507413" cy="500062"/>
          </a:xfrm>
        </p:spPr>
        <p:txBody>
          <a:bodyPr/>
          <a:lstStyle/>
          <a:p>
            <a:r>
              <a:rPr lang="tr-TR" sz="2400" smtClean="0"/>
              <a:t>N büyüdüğü zaman A ve B nin çalışma zamanı</a:t>
            </a:r>
            <a:r>
              <a:rPr lang="en-US" sz="2400" smtClean="0"/>
              <a:t>: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6492875" y="2178050"/>
            <a:ext cx="2393950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</a:rPr>
              <a:t>Şimdi hangi algoritmayı seçersiniz</a:t>
            </a:r>
            <a:r>
              <a:rPr lang="en-US" sz="2800" kern="0" dirty="0">
                <a:latin typeface="+mn-lt"/>
              </a:rPr>
              <a:t>?</a:t>
            </a:r>
            <a:endParaRPr lang="en-US" sz="2400" kern="0" dirty="0">
              <a:latin typeface="+mn-lt"/>
            </a:endParaRP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 rot="-5400000">
            <a:off x="-403225" y="3678238"/>
            <a:ext cx="15128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Times New Roman" pitchFamily="18" charset="0"/>
              </a:rPr>
              <a:t>Running Time</a:t>
            </a: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577975"/>
            <a:ext cx="57816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2" name="Metin kutusu 8"/>
          <p:cNvSpPr txBox="1">
            <a:spLocks noChangeArrowheads="1"/>
          </p:cNvSpPr>
          <p:nvPr/>
        </p:nvSpPr>
        <p:spPr bwMode="auto">
          <a:xfrm>
            <a:off x="2324100" y="6119813"/>
            <a:ext cx="281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/>
              <a:t>Giriş Boyutu (N)</a:t>
            </a:r>
          </a:p>
        </p:txBody>
      </p:sp>
    </p:spTree>
    <p:extLst>
      <p:ext uri="{BB962C8B-B14F-4D97-AF65-F5344CB8AC3E}">
        <p14:creationId xmlns:p14="http://schemas.microsoft.com/office/powerpoint/2010/main" val="3114100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6417F7-E139-4744-9215-DCEF93EEF17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947738"/>
            <a:ext cx="8543925" cy="5522912"/>
          </a:xfrm>
        </p:spPr>
        <p:txBody>
          <a:bodyPr/>
          <a:lstStyle/>
          <a:p>
            <a:pPr>
              <a:defRPr/>
            </a:pPr>
            <a:r>
              <a:rPr lang="tr-TR" sz="2400" dirty="0" smtClean="0"/>
              <a:t>Genel olarak, asimptotik </a:t>
            </a:r>
            <a:r>
              <a:rPr lang="tr-TR" sz="2400" dirty="0" err="1" smtClean="0"/>
              <a:t>notasyon</a:t>
            </a:r>
            <a:r>
              <a:rPr lang="tr-TR" sz="2400" dirty="0"/>
              <a:t>,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rgbClr val="003399"/>
                </a:solidFill>
              </a:rPr>
              <a:t>eleman sayısı n’nin</a:t>
            </a:r>
            <a:r>
              <a:rPr lang="tr-TR" sz="2400" dirty="0" smtClean="0"/>
              <a:t> sonsuza gitmesi durumunda algoritmanın, benzer işi yapan algoritmalarla karşılaştırmak için kullanılır.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tr-TR" sz="2400" dirty="0" smtClean="0"/>
              <a:t>Eleman sayısının küçük olduğu durumlar pratikte mümkün olabilir fakat bu birçok uygulama için geçerli değildir.</a:t>
            </a:r>
            <a:endParaRPr lang="en-US" sz="2000" dirty="0" smtClean="0"/>
          </a:p>
          <a:p>
            <a:pPr lvl="1"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>
              <a:defRPr/>
            </a:pPr>
            <a:r>
              <a:rPr lang="tr-TR" sz="2400" dirty="0" smtClean="0"/>
              <a:t>Verilen iki algoritmanın çalışma zamanını T1(N) ve T2(N) fonksiyonları şeklinde gösteriyoruz. Fakat hangisinin daha iyi olduğunu belirlemek için bir yol belirlememiz gerekiyor. (asimptotik olarak daha küçük gibi)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tr-TR" sz="2000" dirty="0" smtClean="0">
                <a:ea typeface="+mn-ea"/>
                <a:cs typeface="+mn-cs"/>
              </a:rPr>
              <a:t>Asimptotik </a:t>
            </a:r>
            <a:r>
              <a:rPr lang="tr-TR" sz="2000" dirty="0" err="1" smtClean="0">
                <a:ea typeface="+mn-ea"/>
                <a:cs typeface="+mn-cs"/>
              </a:rPr>
              <a:t>notasyonlar</a:t>
            </a:r>
            <a:endParaRPr lang="en-US" sz="2000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tr-TR" sz="2000" dirty="0" smtClean="0"/>
              <a:t>Büyük</a:t>
            </a:r>
            <a:r>
              <a:rPr lang="en-US" sz="2000" dirty="0" smtClean="0"/>
              <a:t>-Oh, </a:t>
            </a:r>
            <a:r>
              <a:rPr lang="en-US" sz="2000" dirty="0" smtClean="0">
                <a:latin typeface="Symbol" pitchFamily="18" charset="2"/>
              </a:rPr>
              <a:t>W, Q </a:t>
            </a:r>
            <a:r>
              <a:rPr lang="tr-TR" sz="2000" dirty="0" err="1" smtClean="0"/>
              <a:t>notasyonları</a:t>
            </a:r>
            <a:endParaRPr lang="en-US" sz="2000" dirty="0" smtClean="0"/>
          </a:p>
        </p:txBody>
      </p:sp>
      <p:sp>
        <p:nvSpPr>
          <p:cNvPr id="17412" name="Rectangle 2"/>
          <p:cNvSpPr txBox="1">
            <a:spLocks noChangeArrowheads="1"/>
          </p:cNvSpPr>
          <p:nvPr/>
        </p:nvSpPr>
        <p:spPr bwMode="auto">
          <a:xfrm>
            <a:off x="301625" y="239713"/>
            <a:ext cx="84724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tr-TR" sz="3600">
                <a:solidFill>
                  <a:schemeClr val="accent2"/>
                </a:solidFill>
                <a:latin typeface="Comic Sans MS" pitchFamily="66" charset="0"/>
              </a:rPr>
              <a:t>Asimptotik Notasyon (devam)</a:t>
            </a:r>
            <a:endParaRPr lang="en-US" sz="360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98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847A15-989D-48CA-BFEC-597E42EC10E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72487" cy="94615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İçerik</a:t>
            </a:r>
            <a:endParaRPr lang="en-US" sz="3600" dirty="0" smtClean="0"/>
          </a:p>
        </p:txBody>
      </p:sp>
      <p:sp>
        <p:nvSpPr>
          <p:cNvPr id="205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77825" y="1352550"/>
            <a:ext cx="8356600" cy="4924425"/>
          </a:xfrm>
        </p:spPr>
        <p:txBody>
          <a:bodyPr>
            <a:normAutofit/>
          </a:bodyPr>
          <a:lstStyle/>
          <a:p>
            <a:pPr lvl="1"/>
            <a:endParaRPr lang="tr-TR" dirty="0" smtClean="0"/>
          </a:p>
          <a:p>
            <a:pPr lvl="1"/>
            <a:r>
              <a:rPr lang="tr-TR" dirty="0" smtClean="0"/>
              <a:t>Algoritmalar ve analizleri</a:t>
            </a:r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Asimptotik</a:t>
            </a:r>
            <a:r>
              <a:rPr lang="en-US" dirty="0" smtClean="0"/>
              <a:t> </a:t>
            </a:r>
            <a:r>
              <a:rPr lang="tr-TR" dirty="0" err="1" smtClean="0"/>
              <a:t>Notasyonlar</a:t>
            </a:r>
            <a:endParaRPr lang="en-US" dirty="0" smtClean="0"/>
          </a:p>
          <a:p>
            <a:pPr lvl="2"/>
            <a:r>
              <a:rPr lang="tr-TR" dirty="0" smtClean="0"/>
              <a:t>Büyük</a:t>
            </a:r>
            <a:r>
              <a:rPr lang="en-US" dirty="0" smtClean="0"/>
              <a:t> O, </a:t>
            </a:r>
            <a:r>
              <a:rPr lang="en-US" dirty="0" smtClean="0">
                <a:latin typeface="Symbol" pitchFamily="18" charset="2"/>
              </a:rPr>
              <a:t>Q, W  </a:t>
            </a:r>
            <a:r>
              <a:rPr lang="tr-TR" dirty="0" err="1" smtClean="0"/>
              <a:t>Notasyonları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tr-TR" dirty="0" smtClean="0"/>
              <a:t>Algoritma Karmaşıklığı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170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DD865F-E186-4C0A-9593-ECE9A27163E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60350"/>
            <a:ext cx="8575675" cy="769938"/>
          </a:xfrm>
        </p:spPr>
        <p:txBody>
          <a:bodyPr>
            <a:normAutofit fontScale="90000"/>
          </a:bodyPr>
          <a:lstStyle/>
          <a:p>
            <a:r>
              <a:rPr lang="tr-TR" sz="3200" smtClean="0"/>
              <a:t>Büyük</a:t>
            </a:r>
            <a:r>
              <a:rPr lang="en-US" sz="3200" smtClean="0"/>
              <a:t>-Oh</a:t>
            </a:r>
            <a:r>
              <a:rPr lang="tr-TR" sz="3200" smtClean="0"/>
              <a:t>(Big-Oh)</a:t>
            </a:r>
            <a:r>
              <a:rPr lang="en-US" sz="3200" smtClean="0"/>
              <a:t> </a:t>
            </a:r>
            <a:r>
              <a:rPr lang="tr-TR" sz="3200" smtClean="0"/>
              <a:t>Notasyonu</a:t>
            </a:r>
            <a:r>
              <a:rPr lang="en-US" sz="3200" smtClean="0"/>
              <a:t>: </a:t>
            </a:r>
            <a:r>
              <a:rPr lang="tr-TR" sz="3200" smtClean="0"/>
              <a:t/>
            </a:r>
            <a:br>
              <a:rPr lang="tr-TR" sz="3200" smtClean="0"/>
            </a:br>
            <a:r>
              <a:rPr lang="tr-TR" sz="3200" smtClean="0"/>
              <a:t>Asimptotik Üst Sınır</a:t>
            </a:r>
            <a:endParaRPr lang="en-US" sz="32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63650"/>
            <a:ext cx="8220075" cy="1284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T(n) = O(f(n)) </a:t>
            </a:r>
            <a:endParaRPr lang="tr-TR" sz="2400" smtClean="0"/>
          </a:p>
          <a:p>
            <a:pPr lvl="1">
              <a:lnSpc>
                <a:spcPct val="90000"/>
              </a:lnSpc>
            </a:pPr>
            <a:r>
              <a:rPr lang="tr-TR" sz="2000" smtClean="0"/>
              <a:t>c ve n</a:t>
            </a:r>
            <a:r>
              <a:rPr lang="tr-TR" sz="2000" baseline="-25000" smtClean="0"/>
              <a:t>0</a:t>
            </a:r>
            <a:r>
              <a:rPr lang="tr-TR" sz="2000" smtClean="0"/>
              <a:t> şeklinde pozitif sabitlerimiz olduğunu düşünelim.        n &gt;= n</a:t>
            </a:r>
            <a:r>
              <a:rPr lang="tr-TR" sz="2000" baseline="-25000" smtClean="0"/>
              <a:t>0</a:t>
            </a:r>
            <a:r>
              <a:rPr lang="tr-TR" sz="2000" smtClean="0"/>
              <a:t> ifadesini sağlayan tüm değerler için T(n) &lt;= c*f(n) dir.</a:t>
            </a: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442913" y="5013325"/>
            <a:ext cx="8339137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–"/>
              <a:defRPr/>
            </a:pPr>
            <a:r>
              <a:rPr lang="tr-TR" sz="2400" dirty="0">
                <a:latin typeface="Comic Sans MS" pitchFamily="66" charset="0"/>
              </a:rPr>
              <a:t>Örnek</a:t>
            </a:r>
            <a:r>
              <a:rPr lang="en-US" sz="2400" dirty="0">
                <a:latin typeface="Comic Sans MS" pitchFamily="66" charset="0"/>
              </a:rPr>
              <a:t>: T(n) = 50n </a:t>
            </a:r>
            <a:r>
              <a:rPr lang="tr-TR" sz="2400" dirty="0">
                <a:latin typeface="Comic Sans MS" pitchFamily="66" charset="0"/>
              </a:rPr>
              <a:t> </a:t>
            </a:r>
            <a:r>
              <a:rPr lang="tr-TR" sz="2400" dirty="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 dirty="0">
                <a:latin typeface="Comic Sans MS" pitchFamily="66" charset="0"/>
              </a:rPr>
              <a:t> O(n). </a:t>
            </a:r>
            <a:r>
              <a:rPr lang="tr-TR" sz="2400" dirty="0">
                <a:latin typeface="Comic Sans MS" pitchFamily="66" charset="0"/>
              </a:rPr>
              <a:t>Neden</a:t>
            </a:r>
            <a:r>
              <a:rPr lang="en-US" sz="2400" dirty="0">
                <a:latin typeface="Comic Sans MS" pitchFamily="66" charset="0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c=50, n</a:t>
            </a:r>
            <a:r>
              <a:rPr lang="en-US" sz="2400" baseline="-25000" dirty="0">
                <a:solidFill>
                  <a:schemeClr val="accent6"/>
                </a:solidFill>
                <a:latin typeface="Comic Sans MS" pitchFamily="66" charset="0"/>
              </a:rPr>
              <a:t>0</a:t>
            </a:r>
            <a:r>
              <a:rPr lang="en-US" sz="2400" dirty="0">
                <a:solidFill>
                  <a:schemeClr val="accent6"/>
                </a:solidFill>
                <a:latin typeface="Comic Sans MS" pitchFamily="66" charset="0"/>
              </a:rPr>
              <a:t>=1</a:t>
            </a:r>
            <a:r>
              <a:rPr lang="tr-TR" sz="2400" dirty="0">
                <a:solidFill>
                  <a:schemeClr val="accent6"/>
                </a:solidFill>
                <a:latin typeface="Comic Sans MS" pitchFamily="66" charset="0"/>
              </a:rPr>
              <a:t> </a:t>
            </a:r>
            <a:r>
              <a:rPr lang="tr-TR" sz="2400" dirty="0">
                <a:latin typeface="Comic Sans MS" pitchFamily="66" charset="0"/>
              </a:rPr>
              <a:t>seçersek</a:t>
            </a:r>
            <a:r>
              <a:rPr lang="en-US" sz="2400" dirty="0">
                <a:latin typeface="Comic Sans MS" pitchFamily="66" charset="0"/>
              </a:rPr>
              <a:t>.</a:t>
            </a:r>
            <a:r>
              <a:rPr lang="tr-TR" sz="2400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n&gt;=1</a:t>
            </a:r>
            <a:r>
              <a:rPr lang="tr-TR" sz="2400" dirty="0">
                <a:latin typeface="Comic Sans MS" pitchFamily="66" charset="0"/>
              </a:rPr>
              <a:t> için</a:t>
            </a:r>
            <a:r>
              <a:rPr lang="en-US" sz="2400" dirty="0">
                <a:latin typeface="Comic Sans MS" pitchFamily="66" charset="0"/>
              </a:rPr>
              <a:t> 50n &lt;= 50n</a:t>
            </a:r>
            <a:r>
              <a:rPr lang="tr-TR" sz="2400" dirty="0">
                <a:latin typeface="Comic Sans MS" pitchFamily="66" charset="0"/>
              </a:rPr>
              <a:t> olur.</a:t>
            </a:r>
            <a:endParaRPr lang="en-US" sz="2400" dirty="0">
              <a:latin typeface="Comic Sans MS" pitchFamily="66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–"/>
              <a:defRPr/>
            </a:pPr>
            <a:r>
              <a:rPr lang="tr-TR" sz="2400" dirty="0">
                <a:latin typeface="Comic Sans MS" pitchFamily="66" charset="0"/>
              </a:rPr>
              <a:t>Başka uyan sayılarda mevcuttur.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18438" name="Group 17"/>
          <p:cNvGrpSpPr>
            <a:grpSpLocks/>
          </p:cNvGrpSpPr>
          <p:nvPr/>
        </p:nvGrpSpPr>
        <p:grpSpPr bwMode="auto">
          <a:xfrm>
            <a:off x="2325688" y="2638425"/>
            <a:ext cx="4322762" cy="2112963"/>
            <a:chOff x="2162375" y="2638704"/>
            <a:chExt cx="4321118" cy="2112540"/>
          </a:xfrm>
        </p:grpSpPr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2563921" y="2715994"/>
              <a:ext cx="0" cy="164984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 flipV="1">
              <a:off x="2551113" y="4355940"/>
              <a:ext cx="3057950" cy="98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4433223" y="4329054"/>
              <a:ext cx="1848735" cy="36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dirty="0">
                  <a:latin typeface="+mn-lt"/>
                </a:rPr>
                <a:t>Eleman sayısı</a:t>
              </a:r>
              <a:r>
                <a:rPr lang="en-US" dirty="0">
                  <a:latin typeface="+mn-lt"/>
                </a:rPr>
                <a:t> N</a:t>
              </a:r>
            </a:p>
          </p:txBody>
        </p:sp>
        <p:sp>
          <p:nvSpPr>
            <p:cNvPr id="18442" name="Freeform 9"/>
            <p:cNvSpPr>
              <a:spLocks/>
            </p:cNvSpPr>
            <p:nvPr/>
          </p:nvSpPr>
          <p:spPr bwMode="auto">
            <a:xfrm>
              <a:off x="2563921" y="2968293"/>
              <a:ext cx="2997111" cy="1078456"/>
            </a:xfrm>
            <a:custGeom>
              <a:avLst/>
              <a:gdLst>
                <a:gd name="T0" fmla="*/ 0 w 1872"/>
                <a:gd name="T1" fmla="*/ 2147483647 h 872"/>
                <a:gd name="T2" fmla="*/ 2147483647 w 1872"/>
                <a:gd name="T3" fmla="*/ 2147483647 h 872"/>
                <a:gd name="T4" fmla="*/ 2147483647 w 1872"/>
                <a:gd name="T5" fmla="*/ 2147483647 h 872"/>
                <a:gd name="T6" fmla="*/ 2147483647 w 1872"/>
                <a:gd name="T7" fmla="*/ 0 h 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872"/>
                <a:gd name="T14" fmla="*/ 1872 w 1872"/>
                <a:gd name="T15" fmla="*/ 872 h 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872">
                  <a:moveTo>
                    <a:pt x="0" y="872"/>
                  </a:moveTo>
                  <a:cubicBezTo>
                    <a:pt x="171" y="733"/>
                    <a:pt x="343" y="595"/>
                    <a:pt x="553" y="501"/>
                  </a:cubicBezTo>
                  <a:cubicBezTo>
                    <a:pt x="763" y="407"/>
                    <a:pt x="1038" y="394"/>
                    <a:pt x="1258" y="311"/>
                  </a:cubicBezTo>
                  <a:cubicBezTo>
                    <a:pt x="1478" y="228"/>
                    <a:pt x="1675" y="114"/>
                    <a:pt x="1872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4856925" y="2705366"/>
              <a:ext cx="833120" cy="369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c*f(n)</a:t>
              </a:r>
            </a:p>
          </p:txBody>
        </p:sp>
        <p:sp>
          <p:nvSpPr>
            <p:cNvPr id="18444" name="Freeform 11"/>
            <p:cNvSpPr>
              <a:spLocks/>
            </p:cNvSpPr>
            <p:nvPr/>
          </p:nvSpPr>
          <p:spPr bwMode="auto">
            <a:xfrm>
              <a:off x="2575128" y="3252749"/>
              <a:ext cx="3507837" cy="805132"/>
            </a:xfrm>
            <a:custGeom>
              <a:avLst/>
              <a:gdLst>
                <a:gd name="T0" fmla="*/ 0 w 2168"/>
                <a:gd name="T1" fmla="*/ 2147483647 h 651"/>
                <a:gd name="T2" fmla="*/ 2147483647 w 2168"/>
                <a:gd name="T3" fmla="*/ 2147483647 h 651"/>
                <a:gd name="T4" fmla="*/ 2147483647 w 2168"/>
                <a:gd name="T5" fmla="*/ 2147483647 h 651"/>
                <a:gd name="T6" fmla="*/ 2147483647 w 2168"/>
                <a:gd name="T7" fmla="*/ 2147483647 h 651"/>
                <a:gd name="T8" fmla="*/ 2147483647 w 2168"/>
                <a:gd name="T9" fmla="*/ 2147483647 h 651"/>
                <a:gd name="T10" fmla="*/ 2147483647 w 2168"/>
                <a:gd name="T11" fmla="*/ 2147483647 h 651"/>
                <a:gd name="T12" fmla="*/ 2147483647 w 2168"/>
                <a:gd name="T13" fmla="*/ 2147483647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8"/>
                <a:gd name="T22" fmla="*/ 0 h 651"/>
                <a:gd name="T23" fmla="*/ 2168 w 2168"/>
                <a:gd name="T24" fmla="*/ 651 h 6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8" h="651">
                  <a:moveTo>
                    <a:pt x="0" y="331"/>
                  </a:moveTo>
                  <a:cubicBezTo>
                    <a:pt x="63" y="491"/>
                    <a:pt x="126" y="651"/>
                    <a:pt x="190" y="612"/>
                  </a:cubicBezTo>
                  <a:cubicBezTo>
                    <a:pt x="254" y="573"/>
                    <a:pt x="282" y="121"/>
                    <a:pt x="387" y="96"/>
                  </a:cubicBezTo>
                  <a:cubicBezTo>
                    <a:pt x="492" y="71"/>
                    <a:pt x="614" y="454"/>
                    <a:pt x="819" y="460"/>
                  </a:cubicBezTo>
                  <a:cubicBezTo>
                    <a:pt x="1024" y="466"/>
                    <a:pt x="1407" y="207"/>
                    <a:pt x="1615" y="134"/>
                  </a:cubicBezTo>
                  <a:cubicBezTo>
                    <a:pt x="1823" y="61"/>
                    <a:pt x="1977" y="42"/>
                    <a:pt x="2069" y="21"/>
                  </a:cubicBezTo>
                  <a:cubicBezTo>
                    <a:pt x="2161" y="0"/>
                    <a:pt x="2164" y="2"/>
                    <a:pt x="2168" y="5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5851908" y="3233898"/>
              <a:ext cx="631585" cy="36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T(n)</a:t>
              </a:r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3486109" y="3587911"/>
              <a:ext cx="0" cy="760609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3260507" y="4381430"/>
              <a:ext cx="445917" cy="369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n0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441761" y="3359318"/>
              <a:ext cx="1810975" cy="3697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dirty="0">
                  <a:latin typeface="+mn-lt"/>
                  <a:cs typeface="Times New Roman" pitchFamily="18" charset="0"/>
                </a:rPr>
                <a:t>Çalışma Zamanı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14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8D143-0C18-4D0D-AA7B-8796520C8C2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74750"/>
            <a:ext cx="8220075" cy="5281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T(n) = O(f(n)) </a:t>
            </a:r>
            <a:endParaRPr lang="tr-TR" sz="2400" dirty="0"/>
          </a:p>
          <a:p>
            <a:pPr lvl="1">
              <a:lnSpc>
                <a:spcPct val="90000"/>
              </a:lnSpc>
              <a:defRPr/>
            </a:pPr>
            <a:r>
              <a:rPr lang="tr-TR" sz="2000" dirty="0"/>
              <a:t>c ve n</a:t>
            </a:r>
            <a:r>
              <a:rPr lang="tr-TR" sz="2000" baseline="-25000" dirty="0"/>
              <a:t>0</a:t>
            </a:r>
            <a:r>
              <a:rPr lang="tr-TR" sz="2000" dirty="0"/>
              <a:t> şeklinde pozitif sabitlerimiz olduğunu düşünelim.        </a:t>
            </a:r>
            <a:r>
              <a:rPr lang="tr-TR" sz="2000" dirty="0" smtClean="0"/>
              <a:t>n </a:t>
            </a:r>
            <a:r>
              <a:rPr lang="tr-TR" sz="2000" dirty="0"/>
              <a:t>&gt;= n</a:t>
            </a:r>
            <a:r>
              <a:rPr lang="tr-TR" sz="2000" baseline="-25000" dirty="0"/>
              <a:t>0</a:t>
            </a:r>
            <a:r>
              <a:rPr lang="tr-TR" sz="2000" dirty="0"/>
              <a:t> ifadesini sağlayan tüm değerler için T(n) &lt;= c*f(n) </a:t>
            </a:r>
            <a:r>
              <a:rPr lang="tr-TR" sz="2000" dirty="0" err="1"/>
              <a:t>dir</a:t>
            </a:r>
            <a:r>
              <a:rPr lang="tr-TR" sz="2000" dirty="0"/>
              <a:t>.</a:t>
            </a:r>
          </a:p>
          <a:p>
            <a:pPr>
              <a:lnSpc>
                <a:spcPct val="90000"/>
              </a:lnSpc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tr-TR" dirty="0" smtClean="0"/>
              <a:t>Örnek</a:t>
            </a:r>
            <a:r>
              <a:rPr lang="en-US" dirty="0" smtClean="0"/>
              <a:t>: T(n) = 2n+5 is O(n) </a:t>
            </a:r>
            <a:r>
              <a:rPr lang="tr-TR" dirty="0" smtClean="0"/>
              <a:t>Neden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tr-TR" dirty="0" smtClean="0"/>
              <a:t>n&gt;=n</a:t>
            </a:r>
            <a:r>
              <a:rPr lang="tr-TR" baseline="-25000" dirty="0" smtClean="0"/>
              <a:t>0</a:t>
            </a:r>
            <a:r>
              <a:rPr lang="tr-TR" dirty="0" smtClean="0"/>
              <a:t> şartını sağlayan tüm sayılar için                 T(n) = 2n+5 &lt;= c*n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n&gt;=</a:t>
            </a:r>
            <a:r>
              <a:rPr lang="en-US" dirty="0" smtClean="0"/>
              <a:t>1</a:t>
            </a:r>
            <a:r>
              <a:rPr lang="tr-TR" dirty="0" smtClean="0"/>
              <a:t> için </a:t>
            </a:r>
            <a:r>
              <a:rPr lang="en-US" dirty="0" smtClean="0"/>
              <a:t>2n+5 &lt;= 2n+5n &lt;= 7n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c = 7, n</a:t>
            </a:r>
            <a:r>
              <a:rPr lang="tr-TR" baseline="-25000" dirty="0" smtClean="0"/>
              <a:t>0</a:t>
            </a:r>
            <a:r>
              <a:rPr lang="en-US" dirty="0" smtClean="0"/>
              <a:t> = 1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n&gt;=5 </a:t>
            </a:r>
            <a:r>
              <a:rPr lang="tr-TR" dirty="0" smtClean="0"/>
              <a:t>şartını sağlayan tüm sayılar için </a:t>
            </a:r>
            <a:r>
              <a:rPr lang="en-US" dirty="0" smtClean="0"/>
              <a:t>2n+5 &lt;= 3n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c = 3, n</a:t>
            </a:r>
            <a:r>
              <a:rPr lang="tr-TR" baseline="-25000" dirty="0" smtClean="0"/>
              <a:t>0</a:t>
            </a:r>
            <a:r>
              <a:rPr lang="en-US" dirty="0" smtClean="0"/>
              <a:t>=5</a:t>
            </a:r>
          </a:p>
          <a:p>
            <a:pPr lvl="1">
              <a:lnSpc>
                <a:spcPct val="90000"/>
              </a:lnSpc>
              <a:defRPr/>
            </a:pPr>
            <a:r>
              <a:rPr lang="tr-TR" dirty="0"/>
              <a:t>D</a:t>
            </a:r>
            <a:r>
              <a:rPr lang="tr-TR" dirty="0" smtClean="0"/>
              <a:t>iğer </a:t>
            </a:r>
            <a:r>
              <a:rPr lang="tr-TR" dirty="0" smtClean="0">
                <a:solidFill>
                  <a:srgbClr val="CC3300"/>
                </a:solidFill>
              </a:rPr>
              <a:t>c</a:t>
            </a:r>
            <a:r>
              <a:rPr lang="tr-TR" dirty="0" smtClean="0"/>
              <a:t> ve </a:t>
            </a:r>
            <a:r>
              <a:rPr lang="tr-TR" dirty="0" smtClean="0">
                <a:solidFill>
                  <a:srgbClr val="CC3300"/>
                </a:solidFill>
              </a:rPr>
              <a:t>n</a:t>
            </a:r>
            <a:r>
              <a:rPr lang="tr-TR" baseline="-25000" dirty="0" smtClean="0">
                <a:solidFill>
                  <a:srgbClr val="CC3300"/>
                </a:solidFill>
              </a:rPr>
              <a:t>0</a:t>
            </a:r>
            <a:r>
              <a:rPr lang="tr-TR" dirty="0" smtClean="0"/>
              <a:t> değerleri de bulunabilir.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60350"/>
            <a:ext cx="8575675" cy="769938"/>
          </a:xfrm>
        </p:spPr>
        <p:txBody>
          <a:bodyPr>
            <a:normAutofit fontScale="90000"/>
          </a:bodyPr>
          <a:lstStyle/>
          <a:p>
            <a:r>
              <a:rPr lang="tr-TR" sz="3200" smtClean="0"/>
              <a:t>Büyük</a:t>
            </a:r>
            <a:r>
              <a:rPr lang="en-US" sz="3200" smtClean="0"/>
              <a:t>-Oh</a:t>
            </a:r>
            <a:r>
              <a:rPr lang="tr-TR" sz="3200" smtClean="0"/>
              <a:t>(Big-Oh)</a:t>
            </a:r>
            <a:r>
              <a:rPr lang="en-US" sz="3200" smtClean="0"/>
              <a:t> </a:t>
            </a:r>
            <a:r>
              <a:rPr lang="tr-TR" sz="3200" smtClean="0"/>
              <a:t>Notasyonu</a:t>
            </a:r>
            <a:r>
              <a:rPr lang="en-US" sz="3200" smtClean="0"/>
              <a:t>: </a:t>
            </a:r>
            <a:r>
              <a:rPr lang="tr-TR" sz="3200" smtClean="0"/>
              <a:t/>
            </a:r>
            <a:br>
              <a:rPr lang="tr-TR" sz="3200" smtClean="0"/>
            </a:br>
            <a:r>
              <a:rPr lang="tr-TR" sz="3200" smtClean="0"/>
              <a:t>Asimptotik Üst Sınır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238812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E3B0AE-DF73-4A14-9C58-099C2014635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74750"/>
            <a:ext cx="8220075" cy="5281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T(n) = O(f(n)) </a:t>
            </a:r>
            <a:endParaRPr lang="tr-TR" sz="2400" dirty="0"/>
          </a:p>
          <a:p>
            <a:pPr lvl="1">
              <a:lnSpc>
                <a:spcPct val="90000"/>
              </a:lnSpc>
              <a:defRPr/>
            </a:pPr>
            <a:r>
              <a:rPr lang="tr-TR" sz="2000" dirty="0"/>
              <a:t>c ve n</a:t>
            </a:r>
            <a:r>
              <a:rPr lang="tr-TR" sz="2000" baseline="-25000" dirty="0"/>
              <a:t>0</a:t>
            </a:r>
            <a:r>
              <a:rPr lang="tr-TR" sz="2000" dirty="0"/>
              <a:t> şeklinde pozitif sabitlerimiz olduğunu düşünelim.        </a:t>
            </a:r>
            <a:r>
              <a:rPr lang="tr-TR" sz="2000" dirty="0" smtClean="0"/>
              <a:t>n </a:t>
            </a:r>
            <a:r>
              <a:rPr lang="tr-TR" sz="2000" dirty="0"/>
              <a:t>&gt;= n</a:t>
            </a:r>
            <a:r>
              <a:rPr lang="tr-TR" sz="2000" baseline="-25000" dirty="0"/>
              <a:t>0</a:t>
            </a:r>
            <a:r>
              <a:rPr lang="tr-TR" sz="2000" dirty="0"/>
              <a:t> ifadesini sağlayan tüm değerler için T(n) &lt;= c*f(n) </a:t>
            </a:r>
            <a:r>
              <a:rPr lang="tr-TR" sz="2000" dirty="0" err="1"/>
              <a:t>dir</a:t>
            </a:r>
            <a:r>
              <a:rPr lang="tr-TR" sz="2000" dirty="0"/>
              <a:t>.</a:t>
            </a:r>
          </a:p>
          <a:p>
            <a:pPr>
              <a:lnSpc>
                <a:spcPct val="90000"/>
              </a:lnSpc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tr-TR" dirty="0" smtClean="0"/>
              <a:t>Örnek</a:t>
            </a:r>
            <a:r>
              <a:rPr lang="en-US" dirty="0" smtClean="0"/>
              <a:t>: T(n) = 2n+5 is 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tr-TR" dirty="0" smtClean="0"/>
              <a:t>Neden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tr-TR" dirty="0"/>
              <a:t>n</a:t>
            </a:r>
            <a:r>
              <a:rPr lang="tr-TR" dirty="0" smtClean="0"/>
              <a:t>&gt;=n</a:t>
            </a:r>
            <a:r>
              <a:rPr lang="tr-TR" baseline="-25000" dirty="0" smtClean="0"/>
              <a:t>0</a:t>
            </a:r>
            <a:r>
              <a:rPr lang="tr-TR" dirty="0" smtClean="0"/>
              <a:t> şartını sağlayan tüm sayılar için                 </a:t>
            </a:r>
            <a:r>
              <a:rPr lang="tr-TR" dirty="0" smtClean="0">
                <a:solidFill>
                  <a:srgbClr val="CC3300"/>
                </a:solidFill>
              </a:rPr>
              <a:t>T(n) = 2n+5 &lt;= c*n</a:t>
            </a:r>
            <a:r>
              <a:rPr lang="tr-TR" baseline="30000" dirty="0" smtClean="0">
                <a:solidFill>
                  <a:srgbClr val="CC3300"/>
                </a:solidFill>
              </a:rPr>
              <a:t>2  </a:t>
            </a:r>
            <a:r>
              <a:rPr lang="tr-TR" dirty="0" smtClean="0"/>
              <a:t>şartını sağlayan </a:t>
            </a:r>
            <a:r>
              <a:rPr lang="tr-TR" dirty="0" smtClean="0">
                <a:solidFill>
                  <a:srgbClr val="CC3300"/>
                </a:solidFill>
              </a:rPr>
              <a:t>c</a:t>
            </a:r>
            <a:r>
              <a:rPr lang="tr-TR" dirty="0" smtClean="0"/>
              <a:t> ve </a:t>
            </a:r>
            <a:r>
              <a:rPr lang="tr-TR" dirty="0" smtClean="0">
                <a:solidFill>
                  <a:srgbClr val="CC3300"/>
                </a:solidFill>
              </a:rPr>
              <a:t>n0</a:t>
            </a:r>
            <a:r>
              <a:rPr lang="tr-TR" dirty="0" smtClean="0"/>
              <a:t> değerlerini arıyoruz</a:t>
            </a:r>
            <a:r>
              <a:rPr lang="tr-TR" baseline="-25000" dirty="0" smtClean="0"/>
              <a:t>.</a:t>
            </a:r>
          </a:p>
          <a:p>
            <a:pPr lvl="1">
              <a:lnSpc>
                <a:spcPct val="90000"/>
              </a:lnSpc>
              <a:defRPr/>
            </a:pPr>
            <a:endParaRPr lang="en-US" sz="800" dirty="0" smtClean="0"/>
          </a:p>
          <a:p>
            <a:pPr lvl="1">
              <a:lnSpc>
                <a:spcPct val="90000"/>
              </a:lnSpc>
              <a:defRPr/>
            </a:pPr>
            <a:r>
              <a:rPr lang="tr-TR" dirty="0"/>
              <a:t>n</a:t>
            </a:r>
            <a:r>
              <a:rPr lang="tr-TR" dirty="0" smtClean="0"/>
              <a:t>&gt;=4 için </a:t>
            </a:r>
            <a:r>
              <a:rPr lang="en-US" dirty="0" smtClean="0"/>
              <a:t>2n+5 &lt;= 1*n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c = 1, no = 4</a:t>
            </a:r>
          </a:p>
          <a:p>
            <a:pPr lvl="2">
              <a:lnSpc>
                <a:spcPct val="90000"/>
              </a:lnSpc>
              <a:defRPr/>
            </a:pPr>
            <a:endParaRPr lang="en-US" sz="800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n&gt;=</a:t>
            </a:r>
            <a:r>
              <a:rPr lang="en-US" dirty="0" smtClean="0"/>
              <a:t>3</a:t>
            </a:r>
            <a:r>
              <a:rPr lang="tr-TR" dirty="0" smtClean="0"/>
              <a:t> için </a:t>
            </a:r>
            <a:r>
              <a:rPr lang="en-US" dirty="0" smtClean="0"/>
              <a:t>2n+5 &lt;= 2*n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c = 2, no = 3</a:t>
            </a:r>
            <a:endParaRPr lang="tr-TR" dirty="0" smtClean="0"/>
          </a:p>
          <a:p>
            <a:pPr lvl="2">
              <a:lnSpc>
                <a:spcPct val="90000"/>
              </a:lnSpc>
              <a:defRPr/>
            </a:pPr>
            <a:endParaRPr lang="en-US" sz="800" dirty="0" smtClean="0"/>
          </a:p>
          <a:p>
            <a:pPr lvl="1">
              <a:lnSpc>
                <a:spcPct val="90000"/>
              </a:lnSpc>
              <a:defRPr/>
            </a:pPr>
            <a:r>
              <a:rPr lang="tr-TR" dirty="0"/>
              <a:t>Diğer </a:t>
            </a:r>
            <a:r>
              <a:rPr lang="tr-TR" dirty="0">
                <a:solidFill>
                  <a:srgbClr val="CC3300"/>
                </a:solidFill>
              </a:rPr>
              <a:t>c</a:t>
            </a:r>
            <a:r>
              <a:rPr lang="tr-TR" dirty="0"/>
              <a:t> ve </a:t>
            </a:r>
            <a:r>
              <a:rPr lang="tr-TR" dirty="0">
                <a:solidFill>
                  <a:srgbClr val="CC3300"/>
                </a:solidFill>
              </a:rPr>
              <a:t>n</a:t>
            </a:r>
            <a:r>
              <a:rPr lang="tr-TR" baseline="-25000" dirty="0">
                <a:solidFill>
                  <a:srgbClr val="CC3300"/>
                </a:solidFill>
              </a:rPr>
              <a:t>0</a:t>
            </a:r>
            <a:r>
              <a:rPr lang="tr-TR" dirty="0"/>
              <a:t> değerleri de bulunabilir.</a:t>
            </a:r>
            <a:endParaRPr lang="en-US" dirty="0">
              <a:solidFill>
                <a:schemeClr val="accent6"/>
              </a:solidFill>
            </a:endParaRPr>
          </a:p>
          <a:p>
            <a:pPr lvl="2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60350"/>
            <a:ext cx="8575675" cy="769938"/>
          </a:xfrm>
        </p:spPr>
        <p:txBody>
          <a:bodyPr>
            <a:normAutofit fontScale="90000"/>
          </a:bodyPr>
          <a:lstStyle/>
          <a:p>
            <a:r>
              <a:rPr lang="tr-TR" sz="3200" smtClean="0"/>
              <a:t>Büyük</a:t>
            </a:r>
            <a:r>
              <a:rPr lang="en-US" sz="3200" smtClean="0"/>
              <a:t>-Oh</a:t>
            </a:r>
            <a:r>
              <a:rPr lang="tr-TR" sz="3200" smtClean="0"/>
              <a:t>(Big-Oh)</a:t>
            </a:r>
            <a:r>
              <a:rPr lang="en-US" sz="3200" smtClean="0"/>
              <a:t> </a:t>
            </a:r>
            <a:r>
              <a:rPr lang="tr-TR" sz="3200" smtClean="0"/>
              <a:t>Notasyonu</a:t>
            </a:r>
            <a:r>
              <a:rPr lang="en-US" sz="3200" smtClean="0"/>
              <a:t>: </a:t>
            </a:r>
            <a:r>
              <a:rPr lang="tr-TR" sz="3200" smtClean="0"/>
              <a:t/>
            </a:r>
            <a:br>
              <a:rPr lang="tr-TR" sz="3200" smtClean="0"/>
            </a:br>
            <a:r>
              <a:rPr lang="tr-TR" sz="3200" smtClean="0"/>
              <a:t>Asimptotik Üst Sınır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78602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FB63F4-3D17-4251-AE25-A843F1CB82C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174750"/>
            <a:ext cx="8220075" cy="52816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T(n) = O(f(n)) </a:t>
            </a:r>
            <a:endParaRPr lang="tr-TR" sz="2400" dirty="0"/>
          </a:p>
          <a:p>
            <a:pPr lvl="1">
              <a:lnSpc>
                <a:spcPct val="90000"/>
              </a:lnSpc>
              <a:defRPr/>
            </a:pPr>
            <a:r>
              <a:rPr lang="tr-TR" sz="2000" dirty="0"/>
              <a:t>c ve n</a:t>
            </a:r>
            <a:r>
              <a:rPr lang="tr-TR" sz="2000" baseline="-25000" dirty="0"/>
              <a:t>0</a:t>
            </a:r>
            <a:r>
              <a:rPr lang="tr-TR" sz="2000" dirty="0"/>
              <a:t> şeklinde pozitif sabitlerimiz olduğunu düşünelim.        </a:t>
            </a:r>
            <a:r>
              <a:rPr lang="tr-TR" sz="2000" dirty="0" smtClean="0"/>
              <a:t>n </a:t>
            </a:r>
            <a:r>
              <a:rPr lang="tr-TR" sz="2000" dirty="0"/>
              <a:t>&gt;= n</a:t>
            </a:r>
            <a:r>
              <a:rPr lang="tr-TR" sz="2000" baseline="-25000" dirty="0"/>
              <a:t>0</a:t>
            </a:r>
            <a:r>
              <a:rPr lang="tr-TR" sz="2000" dirty="0"/>
              <a:t> ifadesini sağlayan tüm değerler için T(n) &lt;= c*f(n) </a:t>
            </a:r>
            <a:r>
              <a:rPr lang="tr-TR" sz="2000" dirty="0" err="1"/>
              <a:t>dir</a:t>
            </a:r>
            <a:r>
              <a:rPr lang="tr-TR" sz="2000" dirty="0"/>
              <a:t>.</a:t>
            </a:r>
          </a:p>
          <a:p>
            <a:pPr>
              <a:lnSpc>
                <a:spcPct val="90000"/>
              </a:lnSpc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tr-TR" dirty="0" smtClean="0"/>
              <a:t>Örnek</a:t>
            </a:r>
            <a:r>
              <a:rPr lang="en-US" dirty="0" smtClean="0"/>
              <a:t>: T(n) = n(n+1)/2 </a:t>
            </a:r>
            <a:r>
              <a:rPr lang="tr-TR" dirty="0" smtClean="0">
                <a:solidFill>
                  <a:srgbClr val="CC3300"/>
                </a:solidFill>
                <a:sym typeface="Wingdings" pitchFamily="2" charset="2"/>
              </a:rPr>
              <a:t></a:t>
            </a:r>
            <a:r>
              <a:rPr lang="en-US" dirty="0" smtClean="0"/>
              <a:t> O(?)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T(n) = n</a:t>
            </a:r>
            <a:r>
              <a:rPr lang="en-US" baseline="30000" dirty="0" smtClean="0"/>
              <a:t>2</a:t>
            </a:r>
            <a:r>
              <a:rPr lang="en-US" dirty="0" smtClean="0"/>
              <a:t>/2 + n/2 </a:t>
            </a:r>
            <a:r>
              <a:rPr lang="tr-TR" dirty="0" smtClean="0">
                <a:solidFill>
                  <a:srgbClr val="CC3300"/>
                </a:solidFill>
                <a:sym typeface="Wingdings" pitchFamily="2" charset="2"/>
              </a:rPr>
              <a:t>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 </a:t>
            </a:r>
            <a:r>
              <a:rPr lang="tr-TR" dirty="0" smtClean="0"/>
              <a:t>Neden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tr-TR" dirty="0"/>
              <a:t>n</a:t>
            </a:r>
            <a:r>
              <a:rPr lang="tr-TR" dirty="0" smtClean="0"/>
              <a:t> &gt;= 1 iken    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 + n/2 &lt;= n</a:t>
            </a:r>
            <a:r>
              <a:rPr lang="en-US" baseline="30000" dirty="0" smtClean="0"/>
              <a:t>2</a:t>
            </a:r>
            <a:r>
              <a:rPr lang="en-US" dirty="0" smtClean="0"/>
              <a:t>/2 + n</a:t>
            </a:r>
            <a:r>
              <a:rPr lang="en-US" baseline="30000" dirty="0" smtClean="0"/>
              <a:t>2</a:t>
            </a:r>
            <a:r>
              <a:rPr lang="en-US" dirty="0" smtClean="0"/>
              <a:t>/2 &lt;=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tr-TR" dirty="0" smtClean="0"/>
              <a:t>Böylece</a:t>
            </a:r>
            <a:r>
              <a:rPr lang="en-US" dirty="0" smtClean="0"/>
              <a:t>, T(n)=n*(n+1)/2 &lt;=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* n</a:t>
            </a:r>
            <a:r>
              <a:rPr lang="en-US" baseline="30000" dirty="0" smtClean="0"/>
              <a:t>2</a:t>
            </a:r>
            <a:r>
              <a:rPr lang="en-US" dirty="0" smtClean="0"/>
              <a:t> for all n &gt;=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c=1, no=1</a:t>
            </a:r>
          </a:p>
          <a:p>
            <a:pPr lvl="2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Not: T(n) </a:t>
            </a:r>
            <a:r>
              <a:rPr lang="tr-TR" dirty="0" smtClean="0"/>
              <a:t>ayrıca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tr-TR" dirty="0" smtClean="0"/>
              <a:t> tür</a:t>
            </a:r>
            <a:r>
              <a:rPr lang="en-US" dirty="0" smtClean="0"/>
              <a:t>.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60350"/>
            <a:ext cx="8575675" cy="769938"/>
          </a:xfrm>
        </p:spPr>
        <p:txBody>
          <a:bodyPr>
            <a:normAutofit fontScale="90000"/>
          </a:bodyPr>
          <a:lstStyle/>
          <a:p>
            <a:r>
              <a:rPr lang="tr-TR" sz="3200" smtClean="0"/>
              <a:t>Büyük</a:t>
            </a:r>
            <a:r>
              <a:rPr lang="en-US" sz="3200" smtClean="0"/>
              <a:t>-Oh</a:t>
            </a:r>
            <a:r>
              <a:rPr lang="tr-TR" sz="3200" smtClean="0"/>
              <a:t>(Big-Oh)</a:t>
            </a:r>
            <a:r>
              <a:rPr lang="en-US" sz="3200" smtClean="0"/>
              <a:t> </a:t>
            </a:r>
            <a:r>
              <a:rPr lang="tr-TR" sz="3200" smtClean="0"/>
              <a:t>Notasyonu</a:t>
            </a:r>
            <a:r>
              <a:rPr lang="en-US" sz="3200" smtClean="0"/>
              <a:t>: </a:t>
            </a:r>
            <a:r>
              <a:rPr lang="tr-TR" sz="3200" smtClean="0"/>
              <a:t/>
            </a:r>
            <a:br>
              <a:rPr lang="tr-TR" sz="3200" smtClean="0"/>
            </a:br>
            <a:r>
              <a:rPr lang="tr-TR" sz="3200" smtClean="0"/>
              <a:t>Asimptotik Üst Sınır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3598436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71EF0A-A280-45A3-A92C-85329827DB5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188913"/>
            <a:ext cx="8191500" cy="769937"/>
          </a:xfrm>
        </p:spPr>
        <p:txBody>
          <a:bodyPr/>
          <a:lstStyle/>
          <a:p>
            <a:r>
              <a:rPr lang="tr-TR" sz="3600" smtClean="0"/>
              <a:t>Karşılaşılan Genel Fonksiyonlar</a:t>
            </a:r>
            <a:endParaRPr lang="en-US" sz="3600" smtClean="0"/>
          </a:p>
        </p:txBody>
      </p:sp>
      <p:graphicFrame>
        <p:nvGraphicFramePr>
          <p:cNvPr id="244859" name="Group 123"/>
          <p:cNvGraphicFramePr>
            <a:graphicFrameLocks noGrp="1"/>
          </p:cNvGraphicFramePr>
          <p:nvPr/>
        </p:nvGraphicFramePr>
        <p:xfrm>
          <a:off x="577850" y="1409700"/>
          <a:ext cx="7800975" cy="4846641"/>
        </p:xfrm>
        <a:graphic>
          <a:graphicData uri="http://schemas.openxmlformats.org/drawingml/2006/table">
            <a:tbl>
              <a:tblPr/>
              <a:tblGrid>
                <a:gridCol w="1906588"/>
                <a:gridCol w="1792287"/>
                <a:gridCol w="4102100"/>
              </a:tblGrid>
              <a:tr h="457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</a:rPr>
                        <a:t>İsim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</a:rPr>
                        <a:t>Büyük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</a:rPr>
                        <a:t>-Oh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</a:rPr>
                        <a:t>Yorum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Sabit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Yenilmez!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loglogN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Tahminsel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arama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Logarit</a:t>
                      </a: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İyi hazırlanmış arama algoritmalarının tipik zamanı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Doğrusal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Hızlı bir algoritmadır. N tane veriyi girmek için gereken zaman.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logN</a:t>
                      </a:r>
                      <a:endParaRPr kumimoji="0" 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NlogN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Çoğu sıralama algoritması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Karesel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Veri miktarı az olduğu zamanlarda uygun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(N&lt;1000)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Kübik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Veri miktarı az olduğu zamanlarda uygun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(N&lt;1000)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Üssel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O(2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Veri miktarı çok az olduğunda uygun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(n&lt;=20)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4" name="Line 120"/>
          <p:cNvSpPr>
            <a:spLocks noChangeShapeType="1"/>
          </p:cNvSpPr>
          <p:nvPr/>
        </p:nvSpPr>
        <p:spPr bwMode="auto">
          <a:xfrm flipH="1">
            <a:off x="438150" y="1382713"/>
            <a:ext cx="0" cy="484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Text Box 121"/>
          <p:cNvSpPr txBox="1">
            <a:spLocks noChangeArrowheads="1"/>
          </p:cNvSpPr>
          <p:nvPr/>
        </p:nvSpPr>
        <p:spPr bwMode="auto">
          <a:xfrm rot="5393139">
            <a:off x="-527843" y="3477419"/>
            <a:ext cx="162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>
                <a:latin typeface="Comic Sans MS" pitchFamily="66" charset="0"/>
              </a:rPr>
              <a:t>Maliyet artar</a:t>
            </a:r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3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C3E479-4C1C-47BC-81BB-5E4322D14F5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188913"/>
            <a:ext cx="8191500" cy="769937"/>
          </a:xfrm>
        </p:spPr>
        <p:txBody>
          <a:bodyPr/>
          <a:lstStyle/>
          <a:p>
            <a:r>
              <a:rPr lang="tr-TR" sz="3200" smtClean="0"/>
              <a:t>Karşılaşılan Genel Fonksiyonlar (devam)</a:t>
            </a:r>
            <a:endParaRPr lang="en-US" sz="3200" smtClean="0"/>
          </a:p>
        </p:txBody>
      </p:sp>
      <p:pic>
        <p:nvPicPr>
          <p:cNvPr id="23556" name="Picture 2" descr="C:\Users\zaferguler\Desktop\veri yapıları\grafi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044575"/>
            <a:ext cx="7815262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7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rgbClr val="003399"/>
                </a:solidFill>
              </a:rPr>
              <a:t>Tanım</a:t>
            </a:r>
            <a:r>
              <a:rPr lang="tr-TR" dirty="0" smtClean="0"/>
              <a:t>: Verilen bir tamsayı listesi içerisinde/dizisinde </a:t>
            </a:r>
            <a:r>
              <a:rPr lang="tr-TR" b="1" i="1" dirty="0" smtClean="0">
                <a:solidFill>
                  <a:srgbClr val="CC3300"/>
                </a:solidFill>
              </a:rPr>
              <a:t>elemanları komşu olmak şartıyla</a:t>
            </a:r>
            <a:r>
              <a:rPr lang="tr-TR" dirty="0" smtClean="0"/>
              <a:t> hangi (bitişik) alt dizi en yüksek toplamı verir?</a:t>
            </a:r>
          </a:p>
          <a:p>
            <a:r>
              <a:rPr lang="tr-TR" dirty="0" smtClean="0"/>
              <a:t>Örneğin:</a:t>
            </a:r>
          </a:p>
          <a:p>
            <a:pPr lvl="1"/>
            <a:r>
              <a:rPr lang="tr-TR" dirty="0" smtClean="0"/>
              <a:t>{ -2,</a:t>
            </a:r>
            <a:r>
              <a:rPr lang="tr-TR" dirty="0" smtClean="0">
                <a:solidFill>
                  <a:srgbClr val="003399"/>
                </a:solidFill>
              </a:rPr>
              <a:t>11,-4,13</a:t>
            </a:r>
            <a:r>
              <a:rPr lang="tr-TR" dirty="0" smtClean="0"/>
              <a:t>,-5,2 }  </a:t>
            </a:r>
            <a:r>
              <a:rPr lang="tr-TR" dirty="0" smtClean="0">
                <a:sym typeface="Wingdings" pitchFamily="2" charset="2"/>
              </a:rPr>
              <a:t> Cevap=20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{ 1,2,-5,</a:t>
            </a:r>
            <a:r>
              <a:rPr lang="tr-TR" dirty="0" smtClean="0">
                <a:solidFill>
                  <a:srgbClr val="003399"/>
                </a:solidFill>
              </a:rPr>
              <a:t>4,7</a:t>
            </a:r>
            <a:r>
              <a:rPr lang="tr-TR" dirty="0" smtClean="0"/>
              <a:t>,-2 } </a:t>
            </a:r>
            <a:r>
              <a:rPr lang="tr-TR" dirty="0" smtClean="0">
                <a:sym typeface="Wingdings" pitchFamily="2" charset="2"/>
              </a:rPr>
              <a:t> Cevap=11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{ </a:t>
            </a:r>
            <a:r>
              <a:rPr lang="tr-TR" dirty="0" smtClean="0">
                <a:solidFill>
                  <a:srgbClr val="003399"/>
                </a:solidFill>
                <a:sym typeface="Wingdings" pitchFamily="2" charset="2"/>
              </a:rPr>
              <a:t>1,5,-3,4</a:t>
            </a:r>
            <a:r>
              <a:rPr lang="tr-TR" dirty="0" smtClean="0">
                <a:sym typeface="Wingdings" pitchFamily="2" charset="2"/>
              </a:rPr>
              <a:t>,-2,1 }  Cevap=7</a:t>
            </a:r>
            <a:endParaRPr lang="tr-TR" dirty="0" smtClean="0"/>
          </a:p>
          <a:p>
            <a:r>
              <a:rPr lang="tr-TR" dirty="0" smtClean="0"/>
              <a:t>Bu problemi çözen çok sayıda algoritma vardır.</a:t>
            </a:r>
          </a:p>
        </p:txBody>
      </p:sp>
      <p:sp>
        <p:nvSpPr>
          <p:cNvPr id="24579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241134-F548-47F5-A412-1D7A375206B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188913"/>
            <a:ext cx="8191500" cy="769937"/>
          </a:xfrm>
        </p:spPr>
        <p:txBody>
          <a:bodyPr/>
          <a:lstStyle/>
          <a:p>
            <a:r>
              <a:rPr lang="tr-TR" sz="3200" smtClean="0"/>
              <a:t>Örnek: Maksimum Alt Dizi Toplamı</a:t>
            </a:r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4251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Başlık 1"/>
          <p:cNvSpPr>
            <a:spLocks noGrp="1"/>
          </p:cNvSpPr>
          <p:nvPr>
            <p:ph type="title"/>
          </p:nvPr>
        </p:nvSpPr>
        <p:spPr>
          <a:xfrm>
            <a:off x="661988" y="0"/>
            <a:ext cx="7772400" cy="876300"/>
          </a:xfrm>
        </p:spPr>
        <p:txBody>
          <a:bodyPr/>
          <a:lstStyle/>
          <a:p>
            <a:r>
              <a:rPr lang="tr-TR" sz="3200" smtClean="0"/>
              <a:t>Çözüm-1 Kaba Kuvvet Algoritması</a:t>
            </a:r>
          </a:p>
        </p:txBody>
      </p:sp>
      <p:sp>
        <p:nvSpPr>
          <p:cNvPr id="25603" name="İçerik Yer Tutucusu 2"/>
          <p:cNvSpPr>
            <a:spLocks noGrp="1"/>
          </p:cNvSpPr>
          <p:nvPr>
            <p:ph idx="1"/>
          </p:nvPr>
        </p:nvSpPr>
        <p:spPr>
          <a:xfrm>
            <a:off x="292100" y="1219200"/>
            <a:ext cx="8013700" cy="5422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maxAltDiziT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[] a){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= 0;      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i=0; i&lt;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 i++)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j=i; j&lt;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 j++){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top=0;         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k=i; k&lt;=j; k++)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    top += a[k];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(top &gt;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= top;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bas = i;    </a:t>
            </a:r>
            <a:r>
              <a:rPr lang="tr-TR" sz="1900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// alt dizinin başlangıcı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son = j;    </a:t>
            </a:r>
            <a:r>
              <a:rPr lang="tr-TR" sz="1900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// alt dizinin sonu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60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259564-1B27-4112-A4B4-58E896E7ACC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" name="Metin kutusu 4"/>
          <p:cNvSpPr txBox="1">
            <a:spLocks noChangeArrowheads="1"/>
          </p:cNvSpPr>
          <p:nvPr/>
        </p:nvSpPr>
        <p:spPr bwMode="auto">
          <a:xfrm>
            <a:off x="6464300" y="1219200"/>
            <a:ext cx="2578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sz="2400">
                <a:latin typeface="Comic Sans MS" pitchFamily="66" charset="0"/>
              </a:rPr>
              <a:t>Bu algoritmanın karmaşıklığı nedir?</a:t>
            </a:r>
          </a:p>
        </p:txBody>
      </p:sp>
      <p:sp>
        <p:nvSpPr>
          <p:cNvPr id="6" name="Metin kutusu 5"/>
          <p:cNvSpPr txBox="1">
            <a:spLocks noChangeArrowheads="1"/>
          </p:cNvSpPr>
          <p:nvPr/>
        </p:nvSpPr>
        <p:spPr bwMode="auto">
          <a:xfrm>
            <a:off x="5753100" y="2646363"/>
            <a:ext cx="33909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sz="2400" dirty="0" smtClean="0">
                <a:solidFill>
                  <a:srgbClr val="003399"/>
                </a:solidFill>
                <a:latin typeface="Comic Sans MS" pitchFamily="66" charset="0"/>
              </a:rPr>
              <a:t>3n</a:t>
            </a:r>
            <a:r>
              <a:rPr lang="tr-TR" sz="2400" baseline="30000" dirty="0" smtClean="0">
                <a:solidFill>
                  <a:srgbClr val="003399"/>
                </a:solidFill>
                <a:latin typeface="Comic Sans MS" pitchFamily="66" charset="0"/>
              </a:rPr>
              <a:t>3</a:t>
            </a:r>
            <a:r>
              <a:rPr lang="tr-TR" sz="2400" dirty="0" smtClean="0">
                <a:solidFill>
                  <a:srgbClr val="003399"/>
                </a:solidFill>
                <a:latin typeface="Comic Sans MS" pitchFamily="66" charset="0"/>
              </a:rPr>
              <a:t>+4n</a:t>
            </a:r>
            <a:r>
              <a:rPr lang="tr-TR" sz="2400" baseline="30000" dirty="0" smtClean="0">
                <a:solidFill>
                  <a:srgbClr val="003399"/>
                </a:solidFill>
                <a:latin typeface="Comic Sans MS" pitchFamily="66" charset="0"/>
              </a:rPr>
              <a:t>2</a:t>
            </a:r>
            <a:r>
              <a:rPr lang="tr-TR" sz="2400" dirty="0" smtClean="0">
                <a:solidFill>
                  <a:srgbClr val="003399"/>
                </a:solidFill>
                <a:latin typeface="Comic Sans MS" pitchFamily="66" charset="0"/>
              </a:rPr>
              <a:t>+2n+2 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</a:rPr>
              <a:t>O(n</a:t>
            </a:r>
            <a:r>
              <a:rPr lang="tr-TR" sz="2400" baseline="30000" dirty="0">
                <a:solidFill>
                  <a:srgbClr val="003399"/>
                </a:solidFill>
                <a:latin typeface="Comic Sans MS" pitchFamily="66" charset="0"/>
              </a:rPr>
              <a:t>3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</a:rPr>
              <a:t>)</a:t>
            </a:r>
          </a:p>
          <a:p>
            <a:endParaRPr lang="tr-TR" sz="800" dirty="0">
              <a:latin typeface="Comic Sans MS" pitchFamily="66" charset="0"/>
            </a:endParaRPr>
          </a:p>
          <a:p>
            <a:r>
              <a:rPr lang="tr-TR" sz="2400" dirty="0">
                <a:latin typeface="Comic Sans MS" pitchFamily="66" charset="0"/>
              </a:rPr>
              <a:t>Daha iyisi yapılabilir mi?</a:t>
            </a:r>
          </a:p>
        </p:txBody>
      </p:sp>
    </p:spTree>
    <p:extLst>
      <p:ext uri="{BB962C8B-B14F-4D97-AF65-F5344CB8AC3E}">
        <p14:creationId xmlns:p14="http://schemas.microsoft.com/office/powerpoint/2010/main" val="392723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Başlık 1"/>
          <p:cNvSpPr>
            <a:spLocks noGrp="1"/>
          </p:cNvSpPr>
          <p:nvPr>
            <p:ph type="title"/>
          </p:nvPr>
        </p:nvSpPr>
        <p:spPr>
          <a:xfrm>
            <a:off x="661988" y="0"/>
            <a:ext cx="7772400" cy="876300"/>
          </a:xfrm>
        </p:spPr>
        <p:txBody>
          <a:bodyPr/>
          <a:lstStyle/>
          <a:p>
            <a:r>
              <a:rPr lang="tr-TR" sz="3200" smtClean="0"/>
              <a:t>Çözüm-2 Geliştirilmiş Algoritma</a:t>
            </a:r>
          </a:p>
        </p:txBody>
      </p:sp>
      <p:sp>
        <p:nvSpPr>
          <p:cNvPr id="26627" name="İçerik Yer Tutucusu 2"/>
          <p:cNvSpPr>
            <a:spLocks noGrp="1"/>
          </p:cNvSpPr>
          <p:nvPr>
            <p:ph idx="1"/>
          </p:nvPr>
        </p:nvSpPr>
        <p:spPr>
          <a:xfrm>
            <a:off x="292100" y="901700"/>
            <a:ext cx="8382000" cy="5676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maxAltDiziT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[] a) 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i = 0; i &lt;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top = 0;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j = i; j &lt;=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top += a[j];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(top &gt;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= top;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bas = i;    // alt dizinin başlangıcı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son = j;    // alt dizinin sonu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628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C0126A-CCE6-4D1E-A09F-A877507753B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" name="Metin kutusu 4"/>
          <p:cNvSpPr txBox="1">
            <a:spLocks noChangeArrowheads="1"/>
          </p:cNvSpPr>
          <p:nvPr/>
        </p:nvSpPr>
        <p:spPr bwMode="auto">
          <a:xfrm>
            <a:off x="6565900" y="901700"/>
            <a:ext cx="2578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sz="2400">
                <a:latin typeface="Comic Sans MS" pitchFamily="66" charset="0"/>
              </a:rPr>
              <a:t>Bu algoritmanın karmaşıklığı nedir?</a:t>
            </a:r>
          </a:p>
        </p:txBody>
      </p:sp>
      <p:sp>
        <p:nvSpPr>
          <p:cNvPr id="6" name="Metin kutusu 5"/>
          <p:cNvSpPr txBox="1">
            <a:spLocks noChangeArrowheads="1"/>
          </p:cNvSpPr>
          <p:nvPr/>
        </p:nvSpPr>
        <p:spPr bwMode="auto">
          <a:xfrm>
            <a:off x="5638800" y="4721225"/>
            <a:ext cx="28321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sz="2400" dirty="0" smtClean="0">
                <a:solidFill>
                  <a:srgbClr val="003399"/>
                </a:solidFill>
                <a:latin typeface="Comic Sans MS" pitchFamily="66" charset="0"/>
              </a:rPr>
              <a:t>4n</a:t>
            </a:r>
            <a:r>
              <a:rPr lang="tr-TR" sz="2400" baseline="30000" dirty="0" smtClean="0">
                <a:solidFill>
                  <a:srgbClr val="003399"/>
                </a:solidFill>
                <a:latin typeface="Comic Sans MS" pitchFamily="66" charset="0"/>
              </a:rPr>
              <a:t>2</a:t>
            </a:r>
            <a:r>
              <a:rPr lang="tr-TR" sz="2400" dirty="0" smtClean="0">
                <a:solidFill>
                  <a:srgbClr val="003399"/>
                </a:solidFill>
                <a:latin typeface="Comic Sans MS" pitchFamily="66" charset="0"/>
              </a:rPr>
              <a:t>+3n+2 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</a:rPr>
              <a:t>O(n</a:t>
            </a:r>
            <a:r>
              <a:rPr lang="tr-TR" sz="2400" baseline="30000" dirty="0">
                <a:solidFill>
                  <a:srgbClr val="003399"/>
                </a:solidFill>
                <a:latin typeface="Comic Sans MS" pitchFamily="66" charset="0"/>
              </a:rPr>
              <a:t>2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</a:rPr>
              <a:t>)</a:t>
            </a:r>
          </a:p>
          <a:p>
            <a:endParaRPr lang="tr-TR" sz="2400" dirty="0">
              <a:latin typeface="Comic Sans MS" pitchFamily="66" charset="0"/>
            </a:endParaRPr>
          </a:p>
          <a:p>
            <a:r>
              <a:rPr lang="tr-TR" sz="2400" dirty="0">
                <a:latin typeface="Comic Sans MS" pitchFamily="66" charset="0"/>
              </a:rPr>
              <a:t>Daha iyisi yapılabilir mi?</a:t>
            </a:r>
          </a:p>
        </p:txBody>
      </p:sp>
    </p:spTree>
    <p:extLst>
      <p:ext uri="{BB962C8B-B14F-4D97-AF65-F5344CB8AC3E}">
        <p14:creationId xmlns:p14="http://schemas.microsoft.com/office/powerpoint/2010/main" val="17508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aşlık 1"/>
          <p:cNvSpPr>
            <a:spLocks noGrp="1"/>
          </p:cNvSpPr>
          <p:nvPr>
            <p:ph type="title"/>
          </p:nvPr>
        </p:nvSpPr>
        <p:spPr>
          <a:xfrm>
            <a:off x="661988" y="0"/>
            <a:ext cx="7772400" cy="876300"/>
          </a:xfrm>
        </p:spPr>
        <p:txBody>
          <a:bodyPr/>
          <a:lstStyle/>
          <a:p>
            <a:r>
              <a:rPr lang="tr-TR" sz="3200" smtClean="0"/>
              <a:t>Çözüm-3 Doğrusal Algoritma</a:t>
            </a:r>
          </a:p>
        </p:txBody>
      </p:sp>
      <p:sp>
        <p:nvSpPr>
          <p:cNvPr id="27651" name="İçerik Yer Tutucusu 2"/>
          <p:cNvSpPr>
            <a:spLocks noGrp="1"/>
          </p:cNvSpPr>
          <p:nvPr>
            <p:ph idx="1"/>
          </p:nvPr>
        </p:nvSpPr>
        <p:spPr>
          <a:xfrm>
            <a:off x="292100" y="901700"/>
            <a:ext cx="8382000" cy="5676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maxAltDiziT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[] a) 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top = 0;    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i=0, j=0; j&lt;=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 j++) 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top += a[j];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(top &gt;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= top;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bas = i;    // alt dizinin başlangıcı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son = j;    // alt dizinin sonu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} else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(top&lt;0){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i = j + 1;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    top = 0;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    } 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sz="1900" dirty="0" err="1" smtClean="0">
                <a:latin typeface="Consolas" pitchFamily="49" charset="0"/>
                <a:cs typeface="Consolas" pitchFamily="49" charset="0"/>
              </a:rPr>
              <a:t>maxTop</a:t>
            </a: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tr-TR" sz="19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6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52EB9F-DCBD-4E6E-8E8C-5186EC82171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" name="Metin kutusu 4"/>
          <p:cNvSpPr txBox="1">
            <a:spLocks noChangeArrowheads="1"/>
          </p:cNvSpPr>
          <p:nvPr/>
        </p:nvSpPr>
        <p:spPr bwMode="auto">
          <a:xfrm>
            <a:off x="6565900" y="901700"/>
            <a:ext cx="2578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sz="2400">
                <a:latin typeface="Comic Sans MS" pitchFamily="66" charset="0"/>
              </a:rPr>
              <a:t>Bu algoritmanın karmaşıklığı nedir?</a:t>
            </a:r>
          </a:p>
        </p:txBody>
      </p:sp>
      <p:sp>
        <p:nvSpPr>
          <p:cNvPr id="6" name="Metin kutusu 5"/>
          <p:cNvSpPr txBox="1">
            <a:spLocks noChangeArrowheads="1"/>
          </p:cNvSpPr>
          <p:nvPr/>
        </p:nvSpPr>
        <p:spPr bwMode="auto">
          <a:xfrm>
            <a:off x="5638800" y="4721225"/>
            <a:ext cx="28321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sz="2400" dirty="0">
                <a:solidFill>
                  <a:srgbClr val="003399"/>
                </a:solidFill>
                <a:latin typeface="Comic Sans MS" pitchFamily="66" charset="0"/>
              </a:rPr>
              <a:t>5</a:t>
            </a:r>
            <a:r>
              <a:rPr lang="tr-TR" sz="2400" dirty="0" smtClean="0">
                <a:solidFill>
                  <a:srgbClr val="003399"/>
                </a:solidFill>
                <a:latin typeface="Comic Sans MS" pitchFamily="66" charset="0"/>
              </a:rPr>
              <a:t>n+3 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</a:rPr>
              <a:t>O(n)</a:t>
            </a:r>
          </a:p>
          <a:p>
            <a:endParaRPr lang="tr-TR" sz="2400" dirty="0">
              <a:latin typeface="Comic Sans MS" pitchFamily="66" charset="0"/>
            </a:endParaRPr>
          </a:p>
          <a:p>
            <a:r>
              <a:rPr lang="tr-TR" sz="2400" dirty="0">
                <a:latin typeface="Comic Sans MS" pitchFamily="66" charset="0"/>
              </a:rPr>
              <a:t>Daha iyisi yapılabilir mi?</a:t>
            </a:r>
          </a:p>
        </p:txBody>
      </p:sp>
    </p:spTree>
    <p:extLst>
      <p:ext uri="{BB962C8B-B14F-4D97-AF65-F5344CB8AC3E}">
        <p14:creationId xmlns:p14="http://schemas.microsoft.com/office/powerpoint/2010/main" val="27703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Bir problemi çözmek için veya bir hesaplama yapmak için iyi tanımlı, sonlu sayıda, birbirini izleyen komutlar kümesidir.</a:t>
            </a:r>
          </a:p>
          <a:p>
            <a:r>
              <a:rPr lang="tr-TR" dirty="0" smtClean="0"/>
              <a:t>Algoritmaların bazı temel özellikleri</a:t>
            </a:r>
          </a:p>
          <a:p>
            <a:pPr lvl="1"/>
            <a:r>
              <a:rPr lang="tr-TR" dirty="0" smtClean="0"/>
              <a:t>Giriş</a:t>
            </a:r>
          </a:p>
          <a:p>
            <a:pPr lvl="1"/>
            <a:r>
              <a:rPr lang="tr-TR" dirty="0" smtClean="0"/>
              <a:t>Çıkış</a:t>
            </a:r>
          </a:p>
          <a:p>
            <a:pPr lvl="1"/>
            <a:r>
              <a:rPr lang="tr-TR" dirty="0" smtClean="0"/>
              <a:t>İyi tanımlı olması</a:t>
            </a:r>
          </a:p>
          <a:p>
            <a:pPr lvl="1"/>
            <a:r>
              <a:rPr lang="tr-TR" dirty="0" smtClean="0"/>
              <a:t>Doğru olması</a:t>
            </a:r>
          </a:p>
          <a:p>
            <a:pPr lvl="1"/>
            <a:r>
              <a:rPr lang="tr-TR" dirty="0" smtClean="0"/>
              <a:t>Sonlu olması</a:t>
            </a:r>
          </a:p>
          <a:p>
            <a:pPr lvl="1"/>
            <a:r>
              <a:rPr lang="tr-TR" dirty="0" smtClean="0"/>
              <a:t>Etkili olması</a:t>
            </a:r>
          </a:p>
          <a:p>
            <a:pPr lvl="1"/>
            <a:r>
              <a:rPr lang="tr-TR" dirty="0" smtClean="0"/>
              <a:t>Genel olması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</p:nvPr>
        </p:nvGraphicFramePr>
        <p:xfrm>
          <a:off x="723900" y="2781300"/>
          <a:ext cx="7772400" cy="310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44291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N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O(N</a:t>
                      </a:r>
                      <a:r>
                        <a:rPr lang="tr-TR" sz="1800" baseline="30000" dirty="0" smtClean="0"/>
                        <a:t>3</a:t>
                      </a:r>
                      <a:r>
                        <a:rPr lang="tr-TR" sz="1800" baseline="0" dirty="0" smtClean="0"/>
                        <a:t>)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O(N</a:t>
                      </a:r>
                      <a:r>
                        <a:rPr lang="tr-TR" sz="1800" baseline="30000" dirty="0" smtClean="0"/>
                        <a:t>2</a:t>
                      </a:r>
                      <a:r>
                        <a:rPr lang="tr-TR" sz="1800" baseline="0" dirty="0" smtClean="0"/>
                        <a:t>)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O(N </a:t>
                      </a:r>
                      <a:r>
                        <a:rPr lang="tr-TR" sz="1800" dirty="0" err="1" smtClean="0"/>
                        <a:t>log</a:t>
                      </a:r>
                      <a:r>
                        <a:rPr lang="tr-TR" sz="1800" dirty="0" smtClean="0"/>
                        <a:t> N)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O(N)</a:t>
                      </a:r>
                      <a:endParaRPr lang="tr-TR" sz="1800" dirty="0"/>
                    </a:p>
                  </a:txBody>
                  <a:tcPr marT="45715" marB="45715"/>
                </a:tc>
              </a:tr>
              <a:tr h="44291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0,000001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0,000000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0,000001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0,000000</a:t>
                      </a:r>
                      <a:endParaRPr lang="tr-TR" sz="1800" dirty="0"/>
                    </a:p>
                  </a:txBody>
                  <a:tcPr marT="45715" marB="45715"/>
                </a:tc>
              </a:tr>
              <a:tr h="44291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100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0,000288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0,000019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0,000014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0,000005</a:t>
                      </a:r>
                      <a:endParaRPr lang="tr-TR" sz="1800" dirty="0"/>
                    </a:p>
                  </a:txBody>
                  <a:tcPr marT="45715" marB="45715"/>
                </a:tc>
              </a:tr>
              <a:tr h="44291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dirty="0" smtClean="0"/>
                        <a:t>000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0,223111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0,001630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0,000154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0,000053</a:t>
                      </a:r>
                      <a:endParaRPr lang="tr-TR" sz="1800" dirty="0"/>
                    </a:p>
                  </a:txBody>
                  <a:tcPr marT="45715" marB="45715"/>
                </a:tc>
              </a:tr>
              <a:tr h="44291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10</a:t>
                      </a:r>
                      <a:r>
                        <a:rPr lang="tr-TR" sz="1800" baseline="0" dirty="0" smtClean="0"/>
                        <a:t> </a:t>
                      </a:r>
                      <a:r>
                        <a:rPr lang="tr-TR" sz="1800" dirty="0" smtClean="0"/>
                        <a:t>000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218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0,133064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0,001630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0,000533</a:t>
                      </a:r>
                      <a:endParaRPr lang="tr-TR" sz="1800" dirty="0"/>
                    </a:p>
                  </a:txBody>
                  <a:tcPr marT="45715" marB="45715"/>
                </a:tc>
              </a:tr>
              <a:tr h="44291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100</a:t>
                      </a:r>
                      <a:r>
                        <a:rPr lang="tr-TR" sz="1800" baseline="0" dirty="0" smtClean="0"/>
                        <a:t> 000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NA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13,17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0,017467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0,005571</a:t>
                      </a:r>
                      <a:endParaRPr lang="tr-TR" sz="1800" dirty="0"/>
                    </a:p>
                  </a:txBody>
                  <a:tcPr marT="45715" marB="45715"/>
                </a:tc>
              </a:tr>
              <a:tr h="44291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1 000 000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NA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NA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0,185363</a:t>
                      </a:r>
                      <a:endParaRPr lang="tr-TR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0,056338</a:t>
                      </a:r>
                      <a:endParaRPr lang="tr-TR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sp>
        <p:nvSpPr>
          <p:cNvPr id="28724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8A180C-73E1-4B1C-A20B-CF922A33C9D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8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15913"/>
            <a:ext cx="8191500" cy="769937"/>
          </a:xfrm>
        </p:spPr>
        <p:txBody>
          <a:bodyPr/>
          <a:lstStyle/>
          <a:p>
            <a:r>
              <a:rPr lang="tr-TR" sz="3200" smtClean="0"/>
              <a:t>Maksimum Alt Dizi Toplamı Çalışma Süresi</a:t>
            </a:r>
            <a:endParaRPr lang="en-US" sz="3200" smtClean="0"/>
          </a:p>
        </p:txBody>
      </p:sp>
      <p:sp>
        <p:nvSpPr>
          <p:cNvPr id="28726" name="Metin kutusu 6"/>
          <p:cNvSpPr txBox="1">
            <a:spLocks noChangeArrowheads="1"/>
          </p:cNvSpPr>
          <p:nvPr/>
        </p:nvSpPr>
        <p:spPr bwMode="auto">
          <a:xfrm>
            <a:off x="635000" y="1231900"/>
            <a:ext cx="786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tr-TR"/>
          </a:p>
        </p:txBody>
      </p:sp>
      <p:sp>
        <p:nvSpPr>
          <p:cNvPr id="28727" name="Metin kutusu 7"/>
          <p:cNvSpPr txBox="1">
            <a:spLocks noChangeArrowheads="1"/>
          </p:cNvSpPr>
          <p:nvPr/>
        </p:nvSpPr>
        <p:spPr bwMode="auto">
          <a:xfrm>
            <a:off x="431800" y="1416050"/>
            <a:ext cx="822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sz="2400">
                <a:latin typeface="Comic Sans MS" pitchFamily="66" charset="0"/>
              </a:rPr>
              <a:t>Çeşitli </a:t>
            </a:r>
            <a:r>
              <a:rPr lang="tr-TR" sz="2400" i="1">
                <a:solidFill>
                  <a:srgbClr val="003399"/>
                </a:solidFill>
                <a:latin typeface="Comic Sans MS" pitchFamily="66" charset="0"/>
              </a:rPr>
              <a:t>Maksimum Alt Dizi Toplamı </a:t>
            </a:r>
            <a:r>
              <a:rPr lang="tr-TR" sz="2400">
                <a:latin typeface="Comic Sans MS" pitchFamily="66" charset="0"/>
              </a:rPr>
              <a:t>algoritmaları için çalışma süreleri aşağıda verilmiştir. (saniye cinsinden)</a:t>
            </a:r>
          </a:p>
        </p:txBody>
      </p:sp>
    </p:spTree>
    <p:extLst>
      <p:ext uri="{BB962C8B-B14F-4D97-AF65-F5344CB8AC3E}">
        <p14:creationId xmlns:p14="http://schemas.microsoft.com/office/powerpoint/2010/main" val="17104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EA4CD2-3BE6-4B16-9F1C-63E79E10F7F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223838"/>
            <a:ext cx="8191500" cy="769937"/>
          </a:xfrm>
        </p:spPr>
        <p:txBody>
          <a:bodyPr/>
          <a:lstStyle/>
          <a:p>
            <a:r>
              <a:rPr lang="en-US" sz="3200" smtClean="0">
                <a:latin typeface="Symbol" pitchFamily="18" charset="2"/>
              </a:rPr>
              <a:t>W</a:t>
            </a:r>
            <a:r>
              <a:rPr lang="en-US" sz="3200" smtClean="0"/>
              <a:t> </a:t>
            </a:r>
            <a:r>
              <a:rPr lang="tr-TR" sz="3200" smtClean="0"/>
              <a:t>Notasyonu</a:t>
            </a:r>
            <a:r>
              <a:rPr lang="en-US" sz="3200" smtClean="0"/>
              <a:t>: </a:t>
            </a:r>
            <a:r>
              <a:rPr lang="tr-TR" sz="3200" smtClean="0"/>
              <a:t>Asimptotik Alt Sınır </a:t>
            </a:r>
            <a:endParaRPr lang="en-US" sz="32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001713"/>
            <a:ext cx="8078787" cy="1484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T(n) = </a:t>
            </a:r>
            <a:r>
              <a:rPr lang="en-US" sz="2400" smtClean="0">
                <a:latin typeface="Symbol" pitchFamily="18" charset="2"/>
              </a:rPr>
              <a:t>W </a:t>
            </a:r>
            <a:r>
              <a:rPr lang="en-US" sz="2400" smtClean="0"/>
              <a:t>(f(n)) </a:t>
            </a:r>
            <a:endParaRPr lang="tr-TR" sz="2400" smtClean="0"/>
          </a:p>
          <a:p>
            <a:pPr lvl="1">
              <a:lnSpc>
                <a:spcPct val="90000"/>
              </a:lnSpc>
            </a:pPr>
            <a:r>
              <a:rPr lang="tr-TR" sz="2000" smtClean="0"/>
              <a:t>c ve n</a:t>
            </a:r>
            <a:r>
              <a:rPr lang="tr-TR" sz="2000" baseline="-25000" smtClean="0"/>
              <a:t>0</a:t>
            </a:r>
            <a:r>
              <a:rPr lang="tr-TR" sz="2000" smtClean="0"/>
              <a:t> şeklinde pozitif sabitlerimiz olduğunu düşünelim.        n &gt;= n</a:t>
            </a:r>
            <a:r>
              <a:rPr lang="tr-TR" sz="2000" baseline="-25000" smtClean="0"/>
              <a:t>0</a:t>
            </a:r>
            <a:r>
              <a:rPr lang="tr-TR" sz="2000" smtClean="0"/>
              <a:t> ifadesini sağlayan tüm değerler için T(n) &gt;= c*f(n) dir.</a:t>
            </a:r>
          </a:p>
          <a:p>
            <a:pPr>
              <a:lnSpc>
                <a:spcPct val="90000"/>
              </a:lnSpc>
            </a:pPr>
            <a:endParaRPr lang="tr-TR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323975" y="5057775"/>
            <a:ext cx="565626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9702" name="Rectangle 15"/>
          <p:cNvSpPr>
            <a:spLocks noChangeArrowheads="1"/>
          </p:cNvSpPr>
          <p:nvPr/>
        </p:nvSpPr>
        <p:spPr bwMode="auto">
          <a:xfrm>
            <a:off x="412750" y="4879975"/>
            <a:ext cx="8339138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–"/>
            </a:pPr>
            <a:r>
              <a:rPr lang="tr-TR" sz="2400">
                <a:latin typeface="Comic Sans MS" pitchFamily="66" charset="0"/>
              </a:rPr>
              <a:t>Örnek</a:t>
            </a:r>
            <a:r>
              <a:rPr lang="en-US" sz="2400">
                <a:latin typeface="Comic Sans MS" pitchFamily="66" charset="0"/>
              </a:rPr>
              <a:t>: T(n) = 2n + 5 </a:t>
            </a:r>
            <a:r>
              <a:rPr lang="tr-TR" sz="2400">
                <a:latin typeface="Comic Sans MS" pitchFamily="66" charset="0"/>
              </a:rPr>
              <a:t> </a:t>
            </a:r>
            <a:r>
              <a:rPr lang="tr-TR" sz="240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>
                <a:latin typeface="Comic Sans MS" pitchFamily="66" charset="0"/>
              </a:rPr>
              <a:t>(n).</a:t>
            </a:r>
            <a:r>
              <a:rPr lang="tr-TR" sz="2400">
                <a:latin typeface="Comic Sans MS" pitchFamily="66" charset="0"/>
              </a:rPr>
              <a:t> Neden</a:t>
            </a:r>
            <a:r>
              <a:rPr lang="en-US" sz="2400">
                <a:latin typeface="Comic Sans MS" pitchFamily="66" charset="0"/>
              </a:rPr>
              <a:t>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</a:rPr>
              <a:t>2n+5 &gt;=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n, </a:t>
            </a:r>
            <a:r>
              <a:rPr lang="tr-TR" sz="2400">
                <a:latin typeface="Comic Sans MS" pitchFamily="66" charset="0"/>
              </a:rPr>
              <a:t>tüm</a:t>
            </a:r>
            <a:r>
              <a:rPr lang="en-US" sz="2400">
                <a:latin typeface="Comic Sans MS" pitchFamily="66" charset="0"/>
              </a:rPr>
              <a:t> n &gt;=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1</a:t>
            </a:r>
            <a:r>
              <a:rPr lang="tr-TR" sz="240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>
                <a:latin typeface="Comic Sans MS" pitchFamily="66" charset="0"/>
              </a:rPr>
              <a:t>için</a:t>
            </a:r>
            <a:endParaRPr lang="en-US" sz="2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</a:rPr>
              <a:t>T(n) = 5*n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- 3*n  </a:t>
            </a:r>
            <a:r>
              <a:rPr lang="tr-TR" sz="2400">
                <a:latin typeface="Comic Sans MS" pitchFamily="66" charset="0"/>
              </a:rPr>
              <a:t> </a:t>
            </a:r>
            <a:r>
              <a:rPr lang="tr-TR" sz="240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>
                <a:latin typeface="Comic Sans MS" pitchFamily="66" charset="0"/>
              </a:rPr>
              <a:t>(n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). </a:t>
            </a:r>
            <a:r>
              <a:rPr lang="tr-TR" sz="2400">
                <a:latin typeface="Comic Sans MS" pitchFamily="66" charset="0"/>
              </a:rPr>
              <a:t>Neden</a:t>
            </a:r>
            <a:r>
              <a:rPr lang="en-US" sz="2400">
                <a:latin typeface="Comic Sans MS" pitchFamily="66" charset="0"/>
              </a:rPr>
              <a:t>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</a:rPr>
              <a:t>5*n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- 3*n  &gt;=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*n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, </a:t>
            </a:r>
            <a:r>
              <a:rPr lang="tr-TR" sz="2400">
                <a:latin typeface="Comic Sans MS" pitchFamily="66" charset="0"/>
              </a:rPr>
              <a:t>tüm</a:t>
            </a:r>
            <a:r>
              <a:rPr lang="en-US" sz="2400">
                <a:latin typeface="Comic Sans MS" pitchFamily="66" charset="0"/>
              </a:rPr>
              <a:t> n &gt;=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4</a:t>
            </a:r>
            <a:r>
              <a:rPr lang="tr-TR" sz="240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>
                <a:latin typeface="Comic Sans MS" pitchFamily="66" charset="0"/>
              </a:rPr>
              <a:t>için</a:t>
            </a:r>
            <a:endParaRPr lang="en-US" sz="2400">
              <a:latin typeface="Comic Sans MS" pitchFamily="66" charset="0"/>
            </a:endParaRPr>
          </a:p>
        </p:txBody>
      </p:sp>
      <p:grpSp>
        <p:nvGrpSpPr>
          <p:cNvPr id="29703" name="Group 17"/>
          <p:cNvGrpSpPr>
            <a:grpSpLocks/>
          </p:cNvGrpSpPr>
          <p:nvPr/>
        </p:nvGrpSpPr>
        <p:grpSpPr bwMode="auto">
          <a:xfrm>
            <a:off x="2171700" y="2613025"/>
            <a:ext cx="4286250" cy="2065338"/>
            <a:chOff x="2172647" y="2119704"/>
            <a:chExt cx="4284876" cy="2064474"/>
          </a:xfrm>
        </p:grpSpPr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2563813" y="2140643"/>
              <a:ext cx="0" cy="164941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V="1">
              <a:off x="2551113" y="3780531"/>
              <a:ext cx="3057525" cy="952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Text Box 8"/>
            <p:cNvSpPr txBox="1">
              <a:spLocks noChangeArrowheads="1"/>
            </p:cNvSpPr>
            <p:nvPr/>
          </p:nvSpPr>
          <p:spPr bwMode="auto">
            <a:xfrm>
              <a:off x="4556308" y="3814445"/>
              <a:ext cx="1848845" cy="36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dirty="0">
                  <a:latin typeface="+mn-lt"/>
                </a:rPr>
                <a:t>Eleman sayısı</a:t>
              </a:r>
              <a:r>
                <a:rPr lang="en-US" dirty="0">
                  <a:latin typeface="+mn-lt"/>
                </a:rPr>
                <a:t> N</a:t>
              </a:r>
            </a:p>
          </p:txBody>
        </p:sp>
        <p:sp>
          <p:nvSpPr>
            <p:cNvPr id="29707" name="Freeform 9"/>
            <p:cNvSpPr>
              <a:spLocks/>
            </p:cNvSpPr>
            <p:nvPr/>
          </p:nvSpPr>
          <p:spPr bwMode="auto">
            <a:xfrm>
              <a:off x="2563813" y="2393056"/>
              <a:ext cx="2997200" cy="1077913"/>
            </a:xfrm>
            <a:custGeom>
              <a:avLst/>
              <a:gdLst>
                <a:gd name="T0" fmla="*/ 0 w 1872"/>
                <a:gd name="T1" fmla="*/ 2147483647 h 872"/>
                <a:gd name="T2" fmla="*/ 2147483647 w 1872"/>
                <a:gd name="T3" fmla="*/ 2147483647 h 872"/>
                <a:gd name="T4" fmla="*/ 2147483647 w 1872"/>
                <a:gd name="T5" fmla="*/ 2147483647 h 872"/>
                <a:gd name="T6" fmla="*/ 2147483647 w 1872"/>
                <a:gd name="T7" fmla="*/ 0 h 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872"/>
                <a:gd name="T14" fmla="*/ 1872 w 1872"/>
                <a:gd name="T15" fmla="*/ 872 h 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872">
                  <a:moveTo>
                    <a:pt x="0" y="872"/>
                  </a:moveTo>
                  <a:cubicBezTo>
                    <a:pt x="171" y="733"/>
                    <a:pt x="343" y="595"/>
                    <a:pt x="553" y="501"/>
                  </a:cubicBezTo>
                  <a:cubicBezTo>
                    <a:pt x="763" y="407"/>
                    <a:pt x="1038" y="394"/>
                    <a:pt x="1258" y="311"/>
                  </a:cubicBezTo>
                  <a:cubicBezTo>
                    <a:pt x="1478" y="228"/>
                    <a:pt x="1675" y="114"/>
                    <a:pt x="1872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Text Box 10"/>
            <p:cNvSpPr txBox="1">
              <a:spLocks noChangeArrowheads="1"/>
            </p:cNvSpPr>
            <p:nvPr/>
          </p:nvSpPr>
          <p:spPr bwMode="auto">
            <a:xfrm>
              <a:off x="4929251" y="2119704"/>
              <a:ext cx="631622" cy="36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T(n)</a:t>
              </a:r>
            </a:p>
          </p:txBody>
        </p:sp>
        <p:sp>
          <p:nvSpPr>
            <p:cNvPr id="29709" name="Freeform 11"/>
            <p:cNvSpPr>
              <a:spLocks/>
            </p:cNvSpPr>
            <p:nvPr/>
          </p:nvSpPr>
          <p:spPr bwMode="auto">
            <a:xfrm>
              <a:off x="2574925" y="2677218"/>
              <a:ext cx="3508375" cy="804863"/>
            </a:xfrm>
            <a:custGeom>
              <a:avLst/>
              <a:gdLst>
                <a:gd name="T0" fmla="*/ 0 w 2168"/>
                <a:gd name="T1" fmla="*/ 2147483647 h 651"/>
                <a:gd name="T2" fmla="*/ 2147483647 w 2168"/>
                <a:gd name="T3" fmla="*/ 2147483647 h 651"/>
                <a:gd name="T4" fmla="*/ 2147483647 w 2168"/>
                <a:gd name="T5" fmla="*/ 2147483647 h 651"/>
                <a:gd name="T6" fmla="*/ 2147483647 w 2168"/>
                <a:gd name="T7" fmla="*/ 2147483647 h 651"/>
                <a:gd name="T8" fmla="*/ 2147483647 w 2168"/>
                <a:gd name="T9" fmla="*/ 2147483647 h 651"/>
                <a:gd name="T10" fmla="*/ 2147483647 w 2168"/>
                <a:gd name="T11" fmla="*/ 2147483647 h 651"/>
                <a:gd name="T12" fmla="*/ 2147483647 w 2168"/>
                <a:gd name="T13" fmla="*/ 2147483647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8"/>
                <a:gd name="T22" fmla="*/ 0 h 651"/>
                <a:gd name="T23" fmla="*/ 2168 w 2168"/>
                <a:gd name="T24" fmla="*/ 651 h 6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8" h="651">
                  <a:moveTo>
                    <a:pt x="0" y="331"/>
                  </a:moveTo>
                  <a:cubicBezTo>
                    <a:pt x="63" y="491"/>
                    <a:pt x="126" y="651"/>
                    <a:pt x="190" y="612"/>
                  </a:cubicBezTo>
                  <a:cubicBezTo>
                    <a:pt x="254" y="573"/>
                    <a:pt x="282" y="121"/>
                    <a:pt x="387" y="96"/>
                  </a:cubicBezTo>
                  <a:cubicBezTo>
                    <a:pt x="492" y="71"/>
                    <a:pt x="614" y="454"/>
                    <a:pt x="819" y="460"/>
                  </a:cubicBezTo>
                  <a:cubicBezTo>
                    <a:pt x="1024" y="466"/>
                    <a:pt x="1407" y="207"/>
                    <a:pt x="1615" y="134"/>
                  </a:cubicBezTo>
                  <a:cubicBezTo>
                    <a:pt x="1823" y="61"/>
                    <a:pt x="1977" y="42"/>
                    <a:pt x="2069" y="21"/>
                  </a:cubicBezTo>
                  <a:cubicBezTo>
                    <a:pt x="2161" y="0"/>
                    <a:pt x="2164" y="2"/>
                    <a:pt x="2168" y="5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5625940" y="2668749"/>
              <a:ext cx="831583" cy="36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c*f(n)</a:t>
              </a:r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3486150" y="3012181"/>
              <a:ext cx="0" cy="760413"/>
            </a:xfrm>
            <a:prstGeom prst="line">
              <a:avLst/>
            </a:prstGeom>
            <a:noFill/>
            <a:ln w="349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3261323" y="3804924"/>
              <a:ext cx="445945" cy="36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n0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452242" y="2886128"/>
              <a:ext cx="1810579" cy="3697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dirty="0">
                  <a:latin typeface="+mn-lt"/>
                  <a:cs typeface="Times New Roman" pitchFamily="18" charset="0"/>
                </a:rPr>
                <a:t>Çalışma Zamanı</a:t>
              </a:r>
              <a:endParaRPr lang="en-US" dirty="0">
                <a:latin typeface="+mn-lt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47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908E10-EBD3-464F-BBAE-F0001CCA321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188913"/>
            <a:ext cx="8191500" cy="769937"/>
          </a:xfrm>
        </p:spPr>
        <p:txBody>
          <a:bodyPr/>
          <a:lstStyle/>
          <a:p>
            <a:r>
              <a:rPr lang="en-US" sz="3200" smtClean="0">
                <a:latin typeface="Symbol" pitchFamily="18" charset="2"/>
              </a:rPr>
              <a:t>Q</a:t>
            </a:r>
            <a:r>
              <a:rPr lang="en-US" sz="3200" smtClean="0"/>
              <a:t> </a:t>
            </a:r>
            <a:r>
              <a:rPr lang="tr-TR" sz="3200" smtClean="0"/>
              <a:t>Notasyonu</a:t>
            </a:r>
            <a:r>
              <a:rPr lang="en-US" sz="3200" smtClean="0"/>
              <a:t>: </a:t>
            </a:r>
            <a:r>
              <a:rPr lang="tr-TR" sz="3200" smtClean="0"/>
              <a:t>Asimptotik Alt ve Üst Sınır </a:t>
            </a:r>
            <a:endParaRPr lang="en-US" sz="32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973138"/>
            <a:ext cx="8640762" cy="1450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T(n) = </a:t>
            </a:r>
            <a:r>
              <a:rPr lang="en-US" smtClean="0">
                <a:latin typeface="Symbol" pitchFamily="18" charset="2"/>
              </a:rPr>
              <a:t>Q </a:t>
            </a:r>
            <a:r>
              <a:rPr lang="en-US" smtClean="0"/>
              <a:t>(f(n)) </a:t>
            </a:r>
            <a:endParaRPr lang="tr-TR" smtClean="0"/>
          </a:p>
          <a:p>
            <a:pPr lvl="1">
              <a:lnSpc>
                <a:spcPct val="90000"/>
              </a:lnSpc>
            </a:pPr>
            <a:r>
              <a:rPr lang="tr-TR" sz="2300" smtClean="0">
                <a:solidFill>
                  <a:srgbClr val="CC3300"/>
                </a:solidFill>
              </a:rPr>
              <a:t>c1</a:t>
            </a:r>
            <a:r>
              <a:rPr lang="tr-TR" sz="2300" smtClean="0"/>
              <a:t>,</a:t>
            </a:r>
            <a:r>
              <a:rPr lang="tr-TR" sz="2300" smtClean="0">
                <a:solidFill>
                  <a:srgbClr val="CC3300"/>
                </a:solidFill>
              </a:rPr>
              <a:t>c2</a:t>
            </a:r>
            <a:r>
              <a:rPr lang="tr-TR" sz="2300" smtClean="0"/>
              <a:t> ve </a:t>
            </a:r>
            <a:r>
              <a:rPr lang="tr-TR" sz="2300" smtClean="0">
                <a:solidFill>
                  <a:srgbClr val="CC3300"/>
                </a:solidFill>
              </a:rPr>
              <a:t>n</a:t>
            </a:r>
            <a:r>
              <a:rPr lang="tr-TR" sz="2300" baseline="-25000" smtClean="0">
                <a:solidFill>
                  <a:srgbClr val="CC3300"/>
                </a:solidFill>
              </a:rPr>
              <a:t>0</a:t>
            </a:r>
            <a:r>
              <a:rPr lang="tr-TR" sz="2300" smtClean="0"/>
              <a:t> şeklinde pozitif sabitlerimiz olduğunu düşünelim  </a:t>
            </a:r>
            <a:r>
              <a:rPr lang="tr-TR" sz="2100" smtClean="0">
                <a:solidFill>
                  <a:srgbClr val="CC3300"/>
                </a:solidFill>
              </a:rPr>
              <a:t>n &gt;= n</a:t>
            </a:r>
            <a:r>
              <a:rPr lang="tr-TR" sz="2100" baseline="-25000" smtClean="0">
                <a:solidFill>
                  <a:srgbClr val="CC3300"/>
                </a:solidFill>
              </a:rPr>
              <a:t>0</a:t>
            </a:r>
            <a:r>
              <a:rPr lang="tr-TR" sz="2100" smtClean="0"/>
              <a:t> ifadesini sağlayan tüm değerler için     </a:t>
            </a:r>
            <a:r>
              <a:rPr lang="tr-TR" sz="2100" smtClean="0">
                <a:solidFill>
                  <a:srgbClr val="CC3300"/>
                </a:solidFill>
              </a:rPr>
              <a:t>c1*f(n) &lt;= T(n) &lt;= c2*f(n)</a:t>
            </a:r>
            <a:r>
              <a:rPr lang="tr-TR" sz="2100" smtClean="0"/>
              <a:t> dir.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423863" y="4951413"/>
            <a:ext cx="833913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–"/>
            </a:pPr>
            <a:r>
              <a:rPr lang="tr-TR" sz="2400">
                <a:latin typeface="Comic Sans MS" pitchFamily="66" charset="0"/>
              </a:rPr>
              <a:t>Örnek</a:t>
            </a:r>
            <a:r>
              <a:rPr lang="en-US" sz="2400">
                <a:latin typeface="Comic Sans MS" pitchFamily="66" charset="0"/>
              </a:rPr>
              <a:t>: T(n) = 2n + 5 </a:t>
            </a:r>
            <a:r>
              <a:rPr lang="tr-TR" sz="240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>
                <a:latin typeface="Comic Sans MS" pitchFamily="66" charset="0"/>
              </a:rPr>
              <a:t>(n). </a:t>
            </a:r>
            <a:r>
              <a:rPr lang="tr-TR" sz="2400">
                <a:latin typeface="Comic Sans MS" pitchFamily="66" charset="0"/>
              </a:rPr>
              <a:t>Neden</a:t>
            </a:r>
            <a:r>
              <a:rPr lang="en-US" sz="2400">
                <a:latin typeface="Comic Sans MS" pitchFamily="66" charset="0"/>
              </a:rPr>
              <a:t>?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       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n &lt;= 2n+5 &lt;=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n, </a:t>
            </a:r>
            <a:r>
              <a:rPr lang="tr-TR" sz="2400">
                <a:latin typeface="Comic Sans MS" pitchFamily="66" charset="0"/>
              </a:rPr>
              <a:t>tüm</a:t>
            </a:r>
            <a:r>
              <a:rPr lang="en-US" sz="2400">
                <a:latin typeface="Comic Sans MS" pitchFamily="66" charset="0"/>
              </a:rPr>
              <a:t> n &gt;=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5</a:t>
            </a:r>
            <a:r>
              <a:rPr lang="tr-TR" sz="240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>
                <a:latin typeface="Comic Sans MS" pitchFamily="66" charset="0"/>
              </a:rPr>
              <a:t>için</a:t>
            </a:r>
            <a:endParaRPr lang="en-US" sz="2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</a:rPr>
              <a:t>T(n) = 5*n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 - 3*n  </a:t>
            </a:r>
            <a:r>
              <a:rPr lang="tr-TR" sz="240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>
                <a:latin typeface="Comic Sans MS" pitchFamily="66" charset="0"/>
              </a:rPr>
              <a:t>(n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). </a:t>
            </a:r>
            <a:r>
              <a:rPr lang="tr-TR" sz="2400">
                <a:latin typeface="Comic Sans MS" pitchFamily="66" charset="0"/>
              </a:rPr>
              <a:t>Neden</a:t>
            </a:r>
            <a:r>
              <a:rPr lang="en-US" sz="2400">
                <a:latin typeface="Comic Sans MS" pitchFamily="66" charset="0"/>
              </a:rPr>
              <a:t>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*n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&lt;= 5*n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- 3*n  &lt;= 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5</a:t>
            </a:r>
            <a:r>
              <a:rPr lang="en-US" sz="2400">
                <a:latin typeface="Comic Sans MS" pitchFamily="66" charset="0"/>
              </a:rPr>
              <a:t>*n</a:t>
            </a:r>
            <a:r>
              <a:rPr lang="en-US" sz="2400" baseline="30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, </a:t>
            </a:r>
            <a:r>
              <a:rPr lang="tr-TR" sz="2400">
                <a:latin typeface="Comic Sans MS" pitchFamily="66" charset="0"/>
              </a:rPr>
              <a:t>tüm</a:t>
            </a:r>
            <a:r>
              <a:rPr lang="en-US" sz="2400">
                <a:latin typeface="Comic Sans MS" pitchFamily="66" charset="0"/>
              </a:rPr>
              <a:t> n &gt;= 4</a:t>
            </a:r>
            <a:r>
              <a:rPr lang="tr-TR" sz="2400">
                <a:latin typeface="Comic Sans MS" pitchFamily="66" charset="0"/>
              </a:rPr>
              <a:t> için</a:t>
            </a:r>
            <a:endParaRPr lang="en-US" sz="2400">
              <a:latin typeface="Comic Sans MS" pitchFamily="66" charset="0"/>
            </a:endParaRPr>
          </a:p>
        </p:txBody>
      </p:sp>
      <p:grpSp>
        <p:nvGrpSpPr>
          <p:cNvPr id="30726" name="Group 19"/>
          <p:cNvGrpSpPr>
            <a:grpSpLocks/>
          </p:cNvGrpSpPr>
          <p:nvPr/>
        </p:nvGrpSpPr>
        <p:grpSpPr bwMode="auto">
          <a:xfrm>
            <a:off x="2070100" y="2389188"/>
            <a:ext cx="4819650" cy="2454275"/>
            <a:chOff x="1792508" y="2389829"/>
            <a:chExt cx="4819832" cy="2453256"/>
          </a:xfrm>
        </p:grpSpPr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2778383" y="4473351"/>
              <a:ext cx="446104" cy="369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n0</a:t>
              </a: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H="1" flipV="1">
              <a:off x="2135421" y="2599292"/>
              <a:ext cx="46040" cy="18486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2143359" y="4387661"/>
              <a:ext cx="3927623" cy="5712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4713618" y="4459070"/>
              <a:ext cx="1898722" cy="36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dirty="0">
                  <a:latin typeface="+mn-lt"/>
                </a:rPr>
                <a:t>Eleman Sayısı</a:t>
              </a:r>
              <a:r>
                <a:rPr lang="en-US" dirty="0">
                  <a:latin typeface="+mn-lt"/>
                </a:rPr>
                <a:t> N</a:t>
              </a:r>
            </a:p>
          </p:txBody>
        </p:sp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4789821" y="3040434"/>
              <a:ext cx="631849" cy="36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T(n)</a:t>
              </a:r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59235" y="3235615"/>
              <a:ext cx="3543434" cy="818810"/>
            </a:xfrm>
            <a:custGeom>
              <a:avLst/>
              <a:gdLst>
                <a:gd name="T0" fmla="*/ 0 w 2168"/>
                <a:gd name="T1" fmla="*/ 149 h 651"/>
                <a:gd name="T2" fmla="*/ 205 w 2168"/>
                <a:gd name="T3" fmla="*/ 275 h 651"/>
                <a:gd name="T4" fmla="*/ 418 w 2168"/>
                <a:gd name="T5" fmla="*/ 44 h 651"/>
                <a:gd name="T6" fmla="*/ 884 w 2168"/>
                <a:gd name="T7" fmla="*/ 208 h 651"/>
                <a:gd name="T8" fmla="*/ 1744 w 2168"/>
                <a:gd name="T9" fmla="*/ 61 h 651"/>
                <a:gd name="T10" fmla="*/ 2233 w 2168"/>
                <a:gd name="T11" fmla="*/ 9 h 651"/>
                <a:gd name="T12" fmla="*/ 2340 w 2168"/>
                <a:gd name="T13" fmla="*/ 2 h 6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8"/>
                <a:gd name="T22" fmla="*/ 0 h 651"/>
                <a:gd name="T23" fmla="*/ 2168 w 2168"/>
                <a:gd name="T24" fmla="*/ 651 h 6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8" h="651">
                  <a:moveTo>
                    <a:pt x="0" y="331"/>
                  </a:moveTo>
                  <a:cubicBezTo>
                    <a:pt x="63" y="491"/>
                    <a:pt x="126" y="651"/>
                    <a:pt x="190" y="612"/>
                  </a:cubicBezTo>
                  <a:cubicBezTo>
                    <a:pt x="254" y="573"/>
                    <a:pt x="282" y="121"/>
                    <a:pt x="387" y="96"/>
                  </a:cubicBezTo>
                  <a:cubicBezTo>
                    <a:pt x="492" y="71"/>
                    <a:pt x="614" y="454"/>
                    <a:pt x="819" y="460"/>
                  </a:cubicBezTo>
                  <a:cubicBezTo>
                    <a:pt x="1024" y="466"/>
                    <a:pt x="1407" y="207"/>
                    <a:pt x="1615" y="134"/>
                  </a:cubicBezTo>
                  <a:cubicBezTo>
                    <a:pt x="1823" y="61"/>
                    <a:pt x="1977" y="42"/>
                    <a:pt x="2069" y="21"/>
                  </a:cubicBezTo>
                  <a:cubicBezTo>
                    <a:pt x="2161" y="0"/>
                    <a:pt x="2164" y="2"/>
                    <a:pt x="2168" y="5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542" name="Text Box 13"/>
            <p:cNvSpPr txBox="1">
              <a:spLocks noChangeArrowheads="1"/>
            </p:cNvSpPr>
            <p:nvPr/>
          </p:nvSpPr>
          <p:spPr bwMode="auto">
            <a:xfrm>
              <a:off x="5104158" y="3395886"/>
              <a:ext cx="936660" cy="368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c1*f(n)</a:t>
              </a:r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2994291" y="3532354"/>
              <a:ext cx="0" cy="90608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544" name="Freeform 15"/>
            <p:cNvSpPr>
              <a:spLocks/>
            </p:cNvSpPr>
            <p:nvPr/>
          </p:nvSpPr>
          <p:spPr bwMode="auto">
            <a:xfrm>
              <a:off x="2167172" y="3376844"/>
              <a:ext cx="3597411" cy="1069531"/>
            </a:xfrm>
            <a:custGeom>
              <a:avLst/>
              <a:gdLst>
                <a:gd name="T0" fmla="*/ 0 w 2266"/>
                <a:gd name="T1" fmla="*/ 689 h 665"/>
                <a:gd name="T2" fmla="*/ 599 w 2266"/>
                <a:gd name="T3" fmla="*/ 359 h 665"/>
                <a:gd name="T4" fmla="*/ 1319 w 2266"/>
                <a:gd name="T5" fmla="*/ 328 h 665"/>
                <a:gd name="T6" fmla="*/ 1933 w 2266"/>
                <a:gd name="T7" fmla="*/ 54 h 665"/>
                <a:gd name="T8" fmla="*/ 2266 w 2266"/>
                <a:gd name="T9" fmla="*/ 13 h 6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6"/>
                <a:gd name="T16" fmla="*/ 0 h 665"/>
                <a:gd name="T17" fmla="*/ 2266 w 2266"/>
                <a:gd name="T18" fmla="*/ 665 h 6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6" h="665">
                  <a:moveTo>
                    <a:pt x="0" y="665"/>
                  </a:moveTo>
                  <a:cubicBezTo>
                    <a:pt x="189" y="535"/>
                    <a:pt x="379" y="405"/>
                    <a:pt x="599" y="347"/>
                  </a:cubicBezTo>
                  <a:cubicBezTo>
                    <a:pt x="819" y="289"/>
                    <a:pt x="1097" y="365"/>
                    <a:pt x="1319" y="316"/>
                  </a:cubicBezTo>
                  <a:cubicBezTo>
                    <a:pt x="1541" y="267"/>
                    <a:pt x="1775" y="102"/>
                    <a:pt x="1933" y="51"/>
                  </a:cubicBezTo>
                  <a:cubicBezTo>
                    <a:pt x="2091" y="0"/>
                    <a:pt x="2204" y="19"/>
                    <a:pt x="2266" y="13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545" name="Freeform 16"/>
            <p:cNvSpPr>
              <a:spLocks/>
            </p:cNvSpPr>
            <p:nvPr/>
          </p:nvSpPr>
          <p:spPr bwMode="auto">
            <a:xfrm>
              <a:off x="2154472" y="2664352"/>
              <a:ext cx="3381503" cy="1743939"/>
            </a:xfrm>
            <a:custGeom>
              <a:avLst/>
              <a:gdLst>
                <a:gd name="T0" fmla="*/ 0 w 2130"/>
                <a:gd name="T1" fmla="*/ 1066 h 1114"/>
                <a:gd name="T2" fmla="*/ 410 w 2130"/>
                <a:gd name="T3" fmla="*/ 559 h 1114"/>
                <a:gd name="T4" fmla="*/ 902 w 2130"/>
                <a:gd name="T5" fmla="*/ 442 h 1114"/>
                <a:gd name="T6" fmla="*/ 1137 w 2130"/>
                <a:gd name="T7" fmla="*/ 161 h 1114"/>
                <a:gd name="T8" fmla="*/ 1895 w 2130"/>
                <a:gd name="T9" fmla="*/ 42 h 1114"/>
                <a:gd name="T10" fmla="*/ 2130 w 2130"/>
                <a:gd name="T11" fmla="*/ 0 h 1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114"/>
                <a:gd name="T20" fmla="*/ 2130 w 2130"/>
                <a:gd name="T21" fmla="*/ 1114 h 1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114">
                  <a:moveTo>
                    <a:pt x="0" y="1114"/>
                  </a:moveTo>
                  <a:cubicBezTo>
                    <a:pt x="130" y="903"/>
                    <a:pt x="260" y="692"/>
                    <a:pt x="410" y="583"/>
                  </a:cubicBezTo>
                  <a:cubicBezTo>
                    <a:pt x="560" y="474"/>
                    <a:pt x="781" y="531"/>
                    <a:pt x="902" y="462"/>
                  </a:cubicBezTo>
                  <a:cubicBezTo>
                    <a:pt x="1023" y="393"/>
                    <a:pt x="972" y="236"/>
                    <a:pt x="1137" y="167"/>
                  </a:cubicBezTo>
                  <a:cubicBezTo>
                    <a:pt x="1302" y="98"/>
                    <a:pt x="1730" y="73"/>
                    <a:pt x="1895" y="45"/>
                  </a:cubicBezTo>
                  <a:cubicBezTo>
                    <a:pt x="2060" y="17"/>
                    <a:pt x="2095" y="8"/>
                    <a:pt x="213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546" name="Text Box 17"/>
            <p:cNvSpPr txBox="1">
              <a:spLocks noChangeArrowheads="1"/>
            </p:cNvSpPr>
            <p:nvPr/>
          </p:nvSpPr>
          <p:spPr bwMode="auto">
            <a:xfrm>
              <a:off x="4585026" y="2389829"/>
              <a:ext cx="973174" cy="369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c2*f(n)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090414" y="3431507"/>
              <a:ext cx="1774088" cy="3699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dirty="0">
                  <a:latin typeface="+mn-lt"/>
                  <a:cs typeface="Times New Roman" pitchFamily="18" charset="0"/>
                </a:rPr>
                <a:t>Çalışma zamanı</a:t>
              </a:r>
              <a:endParaRPr lang="en-US" dirty="0">
                <a:latin typeface="+mn-lt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304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3F8DCA-E962-4E75-8A5F-42FD81DBB00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47650"/>
            <a:ext cx="8191500" cy="769938"/>
          </a:xfrm>
        </p:spPr>
        <p:txBody>
          <a:bodyPr/>
          <a:lstStyle/>
          <a:p>
            <a:r>
              <a:rPr lang="tr-TR" sz="3600" smtClean="0"/>
              <a:t>Büyük</a:t>
            </a:r>
            <a:r>
              <a:rPr lang="en-US" sz="3600" smtClean="0"/>
              <a:t>-Oh, Theta, Omega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189038"/>
            <a:ext cx="8399463" cy="5243512"/>
          </a:xfrm>
        </p:spPr>
        <p:txBody>
          <a:bodyPr/>
          <a:lstStyle/>
          <a:p>
            <a:pPr>
              <a:buFontTx/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İpucu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O(f(N)) </a:t>
            </a:r>
            <a:r>
              <a:rPr lang="tr-TR" sz="2400" dirty="0" smtClean="0">
                <a:solidFill>
                  <a:srgbClr val="000000"/>
                </a:solidFill>
              </a:rPr>
              <a:t>düşünürsek</a:t>
            </a:r>
            <a:r>
              <a:rPr lang="en-US" sz="2400" dirty="0" smtClean="0">
                <a:solidFill>
                  <a:srgbClr val="000000"/>
                </a:solidFill>
              </a:rPr>
              <a:t> f(N)</a:t>
            </a:r>
            <a:r>
              <a:rPr lang="tr-TR" sz="2400" dirty="0" smtClean="0">
                <a:solidFill>
                  <a:srgbClr val="000000"/>
                </a:solidFill>
              </a:rPr>
              <a:t> ile </a:t>
            </a: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tr-TR" sz="2400" dirty="0" smtClean="0">
                <a:solidFill>
                  <a:srgbClr val="0000FF"/>
                </a:solidFill>
              </a:rPr>
              <a:t>eşit veya küçük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</a:p>
          <a:p>
            <a:pPr lvl="1"/>
            <a:r>
              <a:rPr lang="tr-TR" sz="2000" dirty="0" smtClean="0">
                <a:solidFill>
                  <a:srgbClr val="000000"/>
                </a:solidFill>
              </a:rPr>
              <a:t>Üstten sınır</a:t>
            </a:r>
            <a:r>
              <a:rPr lang="en-US" sz="2000" dirty="0" smtClean="0">
                <a:solidFill>
                  <a:srgbClr val="000000"/>
                </a:solidFill>
              </a:rPr>
              <a:t>: f(N)</a:t>
            </a:r>
            <a:r>
              <a:rPr lang="tr-TR" sz="2000" dirty="0" smtClean="0">
                <a:solidFill>
                  <a:srgbClr val="000000"/>
                </a:solidFill>
              </a:rPr>
              <a:t> ile </a:t>
            </a:r>
            <a:r>
              <a:rPr lang="en-US" sz="2000" dirty="0" smtClean="0">
                <a:solidFill>
                  <a:srgbClr val="000000"/>
                </a:solidFill>
              </a:rPr>
              <a:t>“</a:t>
            </a:r>
            <a:r>
              <a:rPr lang="tr-TR" sz="2000" dirty="0" smtClean="0">
                <a:solidFill>
                  <a:srgbClr val="000000"/>
                </a:solidFill>
              </a:rPr>
              <a:t>yavaş veya aynı hızda büyür</a:t>
            </a:r>
            <a:r>
              <a:rPr lang="en-US" sz="2000" dirty="0" smtClean="0">
                <a:solidFill>
                  <a:srgbClr val="000000"/>
                </a:solidFill>
              </a:rPr>
              <a:t>”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Ω(f(N)) </a:t>
            </a:r>
            <a:r>
              <a:rPr lang="tr-TR" sz="2400" dirty="0" smtClean="0">
                <a:solidFill>
                  <a:srgbClr val="000000"/>
                </a:solidFill>
              </a:rPr>
              <a:t>düşünürsek</a:t>
            </a:r>
            <a:r>
              <a:rPr lang="en-US" sz="2400" dirty="0" smtClean="0">
                <a:solidFill>
                  <a:srgbClr val="000000"/>
                </a:solidFill>
              </a:rPr>
              <a:t> f(N)</a:t>
            </a:r>
            <a:r>
              <a:rPr lang="tr-TR" sz="2400" dirty="0" smtClean="0">
                <a:solidFill>
                  <a:srgbClr val="000000"/>
                </a:solidFill>
              </a:rPr>
              <a:t> ile </a:t>
            </a: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tr-TR" sz="2400" dirty="0" smtClean="0">
                <a:solidFill>
                  <a:srgbClr val="0000FF"/>
                </a:solidFill>
              </a:rPr>
              <a:t>eşit veya büyük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tr-TR" sz="2000" dirty="0" smtClean="0">
                <a:solidFill>
                  <a:srgbClr val="000000"/>
                </a:solidFill>
              </a:rPr>
              <a:t>Alttan sınır</a:t>
            </a:r>
            <a:r>
              <a:rPr lang="en-US" sz="2000" dirty="0" smtClean="0">
                <a:solidFill>
                  <a:srgbClr val="000000"/>
                </a:solidFill>
              </a:rPr>
              <a:t>: f(N)</a:t>
            </a:r>
            <a:r>
              <a:rPr lang="tr-TR" sz="2000" dirty="0" smtClean="0">
                <a:solidFill>
                  <a:srgbClr val="000000"/>
                </a:solidFill>
              </a:rPr>
              <a:t> ile </a:t>
            </a:r>
            <a:r>
              <a:rPr lang="en-US" sz="2000" dirty="0" smtClean="0">
                <a:solidFill>
                  <a:srgbClr val="000000"/>
                </a:solidFill>
              </a:rPr>
              <a:t>“</a:t>
            </a:r>
            <a:r>
              <a:rPr lang="tr-TR" sz="2000" dirty="0" smtClean="0">
                <a:solidFill>
                  <a:srgbClr val="000000"/>
                </a:solidFill>
              </a:rPr>
              <a:t>aynı hızda veya hızlı büyür</a:t>
            </a:r>
            <a:r>
              <a:rPr lang="en-US" sz="2000" dirty="0" smtClean="0">
                <a:solidFill>
                  <a:srgbClr val="000000"/>
                </a:solidFill>
              </a:rPr>
              <a:t>”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Θ(f(N)) </a:t>
            </a:r>
            <a:r>
              <a:rPr lang="tr-TR" sz="2400" dirty="0" smtClean="0">
                <a:solidFill>
                  <a:srgbClr val="000000"/>
                </a:solidFill>
              </a:rPr>
              <a:t>düşünürsek</a:t>
            </a:r>
            <a:r>
              <a:rPr lang="en-US" sz="2400" dirty="0" smtClean="0">
                <a:solidFill>
                  <a:srgbClr val="000000"/>
                </a:solidFill>
              </a:rPr>
              <a:t> f(N)</a:t>
            </a:r>
            <a:r>
              <a:rPr lang="tr-TR" sz="2400" dirty="0" smtClean="0">
                <a:solidFill>
                  <a:srgbClr val="000000"/>
                </a:solidFill>
              </a:rPr>
              <a:t> ile </a:t>
            </a: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tr-TR" sz="2400" dirty="0" smtClean="0">
                <a:solidFill>
                  <a:srgbClr val="003399"/>
                </a:solidFill>
              </a:rPr>
              <a:t>eşit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</a:p>
          <a:p>
            <a:pPr lvl="1"/>
            <a:r>
              <a:rPr lang="tr-TR" sz="2000" dirty="0" smtClean="0">
                <a:solidFill>
                  <a:srgbClr val="000000"/>
                </a:solidFill>
              </a:rPr>
              <a:t>Alttan ve Üsten sınır </a:t>
            </a:r>
            <a:r>
              <a:rPr lang="en-US" sz="2000" dirty="0" smtClean="0">
                <a:solidFill>
                  <a:srgbClr val="000000"/>
                </a:solidFill>
              </a:rPr>
              <a:t>: </a:t>
            </a:r>
            <a:r>
              <a:rPr lang="tr-TR" sz="2000" dirty="0" smtClean="0">
                <a:solidFill>
                  <a:srgbClr val="000000"/>
                </a:solidFill>
              </a:rPr>
              <a:t>büyüme oranları eşit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tr-TR" sz="2400" i="1" dirty="0" smtClean="0">
                <a:solidFill>
                  <a:srgbClr val="000000"/>
                </a:solidFill>
              </a:rPr>
              <a:t>N’nin büyük olduğu ve </a:t>
            </a:r>
            <a:r>
              <a:rPr lang="tr-TR" sz="2400" i="1" dirty="0" smtClean="0">
                <a:solidFill>
                  <a:srgbClr val="000000"/>
                </a:solidFill>
              </a:rPr>
              <a:t>sabitlerin </a:t>
            </a:r>
            <a:r>
              <a:rPr lang="tr-TR" sz="2400" i="1" dirty="0" smtClean="0">
                <a:solidFill>
                  <a:srgbClr val="000000"/>
                </a:solidFill>
              </a:rPr>
              <a:t>elendiği durumlarda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796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smtClean="0"/>
              <a:t>Sıkça Yapılan Hatalar</a:t>
            </a:r>
          </a:p>
        </p:txBody>
      </p:sp>
      <p:sp>
        <p:nvSpPr>
          <p:cNvPr id="3277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Karmaşıklığı bulmak için sadece döngüleri saymakla yetinmeyin.</a:t>
            </a:r>
          </a:p>
          <a:p>
            <a:pPr lvl="1"/>
            <a:r>
              <a:rPr lang="tr-TR" sz="2200" dirty="0" smtClean="0"/>
              <a:t>2 içi içe döngünün 1 den N</a:t>
            </a:r>
            <a:r>
              <a:rPr lang="tr-TR" sz="2200" baseline="30000" dirty="0" smtClean="0"/>
              <a:t>2 </a:t>
            </a:r>
            <a:r>
              <a:rPr lang="tr-TR" sz="2200" dirty="0" smtClean="0"/>
              <a:t>kadar döndüğünü düşünürsek karmaşıklık</a:t>
            </a:r>
            <a:r>
              <a:rPr lang="tr-TR" sz="2200" dirty="0" smtClean="0">
                <a:sym typeface="Wingdings" pitchFamily="2" charset="2"/>
              </a:rPr>
              <a:t> O(N</a:t>
            </a:r>
            <a:r>
              <a:rPr lang="tr-TR" sz="2200" baseline="30000" dirty="0" smtClean="0">
                <a:sym typeface="Wingdings" pitchFamily="2" charset="2"/>
              </a:rPr>
              <a:t>4</a:t>
            </a:r>
            <a:r>
              <a:rPr lang="tr-TR" sz="2200" dirty="0" smtClean="0">
                <a:sym typeface="Wingdings" pitchFamily="2" charset="2"/>
              </a:rPr>
              <a:t>) olur.</a:t>
            </a:r>
          </a:p>
          <a:p>
            <a:pPr lvl="1"/>
            <a:endParaRPr lang="tr-TR" sz="2200" dirty="0" smtClean="0">
              <a:sym typeface="Wingdings" pitchFamily="2" charset="2"/>
            </a:endParaRPr>
          </a:p>
          <a:p>
            <a:r>
              <a:rPr lang="tr-TR" sz="2400" dirty="0" smtClean="0">
                <a:sym typeface="Wingdings" pitchFamily="2" charset="2"/>
              </a:rPr>
              <a:t>O(2N</a:t>
            </a:r>
            <a:r>
              <a:rPr lang="tr-TR" sz="2400" baseline="30000" dirty="0" smtClean="0">
                <a:sym typeface="Wingdings" pitchFamily="2" charset="2"/>
              </a:rPr>
              <a:t>2</a:t>
            </a:r>
            <a:r>
              <a:rPr lang="tr-TR" sz="2400" dirty="0" smtClean="0">
                <a:sym typeface="Wingdings" pitchFamily="2" charset="2"/>
              </a:rPr>
              <a:t>) veya O(N</a:t>
            </a:r>
            <a:r>
              <a:rPr lang="tr-TR" sz="2400" baseline="30000" dirty="0" smtClean="0">
                <a:sym typeface="Wingdings" pitchFamily="2" charset="2"/>
              </a:rPr>
              <a:t>2</a:t>
            </a:r>
            <a:r>
              <a:rPr lang="tr-TR" sz="2400" dirty="0" smtClean="0">
                <a:sym typeface="Wingdings" pitchFamily="2" charset="2"/>
              </a:rPr>
              <a:t>+N) gibi ifadeler kullanmayın.</a:t>
            </a:r>
          </a:p>
          <a:p>
            <a:pPr lvl="1"/>
            <a:r>
              <a:rPr lang="tr-TR" sz="2200" dirty="0" smtClean="0">
                <a:sym typeface="Wingdings" pitchFamily="2" charset="2"/>
              </a:rPr>
              <a:t>Sadece baskın terim kullanılır.</a:t>
            </a:r>
          </a:p>
          <a:p>
            <a:pPr lvl="1"/>
            <a:r>
              <a:rPr lang="tr-TR" sz="2200" dirty="0" smtClean="0">
                <a:sym typeface="Wingdings" pitchFamily="2" charset="2"/>
              </a:rPr>
              <a:t>Öndeki sabitler kaldırılır. </a:t>
            </a:r>
          </a:p>
          <a:p>
            <a:pPr lvl="1"/>
            <a:endParaRPr lang="tr-TR" sz="2200" dirty="0" smtClean="0">
              <a:sym typeface="Wingdings" pitchFamily="2" charset="2"/>
            </a:endParaRPr>
          </a:p>
          <a:p>
            <a:r>
              <a:rPr lang="tr-TR" sz="2400" dirty="0" smtClean="0">
                <a:sym typeface="Wingdings" pitchFamily="2" charset="2"/>
              </a:rPr>
              <a:t>İç içe döngüler karmaşıklığı </a:t>
            </a:r>
            <a:r>
              <a:rPr lang="tr-TR" sz="2400" dirty="0" smtClean="0">
                <a:sym typeface="Wingdings" pitchFamily="2" charset="2"/>
              </a:rPr>
              <a:t>direkt </a:t>
            </a:r>
            <a:r>
              <a:rPr lang="tr-TR" sz="2400" dirty="0" smtClean="0">
                <a:sym typeface="Wingdings" pitchFamily="2" charset="2"/>
              </a:rPr>
              <a:t>etkilerken art arda gelen döngüler karmaşıklığı etkilemez.</a:t>
            </a:r>
            <a:endParaRPr lang="tr-TR" sz="2400" baseline="30000" dirty="0" smtClean="0"/>
          </a:p>
        </p:txBody>
      </p:sp>
      <p:sp>
        <p:nvSpPr>
          <p:cNvPr id="3277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B0C768-BF62-496F-BDFC-E01836F3C52E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19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N tane pozitif tam sayının toplamını bulan algoritmanın karmaşıklığı nedir.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60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98099"/>
            <a:ext cx="721130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N tane pozitif tam sayının toplamını bulan algoritmanın karmaşıklığı nedir.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44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98099"/>
            <a:ext cx="721130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N tane pozitif tam sayının toplamını bulan algoritmanın karmaşıklığı </a:t>
            </a:r>
            <a:r>
              <a:rPr lang="tr-TR" dirty="0" smtClean="0"/>
              <a:t>nedir?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839452" cy="51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51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Faktöriyel hesabı yapan fonksiyonun karmaşıklığı nedir?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Faktöriyel hesabı yapan fonksiyonun karmaşıklığı nedir?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88843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08920"/>
            <a:ext cx="8370971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2" y="3356992"/>
            <a:ext cx="4752528" cy="228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5917304"/>
            <a:ext cx="6591644" cy="50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 Analizi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Teorik çalışmalarda bilgisayar programlarının performans ve kaynak kullanımı irdelenmektedir.</a:t>
            </a:r>
          </a:p>
          <a:p>
            <a:r>
              <a:rPr lang="tr-TR" dirty="0" smtClean="0"/>
              <a:t>Ancak performanstan daha önemli bazı kriterler</a:t>
            </a:r>
          </a:p>
          <a:p>
            <a:pPr lvl="1"/>
            <a:r>
              <a:rPr lang="tr-TR" dirty="0" smtClean="0"/>
              <a:t>Modülerlik</a:t>
            </a:r>
          </a:p>
          <a:p>
            <a:pPr lvl="1"/>
            <a:r>
              <a:rPr lang="tr-TR" dirty="0" smtClean="0"/>
              <a:t>Doğruluk</a:t>
            </a:r>
          </a:p>
          <a:p>
            <a:pPr lvl="1"/>
            <a:r>
              <a:rPr lang="tr-TR" dirty="0" err="1" smtClean="0"/>
              <a:t>Bakılabilirlik</a:t>
            </a:r>
            <a:endParaRPr lang="tr-TR" dirty="0" smtClean="0"/>
          </a:p>
          <a:p>
            <a:pPr lvl="1"/>
            <a:r>
              <a:rPr lang="tr-TR" dirty="0" smtClean="0"/>
              <a:t>Fonksiyonellik</a:t>
            </a:r>
          </a:p>
          <a:p>
            <a:pPr lvl="1"/>
            <a:r>
              <a:rPr lang="tr-TR" dirty="0" smtClean="0"/>
              <a:t>Kararlılık</a:t>
            </a:r>
          </a:p>
          <a:p>
            <a:pPr lvl="1"/>
            <a:r>
              <a:rPr lang="tr-TR" dirty="0" smtClean="0"/>
              <a:t>Kullanıcı dostu olma</a:t>
            </a:r>
          </a:p>
          <a:p>
            <a:pPr lvl="1"/>
            <a:r>
              <a:rPr lang="tr-TR" dirty="0" smtClean="0"/>
              <a:t>Programlama zamanı</a:t>
            </a:r>
          </a:p>
          <a:p>
            <a:pPr lvl="1"/>
            <a:r>
              <a:rPr lang="tr-TR" dirty="0" smtClean="0"/>
              <a:t>Basitlik</a:t>
            </a:r>
          </a:p>
          <a:p>
            <a:pPr lvl="1"/>
            <a:r>
              <a:rPr lang="tr-TR" dirty="0" err="1" smtClean="0"/>
              <a:t>Geliştirilebilirlik</a:t>
            </a:r>
            <a:endParaRPr lang="tr-TR" dirty="0" smtClean="0"/>
          </a:p>
          <a:p>
            <a:pPr lvl="1"/>
            <a:r>
              <a:rPr lang="tr-TR" dirty="0" smtClean="0"/>
              <a:t>Güvenilirlik</a:t>
            </a:r>
          </a:p>
        </p:txBody>
      </p:sp>
    </p:spTree>
    <p:extLst>
      <p:ext uri="{BB962C8B-B14F-4D97-AF65-F5344CB8AC3E}">
        <p14:creationId xmlns:p14="http://schemas.microsoft.com/office/powerpoint/2010/main" val="10987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786"/>
            <a:ext cx="6899804" cy="677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190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7384"/>
            <a:ext cx="910001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" y="3451836"/>
            <a:ext cx="9056028" cy="336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167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44624"/>
            <a:ext cx="896448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759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348880"/>
            <a:ext cx="880110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247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980728"/>
            <a:ext cx="903649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017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00188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85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64704"/>
            <a:ext cx="91059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005064"/>
            <a:ext cx="898887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9ED650-6F1A-4642-ACE6-383506FC17D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41300"/>
            <a:ext cx="8723313" cy="1141413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Örnek</a:t>
            </a:r>
            <a:r>
              <a:rPr lang="en-US" sz="3600" smtClean="0"/>
              <a:t> I:</a:t>
            </a:r>
            <a:br>
              <a:rPr lang="en-US" sz="3600" smtClean="0"/>
            </a:br>
            <a:r>
              <a:rPr lang="tr-TR" sz="3600" smtClean="0"/>
              <a:t>Dizideki sayıların toplamını bulma</a:t>
            </a:r>
            <a:endParaRPr lang="en-US" sz="3600" smtClean="0"/>
          </a:p>
        </p:txBody>
      </p:sp>
      <p:sp>
        <p:nvSpPr>
          <p:cNvPr id="6" name="TextBox 5"/>
          <p:cNvSpPr txBox="1"/>
          <p:nvPr/>
        </p:nvSpPr>
        <p:spPr>
          <a:xfrm>
            <a:off x="219075" y="1854200"/>
            <a:ext cx="4017963" cy="3170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Topla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A[i];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Bitti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-for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Bitti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Topla</a:t>
            </a:r>
            <a:endParaRPr lang="en-US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2051"/>
          <p:cNvSpPr txBox="1">
            <a:spLocks noChangeArrowheads="1"/>
          </p:cNvSpPr>
          <p:nvPr/>
        </p:nvSpPr>
        <p:spPr bwMode="auto">
          <a:xfrm>
            <a:off x="4237038" y="1662113"/>
            <a:ext cx="4405312" cy="34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</a:rPr>
              <a:t>Bu fonksiyonun yürütme zamanı ne kadardır</a:t>
            </a:r>
            <a:r>
              <a:rPr lang="en-US" sz="2800" kern="0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196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D7DC4D-1B16-4DF3-ABB3-CE5F492293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38113"/>
            <a:ext cx="8723313" cy="1141412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Örnek</a:t>
            </a:r>
            <a:r>
              <a:rPr lang="en-US" sz="3600" smtClean="0"/>
              <a:t> I:</a:t>
            </a:r>
            <a:br>
              <a:rPr lang="en-US" sz="3600" smtClean="0"/>
            </a:br>
            <a:r>
              <a:rPr lang="tr-TR" sz="3600" smtClean="0"/>
              <a:t>Dizideki sayıların toplamını bulma</a:t>
            </a:r>
            <a:endParaRPr lang="en-US" sz="3600" smtClean="0"/>
          </a:p>
        </p:txBody>
      </p:sp>
      <p:sp>
        <p:nvSpPr>
          <p:cNvPr id="8" name="Rectangle 2051"/>
          <p:cNvSpPr txBox="1">
            <a:spLocks noChangeArrowheads="1"/>
          </p:cNvSpPr>
          <p:nvPr/>
        </p:nvSpPr>
        <p:spPr bwMode="auto">
          <a:xfrm>
            <a:off x="3921125" y="1235075"/>
            <a:ext cx="19177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tr-TR" sz="2400" kern="0" dirty="0">
                <a:solidFill>
                  <a:srgbClr val="C00000"/>
                </a:solidFill>
                <a:latin typeface="+mn-lt"/>
              </a:rPr>
              <a:t>İşlem 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tr-TR" sz="2400" kern="0" dirty="0">
                <a:solidFill>
                  <a:srgbClr val="C00000"/>
                </a:solidFill>
                <a:latin typeface="+mn-lt"/>
              </a:rPr>
              <a:t>sayısı</a:t>
            </a:r>
            <a:endParaRPr lang="en-US" sz="2400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  <a:latin typeface="+mn-lt"/>
              </a:rPr>
              <a:t>1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tr-TR" sz="2400" kern="0" dirty="0">
              <a:solidFill>
                <a:schemeClr val="accent6"/>
              </a:solidFill>
              <a:latin typeface="+mn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tr-TR" sz="2400" kern="0" dirty="0" smtClean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sz="2400" kern="0" dirty="0" smtClean="0">
                <a:solidFill>
                  <a:schemeClr val="accent6"/>
                </a:solidFill>
                <a:latin typeface="+mn-lt"/>
              </a:rPr>
              <a:t>N</a:t>
            </a:r>
            <a:endParaRPr lang="tr-TR" sz="2400" kern="0" dirty="0">
              <a:solidFill>
                <a:schemeClr val="accent6"/>
              </a:solidFill>
              <a:latin typeface="+mn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  <a:latin typeface="+mn-lt"/>
              </a:rPr>
              <a:t>N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400" kern="0" dirty="0">
              <a:solidFill>
                <a:schemeClr val="accent6"/>
              </a:solidFill>
              <a:latin typeface="+mn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6"/>
                </a:solidFill>
                <a:latin typeface="+mn-lt"/>
              </a:rPr>
              <a:t>1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C00000"/>
                </a:solidFill>
                <a:latin typeface="+mn-lt"/>
              </a:rPr>
              <a:t>--------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4340225" y="5094288"/>
            <a:ext cx="44180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C00000"/>
                </a:solidFill>
                <a:latin typeface="+mn-lt"/>
              </a:rPr>
              <a:t>To</a:t>
            </a:r>
            <a:r>
              <a:rPr lang="tr-TR" sz="2400" kern="0" dirty="0" err="1">
                <a:solidFill>
                  <a:srgbClr val="C00000"/>
                </a:solidFill>
                <a:latin typeface="+mn-lt"/>
              </a:rPr>
              <a:t>plam</a:t>
            </a:r>
            <a:r>
              <a:rPr lang="en-US" sz="2400" kern="0" dirty="0">
                <a:solidFill>
                  <a:srgbClr val="C00000"/>
                </a:solidFill>
                <a:latin typeface="+mn-lt"/>
              </a:rPr>
              <a:t>: </a:t>
            </a:r>
            <a:r>
              <a:rPr lang="en-US" sz="2400" kern="0" dirty="0">
                <a:solidFill>
                  <a:schemeClr val="accent6"/>
                </a:solidFill>
                <a:latin typeface="+mn-lt"/>
              </a:rPr>
              <a:t>1 + </a:t>
            </a:r>
            <a:r>
              <a:rPr lang="tr-TR" sz="2400" kern="0" dirty="0" smtClean="0">
                <a:solidFill>
                  <a:schemeClr val="accent6"/>
                </a:solidFill>
                <a:latin typeface="+mn-lt"/>
              </a:rPr>
              <a:t>2</a:t>
            </a:r>
            <a:r>
              <a:rPr lang="en-US" sz="2400" kern="0" dirty="0" smtClean="0">
                <a:solidFill>
                  <a:schemeClr val="accent6"/>
                </a:solidFill>
                <a:latin typeface="+mn-lt"/>
              </a:rPr>
              <a:t>N </a:t>
            </a:r>
            <a:r>
              <a:rPr lang="en-US" sz="2400" kern="0" dirty="0">
                <a:solidFill>
                  <a:schemeClr val="accent6"/>
                </a:solidFill>
                <a:latin typeface="+mn-lt"/>
              </a:rPr>
              <a:t>+ N + 1 = 2N + 2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</a:t>
            </a:r>
          </a:p>
        </p:txBody>
      </p:sp>
      <p:sp>
        <p:nvSpPr>
          <p:cNvPr id="27" name="Rectangle 2051"/>
          <p:cNvSpPr txBox="1">
            <a:spLocks noChangeArrowheads="1"/>
          </p:cNvSpPr>
          <p:nvPr/>
        </p:nvSpPr>
        <p:spPr bwMode="auto">
          <a:xfrm>
            <a:off x="1828800" y="5645150"/>
            <a:ext cx="7064375" cy="1050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</a:rPr>
              <a:t>Çalışma zamanı</a:t>
            </a:r>
            <a:r>
              <a:rPr lang="en-US" sz="2800" kern="0" dirty="0">
                <a:latin typeface="+mn-lt"/>
              </a:rPr>
              <a:t>: </a:t>
            </a:r>
            <a:r>
              <a:rPr lang="en-US" sz="2800" kern="0" dirty="0">
                <a:solidFill>
                  <a:srgbClr val="C00000"/>
                </a:solidFill>
                <a:latin typeface="+mn-lt"/>
              </a:rPr>
              <a:t>T(N) = </a:t>
            </a:r>
            <a:r>
              <a:rPr lang="tr-TR" sz="2800" kern="0" dirty="0" smtClean="0">
                <a:solidFill>
                  <a:srgbClr val="C00000"/>
                </a:solidFill>
                <a:latin typeface="+mn-lt"/>
              </a:rPr>
              <a:t>3</a:t>
            </a:r>
            <a:r>
              <a:rPr lang="en-US" sz="2800" kern="0" dirty="0" smtClean="0">
                <a:solidFill>
                  <a:srgbClr val="C00000"/>
                </a:solidFill>
                <a:latin typeface="+mn-lt"/>
              </a:rPr>
              <a:t>N+2</a:t>
            </a:r>
            <a:endParaRPr lang="en-US" sz="2800" kern="0" dirty="0">
              <a:solidFill>
                <a:srgbClr val="C00000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N</a:t>
            </a:r>
            <a:r>
              <a:rPr lang="tr-TR" sz="2400" kern="0" dirty="0">
                <a:latin typeface="+mn-lt"/>
              </a:rPr>
              <a:t> dizideki sayı sayısı</a:t>
            </a:r>
            <a:endParaRPr lang="en-US" sz="2400" kern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75" y="1841500"/>
            <a:ext cx="4017963" cy="3170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Topla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topla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topla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A[i];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Bitti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-for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topla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Bitti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Topla</a:t>
            </a:r>
            <a:endParaRPr lang="en-US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2832100" y="2305050"/>
            <a:ext cx="1971675" cy="3492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025900" y="3289300"/>
            <a:ext cx="71278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073400" y="3567113"/>
            <a:ext cx="166528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705100" y="4476750"/>
            <a:ext cx="20605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35724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C9D261-C796-45C5-A3E4-2A1BA4B66A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38113"/>
            <a:ext cx="8723313" cy="1141412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Örnek</a:t>
            </a:r>
            <a:r>
              <a:rPr lang="en-US" sz="3600" smtClean="0"/>
              <a:t> II:</a:t>
            </a:r>
            <a:br>
              <a:rPr lang="en-US" sz="3600" smtClean="0"/>
            </a:br>
            <a:r>
              <a:rPr lang="tr-TR" sz="3600" smtClean="0"/>
              <a:t>Dizideki bir elemanın aranması</a:t>
            </a:r>
            <a:endParaRPr lang="en-US" sz="3600" smtClean="0"/>
          </a:p>
        </p:txBody>
      </p:sp>
      <p:sp>
        <p:nvSpPr>
          <p:cNvPr id="6" name="TextBox 5"/>
          <p:cNvSpPr txBox="1"/>
          <p:nvPr/>
        </p:nvSpPr>
        <p:spPr>
          <a:xfrm>
            <a:off x="322263" y="1725613"/>
            <a:ext cx="5060950" cy="3786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Arama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N,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 err="1">
                <a:latin typeface="Courier New" pitchFamily="49" charset="0"/>
                <a:cs typeface="Courier New" pitchFamily="49" charset="0"/>
              </a:rPr>
              <a:t>sayi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N){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(A[i] == </a:t>
            </a:r>
            <a:r>
              <a:rPr lang="tr-TR" sz="2000" b="1" dirty="0" err="1">
                <a:latin typeface="Courier New" pitchFamily="49" charset="0"/>
                <a:cs typeface="Courier New" pitchFamily="49" charset="0"/>
              </a:rPr>
              <a:t>sayi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break;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bitti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-while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 return -1;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tr-TR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bitti-Arama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2306638" y="2452688"/>
            <a:ext cx="3575050" cy="1317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2878138" y="3148013"/>
            <a:ext cx="2566987" cy="206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5073650" y="1484313"/>
            <a:ext cx="2009775" cy="415448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tr-TR" sz="2400" dirty="0">
                <a:solidFill>
                  <a:srgbClr val="C00000"/>
                </a:solidFill>
                <a:latin typeface="+mn-lt"/>
              </a:rPr>
              <a:t>İşlem </a:t>
            </a:r>
          </a:p>
          <a:p>
            <a:pPr algn="ctr">
              <a:defRPr/>
            </a:pPr>
            <a:r>
              <a:rPr lang="tr-TR" sz="2400" dirty="0">
                <a:solidFill>
                  <a:srgbClr val="C00000"/>
                </a:solidFill>
                <a:latin typeface="+mn-lt"/>
              </a:rPr>
              <a:t>sayısı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1</a:t>
            </a:r>
          </a:p>
          <a:p>
            <a:pPr algn="ctr">
              <a:defRPr/>
            </a:pPr>
            <a:endParaRPr lang="en-US" sz="2400" dirty="0">
              <a:latin typeface="+mn-lt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accent6"/>
                </a:solidFill>
                <a:latin typeface="+mn-lt"/>
              </a:rPr>
              <a:t>N</a:t>
            </a:r>
            <a:endParaRPr lang="en-US" sz="2400" dirty="0">
              <a:solidFill>
                <a:schemeClr val="accent6"/>
              </a:solidFill>
              <a:latin typeface="+mn-lt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accent6"/>
                </a:solidFill>
                <a:latin typeface="+mn-lt"/>
              </a:rPr>
              <a:t>N</a:t>
            </a:r>
            <a:endParaRPr lang="en-US" sz="2400" dirty="0">
              <a:solidFill>
                <a:schemeClr val="accent6"/>
              </a:solidFill>
              <a:latin typeface="+mn-lt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accent6"/>
                </a:solidFill>
                <a:latin typeface="+mn-lt"/>
              </a:rPr>
              <a:t>N</a:t>
            </a:r>
            <a:endParaRPr lang="en-US" sz="2400" dirty="0">
              <a:solidFill>
                <a:schemeClr val="accent6"/>
              </a:solidFill>
              <a:latin typeface="+mn-lt"/>
            </a:endParaRPr>
          </a:p>
          <a:p>
            <a:pPr algn="ctr">
              <a:defRPr/>
            </a:pPr>
            <a:endParaRPr lang="en-US" sz="2400" dirty="0">
              <a:latin typeface="+mn-lt"/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1</a:t>
            </a:r>
          </a:p>
          <a:p>
            <a:pPr algn="ctr">
              <a:defRPr/>
            </a:pPr>
            <a:r>
              <a:rPr lang="en-US" sz="2400" dirty="0">
                <a:solidFill>
                  <a:schemeClr val="accent6"/>
                </a:solidFill>
                <a:latin typeface="+mn-lt"/>
              </a:rPr>
              <a:t>1</a:t>
            </a:r>
          </a:p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---------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4440238" y="3479800"/>
            <a:ext cx="1035050" cy="31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1641475" y="3770313"/>
            <a:ext cx="3792538" cy="1158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V="1">
            <a:off x="3783013" y="4675188"/>
            <a:ext cx="2128837" cy="31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flipV="1">
            <a:off x="3035300" y="5010150"/>
            <a:ext cx="290988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2051"/>
          <p:cNvSpPr txBox="1">
            <a:spLocks noChangeArrowheads="1"/>
          </p:cNvSpPr>
          <p:nvPr/>
        </p:nvSpPr>
        <p:spPr bwMode="auto">
          <a:xfrm>
            <a:off x="4440238" y="5549900"/>
            <a:ext cx="436086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C00000"/>
                </a:solidFill>
                <a:latin typeface="+mn-lt"/>
              </a:rPr>
              <a:t>To</a:t>
            </a:r>
            <a:r>
              <a:rPr lang="tr-TR" sz="2400" kern="0" dirty="0" err="1">
                <a:solidFill>
                  <a:srgbClr val="C00000"/>
                </a:solidFill>
                <a:latin typeface="+mn-lt"/>
              </a:rPr>
              <a:t>plam</a:t>
            </a:r>
            <a:r>
              <a:rPr lang="en-US" sz="2400" kern="0" dirty="0">
                <a:solidFill>
                  <a:srgbClr val="C00000"/>
                </a:solidFill>
                <a:latin typeface="+mn-lt"/>
              </a:rPr>
              <a:t>: </a:t>
            </a:r>
            <a:r>
              <a:rPr lang="en-US" sz="2400" kern="0" dirty="0" smtClean="0">
                <a:solidFill>
                  <a:schemeClr val="accent6"/>
                </a:solidFill>
                <a:latin typeface="+mn-lt"/>
              </a:rPr>
              <a:t>1+3*</a:t>
            </a:r>
            <a:r>
              <a:rPr lang="tr-TR" sz="2400" kern="0" dirty="0">
                <a:solidFill>
                  <a:schemeClr val="accent6"/>
                </a:solidFill>
              </a:rPr>
              <a:t>N</a:t>
            </a:r>
            <a:r>
              <a:rPr lang="en-US" sz="2400" kern="0" dirty="0" smtClean="0">
                <a:solidFill>
                  <a:schemeClr val="accent6"/>
                </a:solidFill>
                <a:latin typeface="+mn-lt"/>
              </a:rPr>
              <a:t>+1</a:t>
            </a:r>
            <a:r>
              <a:rPr lang="tr-TR" sz="2400" kern="0" dirty="0">
                <a:solidFill>
                  <a:schemeClr val="accent6"/>
                </a:solidFill>
                <a:latin typeface="+mn-lt"/>
              </a:rPr>
              <a:t>+1</a:t>
            </a:r>
            <a:r>
              <a:rPr lang="en-US" sz="2400" kern="0" dirty="0">
                <a:solidFill>
                  <a:schemeClr val="accent6"/>
                </a:solidFill>
                <a:latin typeface="+mn-lt"/>
              </a:rPr>
              <a:t> = 3L+</a:t>
            </a:r>
            <a:r>
              <a:rPr lang="tr-TR" sz="2400" kern="0" dirty="0">
                <a:solidFill>
                  <a:schemeClr val="accent6"/>
                </a:solidFill>
                <a:latin typeface="+mn-lt"/>
              </a:rPr>
              <a:t>3</a:t>
            </a:r>
            <a:endParaRPr lang="en-US" sz="2400" kern="0" dirty="0">
              <a:solidFill>
                <a:schemeClr val="accent6"/>
              </a:solidFill>
              <a:latin typeface="+mn-lt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20971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AB5265-DE88-4CBA-83F5-CF1CD1F36D6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219075"/>
            <a:ext cx="8648700" cy="1108075"/>
          </a:xfrm>
        </p:spPr>
        <p:txBody>
          <a:bodyPr>
            <a:normAutofit fontScale="90000"/>
          </a:bodyPr>
          <a:lstStyle/>
          <a:p>
            <a:r>
              <a:rPr lang="tr-TR" sz="3600" smtClean="0"/>
              <a:t>Örnek</a:t>
            </a:r>
            <a:r>
              <a:rPr lang="en-US" sz="3600" smtClean="0"/>
              <a:t> II:</a:t>
            </a:r>
            <a:br>
              <a:rPr lang="en-US" sz="3600" smtClean="0"/>
            </a:br>
            <a:r>
              <a:rPr lang="tr-TR" sz="3600" smtClean="0"/>
              <a:t>Dizideki bir elemanın aranması</a:t>
            </a:r>
            <a:endParaRPr lang="en-US" sz="36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519238"/>
            <a:ext cx="8832850" cy="5022850"/>
          </a:xfrm>
        </p:spPr>
        <p:txBody>
          <a:bodyPr/>
          <a:lstStyle/>
          <a:p>
            <a:r>
              <a:rPr lang="tr-TR" smtClean="0"/>
              <a:t>En iyi çalışma zamanı nedir</a:t>
            </a:r>
            <a:r>
              <a:rPr lang="en-US" smtClean="0"/>
              <a:t>? </a:t>
            </a:r>
          </a:p>
          <a:p>
            <a:pPr lvl="1"/>
            <a:r>
              <a:rPr lang="tr-TR" smtClean="0"/>
              <a:t>Döngü sadece bir kez çalıştı</a:t>
            </a:r>
            <a:r>
              <a:rPr lang="en-US" smtClean="0"/>
              <a:t>=&gt;T(n) = </a:t>
            </a:r>
            <a:r>
              <a:rPr lang="tr-TR" smtClean="0"/>
              <a:t>6</a:t>
            </a:r>
            <a:endParaRPr lang="en-US" smtClean="0"/>
          </a:p>
          <a:p>
            <a:endParaRPr lang="en-US" smtClean="0"/>
          </a:p>
          <a:p>
            <a:r>
              <a:rPr lang="tr-TR" smtClean="0"/>
              <a:t>Ortalama(beklenen) çalışma zamanı nedir</a:t>
            </a:r>
            <a:r>
              <a:rPr lang="en-US" smtClean="0"/>
              <a:t>? </a:t>
            </a:r>
          </a:p>
          <a:p>
            <a:pPr lvl="1"/>
            <a:r>
              <a:rPr lang="tr-TR" smtClean="0"/>
              <a:t>Döngü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N/2</a:t>
            </a:r>
            <a:r>
              <a:rPr lang="tr-TR" smtClean="0">
                <a:solidFill>
                  <a:srgbClr val="C00000"/>
                </a:solidFill>
              </a:rPr>
              <a:t> kez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tr-TR" smtClean="0"/>
              <a:t>çalıştı</a:t>
            </a:r>
            <a:r>
              <a:rPr lang="en-US" smtClean="0"/>
              <a:t> =&gt;T(n)=3*n/2+</a:t>
            </a:r>
            <a:r>
              <a:rPr lang="tr-TR" smtClean="0"/>
              <a:t>3</a:t>
            </a:r>
            <a:r>
              <a:rPr lang="en-US" smtClean="0"/>
              <a:t> = 1.5n+</a:t>
            </a:r>
            <a:r>
              <a:rPr lang="tr-TR" smtClean="0"/>
              <a:t>3</a:t>
            </a:r>
            <a:endParaRPr lang="en-US" smtClean="0"/>
          </a:p>
          <a:p>
            <a:endParaRPr lang="en-US" smtClean="0"/>
          </a:p>
          <a:p>
            <a:r>
              <a:rPr lang="tr-TR" smtClean="0"/>
              <a:t>En kötü çalışma zamanı nedir</a:t>
            </a:r>
            <a:r>
              <a:rPr lang="en-US" smtClean="0"/>
              <a:t>? </a:t>
            </a:r>
          </a:p>
          <a:p>
            <a:pPr lvl="1"/>
            <a:r>
              <a:rPr lang="tr-TR" smtClean="0"/>
              <a:t>Döngü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N</a:t>
            </a:r>
            <a:r>
              <a:rPr lang="tr-TR" smtClean="0">
                <a:solidFill>
                  <a:srgbClr val="C00000"/>
                </a:solidFill>
              </a:rPr>
              <a:t> kez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tr-TR" smtClean="0"/>
              <a:t>çalıştı</a:t>
            </a:r>
            <a:r>
              <a:rPr lang="en-US" smtClean="0"/>
              <a:t> =&gt;T(n) = 3n+</a:t>
            </a:r>
            <a:r>
              <a:rPr lang="tr-TR" smtClean="0"/>
              <a:t>3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598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889819-2932-46CB-B70C-262416BF198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333375"/>
            <a:ext cx="8191500" cy="769938"/>
          </a:xfrm>
        </p:spPr>
        <p:txBody>
          <a:bodyPr/>
          <a:lstStyle/>
          <a:p>
            <a:r>
              <a:rPr lang="tr-TR" sz="3600" smtClean="0"/>
              <a:t>Algoritmaların en kötü durum analizi</a:t>
            </a:r>
            <a:endParaRPr lang="en-US" sz="36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211263"/>
            <a:ext cx="8543925" cy="5151437"/>
          </a:xfrm>
        </p:spPr>
        <p:txBody>
          <a:bodyPr/>
          <a:lstStyle/>
          <a:p>
            <a:r>
              <a:rPr lang="tr-TR" smtClean="0"/>
              <a:t>Bir algoritmanın sadece </a:t>
            </a:r>
            <a:r>
              <a:rPr lang="tr-TR" smtClean="0">
                <a:solidFill>
                  <a:srgbClr val="C00000"/>
                </a:solidFill>
              </a:rPr>
              <a:t>EN KÖTÜ </a:t>
            </a:r>
            <a:r>
              <a:rPr lang="tr-TR" smtClean="0"/>
              <a:t>durumdaki çalışma zamanına bakılır</a:t>
            </a:r>
            <a:r>
              <a:rPr lang="en-US" smtClean="0"/>
              <a:t>.</a:t>
            </a:r>
            <a:r>
              <a:rPr lang="tr-TR" smtClean="0"/>
              <a:t> Neden</a:t>
            </a:r>
            <a:r>
              <a:rPr lang="en-US" smtClean="0"/>
              <a:t>?</a:t>
            </a:r>
          </a:p>
          <a:p>
            <a:pPr lvl="1"/>
            <a:r>
              <a:rPr lang="tr-TR" sz="2200" smtClean="0"/>
              <a:t>En kötü durum çalışma zamanında bir üst sınırdır ve o algoritma için verilen durumdan daha uzun sürmeyeceği garantisi verir.</a:t>
            </a:r>
            <a:endParaRPr lang="en-US" sz="2200" smtClean="0"/>
          </a:p>
          <a:p>
            <a:pPr lvl="1"/>
            <a:endParaRPr lang="en-US" sz="2200" smtClean="0"/>
          </a:p>
          <a:p>
            <a:pPr lvl="1"/>
            <a:r>
              <a:rPr lang="tr-TR" sz="2200" smtClean="0"/>
              <a:t>Bazı algoritmalar için en kötü durum oldukça sık rastlanır. Arama algoritmasında, aranan öğe genellikle dizide olmaz dolayısıyla döngü N kez çalışır.</a:t>
            </a:r>
            <a:endParaRPr lang="en-US" sz="2200" smtClean="0"/>
          </a:p>
          <a:p>
            <a:pPr lvl="1"/>
            <a:endParaRPr lang="en-US" sz="2200" smtClean="0"/>
          </a:p>
          <a:p>
            <a:pPr lvl="1"/>
            <a:r>
              <a:rPr lang="tr-TR" sz="2200" smtClean="0"/>
              <a:t>Ortalama çalışma zamanı genellikle en kötü çalışma zamanı kadardır. Arama algoritması için hem ortalama hem de en kötü çalışma zamanı doğrusal fonksiyondur.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277724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2478</Words>
  <PresentationFormat>Ekran Gösterisi (4:3)</PresentationFormat>
  <Paragraphs>607</Paragraphs>
  <Slides>46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46</vt:i4>
      </vt:variant>
    </vt:vector>
  </HeadingPairs>
  <TitlesOfParts>
    <vt:vector size="49" baseType="lpstr">
      <vt:lpstr>Ofis Teması</vt:lpstr>
      <vt:lpstr>Equation</vt:lpstr>
      <vt:lpstr>Denklem</vt:lpstr>
      <vt:lpstr>Ayrık Yapılar</vt:lpstr>
      <vt:lpstr>İçerik</vt:lpstr>
      <vt:lpstr>Algoritma</vt:lpstr>
      <vt:lpstr>Algoritma Analizi</vt:lpstr>
      <vt:lpstr>Örnek I: Dizideki sayıların toplamını bulma</vt:lpstr>
      <vt:lpstr>Örnek I: Dizideki sayıların toplamını bulma</vt:lpstr>
      <vt:lpstr>Örnek II: Dizideki bir elemanın aranması</vt:lpstr>
      <vt:lpstr>Örnek II: Dizideki bir elemanın aranması</vt:lpstr>
      <vt:lpstr>Algoritmaların en kötü durum analizi</vt:lpstr>
      <vt:lpstr>Örnek III: İç içe döngüler</vt:lpstr>
      <vt:lpstr>Örnek IV: Matris Çarpımı</vt:lpstr>
      <vt:lpstr>Örnek V: İkili Arama</vt:lpstr>
      <vt:lpstr>Örnek V: İkili Arama</vt:lpstr>
      <vt:lpstr>İkili arama (devam)</vt:lpstr>
      <vt:lpstr>İkili Arama (devam)</vt:lpstr>
      <vt:lpstr>İkili Arama - Algoritma</vt:lpstr>
      <vt:lpstr>Asimptotik Notasyon</vt:lpstr>
      <vt:lpstr>Asimptotik Notasyon (devam)</vt:lpstr>
      <vt:lpstr>PowerPoint Sunusu</vt:lpstr>
      <vt:lpstr>Büyük-Oh(Big-Oh) Notasyonu:  Asimptotik Üst Sınır</vt:lpstr>
      <vt:lpstr>Büyük-Oh(Big-Oh) Notasyonu:  Asimptotik Üst Sınır</vt:lpstr>
      <vt:lpstr>Büyük-Oh(Big-Oh) Notasyonu:  Asimptotik Üst Sınır</vt:lpstr>
      <vt:lpstr>Büyük-Oh(Big-Oh) Notasyonu:  Asimptotik Üst Sınır</vt:lpstr>
      <vt:lpstr>Karşılaşılan Genel Fonksiyonlar</vt:lpstr>
      <vt:lpstr>Karşılaşılan Genel Fonksiyonlar (devam)</vt:lpstr>
      <vt:lpstr>Örnek: Maksimum Alt Dizi Toplamı</vt:lpstr>
      <vt:lpstr>Çözüm-1 Kaba Kuvvet Algoritması</vt:lpstr>
      <vt:lpstr>Çözüm-2 Geliştirilmiş Algoritma</vt:lpstr>
      <vt:lpstr>Çözüm-3 Doğrusal Algoritma</vt:lpstr>
      <vt:lpstr>Maksimum Alt Dizi Toplamı Çalışma Süresi</vt:lpstr>
      <vt:lpstr>W Notasyonu: Asimptotik Alt Sınır </vt:lpstr>
      <vt:lpstr>Q Notasyonu: Asimptotik Alt ve Üst Sınır </vt:lpstr>
      <vt:lpstr>Büyük-Oh, Theta, Omega</vt:lpstr>
      <vt:lpstr>Sıkça Yapılan Hatalar</vt:lpstr>
      <vt:lpstr>N tane pozitif tam sayının toplamını bulan algoritmanın karmaşıklığı nedir.</vt:lpstr>
      <vt:lpstr>N tane pozitif tam sayının toplamını bulan algoritmanın karmaşıklığı nedir.</vt:lpstr>
      <vt:lpstr>N tane pozitif tam sayının toplamını bulan algoritmanın karmaşıklığı nedir?</vt:lpstr>
      <vt:lpstr>Faktöriyel hesabı yapan fonksiyonun karmaşıklığı nedir?</vt:lpstr>
      <vt:lpstr>Faktöriyel hesabı yapan fonksiyonun karmaşıklığı nedir?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2012-11-01T11:31:45Z</dcterms:created>
  <dcterms:modified xsi:type="dcterms:W3CDTF">2013-01-12T06:15:24Z</dcterms:modified>
</cp:coreProperties>
</file>